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  <p:sldMasterId id="2147483684" r:id="rId2"/>
    <p:sldMasterId id="2147483696" r:id="rId3"/>
    <p:sldMasterId id="2147483708" r:id="rId4"/>
    <p:sldMasterId id="2147483744" r:id="rId5"/>
  </p:sldMasterIdLst>
  <p:notesMasterIdLst>
    <p:notesMasterId r:id="rId41"/>
  </p:notesMasterIdLst>
  <p:sldIdLst>
    <p:sldId id="264" r:id="rId6"/>
    <p:sldId id="314" r:id="rId7"/>
    <p:sldId id="258" r:id="rId8"/>
    <p:sldId id="320" r:id="rId9"/>
    <p:sldId id="308" r:id="rId10"/>
    <p:sldId id="335" r:id="rId11"/>
    <p:sldId id="267" r:id="rId12"/>
    <p:sldId id="332" r:id="rId13"/>
    <p:sldId id="333" r:id="rId14"/>
    <p:sldId id="348" r:id="rId15"/>
    <p:sldId id="336" r:id="rId16"/>
    <p:sldId id="337" r:id="rId17"/>
    <p:sldId id="325" r:id="rId18"/>
    <p:sldId id="286" r:id="rId19"/>
    <p:sldId id="288" r:id="rId20"/>
    <p:sldId id="290" r:id="rId21"/>
    <p:sldId id="293" r:id="rId22"/>
    <p:sldId id="291" r:id="rId23"/>
    <p:sldId id="281" r:id="rId24"/>
    <p:sldId id="282" r:id="rId25"/>
    <p:sldId id="283" r:id="rId26"/>
    <p:sldId id="285" r:id="rId27"/>
    <p:sldId id="294" r:id="rId28"/>
    <p:sldId id="338" r:id="rId29"/>
    <p:sldId id="340" r:id="rId30"/>
    <p:sldId id="341" r:id="rId31"/>
    <p:sldId id="296" r:id="rId32"/>
    <p:sldId id="300" r:id="rId33"/>
    <p:sldId id="330" r:id="rId34"/>
    <p:sldId id="346" r:id="rId35"/>
    <p:sldId id="328" r:id="rId36"/>
    <p:sldId id="347" r:id="rId37"/>
    <p:sldId id="316" r:id="rId38"/>
    <p:sldId id="318" r:id="rId39"/>
    <p:sldId id="265" r:id="rId40"/>
  </p:sldIdLst>
  <p:sldSz cx="9144000" cy="6858000" type="screen4x3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anose="02020603050405020304" pitchFamily="18" charset="0"/>
        <a:ea typeface="ＭＳ Ｐゴシック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anose="02020603050405020304" pitchFamily="18" charset="0"/>
        <a:ea typeface="ＭＳ Ｐゴシック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anose="02020603050405020304" pitchFamily="18" charset="0"/>
        <a:ea typeface="ＭＳ Ｐゴシック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anose="02020603050405020304" pitchFamily="18" charset="0"/>
        <a:ea typeface="ＭＳ Ｐゴシック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anose="02020603050405020304" pitchFamily="18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 panose="02020603050405020304" pitchFamily="18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 panose="02020603050405020304" pitchFamily="18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 panose="02020603050405020304" pitchFamily="18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 panose="02020603050405020304" pitchFamily="18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262">
          <p15:clr>
            <a:srgbClr val="A4A3A4"/>
          </p15:clr>
        </p15:guide>
        <p15:guide id="2" pos="107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C524A"/>
    <a:srgbClr val="606976"/>
    <a:srgbClr val="737F6E"/>
    <a:srgbClr val="D4013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65009" autoAdjust="0"/>
  </p:normalViewPr>
  <p:slideViewPr>
    <p:cSldViewPr>
      <p:cViewPr>
        <p:scale>
          <a:sx n="46" d="100"/>
          <a:sy n="46" d="100"/>
        </p:scale>
        <p:origin x="-384" y="-72"/>
      </p:cViewPr>
      <p:guideLst>
        <p:guide orient="horz" pos="1262"/>
        <p:guide pos="107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2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Book1" TargetMode="External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7.4115583267827648E-2"/>
          <c:y val="5.8689304461942274E-2"/>
          <c:w val="0.54900906422230211"/>
          <c:h val="0.82804680664917107"/>
        </c:manualLayout>
      </c:layout>
      <c:lineChart>
        <c:grouping val="standard"/>
        <c:varyColors val="0"/>
        <c:ser>
          <c:idx val="0"/>
          <c:order val="0"/>
          <c:tx>
            <c:strRef>
              <c:f>Sheet1!$B$2</c:f>
              <c:strCache>
                <c:ptCount val="1"/>
                <c:pt idx="0">
                  <c:v>New Requests</c:v>
                </c:pt>
              </c:strCache>
            </c:strRef>
          </c:tx>
          <c:spPr>
            <a:ln>
              <a:solidFill>
                <a:srgbClr val="FF0000"/>
              </a:solidFill>
            </a:ln>
          </c:spPr>
          <c:marker>
            <c:symbol val="none"/>
          </c:marker>
          <c:cat>
            <c:numRef>
              <c:f>Sheet1!$G$3:$G$20</c:f>
              <c:numCache>
                <c:formatCode>General</c:formatCode>
                <c:ptCount val="18"/>
                <c:pt idx="0">
                  <c:v>1996</c:v>
                </c:pt>
                <c:pt idx="1">
                  <c:v>1997</c:v>
                </c:pt>
                <c:pt idx="2">
                  <c:v>1998</c:v>
                </c:pt>
                <c:pt idx="3">
                  <c:v>1999</c:v>
                </c:pt>
                <c:pt idx="4">
                  <c:v>2000</c:v>
                </c:pt>
                <c:pt idx="5">
                  <c:v>2001</c:v>
                </c:pt>
                <c:pt idx="6">
                  <c:v>2002</c:v>
                </c:pt>
                <c:pt idx="7">
                  <c:v>2003</c:v>
                </c:pt>
                <c:pt idx="8">
                  <c:v>2004</c:v>
                </c:pt>
                <c:pt idx="9">
                  <c:v>2005</c:v>
                </c:pt>
                <c:pt idx="10">
                  <c:v>2006</c:v>
                </c:pt>
                <c:pt idx="11">
                  <c:v>2007</c:v>
                </c:pt>
                <c:pt idx="12">
                  <c:v>2008</c:v>
                </c:pt>
                <c:pt idx="13">
                  <c:v>2009</c:v>
                </c:pt>
                <c:pt idx="14">
                  <c:v>2010</c:v>
                </c:pt>
                <c:pt idx="15">
                  <c:v>2011</c:v>
                </c:pt>
                <c:pt idx="16">
                  <c:v>2012</c:v>
                </c:pt>
                <c:pt idx="17">
                  <c:v>2013</c:v>
                </c:pt>
              </c:numCache>
            </c:numRef>
          </c:cat>
          <c:val>
            <c:numRef>
              <c:f>Sheet1!$H$3:$H$20</c:f>
              <c:numCache>
                <c:formatCode>General</c:formatCode>
                <c:ptCount val="18"/>
                <c:pt idx="0">
                  <c:v>5</c:v>
                </c:pt>
                <c:pt idx="1">
                  <c:v>7</c:v>
                </c:pt>
                <c:pt idx="2">
                  <c:v>20</c:v>
                </c:pt>
                <c:pt idx="3">
                  <c:v>23</c:v>
                </c:pt>
                <c:pt idx="4">
                  <c:v>22</c:v>
                </c:pt>
                <c:pt idx="5">
                  <c:v>24</c:v>
                </c:pt>
                <c:pt idx="6">
                  <c:v>25</c:v>
                </c:pt>
                <c:pt idx="7">
                  <c:v>52</c:v>
                </c:pt>
                <c:pt idx="8">
                  <c:v>56</c:v>
                </c:pt>
                <c:pt idx="9">
                  <c:v>56</c:v>
                </c:pt>
                <c:pt idx="10">
                  <c:v>78</c:v>
                </c:pt>
                <c:pt idx="11">
                  <c:v>73</c:v>
                </c:pt>
                <c:pt idx="12">
                  <c:v>98</c:v>
                </c:pt>
                <c:pt idx="13">
                  <c:v>118</c:v>
                </c:pt>
                <c:pt idx="14">
                  <c:v>104</c:v>
                </c:pt>
                <c:pt idx="15">
                  <c:v>135</c:v>
                </c:pt>
                <c:pt idx="16">
                  <c:v>121</c:v>
                </c:pt>
                <c:pt idx="17">
                  <c:v>166.28571428571428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Sheet1!$D$2</c:f>
              <c:strCache>
                <c:ptCount val="1"/>
                <c:pt idx="0">
                  <c:v>Manuscripts reviewed</c:v>
                </c:pt>
              </c:strCache>
            </c:strRef>
          </c:tx>
          <c:marker>
            <c:symbol val="none"/>
          </c:marker>
          <c:cat>
            <c:numRef>
              <c:f>Sheet1!$G$3:$G$20</c:f>
              <c:numCache>
                <c:formatCode>General</c:formatCode>
                <c:ptCount val="18"/>
                <c:pt idx="0">
                  <c:v>1996</c:v>
                </c:pt>
                <c:pt idx="1">
                  <c:v>1997</c:v>
                </c:pt>
                <c:pt idx="2">
                  <c:v>1998</c:v>
                </c:pt>
                <c:pt idx="3">
                  <c:v>1999</c:v>
                </c:pt>
                <c:pt idx="4">
                  <c:v>2000</c:v>
                </c:pt>
                <c:pt idx="5">
                  <c:v>2001</c:v>
                </c:pt>
                <c:pt idx="6">
                  <c:v>2002</c:v>
                </c:pt>
                <c:pt idx="7">
                  <c:v>2003</c:v>
                </c:pt>
                <c:pt idx="8">
                  <c:v>2004</c:v>
                </c:pt>
                <c:pt idx="9">
                  <c:v>2005</c:v>
                </c:pt>
                <c:pt idx="10">
                  <c:v>2006</c:v>
                </c:pt>
                <c:pt idx="11">
                  <c:v>2007</c:v>
                </c:pt>
                <c:pt idx="12">
                  <c:v>2008</c:v>
                </c:pt>
                <c:pt idx="13">
                  <c:v>2009</c:v>
                </c:pt>
                <c:pt idx="14">
                  <c:v>2010</c:v>
                </c:pt>
                <c:pt idx="15">
                  <c:v>2011</c:v>
                </c:pt>
                <c:pt idx="16">
                  <c:v>2012</c:v>
                </c:pt>
                <c:pt idx="17">
                  <c:v>2013</c:v>
                </c:pt>
              </c:numCache>
            </c:numRef>
          </c:cat>
          <c:val>
            <c:numRef>
              <c:f>Sheet1!$I$3:$I$20</c:f>
              <c:numCache>
                <c:formatCode>General</c:formatCode>
                <c:ptCount val="18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6</c:v>
                </c:pt>
                <c:pt idx="4">
                  <c:v>11</c:v>
                </c:pt>
                <c:pt idx="5">
                  <c:v>12</c:v>
                </c:pt>
                <c:pt idx="6">
                  <c:v>37</c:v>
                </c:pt>
                <c:pt idx="7">
                  <c:v>28</c:v>
                </c:pt>
                <c:pt idx="8">
                  <c:v>35</c:v>
                </c:pt>
                <c:pt idx="9">
                  <c:v>84</c:v>
                </c:pt>
                <c:pt idx="10">
                  <c:v>72</c:v>
                </c:pt>
                <c:pt idx="11">
                  <c:v>81</c:v>
                </c:pt>
                <c:pt idx="12">
                  <c:v>97</c:v>
                </c:pt>
                <c:pt idx="13">
                  <c:v>104</c:v>
                </c:pt>
                <c:pt idx="14">
                  <c:v>128</c:v>
                </c:pt>
                <c:pt idx="15">
                  <c:v>155</c:v>
                </c:pt>
                <c:pt idx="16">
                  <c:v>203</c:v>
                </c:pt>
                <c:pt idx="17">
                  <c:v>231.42857142857142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Sheet1!$E$2</c:f>
              <c:strCache>
                <c:ptCount val="1"/>
                <c:pt idx="0">
                  <c:v>Papers Published</c:v>
                </c:pt>
              </c:strCache>
            </c:strRef>
          </c:tx>
          <c:spPr>
            <a:ln>
              <a:solidFill>
                <a:srgbClr val="00B050"/>
              </a:solidFill>
            </a:ln>
          </c:spPr>
          <c:marker>
            <c:symbol val="none"/>
          </c:marker>
          <c:cat>
            <c:numRef>
              <c:f>Sheet1!$G$3:$G$20</c:f>
              <c:numCache>
                <c:formatCode>General</c:formatCode>
                <c:ptCount val="18"/>
                <c:pt idx="0">
                  <c:v>1996</c:v>
                </c:pt>
                <c:pt idx="1">
                  <c:v>1997</c:v>
                </c:pt>
                <c:pt idx="2">
                  <c:v>1998</c:v>
                </c:pt>
                <c:pt idx="3">
                  <c:v>1999</c:v>
                </c:pt>
                <c:pt idx="4">
                  <c:v>2000</c:v>
                </c:pt>
                <c:pt idx="5">
                  <c:v>2001</c:v>
                </c:pt>
                <c:pt idx="6">
                  <c:v>2002</c:v>
                </c:pt>
                <c:pt idx="7">
                  <c:v>2003</c:v>
                </c:pt>
                <c:pt idx="8">
                  <c:v>2004</c:v>
                </c:pt>
                <c:pt idx="9">
                  <c:v>2005</c:v>
                </c:pt>
                <c:pt idx="10">
                  <c:v>2006</c:v>
                </c:pt>
                <c:pt idx="11">
                  <c:v>2007</c:v>
                </c:pt>
                <c:pt idx="12">
                  <c:v>2008</c:v>
                </c:pt>
                <c:pt idx="13">
                  <c:v>2009</c:v>
                </c:pt>
                <c:pt idx="14">
                  <c:v>2010</c:v>
                </c:pt>
                <c:pt idx="15">
                  <c:v>2011</c:v>
                </c:pt>
                <c:pt idx="16">
                  <c:v>2012</c:v>
                </c:pt>
                <c:pt idx="17">
                  <c:v>2013</c:v>
                </c:pt>
              </c:numCache>
            </c:numRef>
          </c:cat>
          <c:val>
            <c:numRef>
              <c:f>Sheet1!$J$3:$J$20</c:f>
              <c:numCache>
                <c:formatCode>General</c:formatCode>
                <c:ptCount val="18"/>
                <c:pt idx="0">
                  <c:v>1</c:v>
                </c:pt>
                <c:pt idx="1">
                  <c:v>2</c:v>
                </c:pt>
                <c:pt idx="2">
                  <c:v>2</c:v>
                </c:pt>
                <c:pt idx="3">
                  <c:v>6</c:v>
                </c:pt>
                <c:pt idx="4">
                  <c:v>10</c:v>
                </c:pt>
                <c:pt idx="5">
                  <c:v>11</c:v>
                </c:pt>
                <c:pt idx="6">
                  <c:v>38</c:v>
                </c:pt>
                <c:pt idx="7">
                  <c:v>25</c:v>
                </c:pt>
                <c:pt idx="8">
                  <c:v>26</c:v>
                </c:pt>
                <c:pt idx="9">
                  <c:v>37</c:v>
                </c:pt>
                <c:pt idx="10">
                  <c:v>57</c:v>
                </c:pt>
                <c:pt idx="11">
                  <c:v>70</c:v>
                </c:pt>
                <c:pt idx="12">
                  <c:v>85</c:v>
                </c:pt>
                <c:pt idx="13">
                  <c:v>83</c:v>
                </c:pt>
                <c:pt idx="14">
                  <c:v>99</c:v>
                </c:pt>
                <c:pt idx="15">
                  <c:v>119</c:v>
                </c:pt>
                <c:pt idx="16">
                  <c:v>116</c:v>
                </c:pt>
                <c:pt idx="17">
                  <c:v>135.42857142857142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0758784"/>
        <c:axId val="70760320"/>
      </c:lineChart>
      <c:catAx>
        <c:axId val="707587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100"/>
            </a:pPr>
            <a:endParaRPr lang="en-US"/>
          </a:p>
        </c:txPr>
        <c:crossAx val="70760320"/>
        <c:crosses val="autoZero"/>
        <c:auto val="1"/>
        <c:lblAlgn val="ctr"/>
        <c:lblOffset val="100"/>
        <c:noMultiLvlLbl val="0"/>
      </c:catAx>
      <c:valAx>
        <c:axId val="7076032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70758784"/>
        <c:crosses val="autoZero"/>
        <c:crossBetween val="between"/>
      </c:valAx>
    </c:plotArea>
    <c:legend>
      <c:legendPos val="r"/>
      <c:overlay val="0"/>
      <c:txPr>
        <a:bodyPr/>
        <a:lstStyle/>
        <a:p>
          <a:pPr>
            <a:defRPr sz="1200"/>
          </a:pPr>
          <a:endParaRPr lang="en-US"/>
        </a:p>
      </c:txPr>
    </c:legend>
    <c:plotVisOnly val="1"/>
    <c:dispBlanksAs val="gap"/>
    <c:showDLblsOverMax val="0"/>
  </c:chart>
  <c:externalData r:id="rId2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FFCE777-D327-4EE0-B279-62E5715E74F7}" type="doc">
      <dgm:prSet loTypeId="urn:microsoft.com/office/officeart/2005/8/layout/orgChart1" loCatId="hierarchy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n-US"/>
        </a:p>
      </dgm:t>
    </dgm:pt>
    <dgm:pt modelId="{1828AF5B-08E4-4DEA-A0F6-1CE2CA2CE61D}">
      <dgm:prSet phldrT="[Text]"/>
      <dgm:spPr/>
      <dgm:t>
        <a:bodyPr/>
        <a:lstStyle/>
        <a:p>
          <a:r>
            <a:rPr lang="en-US" dirty="0" smtClean="0"/>
            <a:t>Director</a:t>
          </a:r>
          <a:endParaRPr lang="en-US" dirty="0"/>
        </a:p>
      </dgm:t>
    </dgm:pt>
    <dgm:pt modelId="{8FB2F7BB-9760-48C2-BC9A-E4D674E50CD3}" type="parTrans" cxnId="{E582C0F9-2EE0-4E14-BED2-25F28DFAC435}">
      <dgm:prSet/>
      <dgm:spPr/>
      <dgm:t>
        <a:bodyPr/>
        <a:lstStyle/>
        <a:p>
          <a:endParaRPr lang="en-US"/>
        </a:p>
      </dgm:t>
    </dgm:pt>
    <dgm:pt modelId="{6616A176-B813-4048-A90B-B2FBB8024381}" type="sibTrans" cxnId="{E582C0F9-2EE0-4E14-BED2-25F28DFAC435}">
      <dgm:prSet/>
      <dgm:spPr/>
      <dgm:t>
        <a:bodyPr/>
        <a:lstStyle/>
        <a:p>
          <a:endParaRPr lang="en-US"/>
        </a:p>
      </dgm:t>
    </dgm:pt>
    <dgm:pt modelId="{737C1FA9-B2B6-4842-B9E9-9CBE06801E55}">
      <dgm:prSet phldrT="[Text]"/>
      <dgm:spPr/>
      <dgm:t>
        <a:bodyPr/>
        <a:lstStyle/>
        <a:p>
          <a:r>
            <a:rPr lang="en-US" dirty="0" smtClean="0"/>
            <a:t>Intramural</a:t>
          </a:r>
          <a:endParaRPr lang="en-US" dirty="0"/>
        </a:p>
      </dgm:t>
    </dgm:pt>
    <dgm:pt modelId="{C06EEAF4-C88B-4A66-B7FD-0FB571439805}" type="parTrans" cxnId="{1AC217CC-DEEA-467B-B125-16083C02C469}">
      <dgm:prSet/>
      <dgm:spPr/>
      <dgm:t>
        <a:bodyPr/>
        <a:lstStyle/>
        <a:p>
          <a:endParaRPr lang="en-US"/>
        </a:p>
      </dgm:t>
    </dgm:pt>
    <dgm:pt modelId="{A7C8921F-97A9-4FFB-8872-E2CF9C6F2642}" type="sibTrans" cxnId="{1AC217CC-DEEA-467B-B125-16083C02C469}">
      <dgm:prSet/>
      <dgm:spPr/>
      <dgm:t>
        <a:bodyPr/>
        <a:lstStyle/>
        <a:p>
          <a:endParaRPr lang="en-US"/>
        </a:p>
      </dgm:t>
    </dgm:pt>
    <dgm:pt modelId="{820D9B6C-86D3-47B8-ABC7-ADDA2923FC5F}">
      <dgm:prSet/>
      <dgm:spPr/>
      <dgm:t>
        <a:bodyPr/>
        <a:lstStyle/>
        <a:p>
          <a:r>
            <a:rPr lang="en-US" dirty="0" smtClean="0"/>
            <a:t>Extramural</a:t>
          </a:r>
          <a:endParaRPr lang="en-US" dirty="0"/>
        </a:p>
      </dgm:t>
    </dgm:pt>
    <dgm:pt modelId="{11C8B480-8FF2-4F24-ADF6-EA23AAE770FE}" type="parTrans" cxnId="{4D4A5238-C2AD-4E73-BCE5-0E71E1ADC564}">
      <dgm:prSet/>
      <dgm:spPr/>
      <dgm:t>
        <a:bodyPr/>
        <a:lstStyle/>
        <a:p>
          <a:endParaRPr lang="en-US"/>
        </a:p>
      </dgm:t>
    </dgm:pt>
    <dgm:pt modelId="{2A00CFE3-CB2B-41A2-8256-75E0792B3FC8}" type="sibTrans" cxnId="{4D4A5238-C2AD-4E73-BCE5-0E71E1ADC564}">
      <dgm:prSet/>
      <dgm:spPr/>
      <dgm:t>
        <a:bodyPr/>
        <a:lstStyle/>
        <a:p>
          <a:endParaRPr lang="en-US"/>
        </a:p>
      </dgm:t>
    </dgm:pt>
    <dgm:pt modelId="{84CAD07C-9840-4553-8679-7E5A970893C3}">
      <dgm:prSet phldrT="[Text]"/>
      <dgm:spPr/>
      <dgm:t>
        <a:bodyPr/>
        <a:lstStyle/>
        <a:p>
          <a:r>
            <a:rPr lang="en-US" dirty="0" smtClean="0"/>
            <a:t>NCI</a:t>
          </a:r>
        </a:p>
        <a:p>
          <a:r>
            <a:rPr lang="en-US" dirty="0" smtClean="0"/>
            <a:t>Director</a:t>
          </a:r>
          <a:endParaRPr lang="en-US" dirty="0"/>
        </a:p>
      </dgm:t>
    </dgm:pt>
    <dgm:pt modelId="{5DCC291A-D0C3-4697-9026-6286EF4FB35B}" type="sibTrans" cxnId="{25BCC311-5B66-43C7-99AF-A28EF18F5AC0}">
      <dgm:prSet/>
      <dgm:spPr/>
      <dgm:t>
        <a:bodyPr/>
        <a:lstStyle/>
        <a:p>
          <a:endParaRPr lang="en-US"/>
        </a:p>
      </dgm:t>
    </dgm:pt>
    <dgm:pt modelId="{518F4DE9-F051-4FF1-9A6F-25E714BC1111}" type="parTrans" cxnId="{25BCC311-5B66-43C7-99AF-A28EF18F5AC0}">
      <dgm:prSet/>
      <dgm:spPr/>
      <dgm:t>
        <a:bodyPr/>
        <a:lstStyle/>
        <a:p>
          <a:endParaRPr lang="en-US"/>
        </a:p>
      </dgm:t>
    </dgm:pt>
    <dgm:pt modelId="{0754DEF7-C48C-486D-9DB0-238DE4C5CEEB}">
      <dgm:prSet/>
      <dgm:spPr/>
      <dgm:t>
        <a:bodyPr/>
        <a:lstStyle/>
        <a:p>
          <a:r>
            <a:rPr lang="en-US" b="1" dirty="0" smtClean="0"/>
            <a:t>5 Divisions</a:t>
          </a:r>
          <a:endParaRPr lang="en-US" b="1" dirty="0"/>
        </a:p>
      </dgm:t>
    </dgm:pt>
    <dgm:pt modelId="{349E09A5-288A-4993-B864-91F7F8B33ED9}" type="parTrans" cxnId="{03C4F36A-958E-4397-932D-AF49156779F5}">
      <dgm:prSet/>
      <dgm:spPr/>
      <dgm:t>
        <a:bodyPr/>
        <a:lstStyle/>
        <a:p>
          <a:endParaRPr lang="en-US"/>
        </a:p>
      </dgm:t>
    </dgm:pt>
    <dgm:pt modelId="{ACD95AB3-DFC3-4E2F-BD56-9DB46ABF5F56}" type="sibTrans" cxnId="{03C4F36A-958E-4397-932D-AF49156779F5}">
      <dgm:prSet/>
      <dgm:spPr/>
      <dgm:t>
        <a:bodyPr/>
        <a:lstStyle/>
        <a:p>
          <a:endParaRPr lang="en-US"/>
        </a:p>
      </dgm:t>
    </dgm:pt>
    <dgm:pt modelId="{E1625951-2C42-4A20-B38C-BBD9428C52DB}">
      <dgm:prSet/>
      <dgm:spPr/>
      <dgm:t>
        <a:bodyPr/>
        <a:lstStyle/>
        <a:p>
          <a:r>
            <a:rPr lang="en-US" dirty="0" smtClean="0"/>
            <a:t>2 Divisions</a:t>
          </a:r>
          <a:endParaRPr lang="en-US" dirty="0"/>
        </a:p>
      </dgm:t>
    </dgm:pt>
    <dgm:pt modelId="{8AFA091E-55C4-4B14-9D4D-5D997E44B736}" type="parTrans" cxnId="{76F5949E-BB4A-4BED-9728-21B9C27B9F62}">
      <dgm:prSet/>
      <dgm:spPr/>
      <dgm:t>
        <a:bodyPr/>
        <a:lstStyle/>
        <a:p>
          <a:endParaRPr lang="en-US"/>
        </a:p>
      </dgm:t>
    </dgm:pt>
    <dgm:pt modelId="{8E5F8FD4-86D2-487D-9326-1C66A14D1DD1}" type="sibTrans" cxnId="{76F5949E-BB4A-4BED-9728-21B9C27B9F62}">
      <dgm:prSet/>
      <dgm:spPr/>
      <dgm:t>
        <a:bodyPr/>
        <a:lstStyle/>
        <a:p>
          <a:endParaRPr lang="en-US"/>
        </a:p>
      </dgm:t>
    </dgm:pt>
    <dgm:pt modelId="{115F7F43-70C7-4124-A23A-4E52F80C30AD}">
      <dgm:prSet/>
      <dgm:spPr/>
      <dgm:t>
        <a:bodyPr/>
        <a:lstStyle/>
        <a:p>
          <a:r>
            <a:rPr lang="en-US" dirty="0" smtClean="0"/>
            <a:t>23 Centers &amp; Offices</a:t>
          </a:r>
          <a:endParaRPr lang="en-US" dirty="0"/>
        </a:p>
      </dgm:t>
    </dgm:pt>
    <dgm:pt modelId="{7588C027-9F03-48EB-B7C3-7FB75813719D}" type="parTrans" cxnId="{9F10103E-888F-4C17-986A-22B576E417EA}">
      <dgm:prSet/>
      <dgm:spPr/>
      <dgm:t>
        <a:bodyPr/>
        <a:lstStyle/>
        <a:p>
          <a:endParaRPr lang="en-US"/>
        </a:p>
      </dgm:t>
    </dgm:pt>
    <dgm:pt modelId="{71DB12D2-C8EB-4777-9C21-113D82C9D592}" type="sibTrans" cxnId="{9F10103E-888F-4C17-986A-22B576E417EA}">
      <dgm:prSet/>
      <dgm:spPr/>
      <dgm:t>
        <a:bodyPr/>
        <a:lstStyle/>
        <a:p>
          <a:endParaRPr lang="en-US"/>
        </a:p>
      </dgm:t>
    </dgm:pt>
    <dgm:pt modelId="{80F05C27-4023-4DFA-9246-EC1FC1AEBA05}" type="pres">
      <dgm:prSet presAssocID="{8FFCE777-D327-4EE0-B279-62E5715E74F7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E8893B97-D43A-42C0-BCA6-99FEFBA15555}" type="pres">
      <dgm:prSet presAssocID="{84CAD07C-9840-4553-8679-7E5A970893C3}" presName="hierRoot1" presStyleCnt="0">
        <dgm:presLayoutVars>
          <dgm:hierBranch val="init"/>
        </dgm:presLayoutVars>
      </dgm:prSet>
      <dgm:spPr/>
    </dgm:pt>
    <dgm:pt modelId="{C2F98B49-5B11-4C11-9778-C52F45F36AC3}" type="pres">
      <dgm:prSet presAssocID="{84CAD07C-9840-4553-8679-7E5A970893C3}" presName="rootComposite1" presStyleCnt="0"/>
      <dgm:spPr/>
    </dgm:pt>
    <dgm:pt modelId="{A16EAF3B-32FD-4475-B043-B5D594C9A6DE}" type="pres">
      <dgm:prSet presAssocID="{84CAD07C-9840-4553-8679-7E5A970893C3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248C001-2DC4-4D63-B187-22167D6D964C}" type="pres">
      <dgm:prSet presAssocID="{84CAD07C-9840-4553-8679-7E5A970893C3}" presName="rootConnector1" presStyleLbl="node1" presStyleIdx="0" presStyleCnt="0"/>
      <dgm:spPr/>
      <dgm:t>
        <a:bodyPr/>
        <a:lstStyle/>
        <a:p>
          <a:endParaRPr lang="en-US"/>
        </a:p>
      </dgm:t>
    </dgm:pt>
    <dgm:pt modelId="{4A65442E-8810-407F-A382-1E75B990F299}" type="pres">
      <dgm:prSet presAssocID="{84CAD07C-9840-4553-8679-7E5A970893C3}" presName="hierChild2" presStyleCnt="0"/>
      <dgm:spPr/>
    </dgm:pt>
    <dgm:pt modelId="{F84D5817-C08E-402A-9C8E-BD0078FACE55}" type="pres">
      <dgm:prSet presAssocID="{8FB2F7BB-9760-48C2-BC9A-E4D674E50CD3}" presName="Name37" presStyleLbl="parChTrans1D2" presStyleIdx="0" presStyleCnt="3"/>
      <dgm:spPr/>
      <dgm:t>
        <a:bodyPr/>
        <a:lstStyle/>
        <a:p>
          <a:endParaRPr lang="en-US"/>
        </a:p>
      </dgm:t>
    </dgm:pt>
    <dgm:pt modelId="{8CD75F9C-1533-4F9F-9698-9536EA1CB786}" type="pres">
      <dgm:prSet presAssocID="{1828AF5B-08E4-4DEA-A0F6-1CE2CA2CE61D}" presName="hierRoot2" presStyleCnt="0">
        <dgm:presLayoutVars>
          <dgm:hierBranch val="init"/>
        </dgm:presLayoutVars>
      </dgm:prSet>
      <dgm:spPr/>
    </dgm:pt>
    <dgm:pt modelId="{BA15B181-F112-45DC-A713-CDFE19346782}" type="pres">
      <dgm:prSet presAssocID="{1828AF5B-08E4-4DEA-A0F6-1CE2CA2CE61D}" presName="rootComposite" presStyleCnt="0"/>
      <dgm:spPr/>
    </dgm:pt>
    <dgm:pt modelId="{E70980BA-00C4-40E8-AC7F-1CFB03A7A74A}" type="pres">
      <dgm:prSet presAssocID="{1828AF5B-08E4-4DEA-A0F6-1CE2CA2CE61D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87DFA45-72CB-47C7-A9DB-F7933EB30816}" type="pres">
      <dgm:prSet presAssocID="{1828AF5B-08E4-4DEA-A0F6-1CE2CA2CE61D}" presName="rootConnector" presStyleLbl="node2" presStyleIdx="0" presStyleCnt="3"/>
      <dgm:spPr/>
      <dgm:t>
        <a:bodyPr/>
        <a:lstStyle/>
        <a:p>
          <a:endParaRPr lang="en-US"/>
        </a:p>
      </dgm:t>
    </dgm:pt>
    <dgm:pt modelId="{74121322-04A0-4EB3-8677-8E16936CBDE6}" type="pres">
      <dgm:prSet presAssocID="{1828AF5B-08E4-4DEA-A0F6-1CE2CA2CE61D}" presName="hierChild4" presStyleCnt="0"/>
      <dgm:spPr/>
    </dgm:pt>
    <dgm:pt modelId="{5BB400A3-6F95-4346-90E7-491B4EA1FC32}" type="pres">
      <dgm:prSet presAssocID="{7588C027-9F03-48EB-B7C3-7FB75813719D}" presName="Name37" presStyleLbl="parChTrans1D3" presStyleIdx="0" presStyleCnt="3"/>
      <dgm:spPr/>
      <dgm:t>
        <a:bodyPr/>
        <a:lstStyle/>
        <a:p>
          <a:endParaRPr lang="en-US"/>
        </a:p>
      </dgm:t>
    </dgm:pt>
    <dgm:pt modelId="{8E80131A-BD6B-44CD-8D71-58987106A1BF}" type="pres">
      <dgm:prSet presAssocID="{115F7F43-70C7-4124-A23A-4E52F80C30AD}" presName="hierRoot2" presStyleCnt="0">
        <dgm:presLayoutVars>
          <dgm:hierBranch val="init"/>
        </dgm:presLayoutVars>
      </dgm:prSet>
      <dgm:spPr/>
    </dgm:pt>
    <dgm:pt modelId="{16036AB0-7ED7-4EAC-91A9-29524928633A}" type="pres">
      <dgm:prSet presAssocID="{115F7F43-70C7-4124-A23A-4E52F80C30AD}" presName="rootComposite" presStyleCnt="0"/>
      <dgm:spPr/>
    </dgm:pt>
    <dgm:pt modelId="{50712E44-37E3-448B-8B6F-15A1EDDA6DDD}" type="pres">
      <dgm:prSet presAssocID="{115F7F43-70C7-4124-A23A-4E52F80C30AD}" presName="rootText" presStyleLbl="node3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1A5DCD2-8FC2-4C8D-803B-8583E8113D10}" type="pres">
      <dgm:prSet presAssocID="{115F7F43-70C7-4124-A23A-4E52F80C30AD}" presName="rootConnector" presStyleLbl="node3" presStyleIdx="0" presStyleCnt="3"/>
      <dgm:spPr/>
      <dgm:t>
        <a:bodyPr/>
        <a:lstStyle/>
        <a:p>
          <a:endParaRPr lang="en-US"/>
        </a:p>
      </dgm:t>
    </dgm:pt>
    <dgm:pt modelId="{234A254B-9A56-4B0A-96A2-64653CC7DEE2}" type="pres">
      <dgm:prSet presAssocID="{115F7F43-70C7-4124-A23A-4E52F80C30AD}" presName="hierChild4" presStyleCnt="0"/>
      <dgm:spPr/>
    </dgm:pt>
    <dgm:pt modelId="{E2AE9541-8A7E-4DFD-BFC5-90D39EC57178}" type="pres">
      <dgm:prSet presAssocID="{115F7F43-70C7-4124-A23A-4E52F80C30AD}" presName="hierChild5" presStyleCnt="0"/>
      <dgm:spPr/>
    </dgm:pt>
    <dgm:pt modelId="{FD91813B-F548-433F-AF51-57FB27D6BA1B}" type="pres">
      <dgm:prSet presAssocID="{1828AF5B-08E4-4DEA-A0F6-1CE2CA2CE61D}" presName="hierChild5" presStyleCnt="0"/>
      <dgm:spPr/>
    </dgm:pt>
    <dgm:pt modelId="{0CFF6504-393C-4AB0-B4C9-B431F4493017}" type="pres">
      <dgm:prSet presAssocID="{C06EEAF4-C88B-4A66-B7FD-0FB571439805}" presName="Name37" presStyleLbl="parChTrans1D2" presStyleIdx="1" presStyleCnt="3"/>
      <dgm:spPr/>
      <dgm:t>
        <a:bodyPr/>
        <a:lstStyle/>
        <a:p>
          <a:endParaRPr lang="en-US"/>
        </a:p>
      </dgm:t>
    </dgm:pt>
    <dgm:pt modelId="{5FA862F9-568F-4567-B3A9-518EB8C551CF}" type="pres">
      <dgm:prSet presAssocID="{737C1FA9-B2B6-4842-B9E9-9CBE06801E55}" presName="hierRoot2" presStyleCnt="0">
        <dgm:presLayoutVars>
          <dgm:hierBranch val="init"/>
        </dgm:presLayoutVars>
      </dgm:prSet>
      <dgm:spPr/>
    </dgm:pt>
    <dgm:pt modelId="{208B28D1-64ED-4226-9165-DF1978E5FE53}" type="pres">
      <dgm:prSet presAssocID="{737C1FA9-B2B6-4842-B9E9-9CBE06801E55}" presName="rootComposite" presStyleCnt="0"/>
      <dgm:spPr/>
    </dgm:pt>
    <dgm:pt modelId="{1631F0D4-950D-4CB3-90DD-B7167F8373DE}" type="pres">
      <dgm:prSet presAssocID="{737C1FA9-B2B6-4842-B9E9-9CBE06801E55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C64D07E-1BA1-4A45-9A82-4EB831381E70}" type="pres">
      <dgm:prSet presAssocID="{737C1FA9-B2B6-4842-B9E9-9CBE06801E55}" presName="rootConnector" presStyleLbl="node2" presStyleIdx="1" presStyleCnt="3"/>
      <dgm:spPr/>
      <dgm:t>
        <a:bodyPr/>
        <a:lstStyle/>
        <a:p>
          <a:endParaRPr lang="en-US"/>
        </a:p>
      </dgm:t>
    </dgm:pt>
    <dgm:pt modelId="{A2C1636F-4772-4DDC-81AD-83A7AAB45852}" type="pres">
      <dgm:prSet presAssocID="{737C1FA9-B2B6-4842-B9E9-9CBE06801E55}" presName="hierChild4" presStyleCnt="0"/>
      <dgm:spPr/>
    </dgm:pt>
    <dgm:pt modelId="{5CB7BBF4-FBA3-4DCD-ACA4-ABA4B1939111}" type="pres">
      <dgm:prSet presAssocID="{8AFA091E-55C4-4B14-9D4D-5D997E44B736}" presName="Name37" presStyleLbl="parChTrans1D3" presStyleIdx="1" presStyleCnt="3"/>
      <dgm:spPr/>
      <dgm:t>
        <a:bodyPr/>
        <a:lstStyle/>
        <a:p>
          <a:endParaRPr lang="en-US"/>
        </a:p>
      </dgm:t>
    </dgm:pt>
    <dgm:pt modelId="{B705DCD6-C102-4E42-AB94-3F2D3433C269}" type="pres">
      <dgm:prSet presAssocID="{E1625951-2C42-4A20-B38C-BBD9428C52DB}" presName="hierRoot2" presStyleCnt="0">
        <dgm:presLayoutVars>
          <dgm:hierBranch val="init"/>
        </dgm:presLayoutVars>
      </dgm:prSet>
      <dgm:spPr/>
    </dgm:pt>
    <dgm:pt modelId="{C5FAD728-8B98-4D9A-ACCB-47EB14D74EE0}" type="pres">
      <dgm:prSet presAssocID="{E1625951-2C42-4A20-B38C-BBD9428C52DB}" presName="rootComposite" presStyleCnt="0"/>
      <dgm:spPr/>
    </dgm:pt>
    <dgm:pt modelId="{84551F63-5B38-422D-A449-01C74549BB4F}" type="pres">
      <dgm:prSet presAssocID="{E1625951-2C42-4A20-B38C-BBD9428C52DB}" presName="rootText" presStyleLbl="node3" presStyleIdx="1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FF2ACD0-83BF-4C2D-B2E1-6DAC084D6A89}" type="pres">
      <dgm:prSet presAssocID="{E1625951-2C42-4A20-B38C-BBD9428C52DB}" presName="rootConnector" presStyleLbl="node3" presStyleIdx="1" presStyleCnt="3"/>
      <dgm:spPr/>
      <dgm:t>
        <a:bodyPr/>
        <a:lstStyle/>
        <a:p>
          <a:endParaRPr lang="en-US"/>
        </a:p>
      </dgm:t>
    </dgm:pt>
    <dgm:pt modelId="{ECBA3257-959B-4BD5-A9C0-AC29AA02928A}" type="pres">
      <dgm:prSet presAssocID="{E1625951-2C42-4A20-B38C-BBD9428C52DB}" presName="hierChild4" presStyleCnt="0"/>
      <dgm:spPr/>
    </dgm:pt>
    <dgm:pt modelId="{33EC9DCD-4C27-4726-938C-EA1CA367BB8C}" type="pres">
      <dgm:prSet presAssocID="{E1625951-2C42-4A20-B38C-BBD9428C52DB}" presName="hierChild5" presStyleCnt="0"/>
      <dgm:spPr/>
    </dgm:pt>
    <dgm:pt modelId="{1ED9FE77-8FC1-432E-9C74-525707C6439A}" type="pres">
      <dgm:prSet presAssocID="{737C1FA9-B2B6-4842-B9E9-9CBE06801E55}" presName="hierChild5" presStyleCnt="0"/>
      <dgm:spPr/>
    </dgm:pt>
    <dgm:pt modelId="{0AFBA7C7-E2D3-418F-86A1-41767CDD816F}" type="pres">
      <dgm:prSet presAssocID="{11C8B480-8FF2-4F24-ADF6-EA23AAE770FE}" presName="Name37" presStyleLbl="parChTrans1D2" presStyleIdx="2" presStyleCnt="3"/>
      <dgm:spPr/>
      <dgm:t>
        <a:bodyPr/>
        <a:lstStyle/>
        <a:p>
          <a:endParaRPr lang="en-US"/>
        </a:p>
      </dgm:t>
    </dgm:pt>
    <dgm:pt modelId="{5BB8783E-297A-48C3-858E-20865290302A}" type="pres">
      <dgm:prSet presAssocID="{820D9B6C-86D3-47B8-ABC7-ADDA2923FC5F}" presName="hierRoot2" presStyleCnt="0">
        <dgm:presLayoutVars>
          <dgm:hierBranch val="init"/>
        </dgm:presLayoutVars>
      </dgm:prSet>
      <dgm:spPr/>
    </dgm:pt>
    <dgm:pt modelId="{3A70DE44-918B-43B1-A3BB-929E1D67CCEC}" type="pres">
      <dgm:prSet presAssocID="{820D9B6C-86D3-47B8-ABC7-ADDA2923FC5F}" presName="rootComposite" presStyleCnt="0"/>
      <dgm:spPr/>
    </dgm:pt>
    <dgm:pt modelId="{92E33DE4-340A-42DF-962D-05BCBCCA2FFD}" type="pres">
      <dgm:prSet presAssocID="{820D9B6C-86D3-47B8-ABC7-ADDA2923FC5F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AD17A76-0245-486C-A1CD-C8E6A6BF701C}" type="pres">
      <dgm:prSet presAssocID="{820D9B6C-86D3-47B8-ABC7-ADDA2923FC5F}" presName="rootConnector" presStyleLbl="node2" presStyleIdx="2" presStyleCnt="3"/>
      <dgm:spPr/>
      <dgm:t>
        <a:bodyPr/>
        <a:lstStyle/>
        <a:p>
          <a:endParaRPr lang="en-US"/>
        </a:p>
      </dgm:t>
    </dgm:pt>
    <dgm:pt modelId="{4A1B5C75-4AF4-4245-B64B-0BA89DA475CC}" type="pres">
      <dgm:prSet presAssocID="{820D9B6C-86D3-47B8-ABC7-ADDA2923FC5F}" presName="hierChild4" presStyleCnt="0"/>
      <dgm:spPr/>
    </dgm:pt>
    <dgm:pt modelId="{5A9DAED2-FA00-4244-AF14-D56F5E2776BE}" type="pres">
      <dgm:prSet presAssocID="{349E09A5-288A-4993-B864-91F7F8B33ED9}" presName="Name37" presStyleLbl="parChTrans1D3" presStyleIdx="2" presStyleCnt="3"/>
      <dgm:spPr/>
      <dgm:t>
        <a:bodyPr/>
        <a:lstStyle/>
        <a:p>
          <a:endParaRPr lang="en-US"/>
        </a:p>
      </dgm:t>
    </dgm:pt>
    <dgm:pt modelId="{8DEE1BE4-DE9F-46F5-AF30-BDAED5383D4C}" type="pres">
      <dgm:prSet presAssocID="{0754DEF7-C48C-486D-9DB0-238DE4C5CEEB}" presName="hierRoot2" presStyleCnt="0">
        <dgm:presLayoutVars>
          <dgm:hierBranch val="init"/>
        </dgm:presLayoutVars>
      </dgm:prSet>
      <dgm:spPr/>
    </dgm:pt>
    <dgm:pt modelId="{1C63B930-B64D-41D8-89D1-39AC829CB952}" type="pres">
      <dgm:prSet presAssocID="{0754DEF7-C48C-486D-9DB0-238DE4C5CEEB}" presName="rootComposite" presStyleCnt="0"/>
      <dgm:spPr/>
    </dgm:pt>
    <dgm:pt modelId="{361C97C5-A683-4DC1-BF0F-F1A3C57F513A}" type="pres">
      <dgm:prSet presAssocID="{0754DEF7-C48C-486D-9DB0-238DE4C5CEEB}" presName="rootText" presStyleLbl="node3" presStyleIdx="2" presStyleCnt="3" custScaleX="10758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3ADFCFA-D785-4D31-B7BC-AC8EAF831E75}" type="pres">
      <dgm:prSet presAssocID="{0754DEF7-C48C-486D-9DB0-238DE4C5CEEB}" presName="rootConnector" presStyleLbl="node3" presStyleIdx="2" presStyleCnt="3"/>
      <dgm:spPr/>
      <dgm:t>
        <a:bodyPr/>
        <a:lstStyle/>
        <a:p>
          <a:endParaRPr lang="en-US"/>
        </a:p>
      </dgm:t>
    </dgm:pt>
    <dgm:pt modelId="{5BD899B4-20A9-476B-AE80-AD1A62DDF546}" type="pres">
      <dgm:prSet presAssocID="{0754DEF7-C48C-486D-9DB0-238DE4C5CEEB}" presName="hierChild4" presStyleCnt="0"/>
      <dgm:spPr/>
    </dgm:pt>
    <dgm:pt modelId="{FEAA63DC-042A-4325-8CF0-76696EF50044}" type="pres">
      <dgm:prSet presAssocID="{0754DEF7-C48C-486D-9DB0-238DE4C5CEEB}" presName="hierChild5" presStyleCnt="0"/>
      <dgm:spPr/>
    </dgm:pt>
    <dgm:pt modelId="{C5F32777-20A6-426E-BE86-4224CEF2C628}" type="pres">
      <dgm:prSet presAssocID="{820D9B6C-86D3-47B8-ABC7-ADDA2923FC5F}" presName="hierChild5" presStyleCnt="0"/>
      <dgm:spPr/>
    </dgm:pt>
    <dgm:pt modelId="{EE099918-1A5D-47E6-BD6A-CBC9ECB386A5}" type="pres">
      <dgm:prSet presAssocID="{84CAD07C-9840-4553-8679-7E5A970893C3}" presName="hierChild3" presStyleCnt="0"/>
      <dgm:spPr/>
    </dgm:pt>
  </dgm:ptLst>
  <dgm:cxnLst>
    <dgm:cxn modelId="{82931401-CFEB-4F62-862B-F625961AF960}" type="presOf" srcId="{C06EEAF4-C88B-4A66-B7FD-0FB571439805}" destId="{0CFF6504-393C-4AB0-B4C9-B431F4493017}" srcOrd="0" destOrd="0" presId="urn:microsoft.com/office/officeart/2005/8/layout/orgChart1"/>
    <dgm:cxn modelId="{82686DD5-436D-420F-BF97-122CBE79F10F}" type="presOf" srcId="{1828AF5B-08E4-4DEA-A0F6-1CE2CA2CE61D}" destId="{487DFA45-72CB-47C7-A9DB-F7933EB30816}" srcOrd="1" destOrd="0" presId="urn:microsoft.com/office/officeart/2005/8/layout/orgChart1"/>
    <dgm:cxn modelId="{A6E1A5AF-B02B-42B5-80F4-BA0EEE1A2CFE}" type="presOf" srcId="{737C1FA9-B2B6-4842-B9E9-9CBE06801E55}" destId="{1631F0D4-950D-4CB3-90DD-B7167F8373DE}" srcOrd="0" destOrd="0" presId="urn:microsoft.com/office/officeart/2005/8/layout/orgChart1"/>
    <dgm:cxn modelId="{8238946B-7929-4F5D-A1A8-063F5BD15D9F}" type="presOf" srcId="{84CAD07C-9840-4553-8679-7E5A970893C3}" destId="{C248C001-2DC4-4D63-B187-22167D6D964C}" srcOrd="1" destOrd="0" presId="urn:microsoft.com/office/officeart/2005/8/layout/orgChart1"/>
    <dgm:cxn modelId="{BF1C2917-9F65-4DF1-9348-C17BC7369669}" type="presOf" srcId="{115F7F43-70C7-4124-A23A-4E52F80C30AD}" destId="{81A5DCD2-8FC2-4C8D-803B-8583E8113D10}" srcOrd="1" destOrd="0" presId="urn:microsoft.com/office/officeart/2005/8/layout/orgChart1"/>
    <dgm:cxn modelId="{CC4861C3-0B8F-4112-A9C5-0F98F621BD9A}" type="presOf" srcId="{820D9B6C-86D3-47B8-ABC7-ADDA2923FC5F}" destId="{92E33DE4-340A-42DF-962D-05BCBCCA2FFD}" srcOrd="0" destOrd="0" presId="urn:microsoft.com/office/officeart/2005/8/layout/orgChart1"/>
    <dgm:cxn modelId="{E123FCB2-5E58-411C-8C22-B2B864E73D42}" type="presOf" srcId="{0754DEF7-C48C-486D-9DB0-238DE4C5CEEB}" destId="{361C97C5-A683-4DC1-BF0F-F1A3C57F513A}" srcOrd="0" destOrd="0" presId="urn:microsoft.com/office/officeart/2005/8/layout/orgChart1"/>
    <dgm:cxn modelId="{D28C7831-4EE6-452D-93C8-6273205FA19A}" type="presOf" srcId="{11C8B480-8FF2-4F24-ADF6-EA23AAE770FE}" destId="{0AFBA7C7-E2D3-418F-86A1-41767CDD816F}" srcOrd="0" destOrd="0" presId="urn:microsoft.com/office/officeart/2005/8/layout/orgChart1"/>
    <dgm:cxn modelId="{03C4F36A-958E-4397-932D-AF49156779F5}" srcId="{820D9B6C-86D3-47B8-ABC7-ADDA2923FC5F}" destId="{0754DEF7-C48C-486D-9DB0-238DE4C5CEEB}" srcOrd="0" destOrd="0" parTransId="{349E09A5-288A-4993-B864-91F7F8B33ED9}" sibTransId="{ACD95AB3-DFC3-4E2F-BD56-9DB46ABF5F56}"/>
    <dgm:cxn modelId="{9F10103E-888F-4C17-986A-22B576E417EA}" srcId="{1828AF5B-08E4-4DEA-A0F6-1CE2CA2CE61D}" destId="{115F7F43-70C7-4124-A23A-4E52F80C30AD}" srcOrd="0" destOrd="0" parTransId="{7588C027-9F03-48EB-B7C3-7FB75813719D}" sibTransId="{71DB12D2-C8EB-4777-9C21-113D82C9D592}"/>
    <dgm:cxn modelId="{E582C0F9-2EE0-4E14-BED2-25F28DFAC435}" srcId="{84CAD07C-9840-4553-8679-7E5A970893C3}" destId="{1828AF5B-08E4-4DEA-A0F6-1CE2CA2CE61D}" srcOrd="0" destOrd="0" parTransId="{8FB2F7BB-9760-48C2-BC9A-E4D674E50CD3}" sibTransId="{6616A176-B813-4048-A90B-B2FBB8024381}"/>
    <dgm:cxn modelId="{1AC217CC-DEEA-467B-B125-16083C02C469}" srcId="{84CAD07C-9840-4553-8679-7E5A970893C3}" destId="{737C1FA9-B2B6-4842-B9E9-9CBE06801E55}" srcOrd="1" destOrd="0" parTransId="{C06EEAF4-C88B-4A66-B7FD-0FB571439805}" sibTransId="{A7C8921F-97A9-4FFB-8872-E2CF9C6F2642}"/>
    <dgm:cxn modelId="{258AE6B4-4CEF-46EC-8E32-E48C90DCE773}" type="presOf" srcId="{7588C027-9F03-48EB-B7C3-7FB75813719D}" destId="{5BB400A3-6F95-4346-90E7-491B4EA1FC32}" srcOrd="0" destOrd="0" presId="urn:microsoft.com/office/officeart/2005/8/layout/orgChart1"/>
    <dgm:cxn modelId="{7F909A42-1F63-4704-A850-A9D2677A22DE}" type="presOf" srcId="{0754DEF7-C48C-486D-9DB0-238DE4C5CEEB}" destId="{43ADFCFA-D785-4D31-B7BC-AC8EAF831E75}" srcOrd="1" destOrd="0" presId="urn:microsoft.com/office/officeart/2005/8/layout/orgChart1"/>
    <dgm:cxn modelId="{AD77E2A2-593D-47E1-9FF7-A459D2599AD9}" type="presOf" srcId="{8FFCE777-D327-4EE0-B279-62E5715E74F7}" destId="{80F05C27-4023-4DFA-9246-EC1FC1AEBA05}" srcOrd="0" destOrd="0" presId="urn:microsoft.com/office/officeart/2005/8/layout/orgChart1"/>
    <dgm:cxn modelId="{FFA531F4-7D76-4854-8281-E1045530C8E2}" type="presOf" srcId="{737C1FA9-B2B6-4842-B9E9-9CBE06801E55}" destId="{7C64D07E-1BA1-4A45-9A82-4EB831381E70}" srcOrd="1" destOrd="0" presId="urn:microsoft.com/office/officeart/2005/8/layout/orgChart1"/>
    <dgm:cxn modelId="{688FAD0E-3D3D-4312-A044-4EF2BD96573F}" type="presOf" srcId="{349E09A5-288A-4993-B864-91F7F8B33ED9}" destId="{5A9DAED2-FA00-4244-AF14-D56F5E2776BE}" srcOrd="0" destOrd="0" presId="urn:microsoft.com/office/officeart/2005/8/layout/orgChart1"/>
    <dgm:cxn modelId="{F482915A-B1F2-4BE1-8E33-FFFCD92E7603}" type="presOf" srcId="{8AFA091E-55C4-4B14-9D4D-5D997E44B736}" destId="{5CB7BBF4-FBA3-4DCD-ACA4-ABA4B1939111}" srcOrd="0" destOrd="0" presId="urn:microsoft.com/office/officeart/2005/8/layout/orgChart1"/>
    <dgm:cxn modelId="{AC025400-7109-4AE1-849D-0C52AEB4D188}" type="presOf" srcId="{8FB2F7BB-9760-48C2-BC9A-E4D674E50CD3}" destId="{F84D5817-C08E-402A-9C8E-BD0078FACE55}" srcOrd="0" destOrd="0" presId="urn:microsoft.com/office/officeart/2005/8/layout/orgChart1"/>
    <dgm:cxn modelId="{B84ECE7D-C945-4CDA-B61F-9701C10A4529}" type="presOf" srcId="{115F7F43-70C7-4124-A23A-4E52F80C30AD}" destId="{50712E44-37E3-448B-8B6F-15A1EDDA6DDD}" srcOrd="0" destOrd="0" presId="urn:microsoft.com/office/officeart/2005/8/layout/orgChart1"/>
    <dgm:cxn modelId="{AC3129F6-3804-40C2-B57D-B25A4F624DB9}" type="presOf" srcId="{E1625951-2C42-4A20-B38C-BBD9428C52DB}" destId="{CFF2ACD0-83BF-4C2D-B2E1-6DAC084D6A89}" srcOrd="1" destOrd="0" presId="urn:microsoft.com/office/officeart/2005/8/layout/orgChart1"/>
    <dgm:cxn modelId="{76F5949E-BB4A-4BED-9728-21B9C27B9F62}" srcId="{737C1FA9-B2B6-4842-B9E9-9CBE06801E55}" destId="{E1625951-2C42-4A20-B38C-BBD9428C52DB}" srcOrd="0" destOrd="0" parTransId="{8AFA091E-55C4-4B14-9D4D-5D997E44B736}" sibTransId="{8E5F8FD4-86D2-487D-9326-1C66A14D1DD1}"/>
    <dgm:cxn modelId="{462C1C88-93AE-43F2-9D4F-65474ED8AF4E}" type="presOf" srcId="{820D9B6C-86D3-47B8-ABC7-ADDA2923FC5F}" destId="{AAD17A76-0245-486C-A1CD-C8E6A6BF701C}" srcOrd="1" destOrd="0" presId="urn:microsoft.com/office/officeart/2005/8/layout/orgChart1"/>
    <dgm:cxn modelId="{3385745D-81E0-403B-8064-579432E49AEC}" type="presOf" srcId="{84CAD07C-9840-4553-8679-7E5A970893C3}" destId="{A16EAF3B-32FD-4475-B043-B5D594C9A6DE}" srcOrd="0" destOrd="0" presId="urn:microsoft.com/office/officeart/2005/8/layout/orgChart1"/>
    <dgm:cxn modelId="{4D4A5238-C2AD-4E73-BCE5-0E71E1ADC564}" srcId="{84CAD07C-9840-4553-8679-7E5A970893C3}" destId="{820D9B6C-86D3-47B8-ABC7-ADDA2923FC5F}" srcOrd="2" destOrd="0" parTransId="{11C8B480-8FF2-4F24-ADF6-EA23AAE770FE}" sibTransId="{2A00CFE3-CB2B-41A2-8256-75E0792B3FC8}"/>
    <dgm:cxn modelId="{986D9381-A3D3-446A-97B3-6661D7393686}" type="presOf" srcId="{E1625951-2C42-4A20-B38C-BBD9428C52DB}" destId="{84551F63-5B38-422D-A449-01C74549BB4F}" srcOrd="0" destOrd="0" presId="urn:microsoft.com/office/officeart/2005/8/layout/orgChart1"/>
    <dgm:cxn modelId="{25BCC311-5B66-43C7-99AF-A28EF18F5AC0}" srcId="{8FFCE777-D327-4EE0-B279-62E5715E74F7}" destId="{84CAD07C-9840-4553-8679-7E5A970893C3}" srcOrd="0" destOrd="0" parTransId="{518F4DE9-F051-4FF1-9A6F-25E714BC1111}" sibTransId="{5DCC291A-D0C3-4697-9026-6286EF4FB35B}"/>
    <dgm:cxn modelId="{3CE262BE-47FA-4E6E-A07F-BAD81638DDC4}" type="presOf" srcId="{1828AF5B-08E4-4DEA-A0F6-1CE2CA2CE61D}" destId="{E70980BA-00C4-40E8-AC7F-1CFB03A7A74A}" srcOrd="0" destOrd="0" presId="urn:microsoft.com/office/officeart/2005/8/layout/orgChart1"/>
    <dgm:cxn modelId="{F55BEED5-D954-40B9-8754-E29EBD0BC290}" type="presParOf" srcId="{80F05C27-4023-4DFA-9246-EC1FC1AEBA05}" destId="{E8893B97-D43A-42C0-BCA6-99FEFBA15555}" srcOrd="0" destOrd="0" presId="urn:microsoft.com/office/officeart/2005/8/layout/orgChart1"/>
    <dgm:cxn modelId="{22074021-5FFF-47AD-8768-6B919CFF80D8}" type="presParOf" srcId="{E8893B97-D43A-42C0-BCA6-99FEFBA15555}" destId="{C2F98B49-5B11-4C11-9778-C52F45F36AC3}" srcOrd="0" destOrd="0" presId="urn:microsoft.com/office/officeart/2005/8/layout/orgChart1"/>
    <dgm:cxn modelId="{871650A1-50DE-43B3-9284-4904F18EA013}" type="presParOf" srcId="{C2F98B49-5B11-4C11-9778-C52F45F36AC3}" destId="{A16EAF3B-32FD-4475-B043-B5D594C9A6DE}" srcOrd="0" destOrd="0" presId="urn:microsoft.com/office/officeart/2005/8/layout/orgChart1"/>
    <dgm:cxn modelId="{647E1FC7-1CD7-4227-91C1-26E512025AA9}" type="presParOf" srcId="{C2F98B49-5B11-4C11-9778-C52F45F36AC3}" destId="{C248C001-2DC4-4D63-B187-22167D6D964C}" srcOrd="1" destOrd="0" presId="urn:microsoft.com/office/officeart/2005/8/layout/orgChart1"/>
    <dgm:cxn modelId="{A1259494-D43C-4454-8994-280380444778}" type="presParOf" srcId="{E8893B97-D43A-42C0-BCA6-99FEFBA15555}" destId="{4A65442E-8810-407F-A382-1E75B990F299}" srcOrd="1" destOrd="0" presId="urn:microsoft.com/office/officeart/2005/8/layout/orgChart1"/>
    <dgm:cxn modelId="{72330881-9992-46F8-91D9-BCF98378EFC1}" type="presParOf" srcId="{4A65442E-8810-407F-A382-1E75B990F299}" destId="{F84D5817-C08E-402A-9C8E-BD0078FACE55}" srcOrd="0" destOrd="0" presId="urn:microsoft.com/office/officeart/2005/8/layout/orgChart1"/>
    <dgm:cxn modelId="{17B36EB9-6559-4385-BC0D-BF42640F3939}" type="presParOf" srcId="{4A65442E-8810-407F-A382-1E75B990F299}" destId="{8CD75F9C-1533-4F9F-9698-9536EA1CB786}" srcOrd="1" destOrd="0" presId="urn:microsoft.com/office/officeart/2005/8/layout/orgChart1"/>
    <dgm:cxn modelId="{4C8FEA89-AEAA-44C4-BD45-E6AC6750997E}" type="presParOf" srcId="{8CD75F9C-1533-4F9F-9698-9536EA1CB786}" destId="{BA15B181-F112-45DC-A713-CDFE19346782}" srcOrd="0" destOrd="0" presId="urn:microsoft.com/office/officeart/2005/8/layout/orgChart1"/>
    <dgm:cxn modelId="{A812D6C4-7658-4F43-9C0E-71CB69009F1D}" type="presParOf" srcId="{BA15B181-F112-45DC-A713-CDFE19346782}" destId="{E70980BA-00C4-40E8-AC7F-1CFB03A7A74A}" srcOrd="0" destOrd="0" presId="urn:microsoft.com/office/officeart/2005/8/layout/orgChart1"/>
    <dgm:cxn modelId="{385B2F7F-0403-443E-8149-0BDFEC59785B}" type="presParOf" srcId="{BA15B181-F112-45DC-A713-CDFE19346782}" destId="{487DFA45-72CB-47C7-A9DB-F7933EB30816}" srcOrd="1" destOrd="0" presId="urn:microsoft.com/office/officeart/2005/8/layout/orgChart1"/>
    <dgm:cxn modelId="{F5620E2A-4478-4987-8AD8-116DC37AC3D9}" type="presParOf" srcId="{8CD75F9C-1533-4F9F-9698-9536EA1CB786}" destId="{74121322-04A0-4EB3-8677-8E16936CBDE6}" srcOrd="1" destOrd="0" presId="urn:microsoft.com/office/officeart/2005/8/layout/orgChart1"/>
    <dgm:cxn modelId="{AD53DA57-3FA3-4FEC-8D89-8804E7CD0E02}" type="presParOf" srcId="{74121322-04A0-4EB3-8677-8E16936CBDE6}" destId="{5BB400A3-6F95-4346-90E7-491B4EA1FC32}" srcOrd="0" destOrd="0" presId="urn:microsoft.com/office/officeart/2005/8/layout/orgChart1"/>
    <dgm:cxn modelId="{2244B5DC-7B2A-4639-BED5-1518EC49B9F1}" type="presParOf" srcId="{74121322-04A0-4EB3-8677-8E16936CBDE6}" destId="{8E80131A-BD6B-44CD-8D71-58987106A1BF}" srcOrd="1" destOrd="0" presId="urn:microsoft.com/office/officeart/2005/8/layout/orgChart1"/>
    <dgm:cxn modelId="{6F6EC244-B921-4DBA-B930-4BDA7DA08F82}" type="presParOf" srcId="{8E80131A-BD6B-44CD-8D71-58987106A1BF}" destId="{16036AB0-7ED7-4EAC-91A9-29524928633A}" srcOrd="0" destOrd="0" presId="urn:microsoft.com/office/officeart/2005/8/layout/orgChart1"/>
    <dgm:cxn modelId="{E43C20A9-912C-46C6-A63C-925E1C15A632}" type="presParOf" srcId="{16036AB0-7ED7-4EAC-91A9-29524928633A}" destId="{50712E44-37E3-448B-8B6F-15A1EDDA6DDD}" srcOrd="0" destOrd="0" presId="urn:microsoft.com/office/officeart/2005/8/layout/orgChart1"/>
    <dgm:cxn modelId="{51FB6AA0-AC82-4DB1-B72E-942F71582828}" type="presParOf" srcId="{16036AB0-7ED7-4EAC-91A9-29524928633A}" destId="{81A5DCD2-8FC2-4C8D-803B-8583E8113D10}" srcOrd="1" destOrd="0" presId="urn:microsoft.com/office/officeart/2005/8/layout/orgChart1"/>
    <dgm:cxn modelId="{708D499C-5A5E-41C0-B769-AC12CB054DED}" type="presParOf" srcId="{8E80131A-BD6B-44CD-8D71-58987106A1BF}" destId="{234A254B-9A56-4B0A-96A2-64653CC7DEE2}" srcOrd="1" destOrd="0" presId="urn:microsoft.com/office/officeart/2005/8/layout/orgChart1"/>
    <dgm:cxn modelId="{2B695E5A-9EE0-4425-A1A0-897FC522C273}" type="presParOf" srcId="{8E80131A-BD6B-44CD-8D71-58987106A1BF}" destId="{E2AE9541-8A7E-4DFD-BFC5-90D39EC57178}" srcOrd="2" destOrd="0" presId="urn:microsoft.com/office/officeart/2005/8/layout/orgChart1"/>
    <dgm:cxn modelId="{7385AA73-D11D-4914-8E99-CF8967796C47}" type="presParOf" srcId="{8CD75F9C-1533-4F9F-9698-9536EA1CB786}" destId="{FD91813B-F548-433F-AF51-57FB27D6BA1B}" srcOrd="2" destOrd="0" presId="urn:microsoft.com/office/officeart/2005/8/layout/orgChart1"/>
    <dgm:cxn modelId="{BB35CCC1-026E-4EFE-AA70-A2379A567100}" type="presParOf" srcId="{4A65442E-8810-407F-A382-1E75B990F299}" destId="{0CFF6504-393C-4AB0-B4C9-B431F4493017}" srcOrd="2" destOrd="0" presId="urn:microsoft.com/office/officeart/2005/8/layout/orgChart1"/>
    <dgm:cxn modelId="{24375037-6A29-45BA-A534-0D43E5BF7C8F}" type="presParOf" srcId="{4A65442E-8810-407F-A382-1E75B990F299}" destId="{5FA862F9-568F-4567-B3A9-518EB8C551CF}" srcOrd="3" destOrd="0" presId="urn:microsoft.com/office/officeart/2005/8/layout/orgChart1"/>
    <dgm:cxn modelId="{9E518653-44B2-4C47-A04D-95443D68CACE}" type="presParOf" srcId="{5FA862F9-568F-4567-B3A9-518EB8C551CF}" destId="{208B28D1-64ED-4226-9165-DF1978E5FE53}" srcOrd="0" destOrd="0" presId="urn:microsoft.com/office/officeart/2005/8/layout/orgChart1"/>
    <dgm:cxn modelId="{A6E75AF5-D856-4618-A917-FC0A698C838D}" type="presParOf" srcId="{208B28D1-64ED-4226-9165-DF1978E5FE53}" destId="{1631F0D4-950D-4CB3-90DD-B7167F8373DE}" srcOrd="0" destOrd="0" presId="urn:microsoft.com/office/officeart/2005/8/layout/orgChart1"/>
    <dgm:cxn modelId="{CD50013D-5517-4758-A0E4-09D99DF036FE}" type="presParOf" srcId="{208B28D1-64ED-4226-9165-DF1978E5FE53}" destId="{7C64D07E-1BA1-4A45-9A82-4EB831381E70}" srcOrd="1" destOrd="0" presId="urn:microsoft.com/office/officeart/2005/8/layout/orgChart1"/>
    <dgm:cxn modelId="{0CE78FF0-A097-44E8-84D0-8BF7BFA108E5}" type="presParOf" srcId="{5FA862F9-568F-4567-B3A9-518EB8C551CF}" destId="{A2C1636F-4772-4DDC-81AD-83A7AAB45852}" srcOrd="1" destOrd="0" presId="urn:microsoft.com/office/officeart/2005/8/layout/orgChart1"/>
    <dgm:cxn modelId="{D0FCAF85-35E3-405A-89EC-8D4BECA1F966}" type="presParOf" srcId="{A2C1636F-4772-4DDC-81AD-83A7AAB45852}" destId="{5CB7BBF4-FBA3-4DCD-ACA4-ABA4B1939111}" srcOrd="0" destOrd="0" presId="urn:microsoft.com/office/officeart/2005/8/layout/orgChart1"/>
    <dgm:cxn modelId="{E1CCEEE3-4AC6-49BD-9FCB-6A469CC5CAE6}" type="presParOf" srcId="{A2C1636F-4772-4DDC-81AD-83A7AAB45852}" destId="{B705DCD6-C102-4E42-AB94-3F2D3433C269}" srcOrd="1" destOrd="0" presId="urn:microsoft.com/office/officeart/2005/8/layout/orgChart1"/>
    <dgm:cxn modelId="{70336F47-39F3-4979-A086-C72DC8B99B53}" type="presParOf" srcId="{B705DCD6-C102-4E42-AB94-3F2D3433C269}" destId="{C5FAD728-8B98-4D9A-ACCB-47EB14D74EE0}" srcOrd="0" destOrd="0" presId="urn:microsoft.com/office/officeart/2005/8/layout/orgChart1"/>
    <dgm:cxn modelId="{DA747273-6BE8-466F-8808-469ADC35F243}" type="presParOf" srcId="{C5FAD728-8B98-4D9A-ACCB-47EB14D74EE0}" destId="{84551F63-5B38-422D-A449-01C74549BB4F}" srcOrd="0" destOrd="0" presId="urn:microsoft.com/office/officeart/2005/8/layout/orgChart1"/>
    <dgm:cxn modelId="{8195DB4A-9D01-4DE9-8A43-0D8E4BD6CFB3}" type="presParOf" srcId="{C5FAD728-8B98-4D9A-ACCB-47EB14D74EE0}" destId="{CFF2ACD0-83BF-4C2D-B2E1-6DAC084D6A89}" srcOrd="1" destOrd="0" presId="urn:microsoft.com/office/officeart/2005/8/layout/orgChart1"/>
    <dgm:cxn modelId="{DCFA2DEC-8592-4044-86AF-48C7294F858C}" type="presParOf" srcId="{B705DCD6-C102-4E42-AB94-3F2D3433C269}" destId="{ECBA3257-959B-4BD5-A9C0-AC29AA02928A}" srcOrd="1" destOrd="0" presId="urn:microsoft.com/office/officeart/2005/8/layout/orgChart1"/>
    <dgm:cxn modelId="{0C7ED593-A49C-4177-AA81-74E4C2D5FE0A}" type="presParOf" srcId="{B705DCD6-C102-4E42-AB94-3F2D3433C269}" destId="{33EC9DCD-4C27-4726-938C-EA1CA367BB8C}" srcOrd="2" destOrd="0" presId="urn:microsoft.com/office/officeart/2005/8/layout/orgChart1"/>
    <dgm:cxn modelId="{EB3554C0-4585-4D1D-9BD3-3DD7CCB2BA46}" type="presParOf" srcId="{5FA862F9-568F-4567-B3A9-518EB8C551CF}" destId="{1ED9FE77-8FC1-432E-9C74-525707C6439A}" srcOrd="2" destOrd="0" presId="urn:microsoft.com/office/officeart/2005/8/layout/orgChart1"/>
    <dgm:cxn modelId="{8B6B3DDB-0552-4EA9-A0B0-02F2771DC498}" type="presParOf" srcId="{4A65442E-8810-407F-A382-1E75B990F299}" destId="{0AFBA7C7-E2D3-418F-86A1-41767CDD816F}" srcOrd="4" destOrd="0" presId="urn:microsoft.com/office/officeart/2005/8/layout/orgChart1"/>
    <dgm:cxn modelId="{98DD2181-E7BD-45A5-9E3F-5FC6B294EDB9}" type="presParOf" srcId="{4A65442E-8810-407F-A382-1E75B990F299}" destId="{5BB8783E-297A-48C3-858E-20865290302A}" srcOrd="5" destOrd="0" presId="urn:microsoft.com/office/officeart/2005/8/layout/orgChart1"/>
    <dgm:cxn modelId="{664563E7-513C-49BD-A377-A13F32820B4F}" type="presParOf" srcId="{5BB8783E-297A-48C3-858E-20865290302A}" destId="{3A70DE44-918B-43B1-A3BB-929E1D67CCEC}" srcOrd="0" destOrd="0" presId="urn:microsoft.com/office/officeart/2005/8/layout/orgChart1"/>
    <dgm:cxn modelId="{D21DBAA5-0FCB-4FC9-9A12-BA47E6C9BD0A}" type="presParOf" srcId="{3A70DE44-918B-43B1-A3BB-929E1D67CCEC}" destId="{92E33DE4-340A-42DF-962D-05BCBCCA2FFD}" srcOrd="0" destOrd="0" presId="urn:microsoft.com/office/officeart/2005/8/layout/orgChart1"/>
    <dgm:cxn modelId="{83F8A0FA-13CF-432C-ABDF-2156C93BE0CF}" type="presParOf" srcId="{3A70DE44-918B-43B1-A3BB-929E1D67CCEC}" destId="{AAD17A76-0245-486C-A1CD-C8E6A6BF701C}" srcOrd="1" destOrd="0" presId="urn:microsoft.com/office/officeart/2005/8/layout/orgChart1"/>
    <dgm:cxn modelId="{53D0B70F-DA15-4488-9F53-096AA36092CD}" type="presParOf" srcId="{5BB8783E-297A-48C3-858E-20865290302A}" destId="{4A1B5C75-4AF4-4245-B64B-0BA89DA475CC}" srcOrd="1" destOrd="0" presId="urn:microsoft.com/office/officeart/2005/8/layout/orgChart1"/>
    <dgm:cxn modelId="{7199BFB6-486D-4BED-910A-2243B56EEE31}" type="presParOf" srcId="{4A1B5C75-4AF4-4245-B64B-0BA89DA475CC}" destId="{5A9DAED2-FA00-4244-AF14-D56F5E2776BE}" srcOrd="0" destOrd="0" presId="urn:microsoft.com/office/officeart/2005/8/layout/orgChart1"/>
    <dgm:cxn modelId="{2EADA6FE-4D21-4681-8A1C-8833888165D5}" type="presParOf" srcId="{4A1B5C75-4AF4-4245-B64B-0BA89DA475CC}" destId="{8DEE1BE4-DE9F-46F5-AF30-BDAED5383D4C}" srcOrd="1" destOrd="0" presId="urn:microsoft.com/office/officeart/2005/8/layout/orgChart1"/>
    <dgm:cxn modelId="{E88DD8CB-5C17-40A7-8EA4-B5A5EA869B77}" type="presParOf" srcId="{8DEE1BE4-DE9F-46F5-AF30-BDAED5383D4C}" destId="{1C63B930-B64D-41D8-89D1-39AC829CB952}" srcOrd="0" destOrd="0" presId="urn:microsoft.com/office/officeart/2005/8/layout/orgChart1"/>
    <dgm:cxn modelId="{0C29F04B-36AA-4C14-8E9F-F70B1793A833}" type="presParOf" srcId="{1C63B930-B64D-41D8-89D1-39AC829CB952}" destId="{361C97C5-A683-4DC1-BF0F-F1A3C57F513A}" srcOrd="0" destOrd="0" presId="urn:microsoft.com/office/officeart/2005/8/layout/orgChart1"/>
    <dgm:cxn modelId="{96CB3CAB-F0EC-47B1-B633-7F8951CF8044}" type="presParOf" srcId="{1C63B930-B64D-41D8-89D1-39AC829CB952}" destId="{43ADFCFA-D785-4D31-B7BC-AC8EAF831E75}" srcOrd="1" destOrd="0" presId="urn:microsoft.com/office/officeart/2005/8/layout/orgChart1"/>
    <dgm:cxn modelId="{2F737822-2925-45AD-8E76-A52419332E53}" type="presParOf" srcId="{8DEE1BE4-DE9F-46F5-AF30-BDAED5383D4C}" destId="{5BD899B4-20A9-476B-AE80-AD1A62DDF546}" srcOrd="1" destOrd="0" presId="urn:microsoft.com/office/officeart/2005/8/layout/orgChart1"/>
    <dgm:cxn modelId="{831038AD-3FE2-41FB-A466-28B791C4F10D}" type="presParOf" srcId="{8DEE1BE4-DE9F-46F5-AF30-BDAED5383D4C}" destId="{FEAA63DC-042A-4325-8CF0-76696EF50044}" srcOrd="2" destOrd="0" presId="urn:microsoft.com/office/officeart/2005/8/layout/orgChart1"/>
    <dgm:cxn modelId="{C37C7D7F-827A-4640-9830-416CD547FD94}" type="presParOf" srcId="{5BB8783E-297A-48C3-858E-20865290302A}" destId="{C5F32777-20A6-426E-BE86-4224CEF2C628}" srcOrd="2" destOrd="0" presId="urn:microsoft.com/office/officeart/2005/8/layout/orgChart1"/>
    <dgm:cxn modelId="{27C0AE4B-EB91-4670-BFA3-6F2FFE5DBC2A}" type="presParOf" srcId="{E8893B97-D43A-42C0-BCA6-99FEFBA15555}" destId="{EE099918-1A5D-47E6-BD6A-CBC9ECB386A5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9DAED2-FA00-4244-AF14-D56F5E2776BE}">
      <dsp:nvSpPr>
        <dsp:cNvPr id="0" name=""/>
        <dsp:cNvSpPr/>
      </dsp:nvSpPr>
      <dsp:spPr>
        <a:xfrm>
          <a:off x="5278860" y="2771251"/>
          <a:ext cx="314011" cy="96296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62967"/>
              </a:lnTo>
              <a:lnTo>
                <a:pt x="314011" y="962967"/>
              </a:lnTo>
            </a:path>
          </a:pathLst>
        </a:custGeom>
        <a:noFill/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AFBA7C7-E2D3-418F-86A1-41767CDD816F}">
      <dsp:nvSpPr>
        <dsp:cNvPr id="0" name=""/>
        <dsp:cNvSpPr/>
      </dsp:nvSpPr>
      <dsp:spPr>
        <a:xfrm>
          <a:off x="3583200" y="1284932"/>
          <a:ext cx="2533022" cy="439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9807"/>
              </a:lnTo>
              <a:lnTo>
                <a:pt x="2533022" y="219807"/>
              </a:lnTo>
              <a:lnTo>
                <a:pt x="2533022" y="439615"/>
              </a:lnTo>
            </a:path>
          </a:pathLst>
        </a:custGeom>
        <a:noFill/>
        <a:ln w="254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CB7BBF4-FBA3-4DCD-ACA4-ABA4B1939111}">
      <dsp:nvSpPr>
        <dsp:cNvPr id="0" name=""/>
        <dsp:cNvSpPr/>
      </dsp:nvSpPr>
      <dsp:spPr>
        <a:xfrm>
          <a:off x="2745837" y="2771251"/>
          <a:ext cx="314011" cy="96296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62967"/>
              </a:lnTo>
              <a:lnTo>
                <a:pt x="314011" y="962967"/>
              </a:lnTo>
            </a:path>
          </a:pathLst>
        </a:custGeom>
        <a:noFill/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CFF6504-393C-4AB0-B4C9-B431F4493017}">
      <dsp:nvSpPr>
        <dsp:cNvPr id="0" name=""/>
        <dsp:cNvSpPr/>
      </dsp:nvSpPr>
      <dsp:spPr>
        <a:xfrm>
          <a:off x="3537480" y="1284932"/>
          <a:ext cx="91440" cy="43961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39615"/>
              </a:lnTo>
            </a:path>
          </a:pathLst>
        </a:custGeom>
        <a:noFill/>
        <a:ln w="254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BB400A3-6F95-4346-90E7-491B4EA1FC32}">
      <dsp:nvSpPr>
        <dsp:cNvPr id="0" name=""/>
        <dsp:cNvSpPr/>
      </dsp:nvSpPr>
      <dsp:spPr>
        <a:xfrm>
          <a:off x="212814" y="2771251"/>
          <a:ext cx="314011" cy="96296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62967"/>
              </a:lnTo>
              <a:lnTo>
                <a:pt x="314011" y="962967"/>
              </a:lnTo>
            </a:path>
          </a:pathLst>
        </a:custGeom>
        <a:noFill/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84D5817-C08E-402A-9C8E-BD0078FACE55}">
      <dsp:nvSpPr>
        <dsp:cNvPr id="0" name=""/>
        <dsp:cNvSpPr/>
      </dsp:nvSpPr>
      <dsp:spPr>
        <a:xfrm>
          <a:off x="1050177" y="1284932"/>
          <a:ext cx="2533022" cy="439615"/>
        </a:xfrm>
        <a:custGeom>
          <a:avLst/>
          <a:gdLst/>
          <a:ahLst/>
          <a:cxnLst/>
          <a:rect l="0" t="0" r="0" b="0"/>
          <a:pathLst>
            <a:path>
              <a:moveTo>
                <a:pt x="2533022" y="0"/>
              </a:moveTo>
              <a:lnTo>
                <a:pt x="2533022" y="219807"/>
              </a:lnTo>
              <a:lnTo>
                <a:pt x="0" y="219807"/>
              </a:lnTo>
              <a:lnTo>
                <a:pt x="0" y="439615"/>
              </a:lnTo>
            </a:path>
          </a:pathLst>
        </a:custGeom>
        <a:noFill/>
        <a:ln w="254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16EAF3B-32FD-4475-B043-B5D594C9A6DE}">
      <dsp:nvSpPr>
        <dsp:cNvPr id="0" name=""/>
        <dsp:cNvSpPr/>
      </dsp:nvSpPr>
      <dsp:spPr>
        <a:xfrm>
          <a:off x="2536496" y="238229"/>
          <a:ext cx="2093407" cy="104670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/>
            <a:t>NCI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/>
            <a:t>Director</a:t>
          </a:r>
          <a:endParaRPr lang="en-US" sz="3200" kern="1200" dirty="0"/>
        </a:p>
      </dsp:txBody>
      <dsp:txXfrm>
        <a:off x="2536496" y="238229"/>
        <a:ext cx="2093407" cy="1046703"/>
      </dsp:txXfrm>
    </dsp:sp>
    <dsp:sp modelId="{E70980BA-00C4-40E8-AC7F-1CFB03A7A74A}">
      <dsp:nvSpPr>
        <dsp:cNvPr id="0" name=""/>
        <dsp:cNvSpPr/>
      </dsp:nvSpPr>
      <dsp:spPr>
        <a:xfrm>
          <a:off x="3474" y="1724548"/>
          <a:ext cx="2093407" cy="104670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/>
            <a:t>Director</a:t>
          </a:r>
          <a:endParaRPr lang="en-US" sz="3200" kern="1200" dirty="0"/>
        </a:p>
      </dsp:txBody>
      <dsp:txXfrm>
        <a:off x="3474" y="1724548"/>
        <a:ext cx="2093407" cy="1046703"/>
      </dsp:txXfrm>
    </dsp:sp>
    <dsp:sp modelId="{50712E44-37E3-448B-8B6F-15A1EDDA6DDD}">
      <dsp:nvSpPr>
        <dsp:cNvPr id="0" name=""/>
        <dsp:cNvSpPr/>
      </dsp:nvSpPr>
      <dsp:spPr>
        <a:xfrm>
          <a:off x="526825" y="3210867"/>
          <a:ext cx="2093407" cy="104670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/>
            <a:t>23 Centers &amp; Offices</a:t>
          </a:r>
          <a:endParaRPr lang="en-US" sz="3200" kern="1200" dirty="0"/>
        </a:p>
      </dsp:txBody>
      <dsp:txXfrm>
        <a:off x="526825" y="3210867"/>
        <a:ext cx="2093407" cy="1046703"/>
      </dsp:txXfrm>
    </dsp:sp>
    <dsp:sp modelId="{1631F0D4-950D-4CB3-90DD-B7167F8373DE}">
      <dsp:nvSpPr>
        <dsp:cNvPr id="0" name=""/>
        <dsp:cNvSpPr/>
      </dsp:nvSpPr>
      <dsp:spPr>
        <a:xfrm>
          <a:off x="2536496" y="1724548"/>
          <a:ext cx="2093407" cy="104670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/>
            <a:t>Intramural</a:t>
          </a:r>
          <a:endParaRPr lang="en-US" sz="3200" kern="1200" dirty="0"/>
        </a:p>
      </dsp:txBody>
      <dsp:txXfrm>
        <a:off x="2536496" y="1724548"/>
        <a:ext cx="2093407" cy="1046703"/>
      </dsp:txXfrm>
    </dsp:sp>
    <dsp:sp modelId="{84551F63-5B38-422D-A449-01C74549BB4F}">
      <dsp:nvSpPr>
        <dsp:cNvPr id="0" name=""/>
        <dsp:cNvSpPr/>
      </dsp:nvSpPr>
      <dsp:spPr>
        <a:xfrm>
          <a:off x="3059848" y="3210867"/>
          <a:ext cx="2093407" cy="104670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/>
            <a:t>2 Divisions</a:t>
          </a:r>
          <a:endParaRPr lang="en-US" sz="3200" kern="1200" dirty="0"/>
        </a:p>
      </dsp:txBody>
      <dsp:txXfrm>
        <a:off x="3059848" y="3210867"/>
        <a:ext cx="2093407" cy="1046703"/>
      </dsp:txXfrm>
    </dsp:sp>
    <dsp:sp modelId="{92E33DE4-340A-42DF-962D-05BCBCCA2FFD}">
      <dsp:nvSpPr>
        <dsp:cNvPr id="0" name=""/>
        <dsp:cNvSpPr/>
      </dsp:nvSpPr>
      <dsp:spPr>
        <a:xfrm>
          <a:off x="5069519" y="1724548"/>
          <a:ext cx="2093407" cy="104670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/>
            <a:t>Extramural</a:t>
          </a:r>
          <a:endParaRPr lang="en-US" sz="3200" kern="1200" dirty="0"/>
        </a:p>
      </dsp:txBody>
      <dsp:txXfrm>
        <a:off x="5069519" y="1724548"/>
        <a:ext cx="2093407" cy="1046703"/>
      </dsp:txXfrm>
    </dsp:sp>
    <dsp:sp modelId="{361C97C5-A683-4DC1-BF0F-F1A3C57F513A}">
      <dsp:nvSpPr>
        <dsp:cNvPr id="0" name=""/>
        <dsp:cNvSpPr/>
      </dsp:nvSpPr>
      <dsp:spPr>
        <a:xfrm>
          <a:off x="5592871" y="3210867"/>
          <a:ext cx="2252254" cy="104670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5 Divisions</a:t>
          </a:r>
          <a:endParaRPr lang="en-US" sz="3200" b="1" kern="1200" dirty="0"/>
        </a:p>
      </dsp:txBody>
      <dsp:txXfrm>
        <a:off x="5592871" y="3210867"/>
        <a:ext cx="2252254" cy="104670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>
                <a:latin typeface="Times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7B661389-CBCF-441D-A8B8-E1A044ABD676}" type="datetime1">
              <a:rPr lang="en-US" altLang="en-US"/>
              <a:pPr>
                <a:defRPr/>
              </a:pPr>
              <a:t>1/8/2015</a:t>
            </a:fld>
            <a:endParaRPr lang="en-US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>
                <a:latin typeface="Times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BB50933B-3ADF-49FE-81C4-DDEF66CF601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088314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ＭＳ Ｐゴシック" charset="-128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sz="1600" dirty="0" smtClean="0"/>
              <a:t>THANKS</a:t>
            </a:r>
            <a:r>
              <a:rPr lang="en-US" sz="1600" baseline="0" dirty="0" smtClean="0"/>
              <a:t> FOR HAVING ME, ETC.</a:t>
            </a:r>
            <a:endParaRPr lang="en-US" sz="1600" dirty="0" smtClean="0"/>
          </a:p>
          <a:p>
            <a:endParaRPr lang="en-US" sz="1600" dirty="0" smtClean="0"/>
          </a:p>
          <a:p>
            <a:r>
              <a:rPr lang="en-US" sz="1600" dirty="0" smtClean="0"/>
              <a:t>3 PURPOSES</a:t>
            </a:r>
            <a:r>
              <a:rPr lang="en-US" sz="1600" baseline="0" dirty="0" smtClean="0"/>
              <a:t> OF TALK:</a:t>
            </a:r>
          </a:p>
          <a:p>
            <a:endParaRPr lang="en-US" sz="1600" baseline="0" dirty="0" smtClean="0"/>
          </a:p>
          <a:p>
            <a:pPr marL="342900" indent="-342900">
              <a:buAutoNum type="arabicPeriod"/>
            </a:pPr>
            <a:r>
              <a:rPr lang="en-US" sz="1600" baseline="0" dirty="0" smtClean="0"/>
              <a:t>PROVIDE AN OVERVIEW OF THE CURRENT STRUCTURE AND EXISTING ACTIVITIES IN HSR</a:t>
            </a:r>
          </a:p>
          <a:p>
            <a:pPr marL="342900" indent="-342900">
              <a:buAutoNum type="arabicPeriod"/>
            </a:pPr>
            <a:endParaRPr lang="en-US" sz="1600" baseline="0" dirty="0" smtClean="0"/>
          </a:p>
          <a:p>
            <a:pPr marL="342900" indent="-342900">
              <a:buAutoNum type="arabicPeriod"/>
            </a:pPr>
            <a:r>
              <a:rPr lang="en-US" sz="1600" baseline="0" dirty="0" smtClean="0"/>
              <a:t>OUTLINE HOW EXTRAMURAL INVESTIGATORS CAN RECEIVE SUPPORT FOR INVESTIGATOR-INITIATED GRANTS, PARTICULARLY IMPORTANT GIVEN INCREASING THE NUMBER OF FUNDED HSR GRANTS IS AN UNEQUIVOCAL PRIORITY</a:t>
            </a:r>
          </a:p>
          <a:p>
            <a:pPr marL="342900" indent="-342900">
              <a:buAutoNum type="arabicPeriod"/>
            </a:pPr>
            <a:endParaRPr lang="en-US" sz="1600" baseline="0" dirty="0" smtClean="0"/>
          </a:p>
          <a:p>
            <a:pPr marL="342900" indent="-342900">
              <a:buAutoNum type="arabicPeriod"/>
            </a:pPr>
            <a:r>
              <a:rPr lang="en-US" sz="1600" baseline="0" dirty="0" smtClean="0"/>
              <a:t>SHARE SOME PRELIMINARY INFORMATION ABOUT CREATION OF NEW PROGRAM AND BROADER DCCPS PLANNING &amp; REORGANIZATION</a:t>
            </a:r>
          </a:p>
          <a:p>
            <a:pPr marL="342900" indent="-342900">
              <a:buAutoNum type="arabicPeriod"/>
            </a:pPr>
            <a:endParaRPr lang="en-US" sz="1600" baseline="0" dirty="0" smtClean="0"/>
          </a:p>
          <a:p>
            <a:pPr marL="0" indent="0">
              <a:buNone/>
            </a:pPr>
            <a:r>
              <a:rPr lang="en-US" sz="1600" baseline="0" dirty="0" smtClean="0"/>
              <a:t>MATERIAL INTERMINGLED RATHER THAN OFFERED IN CLEAR ORDER</a:t>
            </a:r>
          </a:p>
          <a:p>
            <a:pPr marL="342900" indent="-342900">
              <a:buAutoNum type="arabicPeriod"/>
            </a:pPr>
            <a:endParaRPr lang="en-US" sz="1600" baseline="0" dirty="0" smtClean="0"/>
          </a:p>
          <a:p>
            <a:pPr marL="342900" indent="-342900">
              <a:buAutoNum type="arabicPeriod"/>
            </a:pPr>
            <a:endParaRPr lang="en-US" sz="1600" baseline="0" dirty="0" smtClean="0"/>
          </a:p>
          <a:p>
            <a:endParaRPr lang="en-US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50933B-3ADF-49FE-81C4-DDEF66CF601C}" type="slidenum">
              <a:rPr lang="en-US" altLang="en-US" smtClean="0"/>
              <a:pPr>
                <a:defRPr/>
              </a:pPr>
              <a:t>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617023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600" baseline="0" dirty="0" smtClean="0"/>
              <a:t>Health Services Research was </a:t>
            </a:r>
            <a:r>
              <a:rPr lang="en-US" sz="1600" baseline="0" dirty="0" err="1" smtClean="0"/>
              <a:t>conductet</a:t>
            </a:r>
            <a:r>
              <a:rPr lang="en-US" sz="1600" baseline="0" dirty="0" smtClean="0"/>
              <a:t> in three BRANCHES IN THE DIVISION OF CANCER CONTROL &amp; POPULATION SCIENCES</a:t>
            </a:r>
          </a:p>
          <a:p>
            <a:endParaRPr lang="en-US" sz="1600" baseline="0" dirty="0" smtClean="0"/>
          </a:p>
          <a:p>
            <a:r>
              <a:rPr lang="en-US" sz="1600" baseline="0" dirty="0" err="1" smtClean="0"/>
              <a:t>HSErvices</a:t>
            </a:r>
            <a:r>
              <a:rPr lang="en-US" sz="1600" baseline="0" dirty="0" smtClean="0"/>
              <a:t> and Economics Research Branch</a:t>
            </a:r>
          </a:p>
          <a:p>
            <a:r>
              <a:rPr lang="en-US" sz="1600" baseline="0" dirty="0" smtClean="0"/>
              <a:t>Process Research Branch</a:t>
            </a:r>
          </a:p>
          <a:p>
            <a:r>
              <a:rPr lang="en-US" sz="1600" baseline="0" dirty="0" smtClean="0"/>
              <a:t>Outcomes research Branch</a:t>
            </a:r>
          </a:p>
          <a:p>
            <a:endParaRPr lang="en-US" sz="1600" baseline="0" dirty="0" smtClean="0"/>
          </a:p>
          <a:p>
            <a:r>
              <a:rPr lang="en-US" sz="1600" baseline="0" dirty="0" smtClean="0"/>
              <a:t>These are being consolidated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50933B-3ADF-49FE-81C4-DDEF66CF601C}" type="slidenum">
              <a:rPr lang="en-US" altLang="en-US" smtClean="0">
                <a:solidFill>
                  <a:prstClr val="black"/>
                </a:solidFill>
              </a:rPr>
              <a:pPr>
                <a:defRPr/>
              </a:pPr>
              <a:t>2</a:t>
            </a:fld>
            <a:endParaRPr lang="en-US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19602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600" baseline="0" dirty="0" smtClean="0"/>
              <a:t>DCCPS IS ONE OF 5 NCI COMPONENTS FOCUSED ON SUPPORTING EXTRAMURAL SCIENTISTS THROUGH GRANTS, CONTRACTS, COOPERATIVE AGREEMENTS, CREATION OF RESEARCH RESOURCES, ETC. (OTHERS ARE DCB, DCP, DCTD, AND DEA)</a:t>
            </a:r>
          </a:p>
          <a:p>
            <a:endParaRPr lang="en-US" sz="1600" baseline="0" dirty="0" smtClean="0"/>
          </a:p>
          <a:p>
            <a:r>
              <a:rPr lang="en-US" sz="1600" dirty="0" smtClean="0"/>
              <a:t>WITHIN NCI, MOST HSR OCCURS IN DIVISION</a:t>
            </a:r>
            <a:r>
              <a:rPr lang="en-US" sz="1600" baseline="0" dirty="0" smtClean="0"/>
              <a:t> OF CANCER CONTROL AND POPULATION SCIENCE</a:t>
            </a:r>
          </a:p>
          <a:p>
            <a:endParaRPr lang="en-US" sz="1400" baseline="0" dirty="0" smtClean="0"/>
          </a:p>
          <a:p>
            <a:endParaRPr lang="en-US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50933B-3ADF-49FE-81C4-DDEF66CF601C}" type="slidenum">
              <a:rPr lang="en-US" altLang="en-US" smtClean="0"/>
              <a:pPr>
                <a:defRPr/>
              </a:pPr>
              <a:t>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905082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600" dirty="0" smtClean="0"/>
              <a:t>THIS AND NEXT FEW SLIDES PROVIDE BRIEF OVERVIEW OF CURRENT</a:t>
            </a:r>
            <a:r>
              <a:rPr lang="en-US" sz="1600" baseline="0" dirty="0" smtClean="0"/>
              <a:t> ORB &amp; HSEB EXTRAMURAL GRANT PORTFOLIO</a:t>
            </a:r>
          </a:p>
          <a:p>
            <a:endParaRPr lang="en-US" sz="1600" baseline="0" dirty="0" smtClean="0"/>
          </a:p>
          <a:p>
            <a:r>
              <a:rPr lang="en-US" sz="1600" baseline="0" dirty="0" smtClean="0"/>
              <a:t>NOTE THAT DR. VARMUS WANTS TO CONTINUE FUNDING THE SAME # OF R01, WHICH IS HAVING AN IMPACT ON OTHER MECHANISMS AND OUR OPERATING BUDGETS (COOPERATIVE AGREEMENTS &amp; CONTRACTS)</a:t>
            </a:r>
          </a:p>
          <a:p>
            <a:endParaRPr lang="en-US" sz="1600" baseline="0" dirty="0" smtClean="0"/>
          </a:p>
          <a:p>
            <a:r>
              <a:rPr lang="en-US" b="1" dirty="0" smtClean="0"/>
              <a:t>WANT</a:t>
            </a:r>
            <a:r>
              <a:rPr lang="en-US" b="1" baseline="0" dirty="0" smtClean="0"/>
              <a:t> TO INCREASE # OF FUNDED INVESTIGATOR-INITIATED GRANTS, PARTICULARLY R01</a:t>
            </a:r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50933B-3ADF-49FE-81C4-DDEF66CF601C}" type="slidenum">
              <a:rPr lang="en-US" altLang="en-US" smtClean="0">
                <a:solidFill>
                  <a:prstClr val="black"/>
                </a:solidFill>
              </a:rPr>
              <a:pPr>
                <a:defRPr/>
              </a:pPr>
              <a:t>4</a:t>
            </a:fld>
            <a:endParaRPr lang="en-US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89562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600" dirty="0" smtClean="0"/>
              <a:t>MAY WANT TO NOTE THAT OD</a:t>
            </a:r>
            <a:r>
              <a:rPr lang="en-US" sz="1600" baseline="0" dirty="0" smtClean="0"/>
              <a:t> GROUPS DO NOT SERVE AS GRANT PD</a:t>
            </a:r>
          </a:p>
          <a:p>
            <a:endParaRPr lang="en-US" sz="1600" baseline="0" dirty="0" smtClean="0"/>
          </a:p>
          <a:p>
            <a:r>
              <a:rPr lang="en-US" sz="1600" baseline="0" dirty="0" smtClean="0"/>
              <a:t>APPLIED RESEARCH INCLUDES TWO BRANCHES THAT WORK IN THE HSR AREA. </a:t>
            </a:r>
          </a:p>
          <a:p>
            <a:endParaRPr lang="en-US" sz="1600" baseline="0" dirty="0" smtClean="0"/>
          </a:p>
          <a:p>
            <a:r>
              <a:rPr lang="en-US" sz="1600" baseline="0" dirty="0" smtClean="0"/>
              <a:t>We are revitalizing and reorganizing to focus our work. I’ll talk more about this later.</a:t>
            </a:r>
          </a:p>
          <a:p>
            <a:endParaRPr lang="en-US" sz="1600" baseline="0" dirty="0" smtClean="0"/>
          </a:p>
          <a:p>
            <a:r>
              <a:rPr lang="en-US" sz="1600" baseline="0" dirty="0" smtClean="0"/>
              <a:t>The Process of Care Research Branch was also doing relevant work. Its leadership has moved into our branch and is co-leading it with me in order to focus our science. </a:t>
            </a:r>
            <a:endParaRPr lang="en-US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50933B-3ADF-49FE-81C4-DDEF66CF601C}" type="slidenum">
              <a:rPr lang="en-US" altLang="en-US" smtClean="0"/>
              <a:pPr>
                <a:defRPr/>
              </a:pPr>
              <a:t>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95612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While</a:t>
            </a:r>
            <a:r>
              <a:rPr lang="en-US" baseline="0" dirty="0" smtClean="0"/>
              <a:t> the NCI has broad mission, our work serves only part of it. We are not interested in causes of cancer. We are focused on prevention, diagnosis, and treatment. </a:t>
            </a:r>
          </a:p>
          <a:p>
            <a:endParaRPr lang="en-US" baseline="0" dirty="0" smtClean="0"/>
          </a:p>
          <a:p>
            <a:r>
              <a:rPr lang="en-US" baseline="0" dirty="0" smtClean="0"/>
              <a:t>Our interest is in how these activities occur in the current and future delivery system, and the scientific underpinnings of the translation of relevant research in to practice.</a:t>
            </a:r>
          </a:p>
          <a:p>
            <a:endParaRPr lang="en-US" baseline="0" dirty="0" smtClean="0"/>
          </a:p>
          <a:p>
            <a:r>
              <a:rPr lang="en-US" baseline="0" dirty="0" smtClean="0"/>
              <a:t>We have a history and future. We are in transition.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50933B-3ADF-49FE-81C4-DDEF66CF601C}" type="slidenum">
              <a:rPr lang="en-US" altLang="en-US" smtClean="0"/>
              <a:pPr>
                <a:defRPr/>
              </a:pPr>
              <a:t>6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 smtClean="0"/>
              <a:t>HEALTH SERVICES RESEARCH IS</a:t>
            </a:r>
            <a:r>
              <a:rPr lang="en-US" sz="1200" baseline="0" dirty="0" smtClean="0"/>
              <a:t> A HUGE SWATH OF TERRITORY TO COVER</a:t>
            </a:r>
            <a:endParaRPr lang="en-US" sz="1200" dirty="0" smtClean="0"/>
          </a:p>
          <a:p>
            <a:endParaRPr lang="en-US" sz="1200" dirty="0" smtClean="0"/>
          </a:p>
          <a:p>
            <a:r>
              <a:rPr lang="en-US" sz="1200" dirty="0" smtClean="0"/>
              <a:t>GROUND THIS PRESENTATION IN ACADEMYHEALTH DEFINITION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50933B-3ADF-49FE-81C4-DDEF66CF601C}" type="slidenum">
              <a:rPr lang="en-US" altLang="en-US" smtClean="0"/>
              <a:pPr>
                <a:defRPr/>
              </a:pPr>
              <a:t>7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056794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We think there needs to be some organizational framework</a:t>
            </a:r>
            <a:r>
              <a:rPr lang="en-US" baseline="0" dirty="0" smtClean="0"/>
              <a:t> for the complicated task of cancer care delivery. </a:t>
            </a:r>
          </a:p>
          <a:p>
            <a:endParaRPr lang="en-US" baseline="0" dirty="0" smtClean="0"/>
          </a:p>
          <a:p>
            <a:r>
              <a:rPr lang="en-US" baseline="0" dirty="0" smtClean="0"/>
              <a:t>Here is one that identifies some of the relevant types of care and their intermediate, and long-term outcomes that link directly to the IOM’s vision for the process: That it be save, equitable, </a:t>
            </a:r>
            <a:r>
              <a:rPr lang="en-US" baseline="0" dirty="0" err="1" smtClean="0"/>
              <a:t>efficienct</a:t>
            </a:r>
            <a:r>
              <a:rPr lang="en-US" baseline="0" dirty="0" smtClean="0"/>
              <a:t>, timely, and patient centered. </a:t>
            </a:r>
          </a:p>
          <a:p>
            <a:endParaRPr lang="en-US" baseline="0" dirty="0" smtClean="0"/>
          </a:p>
          <a:p>
            <a:r>
              <a:rPr lang="en-US" baseline="0" dirty="0" smtClean="0"/>
              <a:t>We think those are good characteristics to consider. They need metrics, and we need to understand the links between the processes and these metrics.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50933B-3ADF-49FE-81C4-DDEF66CF601C}" type="slidenum">
              <a:rPr lang="en-US" altLang="en-US" smtClean="0"/>
              <a:pPr>
                <a:defRPr/>
              </a:pPr>
              <a:t>8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dirty="0" smtClean="0"/>
              <a:t>Reproduced from Taplin &amp; </a:t>
            </a:r>
            <a:r>
              <a:rPr lang="en-US" dirty="0" err="1" smtClean="0"/>
              <a:t>rogers</a:t>
            </a:r>
            <a:r>
              <a:rPr lang="en-US" dirty="0" smtClean="0"/>
              <a:t> 2010 (10) and Adapted from Zapka et al 2003</a:t>
            </a:r>
          </a:p>
          <a:p>
            <a:pPr eaLnBrk="1" hangingPunct="1">
              <a:spcBef>
                <a:spcPct val="0"/>
              </a:spcBef>
            </a:pPr>
            <a:endParaRPr lang="en-US" dirty="0" smtClean="0"/>
          </a:p>
          <a:p>
            <a:pPr eaLnBrk="1" hangingPunct="1">
              <a:spcBef>
                <a:spcPct val="0"/>
              </a:spcBef>
            </a:pPr>
            <a:r>
              <a:rPr lang="en-US" dirty="0" smtClean="0"/>
              <a:t>We think about individuals, teams, and organizations because thos</a:t>
            </a:r>
            <a:r>
              <a:rPr lang="en-US" baseline="0" dirty="0" smtClean="0"/>
              <a:t>e are key levels that can be affected. </a:t>
            </a:r>
          </a:p>
          <a:p>
            <a:pPr eaLnBrk="1" hangingPunct="1">
              <a:spcBef>
                <a:spcPct val="0"/>
              </a:spcBef>
            </a:pPr>
            <a:endParaRPr lang="en-US" baseline="0" dirty="0" smtClean="0"/>
          </a:p>
          <a:p>
            <a:pPr eaLnBrk="1" hangingPunct="1">
              <a:spcBef>
                <a:spcPct val="0"/>
              </a:spcBef>
            </a:pPr>
            <a:r>
              <a:rPr lang="en-US" baseline="0" dirty="0" smtClean="0"/>
              <a:t>But other levels are also relevant, and the levers that allow one level to affect others need deeper assessment and research; research that must also consider interactions between levels and how those affect care. </a:t>
            </a:r>
          </a:p>
          <a:p>
            <a:pPr eaLnBrk="1" hangingPunct="1">
              <a:spcBef>
                <a:spcPct val="0"/>
              </a:spcBef>
            </a:pPr>
            <a:r>
              <a:rPr lang="en-US" dirty="0" smtClean="0"/>
              <a:t> </a:t>
            </a:r>
          </a:p>
        </p:txBody>
      </p:sp>
      <p:sp>
        <p:nvSpPr>
          <p:cNvPr id="512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1D3EB5E-43B3-40FD-BF6E-E5769410999A}" type="slidenum">
              <a:rPr lang="en-US" smtClean="0">
                <a:latin typeface="Arial" pitchFamily="34" charset="0"/>
              </a:rPr>
              <a:pPr/>
              <a:t>9</a:t>
            </a:fld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While</a:t>
            </a:r>
            <a:r>
              <a:rPr lang="en-US" baseline="0" dirty="0" smtClean="0"/>
              <a:t> the NCI has broad mission, our work serves only part of it. We are not interested in causes of cancer. We are focused on prevention, diagnosis, and treatment. </a:t>
            </a:r>
          </a:p>
          <a:p>
            <a:endParaRPr lang="en-US" baseline="0" dirty="0" smtClean="0"/>
          </a:p>
          <a:p>
            <a:r>
              <a:rPr lang="en-US" baseline="0" dirty="0" smtClean="0"/>
              <a:t>Our interest is in how these activities occur in the current and future delivery system, and the scientific underpinnings of the translation of relevant research in to practice.</a:t>
            </a:r>
          </a:p>
          <a:p>
            <a:endParaRPr lang="en-US" baseline="0" dirty="0" smtClean="0"/>
          </a:p>
          <a:p>
            <a:r>
              <a:rPr lang="en-US" baseline="0" dirty="0" smtClean="0"/>
              <a:t>We have a history and future. We are in transition.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50933B-3ADF-49FE-81C4-DDEF66CF601C}" type="slidenum">
              <a:rPr lang="en-US" altLang="en-US" smtClean="0"/>
              <a:pPr>
                <a:defRPr/>
              </a:pPr>
              <a:t>11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600" baseline="0" dirty="0" smtClean="0"/>
          </a:p>
          <a:p>
            <a:r>
              <a:rPr lang="en-US" sz="1600" dirty="0" smtClean="0"/>
              <a:t>IF</a:t>
            </a:r>
            <a:r>
              <a:rPr lang="en-US" sz="1600" baseline="0" dirty="0" smtClean="0"/>
              <a:t> THEY NEED HELP IDENTIFYING SOMEONE TO TALK WITH AT THE PRE-APPLICATION STAGE, CONTACT ONE OF THE BRANCH CHIEFS OR THE ASSOCIATE DIRECTOR</a:t>
            </a:r>
            <a:endParaRPr lang="en-US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50933B-3ADF-49FE-81C4-DDEF66CF601C}" type="slidenum">
              <a:rPr lang="en-US" altLang="en-US" smtClean="0">
                <a:solidFill>
                  <a:prstClr val="black"/>
                </a:solidFill>
              </a:rPr>
              <a:pPr>
                <a:defRPr/>
              </a:pPr>
              <a:t>13</a:t>
            </a:fld>
            <a:endParaRPr lang="en-US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0969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600" dirty="0" smtClean="0"/>
              <a:t>NHIS</a:t>
            </a:r>
            <a:r>
              <a:rPr lang="en-US" sz="1600" baseline="0" dirty="0" smtClean="0"/>
              <a:t> IS DESIGNATED DATA SOURCE FOR DHHS MONITORING OF IMPACT OF AFFORDABLE CARE ACT</a:t>
            </a:r>
            <a:endParaRPr lang="en-US" sz="1600" dirty="0" smtClean="0"/>
          </a:p>
          <a:p>
            <a:endParaRPr lang="en-US" sz="1600" dirty="0" smtClean="0"/>
          </a:p>
          <a:p>
            <a:r>
              <a:rPr lang="en-US" sz="1600" dirty="0" smtClean="0"/>
              <a:t>NHIS</a:t>
            </a:r>
            <a:r>
              <a:rPr lang="en-US" sz="1600" baseline="0" dirty="0" smtClean="0"/>
              <a:t> CANCER CONTROL SUPPLEMENT IS GOLD STANDARD FOR NATIONAL ESTIMATES OF CANCER SCREENING &amp; PREVENTION BEHAVIORS AND IS USED TO MONITOR HEALTHY PEOPLE GOALS</a:t>
            </a:r>
          </a:p>
          <a:p>
            <a:endParaRPr lang="en-US" sz="1600" baseline="0" dirty="0" smtClean="0"/>
          </a:p>
          <a:p>
            <a:r>
              <a:rPr lang="en-US" sz="1600" baseline="0" dirty="0" smtClean="0"/>
              <a:t>PERIODICALLY ADD SURVIVORSHIP QUESTIONS</a:t>
            </a:r>
          </a:p>
          <a:p>
            <a:endParaRPr lang="en-US" sz="1600" baseline="0" dirty="0" smtClean="0"/>
          </a:p>
          <a:p>
            <a:r>
              <a:rPr lang="en-US" sz="1600" baseline="0" dirty="0" smtClean="0"/>
              <a:t>SAMPLE COMES FROM ~ 35,000 HOUSEHOLDS</a:t>
            </a:r>
          </a:p>
          <a:p>
            <a:endParaRPr lang="en-US" sz="1600" baseline="0" dirty="0" smtClean="0"/>
          </a:p>
          <a:p>
            <a:r>
              <a:rPr lang="en-US" sz="1600" baseline="0" dirty="0" smtClean="0"/>
              <a:t>QUESTIONS ARE COGNITIVELY TESTED</a:t>
            </a:r>
            <a:endParaRPr lang="en-US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50933B-3ADF-49FE-81C4-DDEF66CF601C}" type="slidenum">
              <a:rPr lang="en-US" altLang="en-US" smtClean="0"/>
              <a:pPr>
                <a:defRPr/>
              </a:pPr>
              <a:t>14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566130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600" dirty="0" smtClean="0"/>
              <a:t>REPEAT DATA COLLECTION IN NEAR</a:t>
            </a:r>
            <a:r>
              <a:rPr lang="en-US" sz="1600" baseline="0" dirty="0" smtClean="0"/>
              <a:t> FUTURE</a:t>
            </a:r>
            <a:endParaRPr lang="en-US" sz="1600" dirty="0" smtClean="0"/>
          </a:p>
          <a:p>
            <a:endParaRPr lang="en-US" sz="1600" dirty="0" smtClean="0"/>
          </a:p>
          <a:p>
            <a:r>
              <a:rPr lang="en-US" sz="1600" dirty="0" smtClean="0"/>
              <a:t>INCLUDES</a:t>
            </a:r>
            <a:r>
              <a:rPr lang="en-US" sz="1600" baseline="0" dirty="0" smtClean="0"/>
              <a:t> INDIVIDUALS &lt;65 YEARS OF AGE WITH PRIVATE OR NO INSURANCE</a:t>
            </a:r>
          </a:p>
          <a:p>
            <a:endParaRPr lang="en-US" sz="1600" baseline="0" dirty="0" smtClean="0"/>
          </a:p>
          <a:p>
            <a:r>
              <a:rPr lang="en-US" sz="1600" baseline="0" dirty="0" smtClean="0"/>
              <a:t>&gt;20 PUBLICATIONS IN NUMEROUS STAGES OF DEVELOPMENT</a:t>
            </a:r>
          </a:p>
          <a:p>
            <a:endParaRPr lang="en-US" sz="1600" baseline="0" dirty="0" smtClean="0"/>
          </a:p>
          <a:p>
            <a:r>
              <a:rPr lang="en-US" sz="1600" baseline="0" dirty="0" smtClean="0"/>
              <a:t>INTERAGENCY CONSORTIUM TO PROMOTE HEALTH ECONOMICS RESEARCH ON CANCER (</a:t>
            </a:r>
            <a:r>
              <a:rPr lang="en-US" sz="1600" baseline="0" dirty="0" err="1" smtClean="0"/>
              <a:t>HEROiC</a:t>
            </a:r>
            <a:r>
              <a:rPr lang="en-US" sz="1600" baseline="0" dirty="0" smtClean="0"/>
              <a:t>) IS AN OUTGROWTH OF COLLABORATIONS STARTED IN SUPPORT OF MEPS SUPPLEMENT</a:t>
            </a:r>
          </a:p>
          <a:p>
            <a:endParaRPr lang="en-US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50933B-3ADF-49FE-81C4-DDEF66CF601C}" type="slidenum">
              <a:rPr lang="en-US" altLang="en-US" smtClean="0"/>
              <a:pPr>
                <a:defRPr/>
              </a:pPr>
              <a:t>15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385764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600" dirty="0" smtClean="0"/>
              <a:t>DIFFICULT</a:t>
            </a:r>
            <a:r>
              <a:rPr lang="en-US" sz="1600" baseline="0" dirty="0" smtClean="0"/>
              <a:t> FOR EXTRAMURAL COMMUNITY TO FIELD NATIONAL SURVEYS OF THIS MAGNITUDE</a:t>
            </a:r>
          </a:p>
          <a:p>
            <a:endParaRPr lang="en-US" sz="1600" baseline="0" dirty="0" smtClean="0"/>
          </a:p>
          <a:p>
            <a:r>
              <a:rPr lang="en-US" sz="1600" baseline="0" dirty="0" smtClean="0"/>
              <a:t>CONDUCT COMPANION METHODOLOGIC RESEARCH</a:t>
            </a:r>
          </a:p>
          <a:p>
            <a:endParaRPr lang="en-US" sz="1600" baseline="0" dirty="0" smtClean="0"/>
          </a:p>
          <a:p>
            <a:r>
              <a:rPr lang="en-US" sz="1600" baseline="0" dirty="0" smtClean="0"/>
              <a:t>NUMEROUS PUBLICATIONS FROM PRIOR SURVEYS</a:t>
            </a:r>
          </a:p>
          <a:p>
            <a:endParaRPr lang="en-US" sz="1600" baseline="0" dirty="0" smtClean="0"/>
          </a:p>
          <a:p>
            <a:endParaRPr lang="en-US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50933B-3ADF-49FE-81C4-DDEF66CF601C}" type="slidenum">
              <a:rPr lang="en-US" altLang="en-US" smtClean="0"/>
              <a:pPr>
                <a:defRPr/>
              </a:pPr>
              <a:t>16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26279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600" cap="all" baseline="0" dirty="0" smtClean="0"/>
              <a:t>More on </a:t>
            </a:r>
            <a:r>
              <a:rPr lang="en-US" sz="1600" cap="all" baseline="0" dirty="0" err="1" smtClean="0"/>
              <a:t>pcar</a:t>
            </a:r>
            <a:r>
              <a:rPr lang="en-US" sz="1600" cap="all" baseline="0" dirty="0" smtClean="0"/>
              <a:t> plans/goals:</a:t>
            </a:r>
          </a:p>
          <a:p>
            <a:endParaRPr lang="en-US" sz="1600" cap="all" baseline="0" dirty="0" smtClean="0"/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</a:pPr>
            <a:r>
              <a:rPr lang="en-US" sz="1600" cap="all" baseline="0" dirty="0" smtClean="0"/>
              <a:t>Support the infrastructure and scientific standards to advance PRO measurement in clinical research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</a:pPr>
            <a:endParaRPr lang="en-US" sz="1600" cap="all" baseline="0" dirty="0" smtClean="0"/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</a:pPr>
            <a:r>
              <a:rPr lang="en-US" sz="1600" cap="all" baseline="0" dirty="0" smtClean="0"/>
              <a:t>Facilitate data harmonization across studies and across disease groups 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</a:pPr>
            <a:endParaRPr lang="en-US" sz="1600" cap="all" baseline="0" dirty="0" smtClean="0"/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</a:pPr>
            <a:r>
              <a:rPr lang="en-US" sz="1600" cap="all" baseline="0" dirty="0" smtClean="0"/>
              <a:t>Step-down budget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50933B-3ADF-49FE-81C4-DDEF66CF601C}" type="slidenum">
              <a:rPr lang="en-US" altLang="en-US" smtClean="0"/>
              <a:pPr>
                <a:defRPr/>
              </a:pPr>
              <a:t>17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4165305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600" dirty="0" smtClean="0"/>
              <a:t>EVALUATE DISSEMINATION INCLUDES ASSESSING TEMPORAL TRENDS</a:t>
            </a:r>
            <a:r>
              <a:rPr lang="en-US" sz="1600" baseline="0" dirty="0" smtClean="0"/>
              <a:t> AND DISPARITIES IN CARE</a:t>
            </a:r>
          </a:p>
          <a:p>
            <a:endParaRPr lang="en-US" sz="1600" baseline="0" dirty="0" smtClean="0"/>
          </a:p>
          <a:p>
            <a:r>
              <a:rPr lang="en-US" sz="1600" baseline="0" dirty="0" smtClean="0"/>
              <a:t>OVERSAMPLE FOR POPULATIONS OF PARTICULAR INTEREST (FOR EXAMPLE, BLACKS)</a:t>
            </a:r>
          </a:p>
          <a:p>
            <a:endParaRPr lang="en-US" sz="1600" baseline="0" dirty="0" smtClean="0"/>
          </a:p>
          <a:p>
            <a:r>
              <a:rPr lang="en-US" sz="1600" baseline="0" dirty="0" smtClean="0"/>
              <a:t>DATA ACCESS RESTRICTED BECAUSE OF POTENTIAL TO IDENTIFY PATIENTS, PROVIDERS, AND FACILITIES</a:t>
            </a:r>
            <a:endParaRPr lang="en-US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50933B-3ADF-49FE-81C4-DDEF66CF601C}" type="slidenum">
              <a:rPr lang="en-US" altLang="en-US" smtClean="0"/>
              <a:pPr>
                <a:defRPr/>
              </a:pPr>
              <a:t>19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1775581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600" dirty="0" smtClean="0"/>
              <a:t>SEER</a:t>
            </a:r>
            <a:r>
              <a:rPr lang="en-US" sz="1600" baseline="0" dirty="0" smtClean="0"/>
              <a:t> = SURVEILLANCE EPIDEMIOLOGY AND END RESULTS PROGRAM (HOPEFULLY PEOPLE KNOW THIS BUT…)</a:t>
            </a:r>
            <a:endParaRPr lang="en-US" sz="1600" dirty="0" smtClean="0"/>
          </a:p>
          <a:p>
            <a:endParaRPr lang="en-US" sz="1600" dirty="0" smtClean="0"/>
          </a:p>
          <a:p>
            <a:r>
              <a:rPr lang="en-US" sz="1600" dirty="0" smtClean="0"/>
              <a:t>PAPERS</a:t>
            </a:r>
            <a:r>
              <a:rPr lang="en-US" sz="1600" baseline="0" dirty="0" smtClean="0"/>
              <a:t> PUBLISHED IS PER YEAR – CUMULATIVE NOW OVER 1,000</a:t>
            </a:r>
            <a:endParaRPr lang="en-US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50933B-3ADF-49FE-81C4-DDEF66CF601C}" type="slidenum">
              <a:rPr lang="en-US" altLang="en-US" smtClean="0"/>
              <a:pPr>
                <a:defRPr/>
              </a:pPr>
              <a:t>20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9551616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50933B-3ADF-49FE-81C4-DDEF66CF601C}" type="slidenum">
              <a:rPr lang="en-US" altLang="en-US" smtClean="0"/>
              <a:pPr>
                <a:defRPr/>
              </a:pPr>
              <a:t>21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7699263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DE3E42-4246-4CE3-B13E-892B9C0FEC17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DE3E42-4246-4CE3-B13E-892B9C0FEC17}" type="slidenum">
              <a:rPr lang="en-US" smtClean="0">
                <a:solidFill>
                  <a:prstClr val="black"/>
                </a:solidFill>
              </a:rPr>
              <a:pPr/>
              <a:t>26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2DC5A9A-8D0A-424A-B900-14E77566D080}" type="slidenum">
              <a:rPr lang="en-US" smtClean="0"/>
              <a:pPr/>
              <a:t>30</a:t>
            </a:fld>
            <a:endParaRPr lang="en-U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6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50933B-3ADF-49FE-81C4-DDEF66CF601C}" type="slidenum">
              <a:rPr lang="en-US" altLang="en-US" smtClean="0">
                <a:solidFill>
                  <a:prstClr val="black"/>
                </a:solidFill>
              </a:rPr>
              <a:pPr>
                <a:defRPr/>
              </a:pPr>
              <a:t>31</a:t>
            </a:fld>
            <a:endParaRPr lang="en-US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196023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600" dirty="0" smtClean="0"/>
              <a:t>HOPE</a:t>
            </a:r>
            <a:r>
              <a:rPr lang="en-US" sz="1600" baseline="0" dirty="0" smtClean="0"/>
              <a:t> TO NAME A PERMANENT BRANCH CHIEF BY OCTOBER 1</a:t>
            </a:r>
          </a:p>
          <a:p>
            <a:endParaRPr lang="en-US" sz="1600" baseline="0" dirty="0" smtClean="0"/>
          </a:p>
          <a:p>
            <a:r>
              <a:rPr lang="en-US" sz="1600" baseline="0" dirty="0" smtClean="0"/>
              <a:t>LISTING NAMES BECAUSE AUDIENCE MAY RECOGNIZE THEM AND GET BETTER ORIENTED</a:t>
            </a:r>
            <a:endParaRPr lang="en-US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50933B-3ADF-49FE-81C4-DDEF66CF601C}" type="slidenum">
              <a:rPr lang="en-US" altLang="en-US" smtClean="0">
                <a:solidFill>
                  <a:prstClr val="black"/>
                </a:solidFill>
              </a:rPr>
              <a:pPr>
                <a:defRPr/>
              </a:pPr>
              <a:t>33</a:t>
            </a:fld>
            <a:endParaRPr lang="en-US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824580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aseline="0" dirty="0" smtClean="0"/>
              <a:t>ANN WILL RETURN TO BRANCH CHIEF ROLE ONCE A PERMANENT ASSOCIATE DIRECTOR FOR HEALTH SERVICES RESEARCH IS IN PLACE</a:t>
            </a:r>
          </a:p>
          <a:p>
            <a:pPr marL="0" marR="0" indent="0" algn="l" defTabSz="4572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200" baseline="0" dirty="0" smtClean="0"/>
          </a:p>
          <a:p>
            <a:pPr marL="0" marR="0" indent="0" algn="l" defTabSz="4572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aseline="0" dirty="0" smtClean="0"/>
              <a:t>IN INTERIM, BRANCH CHIEF DUTIES WILL BE DELEGATED TO ONE OF THE THREE MOST SENIOR BRANCH MEMBERS (CARRIE, LYNNE, &amp; JOAN)</a:t>
            </a:r>
          </a:p>
          <a:p>
            <a:pPr marL="0" marR="0" indent="0" algn="l" defTabSz="4572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200" baseline="0" dirty="0" smtClean="0"/>
          </a:p>
          <a:p>
            <a:pPr marL="0" marR="0" indent="0" algn="l" defTabSz="4572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aseline="0" dirty="0" smtClean="0"/>
              <a:t>LISTING NAMES BECAUSE AUDIENCE MAY RECOGNIZE THEM AND GET BETTER ORIENTED</a:t>
            </a:r>
            <a:endParaRPr lang="en-US" sz="120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50933B-3ADF-49FE-81C4-DDEF66CF601C}" type="slidenum">
              <a:rPr lang="en-US" altLang="en-US" smtClean="0">
                <a:solidFill>
                  <a:prstClr val="black"/>
                </a:solidFill>
              </a:rPr>
              <a:pPr>
                <a:defRPr/>
              </a:pPr>
              <a:t>34</a:t>
            </a:fld>
            <a:endParaRPr lang="en-US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12984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4F81A1-62D2-4AE8-9710-152DF5DCE22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793496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8FB7E6-7DB8-4D53-9705-E94696A22A3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41308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374283-85BC-48F6-9F96-52577B32127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96997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00200" y="1609725"/>
            <a:ext cx="3581400" cy="4486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4000" y="1609725"/>
            <a:ext cx="3581400" cy="4486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E69169-4FE1-445C-B85C-3F88E2E7348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156690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FC0D84-0D75-487D-B2A6-A9CF54D9A47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822079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AD818F-33F3-43B9-A0AC-95C7B477EAC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97879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78C1D0-7882-403D-B1BD-DCA89B4C7D9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399138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8E48D5-D299-4CC7-8BA5-038B6BB1EDC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210061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60BF85-D33D-490D-BE61-C5804D5FC60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707042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20F8EB-ACBE-4644-9787-36EBBE28FB6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958910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6600" y="114300"/>
            <a:ext cx="1828800" cy="59817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600200" y="114300"/>
            <a:ext cx="5334000" cy="59817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D02E0E-1BCA-4BA9-8FC9-B9FD966C297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355935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4F81A1-62D2-4AE8-9710-152DF5DCE228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02669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8FB7E6-7DB8-4D53-9705-E94696A22A37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22250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374283-85BC-48F6-9F96-52577B321278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89546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00200" y="1609725"/>
            <a:ext cx="3581400" cy="4486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4000" y="1609725"/>
            <a:ext cx="3581400" cy="4486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E69169-4FE1-445C-B85C-3F88E2E73480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49774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FC0D84-0D75-487D-B2A6-A9CF54D9A471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45548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AD818F-33F3-43B9-A0AC-95C7B477EACF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285553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78C1D0-7882-403D-B1BD-DCA89B4C7D9B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147817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8E48D5-D299-4CC7-8BA5-038B6BB1EDC3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638369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60BF85-D33D-490D-BE61-C5804D5FC602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983404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20F8EB-ACBE-4644-9787-36EBBE28FB6E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871936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6600" y="114300"/>
            <a:ext cx="1828800" cy="59817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600200" y="114300"/>
            <a:ext cx="5334000" cy="59817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D02E0E-1BCA-4BA9-8FC9-B9FD966C2974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7232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4F81A1-62D2-4AE8-9710-152DF5DCE228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431971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8FB7E6-7DB8-4D53-9705-E94696A22A37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060384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374283-85BC-48F6-9F96-52577B321278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708064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00200" y="1609725"/>
            <a:ext cx="3581400" cy="4486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4000" y="1609725"/>
            <a:ext cx="3581400" cy="4486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E69169-4FE1-445C-B85C-3F88E2E73480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064948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FC0D84-0D75-487D-B2A6-A9CF54D9A471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245144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AD818F-33F3-43B9-A0AC-95C7B477EACF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85087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78C1D0-7882-403D-B1BD-DCA89B4C7D9B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038311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8E48D5-D299-4CC7-8BA5-038B6BB1EDC3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837725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60BF85-D33D-490D-BE61-C5804D5FC602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78397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20F8EB-ACBE-4644-9787-36EBBE28FB6E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66202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6600" y="114300"/>
            <a:ext cx="1828800" cy="59817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600200" y="114300"/>
            <a:ext cx="5334000" cy="59817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D02E0E-1BCA-4BA9-8FC9-B9FD966C2974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341593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4F81A1-62D2-4AE8-9710-152DF5DCE228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617429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8FB7E6-7DB8-4D53-9705-E94696A22A37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922599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374283-85BC-48F6-9F96-52577B321278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775074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00200" y="1609725"/>
            <a:ext cx="3581400" cy="4486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4000" y="1609725"/>
            <a:ext cx="3581400" cy="4486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E69169-4FE1-445C-B85C-3F88E2E73480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640512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FC0D84-0D75-487D-B2A6-A9CF54D9A471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488345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AD818F-33F3-43B9-A0AC-95C7B477EACF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149257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78C1D0-7882-403D-B1BD-DCA89B4C7D9B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068368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8E48D5-D299-4CC7-8BA5-038B6BB1EDC3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184461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60BF85-D33D-490D-BE61-C5804D5FC602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882596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20F8EB-ACBE-4644-9787-36EBBE28FB6E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205567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6600" y="114300"/>
            <a:ext cx="1828800" cy="59817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600200" y="114300"/>
            <a:ext cx="5334000" cy="59817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D02E0E-1BCA-4BA9-8FC9-B9FD966C2974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77946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4F81A1-62D2-4AE8-9710-152DF5DCE228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758681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8FB7E6-7DB8-4D53-9705-E94696A22A37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2793130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374283-85BC-48F6-9F96-52577B321278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481980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00200" y="1609725"/>
            <a:ext cx="3581400" cy="4486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4000" y="1609725"/>
            <a:ext cx="3581400" cy="4486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E69169-4FE1-445C-B85C-3F88E2E73480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76904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FC0D84-0D75-487D-B2A6-A9CF54D9A471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569055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AD818F-33F3-43B9-A0AC-95C7B477EACF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330273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78C1D0-7882-403D-B1BD-DCA89B4C7D9B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521208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8E48D5-D299-4CC7-8BA5-038B6BB1EDC3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418533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60BF85-D33D-490D-BE61-C5804D5FC602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083116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20F8EB-ACBE-4644-9787-36EBBE28FB6E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498865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6600" y="114300"/>
            <a:ext cx="1828800" cy="59817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600200" y="114300"/>
            <a:ext cx="5334000" cy="59817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D02E0E-1BCA-4BA9-8FC9-B9FD966C2974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92404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00200" y="114300"/>
            <a:ext cx="73152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00200" y="1609725"/>
            <a:ext cx="7315200" cy="448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600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810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 Narrow" panose="020B0606020202030204" pitchFamily="34" charset="0"/>
              </a:defRPr>
            </a:lvl1pPr>
          </a:lstStyle>
          <a:p>
            <a:pPr>
              <a:defRPr/>
            </a:pPr>
            <a:fld id="{596F95CA-5475-4D77-A232-5BF268F469D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 Narrow" charset="0"/>
          <a:ea typeface="ＭＳ Ｐゴシック" charset="-128"/>
          <a:cs typeface="ＭＳ Ｐゴシック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 Narrow" charset="0"/>
          <a:ea typeface="ＭＳ Ｐゴシック" charset="-128"/>
          <a:cs typeface="ＭＳ Ｐゴシック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 Narrow" charset="0"/>
          <a:ea typeface="ＭＳ Ｐゴシック" charset="-128"/>
          <a:cs typeface="ＭＳ Ｐゴシック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 Narrow" charset="0"/>
          <a:ea typeface="ＭＳ Ｐゴシック" charset="-128"/>
          <a:cs typeface="ＭＳ Ｐゴシック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 Narrow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 Narrow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 Narrow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 Narrow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6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00200" y="114300"/>
            <a:ext cx="73152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00200" y="1609725"/>
            <a:ext cx="7315200" cy="448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600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810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 Narrow" panose="020B0606020202030204" pitchFamily="34" charset="0"/>
              </a:defRPr>
            </a:lvl1pPr>
          </a:lstStyle>
          <a:p>
            <a:pPr>
              <a:defRPr/>
            </a:pPr>
            <a:fld id="{596F95CA-5475-4D77-A232-5BF268F469DF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50191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 Narrow" charset="0"/>
          <a:ea typeface="ＭＳ Ｐゴシック" charset="-128"/>
          <a:cs typeface="ＭＳ Ｐゴシック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 Narrow" charset="0"/>
          <a:ea typeface="ＭＳ Ｐゴシック" charset="-128"/>
          <a:cs typeface="ＭＳ Ｐゴシック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 Narrow" charset="0"/>
          <a:ea typeface="ＭＳ Ｐゴシック" charset="-128"/>
          <a:cs typeface="ＭＳ Ｐゴシック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 Narrow" charset="0"/>
          <a:ea typeface="ＭＳ Ｐゴシック" charset="-128"/>
          <a:cs typeface="ＭＳ Ｐゴシック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 Narrow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 Narrow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 Narrow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 Narrow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6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00200" y="114300"/>
            <a:ext cx="73152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00200" y="1609725"/>
            <a:ext cx="7315200" cy="448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600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810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 Narrow" panose="020B0606020202030204" pitchFamily="34" charset="0"/>
              </a:defRPr>
            </a:lvl1pPr>
          </a:lstStyle>
          <a:p>
            <a:pPr>
              <a:defRPr/>
            </a:pPr>
            <a:fld id="{596F95CA-5475-4D77-A232-5BF268F469DF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34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 Narrow" charset="0"/>
          <a:ea typeface="ＭＳ Ｐゴシック" charset="-128"/>
          <a:cs typeface="ＭＳ Ｐゴシック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 Narrow" charset="0"/>
          <a:ea typeface="ＭＳ Ｐゴシック" charset="-128"/>
          <a:cs typeface="ＭＳ Ｐゴシック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 Narrow" charset="0"/>
          <a:ea typeface="ＭＳ Ｐゴシック" charset="-128"/>
          <a:cs typeface="ＭＳ Ｐゴシック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 Narrow" charset="0"/>
          <a:ea typeface="ＭＳ Ｐゴシック" charset="-128"/>
          <a:cs typeface="ＭＳ Ｐゴシック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 Narrow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 Narrow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 Narrow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 Narrow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6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00200" y="114300"/>
            <a:ext cx="73152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00200" y="1609725"/>
            <a:ext cx="7315200" cy="448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600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810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 Narrow" panose="020B0606020202030204" pitchFamily="34" charset="0"/>
              </a:defRPr>
            </a:lvl1pPr>
          </a:lstStyle>
          <a:p>
            <a:pPr>
              <a:defRPr/>
            </a:pPr>
            <a:fld id="{596F95CA-5475-4D77-A232-5BF268F469DF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9132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 Narrow" charset="0"/>
          <a:ea typeface="ＭＳ Ｐゴシック" charset="-128"/>
          <a:cs typeface="ＭＳ Ｐゴシック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 Narrow" charset="0"/>
          <a:ea typeface="ＭＳ Ｐゴシック" charset="-128"/>
          <a:cs typeface="ＭＳ Ｐゴシック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 Narrow" charset="0"/>
          <a:ea typeface="ＭＳ Ｐゴシック" charset="-128"/>
          <a:cs typeface="ＭＳ Ｐゴシック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 Narrow" charset="0"/>
          <a:ea typeface="ＭＳ Ｐゴシック" charset="-128"/>
          <a:cs typeface="ＭＳ Ｐゴシック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 Narrow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 Narrow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 Narrow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 Narrow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6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00200" y="114300"/>
            <a:ext cx="73152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00200" y="1609725"/>
            <a:ext cx="7315200" cy="448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600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810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 Narrow" panose="020B0606020202030204" pitchFamily="34" charset="0"/>
              </a:defRPr>
            </a:lvl1pPr>
          </a:lstStyle>
          <a:p>
            <a:pPr>
              <a:defRPr/>
            </a:pPr>
            <a:fld id="{596F95CA-5475-4D77-A232-5BF268F469DF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7836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 Narrow" charset="0"/>
          <a:ea typeface="ＭＳ Ｐゴシック" charset="-128"/>
          <a:cs typeface="ＭＳ Ｐゴシック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 Narrow" charset="0"/>
          <a:ea typeface="ＭＳ Ｐゴシック" charset="-128"/>
          <a:cs typeface="ＭＳ Ｐゴシック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 Narrow" charset="0"/>
          <a:ea typeface="ＭＳ Ｐゴシック" charset="-128"/>
          <a:cs typeface="ＭＳ Ｐゴシック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 Narrow" charset="0"/>
          <a:ea typeface="ＭＳ Ｐゴシック" charset="-128"/>
          <a:cs typeface="ＭＳ Ｐゴシック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 Narrow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 Narrow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 Narrow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 Narrow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6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Relationship Id="rId4" Type="http://schemas.openxmlformats.org/officeDocument/2006/relationships/hyperlink" Target="http://cancercontrol.cancer.gov/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5.xml"/><Relationship Id="rId4" Type="http://schemas.openxmlformats.org/officeDocument/2006/relationships/hyperlink" Target="http://www.cancer.gov/researchandfunding/cancertrainin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ned.nih.gov/search/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appliedresearch.cancer.gov/nhis/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appliedresearch.cancer.gov/meps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appliedresearch.cancer.gov/physician_surveys/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appliedresearch.cancer.gov/pro-ctcae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appliedresearch.cancer.gov/poc/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appliedresearch.cancer.gov/seermedicare/" TargetMode="External"/><Relationship Id="rId4" Type="http://schemas.openxmlformats.org/officeDocument/2006/relationships/chart" Target="../charts/char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appliedresearch.cancer.gov/areas/economics/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appliedresearch.cancer.gov/seer-mhos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crn.cancer.gov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appliedresearch.cancer.gov/networks/prospr" TargetMode="Externa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ncorp.cancer.gov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1447800" y="2362200"/>
            <a:ext cx="7315200" cy="1143000"/>
          </a:xfrm>
        </p:spPr>
        <p:txBody>
          <a:bodyPr/>
          <a:lstStyle/>
          <a:p>
            <a:pPr algn="ctr" eaLnBrk="1" hangingPunct="1"/>
            <a:r>
              <a:rPr lang="en-US" altLang="en-US" sz="4000" dirty="0" smtClean="0">
                <a:solidFill>
                  <a:schemeClr val="bg1"/>
                </a:solidFill>
                <a:ea typeface="ＭＳ Ｐゴシック" panose="020B0600070205080204" pitchFamily="34" charset="-128"/>
              </a:rPr>
              <a:t>CPCRN: </a:t>
            </a:r>
            <a:br>
              <a:rPr lang="en-US" altLang="en-US" sz="4000" dirty="0" smtClean="0">
                <a:solidFill>
                  <a:schemeClr val="bg1"/>
                </a:solidFill>
                <a:ea typeface="ＭＳ Ｐゴシック" panose="020B0600070205080204" pitchFamily="34" charset="-128"/>
              </a:rPr>
            </a:br>
            <a:r>
              <a:rPr lang="en-US" altLang="en-US" sz="4000" dirty="0" smtClean="0">
                <a:solidFill>
                  <a:schemeClr val="bg1"/>
                </a:solidFill>
                <a:ea typeface="ＭＳ Ｐゴシック" panose="020B0600070205080204" pitchFamily="34" charset="-128"/>
              </a:rPr>
              <a:t>A collaboration with NCI &amp; CDC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010400" y="6172200"/>
            <a:ext cx="1981200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200" b="1" kern="0" dirty="0">
                <a:solidFill>
                  <a:schemeClr val="bg1"/>
                </a:solidFill>
                <a:latin typeface="Arial Narrow"/>
                <a:ea typeface="ＭＳ Ｐゴシック" charset="-128"/>
              </a:rPr>
              <a:t>Last Updated September 2014</a:t>
            </a:r>
            <a:endParaRPr lang="en-US" sz="1050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52600" y="4114800"/>
            <a:ext cx="52578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Stephen Taplin MD, MPH</a:t>
            </a:r>
          </a:p>
          <a:p>
            <a:r>
              <a:rPr lang="en-US" sz="3200" dirty="0" smtClean="0"/>
              <a:t>Deputy Associate Director</a:t>
            </a:r>
          </a:p>
          <a:p>
            <a:r>
              <a:rPr lang="en-US" sz="3200" dirty="0" smtClean="0"/>
              <a:t>Program in transition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458200" cy="1143000"/>
          </a:xfrm>
        </p:spPr>
        <p:txBody>
          <a:bodyPr/>
          <a:lstStyle/>
          <a:p>
            <a:pPr algn="ctr" eaLnBrk="1" hangingPunct="1"/>
            <a:r>
              <a:rPr lang="en-US" altLang="en-US" dirty="0" smtClean="0">
                <a:solidFill>
                  <a:schemeClr val="bg1"/>
                </a:solidFill>
                <a:ea typeface="ＭＳ Ｐゴシック" panose="020B0600070205080204" pitchFamily="34" charset="-128"/>
              </a:rPr>
              <a:t>Division of Cancer Control &amp; Population Sciences (DCCPS)</a:t>
            </a:r>
          </a:p>
        </p:txBody>
      </p:sp>
      <p:sp>
        <p:nvSpPr>
          <p:cNvPr id="17411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914400" y="1600200"/>
            <a:ext cx="7239000" cy="5027612"/>
          </a:xfrm>
        </p:spPr>
        <p:txBody>
          <a:bodyPr/>
          <a:lstStyle/>
          <a:p>
            <a:pPr eaLnBrk="1" hangingPunct="1">
              <a:spcBef>
                <a:spcPts val="0"/>
              </a:spcBef>
              <a:spcAft>
                <a:spcPts val="600"/>
              </a:spcAft>
              <a:buClr>
                <a:srgbClr val="D30138"/>
              </a:buClr>
              <a:defRPr/>
            </a:pPr>
            <a:r>
              <a:rPr lang="en-US" dirty="0"/>
              <a:t>O</a:t>
            </a:r>
            <a:r>
              <a:rPr lang="en-US" dirty="0" smtClean="0"/>
              <a:t>verarching </a:t>
            </a:r>
            <a:r>
              <a:rPr lang="en-US" dirty="0"/>
              <a:t>goal</a:t>
            </a:r>
            <a:r>
              <a:rPr lang="en-US" dirty="0" smtClean="0"/>
              <a:t>: generate </a:t>
            </a:r>
            <a:r>
              <a:rPr lang="en-US" dirty="0"/>
              <a:t>new knowledge and ensure that the products of cancer control research are effectively applied in all segments of the </a:t>
            </a:r>
            <a:r>
              <a:rPr lang="en-US" dirty="0" smtClean="0"/>
              <a:t>population</a:t>
            </a:r>
          </a:p>
          <a:p>
            <a:pPr eaLnBrk="1" hangingPunct="1">
              <a:spcBef>
                <a:spcPts val="0"/>
              </a:spcBef>
              <a:spcAft>
                <a:spcPts val="600"/>
              </a:spcAft>
              <a:buClr>
                <a:srgbClr val="D30138"/>
              </a:buClr>
              <a:buNone/>
              <a:defRPr/>
            </a:pPr>
            <a:endParaRPr lang="en-US" dirty="0" smtClean="0"/>
          </a:p>
          <a:p>
            <a:pPr eaLnBrk="1" hangingPunct="1">
              <a:spcBef>
                <a:spcPts val="0"/>
              </a:spcBef>
              <a:spcAft>
                <a:spcPts val="600"/>
              </a:spcAft>
              <a:buClr>
                <a:srgbClr val="D30138"/>
              </a:buClr>
              <a:defRPr/>
            </a:pPr>
            <a:r>
              <a:rPr lang="en-US" dirty="0" smtClean="0"/>
              <a:t>Mission</a:t>
            </a:r>
            <a:r>
              <a:rPr lang="en-US" dirty="0"/>
              <a:t>: </a:t>
            </a:r>
            <a:r>
              <a:rPr lang="en-US" dirty="0" smtClean="0"/>
              <a:t>reduce </a:t>
            </a:r>
            <a:r>
              <a:rPr lang="en-US" dirty="0"/>
              <a:t>risk, incidence, and deaths from cancer as well as enhance the quality of life for cancer </a:t>
            </a:r>
            <a:r>
              <a:rPr lang="en-US" dirty="0" smtClean="0"/>
              <a:t>survivors</a:t>
            </a:r>
          </a:p>
          <a:p>
            <a:pPr marL="0" indent="0" eaLnBrk="1" hangingPunct="1">
              <a:buClr>
                <a:srgbClr val="D30138"/>
              </a:buClr>
              <a:buFontTx/>
              <a:buNone/>
              <a:defRPr/>
            </a:pPr>
            <a:endParaRPr lang="en-US" dirty="0" smtClean="0"/>
          </a:p>
          <a:p>
            <a:pPr marL="0" indent="0" eaLnBrk="1" hangingPunct="1">
              <a:buClr>
                <a:srgbClr val="D30138"/>
              </a:buClr>
              <a:buFontTx/>
              <a:buNone/>
              <a:defRPr/>
            </a:pPr>
            <a:endParaRPr lang="en-US" dirty="0" smtClean="0"/>
          </a:p>
          <a:p>
            <a:pPr marL="0" indent="0" eaLnBrk="1" hangingPunct="1">
              <a:buClr>
                <a:srgbClr val="D30138"/>
              </a:buClr>
              <a:buFontTx/>
              <a:buNone/>
              <a:defRPr/>
            </a:pPr>
            <a:r>
              <a:rPr lang="en-US" u="sng" dirty="0">
                <a:hlinkClick r:id="rId4"/>
              </a:rPr>
              <a:t>http://cancercontrol.cancer.gov/</a:t>
            </a:r>
            <a:r>
              <a:rPr lang="en-US" dirty="0"/>
              <a:t> </a:t>
            </a:r>
            <a:r>
              <a:rPr lang="en-US" dirty="0" smtClean="0"/>
              <a:t> </a:t>
            </a:r>
            <a:endParaRPr lang="en-US" dirty="0"/>
          </a:p>
          <a:p>
            <a:pPr eaLnBrk="1" hangingPunct="1">
              <a:buClr>
                <a:srgbClr val="D30138"/>
              </a:buClr>
              <a:defRPr/>
            </a:pPr>
            <a:endParaRPr lang="en-US" altLang="en-US" dirty="0" smtClean="0"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240988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dirty="0" smtClean="0">
                <a:solidFill>
                  <a:schemeClr val="bg1"/>
                </a:solidFill>
                <a:ea typeface="ＭＳ Ｐゴシック" panose="020B0600070205080204" pitchFamily="34" charset="-128"/>
              </a:rPr>
              <a:t>Organizational Structure</a:t>
            </a: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540907616"/>
              </p:ext>
            </p:extLst>
          </p:nvPr>
        </p:nvGraphicFramePr>
        <p:xfrm>
          <a:off x="990600" y="1371600"/>
          <a:ext cx="7848600" cy="449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-29497"/>
            <a:ext cx="8380413" cy="1143000"/>
          </a:xfrm>
        </p:spPr>
        <p:txBody>
          <a:bodyPr/>
          <a:lstStyle/>
          <a:p>
            <a:pPr algn="ctr" eaLnBrk="1" hangingPunct="1"/>
            <a:r>
              <a:rPr lang="en-US" altLang="en-US" dirty="0" smtClean="0">
                <a:solidFill>
                  <a:schemeClr val="bg1"/>
                </a:solidFill>
                <a:ea typeface="ＭＳ Ｐゴシック" panose="020B0600070205080204" pitchFamily="34" charset="-128"/>
              </a:rPr>
              <a:t>Investigator-Initiated Grants (Approximate)</a:t>
            </a:r>
          </a:p>
        </p:txBody>
      </p:sp>
      <p:sp>
        <p:nvSpPr>
          <p:cNvPr id="17411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066800" y="1143000"/>
            <a:ext cx="7239000" cy="5027612"/>
          </a:xfrm>
        </p:spPr>
        <p:txBody>
          <a:bodyPr/>
          <a:lstStyle/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FontTx/>
              <a:buNone/>
              <a:defRPr/>
            </a:pPr>
            <a:r>
              <a:rPr lang="en-US" sz="2400" dirty="0"/>
              <a:t>75 active grants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FontTx/>
              <a:buNone/>
              <a:defRPr/>
            </a:pPr>
            <a:r>
              <a:rPr lang="en-US" sz="2400" dirty="0"/>
              <a:t>$35 million per </a:t>
            </a:r>
            <a:r>
              <a:rPr lang="en-US" sz="2400" dirty="0" smtClean="0"/>
              <a:t>year</a:t>
            </a:r>
            <a:endParaRPr lang="en-US" sz="2400" dirty="0"/>
          </a:p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FontTx/>
              <a:buNone/>
              <a:defRPr/>
            </a:pPr>
            <a:r>
              <a:rPr lang="en-US" sz="2400" dirty="0"/>
              <a:t>Mechanisms</a:t>
            </a: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  <a:defRPr/>
            </a:pPr>
            <a:r>
              <a:rPr lang="en-US" sz="2400" dirty="0" smtClean="0"/>
              <a:t>Program </a:t>
            </a:r>
            <a:r>
              <a:rPr lang="en-US" sz="2400" dirty="0"/>
              <a:t>Project (P01) = 2.5%</a:t>
            </a: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  <a:defRPr/>
            </a:pPr>
            <a:r>
              <a:rPr lang="en-US" sz="2400" dirty="0" smtClean="0"/>
              <a:t>Research </a:t>
            </a:r>
            <a:r>
              <a:rPr lang="en-US" sz="2400" dirty="0"/>
              <a:t>Project (R01) = 60%</a:t>
            </a: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  <a:defRPr/>
            </a:pPr>
            <a:r>
              <a:rPr lang="en-US" sz="2400" dirty="0" smtClean="0"/>
              <a:t>Exploratory/Developmental</a:t>
            </a:r>
            <a:r>
              <a:rPr lang="en-US" sz="2400" dirty="0"/>
              <a:t> (R21) = 20%</a:t>
            </a: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  <a:defRPr/>
            </a:pPr>
            <a:r>
              <a:rPr lang="en-US" sz="2400" dirty="0" smtClean="0"/>
              <a:t>Small </a:t>
            </a:r>
            <a:r>
              <a:rPr lang="en-US" sz="2400" dirty="0"/>
              <a:t>(R03) = </a:t>
            </a:r>
            <a:r>
              <a:rPr lang="en-US" sz="2400" dirty="0" smtClean="0"/>
              <a:t>15%</a:t>
            </a: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  <a:defRPr/>
            </a:pPr>
            <a:r>
              <a:rPr lang="en-US" sz="2400" dirty="0" smtClean="0"/>
              <a:t>Academic </a:t>
            </a:r>
            <a:r>
              <a:rPr lang="en-US" sz="2400" dirty="0"/>
              <a:t>Research Enhancement (R15) = 2.5</a:t>
            </a:r>
            <a:r>
              <a:rPr lang="en-US" sz="2400" dirty="0" smtClean="0"/>
              <a:t>%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Clr>
                <a:srgbClr val="FF0000"/>
              </a:buClr>
              <a:buFontTx/>
              <a:buNone/>
              <a:defRPr/>
            </a:pPr>
            <a:endParaRPr lang="en-US" sz="1200" u="sng" dirty="0" smtClean="0">
              <a:hlinkClick r:id="rId4"/>
            </a:endParaRPr>
          </a:p>
          <a:p>
            <a:pPr marL="0" indent="0">
              <a:spcBef>
                <a:spcPts val="0"/>
              </a:spcBef>
              <a:buClr>
                <a:srgbClr val="FF0000"/>
              </a:buClr>
              <a:buNone/>
              <a:defRPr/>
            </a:pPr>
            <a:r>
              <a:rPr lang="en-US" sz="2000" dirty="0"/>
              <a:t>Note:  career awards are handled by the Center for Cancer </a:t>
            </a:r>
            <a:r>
              <a:rPr lang="en-US" sz="2000" dirty="0" smtClean="0"/>
              <a:t>Training, see</a:t>
            </a:r>
            <a:endParaRPr lang="en-US" sz="2000" u="sng" dirty="0">
              <a:hlinkClick r:id="rId4"/>
            </a:endParaRPr>
          </a:p>
          <a:p>
            <a:pPr marL="0" indent="0">
              <a:spcBef>
                <a:spcPts val="0"/>
              </a:spcBef>
              <a:buClr>
                <a:srgbClr val="FF0000"/>
              </a:buClr>
              <a:buFontTx/>
              <a:buNone/>
              <a:defRPr/>
            </a:pPr>
            <a:r>
              <a:rPr lang="en-US" sz="2000" u="sng" dirty="0" smtClean="0">
                <a:hlinkClick r:id="rId4"/>
              </a:rPr>
              <a:t>http</a:t>
            </a:r>
            <a:r>
              <a:rPr lang="en-US" sz="2000" u="sng" dirty="0">
                <a:hlinkClick r:id="rId4"/>
              </a:rPr>
              <a:t>://</a:t>
            </a:r>
            <a:r>
              <a:rPr lang="en-US" sz="2000" u="sng" dirty="0" smtClean="0">
                <a:hlinkClick r:id="rId4"/>
              </a:rPr>
              <a:t>www.cancer.gov/researchandfunding/cancertraining</a:t>
            </a:r>
            <a:endParaRPr lang="en-US" sz="2000" dirty="0"/>
          </a:p>
          <a:p>
            <a:pPr marL="0" indent="0" eaLnBrk="1" hangingPunct="1">
              <a:buClr>
                <a:srgbClr val="D30138"/>
              </a:buClr>
              <a:buFontTx/>
              <a:buNone/>
              <a:defRPr/>
            </a:pPr>
            <a:endParaRPr lang="en-US" altLang="en-US" dirty="0" smtClean="0"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360254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458200" cy="1143000"/>
          </a:xfrm>
        </p:spPr>
        <p:txBody>
          <a:bodyPr/>
          <a:lstStyle/>
          <a:p>
            <a:pPr algn="ctr" eaLnBrk="1" hangingPunct="1"/>
            <a:r>
              <a:rPr lang="en-US" altLang="en-US" dirty="0" smtClean="0">
                <a:solidFill>
                  <a:schemeClr val="bg1"/>
                </a:solidFill>
                <a:ea typeface="ＭＳ Ｐゴシック" panose="020B0600070205080204" pitchFamily="34" charset="-128"/>
              </a:rPr>
              <a:t>DCCPS</a:t>
            </a:r>
            <a:r>
              <a:rPr lang="en-US" altLang="en-US" dirty="0">
                <a:solidFill>
                  <a:schemeClr val="bg1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dirty="0" smtClean="0">
                <a:solidFill>
                  <a:schemeClr val="bg1"/>
                </a:solidFill>
                <a:ea typeface="ＭＳ Ｐゴシック" panose="020B0600070205080204" pitchFamily="34" charset="-128"/>
              </a:rPr>
              <a:t>Structure</a:t>
            </a:r>
          </a:p>
        </p:txBody>
      </p:sp>
      <p:sp>
        <p:nvSpPr>
          <p:cNvPr id="17411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914400" y="1600200"/>
            <a:ext cx="8229600" cy="5027612"/>
          </a:xfrm>
        </p:spPr>
        <p:txBody>
          <a:bodyPr/>
          <a:lstStyle/>
          <a:p>
            <a:pPr eaLnBrk="1" hangingPunct="1">
              <a:spcBef>
                <a:spcPts val="0"/>
              </a:spcBef>
              <a:spcAft>
                <a:spcPts val="600"/>
              </a:spcAft>
              <a:buClr>
                <a:srgbClr val="D30138"/>
              </a:buClr>
              <a:defRPr/>
            </a:pPr>
            <a:r>
              <a:rPr lang="en-US" altLang="en-US" dirty="0" smtClean="0">
                <a:ea typeface="ＭＳ Ｐゴシック" panose="020B0600070205080204" pitchFamily="34" charset="-128"/>
              </a:rPr>
              <a:t>Office of the Director (Robert Croyle)</a:t>
            </a:r>
          </a:p>
          <a:p>
            <a:pPr lvl="1" eaLnBrk="1" hangingPunct="1">
              <a:spcBef>
                <a:spcPts val="0"/>
              </a:spcBef>
              <a:spcAft>
                <a:spcPts val="600"/>
              </a:spcAft>
              <a:buClr>
                <a:srgbClr val="D30138"/>
              </a:buClr>
              <a:defRPr/>
            </a:pPr>
            <a:r>
              <a:rPr lang="en-US" altLang="en-US" dirty="0" smtClean="0">
                <a:ea typeface="ＭＳ Ｐゴシック" panose="020B0600070205080204" pitchFamily="34" charset="-128"/>
              </a:rPr>
              <a:t>Administrative &amp; Financial</a:t>
            </a:r>
          </a:p>
          <a:p>
            <a:pPr lvl="1" eaLnBrk="1" hangingPunct="1">
              <a:spcBef>
                <a:spcPts val="0"/>
              </a:spcBef>
              <a:spcAft>
                <a:spcPts val="600"/>
              </a:spcAft>
              <a:buClr>
                <a:srgbClr val="D30138"/>
              </a:buClr>
              <a:defRPr/>
            </a:pPr>
            <a:r>
              <a:rPr lang="en-US" altLang="en-US" dirty="0" smtClean="0">
                <a:ea typeface="ＭＳ Ｐゴシック" panose="020B0600070205080204" pitchFamily="34" charset="-128"/>
              </a:rPr>
              <a:t>Cancer Survivorship</a:t>
            </a:r>
          </a:p>
          <a:p>
            <a:pPr lvl="1" eaLnBrk="1" hangingPunct="1">
              <a:spcBef>
                <a:spcPts val="0"/>
              </a:spcBef>
              <a:spcAft>
                <a:spcPts val="600"/>
              </a:spcAft>
              <a:buClr>
                <a:srgbClr val="D30138"/>
              </a:buClr>
              <a:defRPr/>
            </a:pPr>
            <a:r>
              <a:rPr lang="en-US" altLang="en-US" dirty="0" smtClean="0">
                <a:ea typeface="ＭＳ Ｐゴシック" panose="020B0600070205080204" pitchFamily="34" charset="-128"/>
              </a:rPr>
              <a:t>Health Disparities</a:t>
            </a:r>
          </a:p>
          <a:p>
            <a:pPr lvl="1" eaLnBrk="1" hangingPunct="1">
              <a:spcBef>
                <a:spcPts val="0"/>
              </a:spcBef>
              <a:spcAft>
                <a:spcPts val="600"/>
              </a:spcAft>
              <a:buClr>
                <a:srgbClr val="D30138"/>
              </a:buClr>
              <a:defRPr/>
            </a:pPr>
            <a:r>
              <a:rPr lang="en-US" altLang="en-US" dirty="0" smtClean="0">
                <a:ea typeface="ＭＳ Ｐゴシック" panose="020B0600070205080204" pitchFamily="34" charset="-128"/>
              </a:rPr>
              <a:t>Implementation Science</a:t>
            </a:r>
          </a:p>
          <a:p>
            <a:pPr eaLnBrk="1" hangingPunct="1">
              <a:spcBef>
                <a:spcPts val="0"/>
              </a:spcBef>
              <a:spcAft>
                <a:spcPts val="600"/>
              </a:spcAft>
              <a:buClr>
                <a:srgbClr val="D30138"/>
              </a:buClr>
              <a:defRPr/>
            </a:pPr>
            <a:r>
              <a:rPr lang="en-US" altLang="en-US" dirty="0" smtClean="0">
                <a:ea typeface="ＭＳ Ｐゴシック" panose="020B0600070205080204" pitchFamily="34" charset="-128"/>
              </a:rPr>
              <a:t>Programs</a:t>
            </a:r>
          </a:p>
          <a:p>
            <a:pPr lvl="1" eaLnBrk="1" hangingPunct="1">
              <a:spcBef>
                <a:spcPts val="0"/>
              </a:spcBef>
              <a:spcAft>
                <a:spcPts val="600"/>
              </a:spcAft>
              <a:buClr>
                <a:srgbClr val="D30138"/>
              </a:buClr>
              <a:defRPr/>
            </a:pPr>
            <a:r>
              <a:rPr lang="en-US" altLang="en-US" dirty="0" smtClean="0">
                <a:ea typeface="ＭＳ Ｐゴシック" panose="020B0600070205080204" pitchFamily="34" charset="-128"/>
              </a:rPr>
              <a:t>Behavioral Research (William Klein, Linda </a:t>
            </a:r>
            <a:r>
              <a:rPr lang="en-US" altLang="en-US" dirty="0" err="1" smtClean="0">
                <a:ea typeface="ＭＳ Ｐゴシック" panose="020B0600070205080204" pitchFamily="34" charset="-128"/>
              </a:rPr>
              <a:t>Nebling</a:t>
            </a:r>
            <a:r>
              <a:rPr lang="en-US" altLang="en-US" dirty="0" smtClean="0">
                <a:ea typeface="ＭＳ Ｐゴシック" panose="020B0600070205080204" pitchFamily="34" charset="-128"/>
              </a:rPr>
              <a:t> Deputy)</a:t>
            </a:r>
          </a:p>
          <a:p>
            <a:pPr lvl="1" eaLnBrk="1" hangingPunct="1">
              <a:spcBef>
                <a:spcPts val="0"/>
              </a:spcBef>
              <a:spcAft>
                <a:spcPts val="600"/>
              </a:spcAft>
              <a:buClr>
                <a:srgbClr val="D30138"/>
              </a:buClr>
              <a:defRPr/>
            </a:pPr>
            <a:r>
              <a:rPr lang="en-US" altLang="en-US" dirty="0" smtClean="0">
                <a:ea typeface="ＭＳ Ｐゴシック" panose="020B0600070205080204" pitchFamily="34" charset="-128"/>
              </a:rPr>
              <a:t>Epidemiology and Genomics Research (Muin Khoury, Brit Reid Deputy)</a:t>
            </a:r>
          </a:p>
          <a:p>
            <a:pPr lvl="1" eaLnBrk="1" hangingPunct="1">
              <a:spcBef>
                <a:spcPts val="0"/>
              </a:spcBef>
              <a:spcAft>
                <a:spcPts val="600"/>
              </a:spcAft>
              <a:buClr>
                <a:srgbClr val="D30138"/>
              </a:buClr>
              <a:defRPr/>
            </a:pPr>
            <a:r>
              <a:rPr lang="en-US" altLang="en-US" dirty="0" smtClean="0">
                <a:ea typeface="ＭＳ Ｐゴシック" panose="020B0600070205080204" pitchFamily="34" charset="-128"/>
              </a:rPr>
              <a:t>Surveillance Research (Lynne Penberthy, Kathy Cronin Deputy)</a:t>
            </a:r>
          </a:p>
          <a:p>
            <a:pPr lvl="1" eaLnBrk="1" hangingPunct="1">
              <a:spcBef>
                <a:spcPts val="0"/>
              </a:spcBef>
              <a:spcAft>
                <a:spcPts val="600"/>
              </a:spcAft>
              <a:buClr>
                <a:srgbClr val="D30138"/>
              </a:buClr>
              <a:defRPr/>
            </a:pPr>
            <a:r>
              <a:rPr lang="en-US" altLang="en-US" b="1" dirty="0" smtClean="0">
                <a:ea typeface="ＭＳ Ｐゴシック" panose="020B0600070205080204" pitchFamily="34" charset="-128"/>
              </a:rPr>
              <a:t>Applied Research</a:t>
            </a:r>
            <a:r>
              <a:rPr lang="en-US" altLang="en-US" dirty="0" smtClean="0">
                <a:ea typeface="ＭＳ Ｐゴシック" panose="020B0600070205080204" pitchFamily="34" charset="-128"/>
              </a:rPr>
              <a:t> (Ann Geiger, Acting, Stephen Taplin  Deputy)</a:t>
            </a:r>
            <a:endParaRPr lang="en-US" altLang="en-US" b="1" dirty="0" smtClean="0"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76352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0"/>
            <a:ext cx="7315200" cy="1409700"/>
          </a:xfrm>
          <a:solidFill>
            <a:schemeClr val="bg2">
              <a:lumMod val="60000"/>
              <a:lumOff val="40000"/>
            </a:schemeClr>
          </a:solidFill>
        </p:spPr>
        <p:txBody>
          <a:bodyPr/>
          <a:lstStyle/>
          <a:p>
            <a:r>
              <a:rPr lang="en-US" dirty="0" smtClean="0"/>
              <a:t>We are an evolving program addressing cancer care delivery – </a:t>
            </a:r>
            <a:br>
              <a:rPr lang="en-US" dirty="0" smtClean="0"/>
            </a:br>
            <a:r>
              <a:rPr lang="en-US" sz="2400" dirty="0" smtClean="0"/>
              <a:t>the prevention, diagnosis, &amp; treatment of NCI’s mission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1609725"/>
            <a:ext cx="7315200" cy="5248275"/>
          </a:xfrm>
        </p:spPr>
        <p:txBody>
          <a:bodyPr/>
          <a:lstStyle/>
          <a:p>
            <a:r>
              <a:rPr lang="en-US" dirty="0" smtClean="0"/>
              <a:t>We have a history</a:t>
            </a:r>
          </a:p>
          <a:p>
            <a:pPr lvl="1"/>
            <a:r>
              <a:rPr lang="en-US" dirty="0" smtClean="0"/>
              <a:t>Applied Research Program</a:t>
            </a:r>
          </a:p>
          <a:p>
            <a:pPr lvl="2"/>
            <a:r>
              <a:rPr lang="en-US" dirty="0" smtClean="0"/>
              <a:t>Health Economics</a:t>
            </a:r>
          </a:p>
          <a:p>
            <a:pPr lvl="2"/>
            <a:r>
              <a:rPr lang="en-US" dirty="0" smtClean="0"/>
              <a:t>Risk factor </a:t>
            </a:r>
            <a:r>
              <a:rPr lang="en-US" dirty="0" err="1" smtClean="0"/>
              <a:t>monitoriing</a:t>
            </a:r>
            <a:endParaRPr lang="en-US" dirty="0" smtClean="0"/>
          </a:p>
          <a:p>
            <a:pPr lvl="2"/>
            <a:r>
              <a:rPr lang="en-US" dirty="0" smtClean="0"/>
              <a:t>Outcomes research</a:t>
            </a:r>
          </a:p>
          <a:p>
            <a:r>
              <a:rPr lang="en-US" dirty="0" smtClean="0"/>
              <a:t>We have a future</a:t>
            </a:r>
          </a:p>
          <a:p>
            <a:pPr lvl="1"/>
            <a:r>
              <a:rPr lang="en-US" dirty="0" smtClean="0"/>
              <a:t>Health care delivery research</a:t>
            </a:r>
          </a:p>
          <a:p>
            <a:pPr lvl="2"/>
            <a:r>
              <a:rPr lang="en-US" dirty="0" smtClean="0"/>
              <a:t>Health Economics - </a:t>
            </a:r>
          </a:p>
          <a:p>
            <a:pPr lvl="2"/>
            <a:r>
              <a:rPr lang="en-US" dirty="0" smtClean="0"/>
              <a:t>Process research – screening, treatment, survivorship</a:t>
            </a:r>
          </a:p>
          <a:p>
            <a:pPr lvl="2"/>
            <a:r>
              <a:rPr lang="en-US" dirty="0" smtClean="0"/>
              <a:t>Outcomes research</a:t>
            </a:r>
          </a:p>
          <a:p>
            <a:r>
              <a:rPr lang="en-US" dirty="0" smtClean="0"/>
              <a:t>We are in transition – and we are listening and looking</a:t>
            </a:r>
          </a:p>
          <a:p>
            <a:pPr lvl="1"/>
            <a:r>
              <a:rPr lang="en-US" dirty="0" smtClean="0"/>
              <a:t>Intervention research</a:t>
            </a:r>
          </a:p>
          <a:p>
            <a:pPr lvl="1"/>
            <a:endParaRPr lang="en-US" dirty="0" smtClean="0"/>
          </a:p>
          <a:p>
            <a:pPr lvl="1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0" y="0"/>
            <a:ext cx="1415772" cy="6858000"/>
          </a:xfrm>
          <a:prstGeom prst="rect">
            <a:avLst/>
          </a:prstGeom>
          <a:solidFill>
            <a:srgbClr val="FF0000"/>
          </a:solidFill>
        </p:spPr>
        <p:txBody>
          <a:bodyPr vert="vert270" wrap="square" rtlCol="0">
            <a:spAutoFit/>
          </a:bodyPr>
          <a:lstStyle/>
          <a:p>
            <a:r>
              <a:rPr lang="en-US" sz="4000" dirty="0" smtClean="0">
                <a:solidFill>
                  <a:schemeClr val="bg1"/>
                </a:solidFill>
              </a:rPr>
              <a:t>National Cancer Institute</a:t>
            </a:r>
          </a:p>
          <a:p>
            <a:endParaRPr lang="en-US" sz="4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534400" cy="1143000"/>
          </a:xfrm>
        </p:spPr>
        <p:txBody>
          <a:bodyPr/>
          <a:lstStyle/>
          <a:p>
            <a:pPr algn="ctr" eaLnBrk="1" hangingPunct="1"/>
            <a:r>
              <a:rPr lang="en-US" altLang="en-US" dirty="0" smtClean="0">
                <a:solidFill>
                  <a:schemeClr val="bg1"/>
                </a:solidFill>
                <a:ea typeface="ＭＳ Ｐゴシック" panose="020B0600070205080204" pitchFamily="34" charset="-128"/>
              </a:rPr>
              <a:t>Health Services Research (HSR)</a:t>
            </a:r>
          </a:p>
        </p:txBody>
      </p:sp>
      <p:sp>
        <p:nvSpPr>
          <p:cNvPr id="7171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990600" y="1371600"/>
            <a:ext cx="7315200" cy="5027613"/>
          </a:xfrm>
          <a:noFill/>
        </p:spPr>
        <p:txBody>
          <a:bodyPr/>
          <a:lstStyle/>
          <a:p>
            <a:pPr marL="0" indent="0">
              <a:spcBef>
                <a:spcPts val="0"/>
              </a:spcBef>
              <a:spcAft>
                <a:spcPts val="600"/>
              </a:spcAft>
            </a:pPr>
            <a:r>
              <a:rPr lang="en-US" altLang="en-US" dirty="0" smtClean="0">
                <a:ea typeface="ＭＳ Ｐゴシック" panose="020B0600070205080204" pitchFamily="34" charset="-128"/>
              </a:rPr>
              <a:t>Health Services Research at NCI is the study of multilevel fixed and mutable factors that affect cancer care delivery and outcomes. </a:t>
            </a:r>
          </a:p>
          <a:p>
            <a:pPr marL="0" indent="0">
              <a:spcBef>
                <a:spcPts val="0"/>
              </a:spcBef>
              <a:spcAft>
                <a:spcPts val="600"/>
              </a:spcAft>
            </a:pPr>
            <a:endParaRPr lang="en-US" altLang="en-US" dirty="0" smtClean="0">
              <a:ea typeface="ＭＳ Ｐゴシック" panose="020B0600070205080204" pitchFamily="34" charset="-128"/>
            </a:endParaRPr>
          </a:p>
          <a:p>
            <a:pPr marL="0" indent="0">
              <a:spcBef>
                <a:spcPts val="0"/>
              </a:spcBef>
              <a:spcAft>
                <a:spcPts val="600"/>
              </a:spcAft>
            </a:pPr>
            <a:r>
              <a:rPr lang="en-US" altLang="en-US" dirty="0" smtClean="0">
                <a:ea typeface="ＭＳ Ｐゴシック" panose="020B0600070205080204" pitchFamily="34" charset="-128"/>
              </a:rPr>
              <a:t>We are interested in understanding and intervening.</a:t>
            </a:r>
          </a:p>
          <a:p>
            <a:pPr marL="0" indent="0">
              <a:spcBef>
                <a:spcPts val="0"/>
              </a:spcBef>
              <a:spcAft>
                <a:spcPts val="600"/>
              </a:spcAft>
            </a:pPr>
            <a:endParaRPr lang="en-US" altLang="en-US" dirty="0" smtClean="0">
              <a:ea typeface="ＭＳ Ｐゴシック" panose="020B0600070205080204" pitchFamily="34" charset="-128"/>
            </a:endParaRPr>
          </a:p>
          <a:p>
            <a:pPr marL="0" indent="0">
              <a:spcBef>
                <a:spcPts val="0"/>
              </a:spcBef>
              <a:spcAft>
                <a:spcPts val="600"/>
              </a:spcAft>
            </a:pPr>
            <a:r>
              <a:rPr lang="en-US" altLang="en-US" dirty="0" smtClean="0">
                <a:ea typeface="ＭＳ Ｐゴシック" panose="020B0600070205080204" pitchFamily="34" charset="-128"/>
              </a:rPr>
              <a:t>Open for discussion </a:t>
            </a:r>
          </a:p>
          <a:p>
            <a:pPr marL="0" indent="0">
              <a:spcBef>
                <a:spcPts val="0"/>
              </a:spcBef>
              <a:spcAft>
                <a:spcPts val="600"/>
              </a:spcAft>
              <a:buFontTx/>
              <a:buNone/>
            </a:pPr>
            <a:endParaRPr lang="en-US" altLang="en-US" sz="2400" dirty="0" smtClean="0">
              <a:ea typeface="ＭＳ Ｐゴシック" panose="020B0600070205080204" pitchFamily="34" charset="-128"/>
            </a:endParaRPr>
          </a:p>
          <a:p>
            <a:pPr marL="0" indent="0">
              <a:spcBef>
                <a:spcPts val="600"/>
              </a:spcBef>
              <a:spcAft>
                <a:spcPts val="600"/>
              </a:spcAft>
              <a:buFontTx/>
              <a:buNone/>
            </a:pPr>
            <a:endParaRPr lang="en-US" altLang="en-US" dirty="0" smtClean="0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6764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dirty="0" smtClean="0"/>
              <a:t>Cancer Care Delivery is complex set of processes and sub-processes</a:t>
            </a:r>
            <a:endParaRPr lang="en-US" dirty="0"/>
          </a:p>
        </p:txBody>
      </p:sp>
      <p:sp>
        <p:nvSpPr>
          <p:cNvPr id="21507" name="Rectangle 4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5" name="Group 55"/>
          <p:cNvGrpSpPr>
            <a:grpSpLocks/>
          </p:cNvGrpSpPr>
          <p:nvPr/>
        </p:nvGrpSpPr>
        <p:grpSpPr bwMode="auto">
          <a:xfrm>
            <a:off x="457200" y="1828800"/>
            <a:ext cx="8229600" cy="4419600"/>
            <a:chOff x="457200" y="1447800"/>
            <a:chExt cx="8229600" cy="4419600"/>
          </a:xfrm>
        </p:grpSpPr>
        <p:sp>
          <p:nvSpPr>
            <p:cNvPr id="21510" name="Text Box 2"/>
            <p:cNvSpPr txBox="1">
              <a:spLocks noChangeArrowheads="1"/>
            </p:cNvSpPr>
            <p:nvPr/>
          </p:nvSpPr>
          <p:spPr bwMode="auto">
            <a:xfrm>
              <a:off x="694055" y="5105400"/>
              <a:ext cx="5067935" cy="762000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r>
                <a:rPr lang="en-US" sz="1100">
                  <a:ea typeface="Calibri" pitchFamily="34" charset="0"/>
                  <a:cs typeface="Calibri" pitchFamily="34" charset="0"/>
                </a:rPr>
                <a:t>Each type and transition in care offers opportunities for improvement. Within and between types of care there are interfaces and steps which may be articulated to identify more opportunities. </a:t>
              </a:r>
              <a:endParaRPr lang="en-US"/>
            </a:p>
          </p:txBody>
        </p:sp>
        <p:cxnSp>
          <p:nvCxnSpPr>
            <p:cNvPr id="21511" name="AutoShape 3"/>
            <p:cNvCxnSpPr>
              <a:cxnSpLocks noChangeShapeType="1"/>
            </p:cNvCxnSpPr>
            <p:nvPr/>
          </p:nvCxnSpPr>
          <p:spPr bwMode="auto">
            <a:xfrm>
              <a:off x="7052945" y="1789417"/>
              <a:ext cx="228600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sp>
          <p:nvSpPr>
            <p:cNvPr id="21512" name="Rectangle 4"/>
            <p:cNvSpPr>
              <a:spLocks noChangeArrowheads="1"/>
            </p:cNvSpPr>
            <p:nvPr/>
          </p:nvSpPr>
          <p:spPr bwMode="auto">
            <a:xfrm>
              <a:off x="533400" y="1600200"/>
              <a:ext cx="5348605" cy="352400"/>
            </a:xfrm>
            <a:prstGeom prst="rect">
              <a:avLst/>
            </a:prstGeom>
            <a:solidFill>
              <a:srgbClr val="80808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0" hangingPunct="0"/>
              <a:r>
                <a:rPr lang="en-US" sz="1200" b="1">
                  <a:solidFill>
                    <a:srgbClr val="FFFFFF"/>
                  </a:solidFill>
                  <a:ea typeface="Calibri" pitchFamily="34" charset="0"/>
                  <a:cs typeface="Arial" pitchFamily="34" charset="0"/>
                </a:rPr>
                <a:t>Processes of Care Across the Cancer Care Continuum</a:t>
              </a:r>
              <a:endParaRPr lang="en-US" sz="1200">
                <a:ea typeface="Calibri" pitchFamily="34" charset="0"/>
                <a:cs typeface="Arial" pitchFamily="34" charset="0"/>
              </a:endParaRPr>
            </a:p>
          </p:txBody>
        </p:sp>
        <p:sp>
          <p:nvSpPr>
            <p:cNvPr id="21513" name="Rectangle 5"/>
            <p:cNvSpPr>
              <a:spLocks noChangeArrowheads="1"/>
            </p:cNvSpPr>
            <p:nvPr/>
          </p:nvSpPr>
          <p:spPr bwMode="auto">
            <a:xfrm>
              <a:off x="739775" y="4385747"/>
              <a:ext cx="4911090" cy="283825"/>
            </a:xfrm>
            <a:prstGeom prst="rect">
              <a:avLst/>
            </a:prstGeom>
            <a:solidFill>
              <a:schemeClr val="bg2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0" hangingPunct="0"/>
              <a:r>
                <a:rPr lang="en-US" sz="1100" b="1">
                  <a:ea typeface="Calibri" pitchFamily="34" charset="0"/>
                  <a:cs typeface="Arial" pitchFamily="34" charset="0"/>
                </a:rPr>
                <a:t>Transitions in Care</a:t>
              </a:r>
              <a:endParaRPr lang="en-US">
                <a:ea typeface="Calibri" pitchFamily="34" charset="0"/>
                <a:cs typeface="Arial" pitchFamily="34" charset="0"/>
              </a:endParaRPr>
            </a:p>
          </p:txBody>
        </p:sp>
        <p:cxnSp>
          <p:nvCxnSpPr>
            <p:cNvPr id="21514" name="AutoShape 6"/>
            <p:cNvCxnSpPr>
              <a:cxnSpLocks noChangeShapeType="1"/>
            </p:cNvCxnSpPr>
            <p:nvPr/>
          </p:nvCxnSpPr>
          <p:spPr bwMode="auto">
            <a:xfrm>
              <a:off x="5882005" y="1789417"/>
              <a:ext cx="228600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sp>
          <p:nvSpPr>
            <p:cNvPr id="21515" name="Rectangle 7"/>
            <p:cNvSpPr>
              <a:spLocks noChangeArrowheads="1"/>
            </p:cNvSpPr>
            <p:nvPr/>
          </p:nvSpPr>
          <p:spPr bwMode="auto">
            <a:xfrm>
              <a:off x="6139180" y="1447800"/>
              <a:ext cx="913765" cy="504800"/>
            </a:xfrm>
            <a:prstGeom prst="rect">
              <a:avLst/>
            </a:prstGeom>
            <a:solidFill>
              <a:srgbClr val="80808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0" hangingPunct="0"/>
              <a:r>
                <a:rPr lang="en-US" sz="1000" b="1">
                  <a:solidFill>
                    <a:srgbClr val="FFFFFF"/>
                  </a:solidFill>
                  <a:ea typeface="Calibri" pitchFamily="34" charset="0"/>
                  <a:cs typeface="Arial" pitchFamily="34" charset="0"/>
                </a:rPr>
                <a:t>Process of care impacts</a:t>
              </a:r>
              <a:endParaRPr lang="en-US" sz="1000">
                <a:ea typeface="Calibri" pitchFamily="34" charset="0"/>
                <a:cs typeface="Arial" pitchFamily="34" charset="0"/>
              </a:endParaRPr>
            </a:p>
          </p:txBody>
        </p:sp>
        <p:sp>
          <p:nvSpPr>
            <p:cNvPr id="21516" name="Rectangle 8"/>
            <p:cNvSpPr>
              <a:spLocks noChangeArrowheads="1"/>
            </p:cNvSpPr>
            <p:nvPr/>
          </p:nvSpPr>
          <p:spPr bwMode="auto">
            <a:xfrm>
              <a:off x="7291070" y="1447800"/>
              <a:ext cx="1395730" cy="504800"/>
            </a:xfrm>
            <a:prstGeom prst="rect">
              <a:avLst/>
            </a:prstGeom>
            <a:solidFill>
              <a:srgbClr val="80808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0" hangingPunct="0"/>
              <a:r>
                <a:rPr lang="en-US" sz="1000" b="1">
                  <a:solidFill>
                    <a:srgbClr val="FFFFFF"/>
                  </a:solidFill>
                  <a:ea typeface="Calibri" pitchFamily="34" charset="0"/>
                  <a:cs typeface="Arial" pitchFamily="34" charset="0"/>
                </a:rPr>
                <a:t>Patient &amp; population outcomes</a:t>
              </a:r>
              <a:endParaRPr lang="en-US" sz="1000">
                <a:ea typeface="Calibri" pitchFamily="34" charset="0"/>
                <a:cs typeface="Arial" pitchFamily="34" charset="0"/>
              </a:endParaRPr>
            </a:p>
          </p:txBody>
        </p:sp>
        <p:sp>
          <p:nvSpPr>
            <p:cNvPr id="21517" name="Rectangle 9"/>
            <p:cNvSpPr>
              <a:spLocks noChangeArrowheads="1"/>
            </p:cNvSpPr>
            <p:nvPr/>
          </p:nvSpPr>
          <p:spPr bwMode="auto">
            <a:xfrm>
              <a:off x="739775" y="2066257"/>
              <a:ext cx="4911090" cy="283825"/>
            </a:xfrm>
            <a:prstGeom prst="rect">
              <a:avLst/>
            </a:prstGeom>
            <a:solidFill>
              <a:schemeClr val="bg2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0" hangingPunct="0"/>
              <a:r>
                <a:rPr lang="en-US" sz="1100" b="1">
                  <a:ea typeface="Calibri" pitchFamily="34" charset="0"/>
                  <a:cs typeface="Arial" pitchFamily="34" charset="0"/>
                </a:rPr>
                <a:t>Types of Care</a:t>
              </a:r>
              <a:endParaRPr lang="en-US">
                <a:ea typeface="Calibri" pitchFamily="34" charset="0"/>
                <a:cs typeface="Arial" pitchFamily="34" charset="0"/>
              </a:endParaRPr>
            </a:p>
          </p:txBody>
        </p:sp>
        <p:cxnSp>
          <p:nvCxnSpPr>
            <p:cNvPr id="21518" name="AutoShape 10"/>
            <p:cNvCxnSpPr>
              <a:cxnSpLocks noChangeShapeType="1"/>
            </p:cNvCxnSpPr>
            <p:nvPr/>
          </p:nvCxnSpPr>
          <p:spPr bwMode="auto">
            <a:xfrm>
              <a:off x="739775" y="2350082"/>
              <a:ext cx="0" cy="273031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21519" name="AutoShape 11"/>
            <p:cNvCxnSpPr>
              <a:cxnSpLocks noChangeShapeType="1"/>
            </p:cNvCxnSpPr>
            <p:nvPr/>
          </p:nvCxnSpPr>
          <p:spPr bwMode="auto">
            <a:xfrm>
              <a:off x="1558290" y="2361511"/>
              <a:ext cx="0" cy="272396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21520" name="AutoShape 12"/>
            <p:cNvCxnSpPr>
              <a:cxnSpLocks noChangeShapeType="1"/>
            </p:cNvCxnSpPr>
            <p:nvPr/>
          </p:nvCxnSpPr>
          <p:spPr bwMode="auto">
            <a:xfrm>
              <a:off x="2300605" y="2350082"/>
              <a:ext cx="0" cy="273031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21521" name="AutoShape 13"/>
            <p:cNvCxnSpPr>
              <a:cxnSpLocks noChangeShapeType="1"/>
            </p:cNvCxnSpPr>
            <p:nvPr/>
          </p:nvCxnSpPr>
          <p:spPr bwMode="auto">
            <a:xfrm>
              <a:off x="3119120" y="2361511"/>
              <a:ext cx="0" cy="272396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21522" name="AutoShape 14"/>
            <p:cNvCxnSpPr>
              <a:cxnSpLocks noChangeShapeType="1"/>
            </p:cNvCxnSpPr>
            <p:nvPr/>
          </p:nvCxnSpPr>
          <p:spPr bwMode="auto">
            <a:xfrm>
              <a:off x="3947160" y="2350082"/>
              <a:ext cx="0" cy="273031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21523" name="AutoShape 15"/>
            <p:cNvCxnSpPr>
              <a:cxnSpLocks noChangeShapeType="1"/>
            </p:cNvCxnSpPr>
            <p:nvPr/>
          </p:nvCxnSpPr>
          <p:spPr bwMode="auto">
            <a:xfrm>
              <a:off x="4765675" y="2361511"/>
              <a:ext cx="0" cy="272396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21524" name="AutoShape 16"/>
            <p:cNvCxnSpPr>
              <a:cxnSpLocks noChangeShapeType="1"/>
            </p:cNvCxnSpPr>
            <p:nvPr/>
          </p:nvCxnSpPr>
          <p:spPr bwMode="auto">
            <a:xfrm>
              <a:off x="5650865" y="2361511"/>
              <a:ext cx="0" cy="272396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21525" name="AutoShape 17"/>
            <p:cNvCxnSpPr>
              <a:cxnSpLocks noChangeShapeType="1"/>
            </p:cNvCxnSpPr>
            <p:nvPr/>
          </p:nvCxnSpPr>
          <p:spPr bwMode="auto">
            <a:xfrm flipV="1">
              <a:off x="2819400" y="4114800"/>
              <a:ext cx="0" cy="273031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21526" name="AutoShape 18"/>
            <p:cNvCxnSpPr>
              <a:cxnSpLocks noChangeShapeType="1"/>
            </p:cNvCxnSpPr>
            <p:nvPr/>
          </p:nvCxnSpPr>
          <p:spPr bwMode="auto">
            <a:xfrm flipV="1">
              <a:off x="1212215" y="4101922"/>
              <a:ext cx="0" cy="273031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21527" name="AutoShape 19"/>
            <p:cNvCxnSpPr>
              <a:cxnSpLocks noChangeShapeType="1"/>
            </p:cNvCxnSpPr>
            <p:nvPr/>
          </p:nvCxnSpPr>
          <p:spPr bwMode="auto">
            <a:xfrm flipV="1">
              <a:off x="1941830" y="4101922"/>
              <a:ext cx="0" cy="273031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21528" name="AutoShape 20"/>
            <p:cNvCxnSpPr>
              <a:cxnSpLocks noChangeShapeType="1"/>
            </p:cNvCxnSpPr>
            <p:nvPr/>
          </p:nvCxnSpPr>
          <p:spPr bwMode="auto">
            <a:xfrm flipV="1">
              <a:off x="5209540" y="4101922"/>
              <a:ext cx="0" cy="273031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21529" name="AutoShape 21"/>
            <p:cNvCxnSpPr>
              <a:cxnSpLocks noChangeShapeType="1"/>
            </p:cNvCxnSpPr>
            <p:nvPr/>
          </p:nvCxnSpPr>
          <p:spPr bwMode="auto">
            <a:xfrm flipV="1">
              <a:off x="3591560" y="4101922"/>
              <a:ext cx="0" cy="273031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21530" name="AutoShape 22"/>
            <p:cNvCxnSpPr>
              <a:cxnSpLocks noChangeShapeType="1"/>
            </p:cNvCxnSpPr>
            <p:nvPr/>
          </p:nvCxnSpPr>
          <p:spPr bwMode="auto">
            <a:xfrm flipV="1">
              <a:off x="4359275" y="4101922"/>
              <a:ext cx="0" cy="273031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sp>
          <p:nvSpPr>
            <p:cNvPr id="21531" name="Rectangle 23"/>
            <p:cNvSpPr>
              <a:spLocks noChangeArrowheads="1"/>
            </p:cNvSpPr>
            <p:nvPr/>
          </p:nvSpPr>
          <p:spPr bwMode="auto">
            <a:xfrm>
              <a:off x="6096000" y="2209800"/>
              <a:ext cx="990600" cy="2286000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45720" rIns="45720"/>
            <a:lstStyle/>
            <a:p>
              <a:pPr eaLnBrk="0" hangingPunct="0"/>
              <a:r>
                <a:rPr lang="en-US" sz="1100">
                  <a:ea typeface="Calibri" pitchFamily="34" charset="0"/>
                  <a:cs typeface="Arial" pitchFamily="34" charset="0"/>
                </a:rPr>
                <a:t>Efficiency</a:t>
              </a:r>
            </a:p>
            <a:p>
              <a:pPr eaLnBrk="0" hangingPunct="0"/>
              <a:endParaRPr lang="en-US" sz="1100">
                <a:ea typeface="Calibri" pitchFamily="34" charset="0"/>
                <a:cs typeface="Arial" pitchFamily="34" charset="0"/>
              </a:endParaRPr>
            </a:p>
            <a:p>
              <a:pPr eaLnBrk="0" hangingPunct="0"/>
              <a:r>
                <a:rPr lang="en-US" sz="1100">
                  <a:ea typeface="Calibri" pitchFamily="34" charset="0"/>
                  <a:cs typeface="Arial" pitchFamily="34" charset="0"/>
                </a:rPr>
                <a:t>Equity</a:t>
              </a:r>
            </a:p>
            <a:p>
              <a:pPr eaLnBrk="0" hangingPunct="0"/>
              <a:endParaRPr lang="en-US" sz="1100">
                <a:ea typeface="Calibri" pitchFamily="34" charset="0"/>
                <a:cs typeface="Arial" pitchFamily="34" charset="0"/>
              </a:endParaRPr>
            </a:p>
            <a:p>
              <a:pPr eaLnBrk="0" hangingPunct="0"/>
              <a:r>
                <a:rPr lang="en-US" sz="1100">
                  <a:ea typeface="Calibri" pitchFamily="34" charset="0"/>
                  <a:cs typeface="Arial" pitchFamily="34" charset="0"/>
                </a:rPr>
                <a:t>Safety</a:t>
              </a:r>
            </a:p>
            <a:p>
              <a:pPr eaLnBrk="0" hangingPunct="0"/>
              <a:endParaRPr lang="en-US" sz="1100">
                <a:ea typeface="Calibri" pitchFamily="34" charset="0"/>
                <a:cs typeface="Arial" pitchFamily="34" charset="0"/>
              </a:endParaRPr>
            </a:p>
            <a:p>
              <a:pPr eaLnBrk="0" hangingPunct="0"/>
              <a:r>
                <a:rPr lang="en-US" sz="1100">
                  <a:ea typeface="Calibri" pitchFamily="34" charset="0"/>
                  <a:cs typeface="Arial" pitchFamily="34" charset="0"/>
                </a:rPr>
                <a:t>Timeliness</a:t>
              </a:r>
            </a:p>
            <a:p>
              <a:pPr eaLnBrk="0" hangingPunct="0"/>
              <a:endParaRPr lang="en-US" sz="1100">
                <a:ea typeface="Calibri" pitchFamily="34" charset="0"/>
                <a:cs typeface="Arial" pitchFamily="34" charset="0"/>
              </a:endParaRPr>
            </a:p>
            <a:p>
              <a:pPr eaLnBrk="0" hangingPunct="0"/>
              <a:r>
                <a:rPr lang="en-US" sz="1100">
                  <a:ea typeface="Calibri" pitchFamily="34" charset="0"/>
                  <a:cs typeface="Arial" pitchFamily="34" charset="0"/>
                </a:rPr>
                <a:t>Patient-centeredness</a:t>
              </a:r>
            </a:p>
            <a:p>
              <a:pPr eaLnBrk="0" hangingPunct="0"/>
              <a:endParaRPr lang="en-US" sz="1100">
                <a:ea typeface="Calibri" pitchFamily="34" charset="0"/>
                <a:cs typeface="Arial" pitchFamily="34" charset="0"/>
              </a:endParaRPr>
            </a:p>
            <a:p>
              <a:pPr eaLnBrk="0" hangingPunct="0"/>
              <a:r>
                <a:rPr lang="en-US" sz="1100">
                  <a:ea typeface="Calibri" pitchFamily="34" charset="0"/>
                  <a:cs typeface="Arial" pitchFamily="34" charset="0"/>
                </a:rPr>
                <a:t>Sub-process effectiveness</a:t>
              </a:r>
            </a:p>
            <a:p>
              <a:pPr eaLnBrk="0" hangingPunct="0"/>
              <a:endParaRPr lang="en-US">
                <a:ea typeface="Calibri" pitchFamily="34" charset="0"/>
                <a:cs typeface="Arial" pitchFamily="34" charset="0"/>
              </a:endParaRPr>
            </a:p>
          </p:txBody>
        </p:sp>
        <p:sp>
          <p:nvSpPr>
            <p:cNvPr id="21532" name="Rectangle 24"/>
            <p:cNvSpPr>
              <a:spLocks noChangeArrowheads="1"/>
            </p:cNvSpPr>
            <p:nvPr/>
          </p:nvSpPr>
          <p:spPr bwMode="auto">
            <a:xfrm>
              <a:off x="7239000" y="3886200"/>
              <a:ext cx="1294130" cy="863908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45720" rIns="45720"/>
            <a:lstStyle/>
            <a:p>
              <a:pPr eaLnBrk="0" hangingPunct="0"/>
              <a:r>
                <a:rPr lang="en-US" sz="1000">
                  <a:ea typeface="Calibri" pitchFamily="34" charset="0"/>
                  <a:cs typeface="Arial" pitchFamily="34" charset="0"/>
                </a:rPr>
                <a:t>Mortality</a:t>
              </a:r>
            </a:p>
            <a:p>
              <a:pPr eaLnBrk="0" hangingPunct="0"/>
              <a:r>
                <a:rPr lang="en-US" sz="1000">
                  <a:ea typeface="Calibri" pitchFamily="34" charset="0"/>
                  <a:cs typeface="Arial" pitchFamily="34" charset="0"/>
                </a:rPr>
                <a:t>Morbidity</a:t>
              </a:r>
            </a:p>
            <a:p>
              <a:pPr eaLnBrk="0" hangingPunct="0"/>
              <a:r>
                <a:rPr lang="en-US" sz="1000">
                  <a:ea typeface="Calibri" pitchFamily="34" charset="0"/>
                  <a:cs typeface="Arial" pitchFamily="34" charset="0"/>
                </a:rPr>
                <a:t>Cost-effectiveness</a:t>
              </a:r>
            </a:p>
          </p:txBody>
        </p:sp>
        <p:sp>
          <p:nvSpPr>
            <p:cNvPr id="21533" name="Rectangle 25"/>
            <p:cNvSpPr>
              <a:spLocks noChangeArrowheads="1"/>
            </p:cNvSpPr>
            <p:nvPr/>
          </p:nvSpPr>
          <p:spPr bwMode="auto">
            <a:xfrm>
              <a:off x="7239000" y="2426239"/>
              <a:ext cx="1297305" cy="1155161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45720" rIns="45720"/>
            <a:lstStyle/>
            <a:p>
              <a:pPr eaLnBrk="0" hangingPunct="0"/>
              <a:r>
                <a:rPr lang="en-US" sz="1000">
                  <a:ea typeface="Calibri" pitchFamily="34" charset="0"/>
                  <a:cs typeface="Arial" pitchFamily="34" charset="0"/>
                </a:rPr>
                <a:t>Risk status</a:t>
              </a:r>
            </a:p>
            <a:p>
              <a:pPr eaLnBrk="0" hangingPunct="0"/>
              <a:r>
                <a:rPr lang="en-US" sz="1000">
                  <a:ea typeface="Calibri" pitchFamily="34" charset="0"/>
                  <a:cs typeface="Arial" pitchFamily="34" charset="0"/>
                </a:rPr>
                <a:t>Biologic outcomes</a:t>
              </a:r>
            </a:p>
            <a:p>
              <a:pPr eaLnBrk="0" hangingPunct="0"/>
              <a:r>
                <a:rPr lang="en-US" sz="1000">
                  <a:ea typeface="Calibri" pitchFamily="34" charset="0"/>
                  <a:cs typeface="Arial" pitchFamily="34" charset="0"/>
                </a:rPr>
                <a:t>Health related quality of life &amp; well-being</a:t>
              </a:r>
            </a:p>
            <a:p>
              <a:pPr eaLnBrk="0" hangingPunct="0"/>
              <a:r>
                <a:rPr lang="en-US" sz="1000">
                  <a:ea typeface="Calibri" pitchFamily="34" charset="0"/>
                  <a:cs typeface="Arial" pitchFamily="34" charset="0"/>
                </a:rPr>
                <a:t>Quality of death</a:t>
              </a:r>
            </a:p>
            <a:p>
              <a:pPr eaLnBrk="0" hangingPunct="0"/>
              <a:r>
                <a:rPr lang="en-US" sz="1000">
                  <a:ea typeface="Calibri" pitchFamily="34" charset="0"/>
                  <a:cs typeface="Arial" pitchFamily="34" charset="0"/>
                </a:rPr>
                <a:t>Financial burden</a:t>
              </a:r>
            </a:p>
            <a:p>
              <a:pPr eaLnBrk="0" hangingPunct="0"/>
              <a:r>
                <a:rPr lang="en-US" sz="1000">
                  <a:ea typeface="Calibri" pitchFamily="34" charset="0"/>
                  <a:cs typeface="Arial" pitchFamily="34" charset="0"/>
                </a:rPr>
                <a:t>Patient experience</a:t>
              </a:r>
            </a:p>
            <a:p>
              <a:pPr eaLnBrk="0" hangingPunct="0"/>
              <a:endParaRPr lang="en-US">
                <a:ea typeface="Calibri" pitchFamily="34" charset="0"/>
                <a:cs typeface="Arial" pitchFamily="34" charset="0"/>
              </a:endParaRPr>
            </a:p>
          </p:txBody>
        </p:sp>
        <p:sp>
          <p:nvSpPr>
            <p:cNvPr id="21534" name="Rectangle 26"/>
            <p:cNvSpPr>
              <a:spLocks noChangeArrowheads="1"/>
            </p:cNvSpPr>
            <p:nvPr/>
          </p:nvSpPr>
          <p:spPr bwMode="auto">
            <a:xfrm>
              <a:off x="7239000" y="2133600"/>
              <a:ext cx="1294130" cy="29419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45720" rIns="45720"/>
            <a:lstStyle/>
            <a:p>
              <a:pPr algn="ctr" eaLnBrk="0" hangingPunct="0"/>
              <a:r>
                <a:rPr lang="en-US" sz="1200" b="1">
                  <a:ea typeface="Calibri" pitchFamily="34" charset="0"/>
                  <a:cs typeface="Arial" pitchFamily="34" charset="0"/>
                </a:rPr>
                <a:t>Patient</a:t>
              </a:r>
              <a:endParaRPr lang="en-US" sz="1200">
                <a:ea typeface="Calibri" pitchFamily="34" charset="0"/>
                <a:cs typeface="Arial" pitchFamily="34" charset="0"/>
              </a:endParaRPr>
            </a:p>
            <a:p>
              <a:pPr eaLnBrk="0" hangingPunct="0"/>
              <a:endParaRPr lang="en-US">
                <a:ea typeface="Calibri" pitchFamily="34" charset="0"/>
                <a:cs typeface="Arial" pitchFamily="34" charset="0"/>
              </a:endParaRPr>
            </a:p>
          </p:txBody>
        </p:sp>
        <p:sp>
          <p:nvSpPr>
            <p:cNvPr id="21535" name="Rectangle 27"/>
            <p:cNvSpPr>
              <a:spLocks noChangeArrowheads="1"/>
            </p:cNvSpPr>
            <p:nvPr/>
          </p:nvSpPr>
          <p:spPr bwMode="auto">
            <a:xfrm>
              <a:off x="7239000" y="3581400"/>
              <a:ext cx="1297305" cy="324500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45720" rIns="45720"/>
            <a:lstStyle/>
            <a:p>
              <a:pPr algn="ctr" eaLnBrk="0" hangingPunct="0"/>
              <a:r>
                <a:rPr lang="en-US" sz="1200" b="1">
                  <a:ea typeface="Calibri" pitchFamily="34" charset="0"/>
                  <a:cs typeface="Arial" pitchFamily="34" charset="0"/>
                </a:rPr>
                <a:t>Population</a:t>
              </a:r>
              <a:endParaRPr lang="en-US" sz="1200">
                <a:ea typeface="Calibri" pitchFamily="34" charset="0"/>
                <a:cs typeface="Arial" pitchFamily="34" charset="0"/>
              </a:endParaRPr>
            </a:p>
            <a:p>
              <a:pPr eaLnBrk="0" hangingPunct="0"/>
              <a:endParaRPr lang="en-US">
                <a:ea typeface="Calibri" pitchFamily="34" charset="0"/>
                <a:cs typeface="Arial" pitchFamily="34" charset="0"/>
              </a:endParaRPr>
            </a:p>
          </p:txBody>
        </p:sp>
        <p:cxnSp>
          <p:nvCxnSpPr>
            <p:cNvPr id="21536" name="AutoShape 28"/>
            <p:cNvCxnSpPr>
              <a:cxnSpLocks noChangeShapeType="1"/>
            </p:cNvCxnSpPr>
            <p:nvPr/>
          </p:nvCxnSpPr>
          <p:spPr bwMode="auto">
            <a:xfrm>
              <a:off x="5878195" y="3294259"/>
              <a:ext cx="228600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sp>
          <p:nvSpPr>
            <p:cNvPr id="19" name="Rectangle 31"/>
            <p:cNvSpPr>
              <a:spLocks noChangeArrowheads="1"/>
            </p:cNvSpPr>
            <p:nvPr/>
          </p:nvSpPr>
          <p:spPr bwMode="auto">
            <a:xfrm>
              <a:off x="5276072" y="2667000"/>
              <a:ext cx="590058" cy="1447800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vert270" lIns="45720" rIns="45720"/>
            <a:lstStyle/>
            <a:p>
              <a:pPr algn="ctr" eaLnBrk="0" hangingPunct="0">
                <a:defRPr/>
              </a:pPr>
              <a:r>
                <a:rPr lang="en-US" sz="1400" b="1" dirty="0">
                  <a:ea typeface="Calibri" pitchFamily="34" charset="0"/>
                  <a:cs typeface="Calibri" pitchFamily="34" charset="0"/>
                </a:rPr>
                <a:t>End-of-life care</a:t>
              </a:r>
              <a:endParaRPr lang="en-US" sz="1400" dirty="0"/>
            </a:p>
            <a:p>
              <a:pPr eaLnBrk="0" hangingPunct="0">
                <a:defRPr/>
              </a:pPr>
              <a:endParaRPr lang="en-US" dirty="0"/>
            </a:p>
          </p:txBody>
        </p:sp>
        <p:cxnSp>
          <p:nvCxnSpPr>
            <p:cNvPr id="21538" name="AutoShape 32"/>
            <p:cNvCxnSpPr>
              <a:cxnSpLocks noChangeShapeType="1"/>
            </p:cNvCxnSpPr>
            <p:nvPr/>
          </p:nvCxnSpPr>
          <p:spPr bwMode="auto">
            <a:xfrm>
              <a:off x="1152009" y="3294543"/>
              <a:ext cx="126894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21539" name="AutoShape 33"/>
            <p:cNvCxnSpPr>
              <a:cxnSpLocks noChangeShapeType="1"/>
            </p:cNvCxnSpPr>
            <p:nvPr/>
          </p:nvCxnSpPr>
          <p:spPr bwMode="auto">
            <a:xfrm>
              <a:off x="1884824" y="3294543"/>
              <a:ext cx="126894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21540" name="AutoShape 38"/>
            <p:cNvCxnSpPr>
              <a:cxnSpLocks noChangeShapeType="1"/>
            </p:cNvCxnSpPr>
            <p:nvPr/>
          </p:nvCxnSpPr>
          <p:spPr bwMode="auto">
            <a:xfrm>
              <a:off x="5130143" y="3294543"/>
              <a:ext cx="126894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sp>
          <p:nvSpPr>
            <p:cNvPr id="27" name="Rectangle 39"/>
            <p:cNvSpPr>
              <a:spLocks noChangeArrowheads="1"/>
            </p:cNvSpPr>
            <p:nvPr/>
          </p:nvSpPr>
          <p:spPr bwMode="auto">
            <a:xfrm>
              <a:off x="457200" y="2667000"/>
              <a:ext cx="694809" cy="1447800"/>
            </a:xfrm>
            <a:prstGeom prst="rect">
              <a:avLst/>
            </a:prstGeom>
            <a:solidFill>
              <a:schemeClr val="bg2">
                <a:alpha val="2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vert270" lIns="45720" rIns="45720"/>
            <a:lstStyle/>
            <a:p>
              <a:pPr algn="ctr" eaLnBrk="0" hangingPunct="0">
                <a:defRPr/>
              </a:pPr>
              <a:r>
                <a:rPr lang="en-US" sz="1400" b="1" dirty="0">
                  <a:ea typeface="Calibri" pitchFamily="34" charset="0"/>
                  <a:cs typeface="Calibri" pitchFamily="34" charset="0"/>
                </a:rPr>
                <a:t>Risk assessment</a:t>
              </a:r>
            </a:p>
          </p:txBody>
        </p:sp>
        <p:sp>
          <p:nvSpPr>
            <p:cNvPr id="28" name="Rectangle 40"/>
            <p:cNvSpPr>
              <a:spLocks noChangeArrowheads="1"/>
            </p:cNvSpPr>
            <p:nvPr/>
          </p:nvSpPr>
          <p:spPr bwMode="auto">
            <a:xfrm>
              <a:off x="1278904" y="2667000"/>
              <a:ext cx="599575" cy="1447800"/>
            </a:xfrm>
            <a:prstGeom prst="rect">
              <a:avLst/>
            </a:prstGeom>
            <a:solidFill>
              <a:schemeClr val="bg2">
                <a:alpha val="2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vert270" lIns="45720" rIns="45720"/>
            <a:lstStyle/>
            <a:p>
              <a:pPr algn="ctr" eaLnBrk="0" hangingPunct="0">
                <a:defRPr/>
              </a:pPr>
              <a:r>
                <a:rPr lang="en-US" sz="1400" b="1" dirty="0">
                  <a:ea typeface="Calibri" pitchFamily="34" charset="0"/>
                  <a:cs typeface="Calibri" pitchFamily="34" charset="0"/>
                </a:rPr>
                <a:t>Primary prevention</a:t>
              </a:r>
              <a:endParaRPr lang="en-US" sz="1400" dirty="0"/>
            </a:p>
          </p:txBody>
        </p:sp>
        <p:sp>
          <p:nvSpPr>
            <p:cNvPr id="29" name="Rectangle 41"/>
            <p:cNvSpPr>
              <a:spLocks noChangeArrowheads="1"/>
            </p:cNvSpPr>
            <p:nvPr/>
          </p:nvSpPr>
          <p:spPr bwMode="auto">
            <a:xfrm>
              <a:off x="2021234" y="2667000"/>
              <a:ext cx="721965" cy="1447799"/>
            </a:xfrm>
            <a:prstGeom prst="rect">
              <a:avLst/>
            </a:prstGeom>
            <a:solidFill>
              <a:schemeClr val="bg2">
                <a:alpha val="2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vert270" lIns="45720" rIns="45720"/>
            <a:lstStyle/>
            <a:p>
              <a:pPr algn="ctr" eaLnBrk="0" hangingPunct="0">
                <a:defRPr/>
              </a:pPr>
              <a:r>
                <a:rPr lang="en-US" sz="1400" b="1" dirty="0">
                  <a:ea typeface="Calibri" pitchFamily="34" charset="0"/>
                  <a:cs typeface="Arial" pitchFamily="34" charset="0"/>
                </a:rPr>
                <a:t>Detection</a:t>
              </a:r>
              <a:endParaRPr lang="en-US" sz="1400" dirty="0"/>
            </a:p>
            <a:p>
              <a:pPr eaLnBrk="0" hangingPunct="0">
                <a:defRPr/>
              </a:pPr>
              <a:r>
                <a:rPr lang="en-US" sz="1200" dirty="0">
                  <a:ea typeface="Calibri" pitchFamily="34" charset="0"/>
                  <a:cs typeface="Arial" pitchFamily="34" charset="0"/>
                </a:rPr>
                <a:t>       </a:t>
              </a:r>
              <a:r>
                <a:rPr lang="en-US" sz="1000" dirty="0">
                  <a:ea typeface="Calibri" pitchFamily="34" charset="0"/>
                  <a:cs typeface="Arial" pitchFamily="34" charset="0"/>
                </a:rPr>
                <a:t>Screening</a:t>
              </a:r>
            </a:p>
            <a:p>
              <a:pPr eaLnBrk="0" hangingPunct="0">
                <a:defRPr/>
              </a:pPr>
              <a:r>
                <a:rPr lang="en-US" sz="1000" dirty="0">
                  <a:cs typeface="Arial" pitchFamily="34" charset="0"/>
                </a:rPr>
                <a:t>      Symptomatic</a:t>
              </a:r>
              <a:endParaRPr lang="en-US" sz="1000" dirty="0"/>
            </a:p>
          </p:txBody>
        </p:sp>
        <p:sp>
          <p:nvSpPr>
            <p:cNvPr id="30" name="Rectangle 42"/>
            <p:cNvSpPr>
              <a:spLocks noChangeArrowheads="1"/>
            </p:cNvSpPr>
            <p:nvPr/>
          </p:nvSpPr>
          <p:spPr bwMode="auto">
            <a:xfrm>
              <a:off x="2895600" y="2667000"/>
              <a:ext cx="609600" cy="1447800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vert270" lIns="45720" rIns="45720"/>
            <a:lstStyle/>
            <a:p>
              <a:pPr algn="ctr" eaLnBrk="0" hangingPunct="0">
                <a:defRPr/>
              </a:pPr>
              <a:r>
                <a:rPr lang="en-US" sz="1400" b="1" dirty="0">
                  <a:ea typeface="Calibri" pitchFamily="34" charset="0"/>
                  <a:cs typeface="Calibri" pitchFamily="34" charset="0"/>
                </a:rPr>
                <a:t>Diagnosis</a:t>
              </a:r>
              <a:endParaRPr lang="en-US" sz="1400" dirty="0"/>
            </a:p>
          </p:txBody>
        </p:sp>
        <p:sp>
          <p:nvSpPr>
            <p:cNvPr id="31" name="Rectangle 43"/>
            <p:cNvSpPr>
              <a:spLocks noChangeArrowheads="1"/>
            </p:cNvSpPr>
            <p:nvPr/>
          </p:nvSpPr>
          <p:spPr bwMode="auto">
            <a:xfrm>
              <a:off x="3667687" y="2667000"/>
              <a:ext cx="580541" cy="1447800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vert270" lIns="45720" rIns="45720"/>
            <a:lstStyle/>
            <a:p>
              <a:pPr algn="ctr" eaLnBrk="0" hangingPunct="0">
                <a:defRPr/>
              </a:pPr>
              <a:r>
                <a:rPr lang="en-US" sz="1400" b="1" dirty="0">
                  <a:ea typeface="Calibri" pitchFamily="34" charset="0"/>
                  <a:cs typeface="Calibri" pitchFamily="34" charset="0"/>
                </a:rPr>
                <a:t>Cancer or precursor RX</a:t>
              </a:r>
              <a:endParaRPr lang="en-US" sz="1400" dirty="0"/>
            </a:p>
          </p:txBody>
        </p:sp>
        <p:sp>
          <p:nvSpPr>
            <p:cNvPr id="32" name="Rectangle 44"/>
            <p:cNvSpPr>
              <a:spLocks noChangeArrowheads="1"/>
            </p:cNvSpPr>
            <p:nvPr/>
          </p:nvSpPr>
          <p:spPr bwMode="auto">
            <a:xfrm>
              <a:off x="4460776" y="2667000"/>
              <a:ext cx="666195" cy="1447800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vert270" lIns="45720" rIns="45720"/>
            <a:lstStyle/>
            <a:p>
              <a:pPr algn="ctr" eaLnBrk="0" hangingPunct="0">
                <a:defRPr/>
              </a:pPr>
              <a:r>
                <a:rPr lang="en-US" sz="1400" b="1" dirty="0">
                  <a:ea typeface="Calibri" pitchFamily="34" charset="0"/>
                  <a:cs typeface="Calibri" pitchFamily="34" charset="0"/>
                </a:rPr>
                <a:t>Post-treatment survivorship</a:t>
              </a:r>
              <a:endParaRPr lang="en-US" sz="1400" dirty="0"/>
            </a:p>
            <a:p>
              <a:pPr eaLnBrk="0" hangingPunct="0">
                <a:defRPr/>
              </a:pPr>
              <a:endParaRPr lang="en-US" dirty="0"/>
            </a:p>
          </p:txBody>
        </p:sp>
        <p:cxnSp>
          <p:nvCxnSpPr>
            <p:cNvPr id="21547" name="AutoShape 33"/>
            <p:cNvCxnSpPr>
              <a:cxnSpLocks noChangeShapeType="1"/>
            </p:cNvCxnSpPr>
            <p:nvPr/>
          </p:nvCxnSpPr>
          <p:spPr bwMode="auto">
            <a:xfrm>
              <a:off x="2743200" y="3276600"/>
              <a:ext cx="126894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21548" name="AutoShape 33"/>
            <p:cNvCxnSpPr>
              <a:cxnSpLocks noChangeShapeType="1"/>
            </p:cNvCxnSpPr>
            <p:nvPr/>
          </p:nvCxnSpPr>
          <p:spPr bwMode="auto">
            <a:xfrm>
              <a:off x="3505200" y="3276600"/>
              <a:ext cx="126894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21549" name="AutoShape 38"/>
            <p:cNvCxnSpPr>
              <a:cxnSpLocks noChangeShapeType="1"/>
            </p:cNvCxnSpPr>
            <p:nvPr/>
          </p:nvCxnSpPr>
          <p:spPr bwMode="auto">
            <a:xfrm>
              <a:off x="7086600" y="3276600"/>
              <a:ext cx="126894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21550" name="AutoShape 33"/>
            <p:cNvCxnSpPr>
              <a:cxnSpLocks noChangeShapeType="1"/>
            </p:cNvCxnSpPr>
            <p:nvPr/>
          </p:nvCxnSpPr>
          <p:spPr bwMode="auto">
            <a:xfrm>
              <a:off x="4267200" y="3276600"/>
              <a:ext cx="126894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</p:grpSp>
      <p:sp>
        <p:nvSpPr>
          <p:cNvPr id="21509" name="TextBox 45"/>
          <p:cNvSpPr txBox="1">
            <a:spLocks noChangeArrowheads="1"/>
          </p:cNvSpPr>
          <p:nvPr/>
        </p:nvSpPr>
        <p:spPr bwMode="auto">
          <a:xfrm>
            <a:off x="5867400" y="6324600"/>
            <a:ext cx="3048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Taplin et al 2012 JNCI (sup)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3200" dirty="0" smtClean="0"/>
              <a:t>We recognize that  process occurs in a multilevel context </a:t>
            </a:r>
            <a:endParaRPr lang="en-US" sz="3200" dirty="0"/>
          </a:p>
        </p:txBody>
      </p:sp>
      <p:sp>
        <p:nvSpPr>
          <p:cNvPr id="23555" name="Oval 6"/>
          <p:cNvSpPr>
            <a:spLocks noChangeAspect="1" noChangeArrowheads="1"/>
          </p:cNvSpPr>
          <p:nvPr/>
        </p:nvSpPr>
        <p:spPr bwMode="auto">
          <a:xfrm>
            <a:off x="2286000" y="1600200"/>
            <a:ext cx="4117975" cy="3690938"/>
          </a:xfrm>
          <a:prstGeom prst="ellips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1200"/>
          </a:p>
        </p:txBody>
      </p:sp>
      <p:sp>
        <p:nvSpPr>
          <p:cNvPr id="23556" name="Oval 8"/>
          <p:cNvSpPr>
            <a:spLocks noChangeAspect="1" noChangeArrowheads="1"/>
          </p:cNvSpPr>
          <p:nvPr/>
        </p:nvSpPr>
        <p:spPr bwMode="auto">
          <a:xfrm>
            <a:off x="2582863" y="2362200"/>
            <a:ext cx="3467100" cy="2998788"/>
          </a:xfrm>
          <a:prstGeom prst="ellips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1200"/>
          </a:p>
        </p:txBody>
      </p:sp>
      <p:sp>
        <p:nvSpPr>
          <p:cNvPr id="23557" name="Text Box 13"/>
          <p:cNvSpPr txBox="1">
            <a:spLocks noChangeArrowheads="1"/>
          </p:cNvSpPr>
          <p:nvPr/>
        </p:nvSpPr>
        <p:spPr bwMode="auto">
          <a:xfrm>
            <a:off x="3657600" y="2438400"/>
            <a:ext cx="1414463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600"/>
              <a:t>State</a:t>
            </a:r>
          </a:p>
        </p:txBody>
      </p:sp>
      <p:sp>
        <p:nvSpPr>
          <p:cNvPr id="23558" name="Text Box 14"/>
          <p:cNvSpPr txBox="1">
            <a:spLocks noChangeArrowheads="1"/>
          </p:cNvSpPr>
          <p:nvPr/>
        </p:nvSpPr>
        <p:spPr bwMode="auto">
          <a:xfrm>
            <a:off x="3581400" y="1828800"/>
            <a:ext cx="153352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600"/>
              <a:t>National</a:t>
            </a:r>
            <a:r>
              <a:rPr lang="en-US" sz="1200"/>
              <a:t>  </a:t>
            </a:r>
          </a:p>
        </p:txBody>
      </p:sp>
      <p:sp>
        <p:nvSpPr>
          <p:cNvPr id="23559" name="Freeform 40"/>
          <p:cNvSpPr>
            <a:spLocks/>
          </p:cNvSpPr>
          <p:nvPr/>
        </p:nvSpPr>
        <p:spPr bwMode="auto">
          <a:xfrm>
            <a:off x="2989263" y="5465763"/>
            <a:ext cx="2867025" cy="382587"/>
          </a:xfrm>
          <a:custGeom>
            <a:avLst/>
            <a:gdLst>
              <a:gd name="T0" fmla="*/ 2147483647 w 1061"/>
              <a:gd name="T1" fmla="*/ 0 h 380"/>
              <a:gd name="T2" fmla="*/ 2147483647 w 1061"/>
              <a:gd name="T3" fmla="*/ 2147483647 h 380"/>
              <a:gd name="T4" fmla="*/ 2147483647 w 1061"/>
              <a:gd name="T5" fmla="*/ 2147483647 h 380"/>
              <a:gd name="T6" fmla="*/ 2147483647 w 1061"/>
              <a:gd name="T7" fmla="*/ 2147483647 h 380"/>
              <a:gd name="T8" fmla="*/ 2147483647 w 1061"/>
              <a:gd name="T9" fmla="*/ 2147483647 h 380"/>
              <a:gd name="T10" fmla="*/ 2147483647 w 1061"/>
              <a:gd name="T11" fmla="*/ 2147483647 h 380"/>
              <a:gd name="T12" fmla="*/ 2147483647 w 1061"/>
              <a:gd name="T13" fmla="*/ 2147483647 h 380"/>
              <a:gd name="T14" fmla="*/ 2147483647 w 1061"/>
              <a:gd name="T15" fmla="*/ 2147483647 h 380"/>
              <a:gd name="T16" fmla="*/ 2147483647 w 1061"/>
              <a:gd name="T17" fmla="*/ 2147483647 h 380"/>
              <a:gd name="T18" fmla="*/ 2147483647 w 1061"/>
              <a:gd name="T19" fmla="*/ 2147483647 h 380"/>
              <a:gd name="T20" fmla="*/ 2147483647 w 1061"/>
              <a:gd name="T21" fmla="*/ 2147483647 h 380"/>
              <a:gd name="T22" fmla="*/ 2147483647 w 1061"/>
              <a:gd name="T23" fmla="*/ 2147483647 h 380"/>
              <a:gd name="T24" fmla="*/ 0 w 1061"/>
              <a:gd name="T25" fmla="*/ 2147483647 h 380"/>
              <a:gd name="T26" fmla="*/ 0 w 1061"/>
              <a:gd name="T27" fmla="*/ 2147483647 h 380"/>
              <a:gd name="T28" fmla="*/ 2147483647 w 1061"/>
              <a:gd name="T29" fmla="*/ 2147483647 h 380"/>
              <a:gd name="T30" fmla="*/ 2147483647 w 1061"/>
              <a:gd name="T31" fmla="*/ 2147483647 h 380"/>
              <a:gd name="T32" fmla="*/ 2147483647 w 1061"/>
              <a:gd name="T33" fmla="*/ 2147483647 h 380"/>
              <a:gd name="T34" fmla="*/ 2147483647 w 1061"/>
              <a:gd name="T35" fmla="*/ 2147483647 h 380"/>
              <a:gd name="T36" fmla="*/ 2147483647 w 1061"/>
              <a:gd name="T37" fmla="*/ 2147483647 h 380"/>
              <a:gd name="T38" fmla="*/ 2147483647 w 1061"/>
              <a:gd name="T39" fmla="*/ 2147483647 h 380"/>
              <a:gd name="T40" fmla="*/ 2147483647 w 1061"/>
              <a:gd name="T41" fmla="*/ 2147483647 h 380"/>
              <a:gd name="T42" fmla="*/ 2147483647 w 1061"/>
              <a:gd name="T43" fmla="*/ 2147483647 h 380"/>
              <a:gd name="T44" fmla="*/ 2147483647 w 1061"/>
              <a:gd name="T45" fmla="*/ 2147483647 h 380"/>
              <a:gd name="T46" fmla="*/ 2147483647 w 1061"/>
              <a:gd name="T47" fmla="*/ 2147483647 h 380"/>
              <a:gd name="T48" fmla="*/ 2147483647 w 1061"/>
              <a:gd name="T49" fmla="*/ 2147483647 h 380"/>
              <a:gd name="T50" fmla="*/ 2147483647 w 1061"/>
              <a:gd name="T51" fmla="*/ 2147483647 h 380"/>
              <a:gd name="T52" fmla="*/ 2147483647 w 1061"/>
              <a:gd name="T53" fmla="*/ 2147483647 h 380"/>
              <a:gd name="T54" fmla="*/ 2147483647 w 1061"/>
              <a:gd name="T55" fmla="*/ 2147483647 h 380"/>
              <a:gd name="T56" fmla="*/ 2147483647 w 1061"/>
              <a:gd name="T57" fmla="*/ 2147483647 h 380"/>
              <a:gd name="T58" fmla="*/ 2147483647 w 1061"/>
              <a:gd name="T59" fmla="*/ 2147483647 h 380"/>
              <a:gd name="T60" fmla="*/ 2147483647 w 1061"/>
              <a:gd name="T61" fmla="*/ 2147483647 h 380"/>
              <a:gd name="T62" fmla="*/ 2147483647 w 1061"/>
              <a:gd name="T63" fmla="*/ 2147483647 h 380"/>
              <a:gd name="T64" fmla="*/ 2147483647 w 1061"/>
              <a:gd name="T65" fmla="*/ 2147483647 h 380"/>
              <a:gd name="T66" fmla="*/ 2147483647 w 1061"/>
              <a:gd name="T67" fmla="*/ 2147483647 h 380"/>
              <a:gd name="T68" fmla="*/ 2147483647 w 1061"/>
              <a:gd name="T69" fmla="*/ 2147483647 h 380"/>
              <a:gd name="T70" fmla="*/ 2147483647 w 1061"/>
              <a:gd name="T71" fmla="*/ 2147483647 h 380"/>
              <a:gd name="T72" fmla="*/ 2147483647 w 1061"/>
              <a:gd name="T73" fmla="*/ 2147483647 h 380"/>
              <a:gd name="T74" fmla="*/ 2147483647 w 1061"/>
              <a:gd name="T75" fmla="*/ 2147483647 h 380"/>
              <a:gd name="T76" fmla="*/ 2147483647 w 1061"/>
              <a:gd name="T77" fmla="*/ 2147483647 h 380"/>
              <a:gd name="T78" fmla="*/ 2147483647 w 1061"/>
              <a:gd name="T79" fmla="*/ 2147483647 h 380"/>
              <a:gd name="T80" fmla="*/ 2147483647 w 1061"/>
              <a:gd name="T81" fmla="*/ 2147483647 h 380"/>
              <a:gd name="T82" fmla="*/ 2147483647 w 1061"/>
              <a:gd name="T83" fmla="*/ 2147483647 h 380"/>
              <a:gd name="T84" fmla="*/ 2147483647 w 1061"/>
              <a:gd name="T85" fmla="*/ 2147483647 h 380"/>
              <a:gd name="T86" fmla="*/ 2147483647 w 1061"/>
              <a:gd name="T87" fmla="*/ 2147483647 h 380"/>
              <a:gd name="T88" fmla="*/ 2147483647 w 1061"/>
              <a:gd name="T89" fmla="*/ 2147483647 h 380"/>
              <a:gd name="T90" fmla="*/ 2147483647 w 1061"/>
              <a:gd name="T91" fmla="*/ 2147483647 h 380"/>
              <a:gd name="T92" fmla="*/ 2147483647 w 1061"/>
              <a:gd name="T93" fmla="*/ 2147483647 h 380"/>
              <a:gd name="T94" fmla="*/ 2147483647 w 1061"/>
              <a:gd name="T95" fmla="*/ 2147483647 h 380"/>
              <a:gd name="T96" fmla="*/ 2147483647 w 1061"/>
              <a:gd name="T97" fmla="*/ 2147483647 h 380"/>
              <a:gd name="T98" fmla="*/ 2147483647 w 1061"/>
              <a:gd name="T99" fmla="*/ 2147483647 h 380"/>
              <a:gd name="T100" fmla="*/ 2147483647 w 1061"/>
              <a:gd name="T101" fmla="*/ 2147483647 h 380"/>
              <a:gd name="T102" fmla="*/ 2147483647 w 1061"/>
              <a:gd name="T103" fmla="*/ 0 h 380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1061"/>
              <a:gd name="T157" fmla="*/ 0 h 380"/>
              <a:gd name="T158" fmla="*/ 1061 w 1061"/>
              <a:gd name="T159" fmla="*/ 380 h 380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1061" h="380">
                <a:moveTo>
                  <a:pt x="530" y="0"/>
                </a:moveTo>
                <a:lnTo>
                  <a:pt x="476" y="0"/>
                </a:lnTo>
                <a:lnTo>
                  <a:pt x="421" y="3"/>
                </a:lnTo>
                <a:lnTo>
                  <a:pt x="369" y="6"/>
                </a:lnTo>
                <a:lnTo>
                  <a:pt x="321" y="12"/>
                </a:lnTo>
                <a:lnTo>
                  <a:pt x="275" y="21"/>
                </a:lnTo>
                <a:lnTo>
                  <a:pt x="233" y="31"/>
                </a:lnTo>
                <a:lnTo>
                  <a:pt x="212" y="37"/>
                </a:lnTo>
                <a:lnTo>
                  <a:pt x="191" y="43"/>
                </a:lnTo>
                <a:lnTo>
                  <a:pt x="172" y="49"/>
                </a:lnTo>
                <a:lnTo>
                  <a:pt x="154" y="55"/>
                </a:lnTo>
                <a:lnTo>
                  <a:pt x="136" y="61"/>
                </a:lnTo>
                <a:lnTo>
                  <a:pt x="118" y="67"/>
                </a:lnTo>
                <a:lnTo>
                  <a:pt x="103" y="76"/>
                </a:lnTo>
                <a:lnTo>
                  <a:pt x="87" y="82"/>
                </a:lnTo>
                <a:lnTo>
                  <a:pt x="75" y="91"/>
                </a:lnTo>
                <a:lnTo>
                  <a:pt x="63" y="97"/>
                </a:lnTo>
                <a:lnTo>
                  <a:pt x="51" y="107"/>
                </a:lnTo>
                <a:lnTo>
                  <a:pt x="39" y="116"/>
                </a:lnTo>
                <a:lnTo>
                  <a:pt x="30" y="125"/>
                </a:lnTo>
                <a:lnTo>
                  <a:pt x="21" y="131"/>
                </a:lnTo>
                <a:lnTo>
                  <a:pt x="15" y="140"/>
                </a:lnTo>
                <a:lnTo>
                  <a:pt x="9" y="149"/>
                </a:lnTo>
                <a:lnTo>
                  <a:pt x="6" y="161"/>
                </a:lnTo>
                <a:lnTo>
                  <a:pt x="0" y="170"/>
                </a:lnTo>
                <a:lnTo>
                  <a:pt x="0" y="179"/>
                </a:lnTo>
                <a:lnTo>
                  <a:pt x="0" y="189"/>
                </a:lnTo>
                <a:lnTo>
                  <a:pt x="0" y="198"/>
                </a:lnTo>
                <a:lnTo>
                  <a:pt x="0" y="207"/>
                </a:lnTo>
                <a:lnTo>
                  <a:pt x="6" y="219"/>
                </a:lnTo>
                <a:lnTo>
                  <a:pt x="9" y="228"/>
                </a:lnTo>
                <a:lnTo>
                  <a:pt x="15" y="237"/>
                </a:lnTo>
                <a:lnTo>
                  <a:pt x="21" y="246"/>
                </a:lnTo>
                <a:lnTo>
                  <a:pt x="30" y="255"/>
                </a:lnTo>
                <a:lnTo>
                  <a:pt x="39" y="262"/>
                </a:lnTo>
                <a:lnTo>
                  <a:pt x="51" y="271"/>
                </a:lnTo>
                <a:lnTo>
                  <a:pt x="63" y="280"/>
                </a:lnTo>
                <a:lnTo>
                  <a:pt x="75" y="286"/>
                </a:lnTo>
                <a:lnTo>
                  <a:pt x="87" y="295"/>
                </a:lnTo>
                <a:lnTo>
                  <a:pt x="103" y="301"/>
                </a:lnTo>
                <a:lnTo>
                  <a:pt x="118" y="310"/>
                </a:lnTo>
                <a:lnTo>
                  <a:pt x="136" y="316"/>
                </a:lnTo>
                <a:lnTo>
                  <a:pt x="154" y="322"/>
                </a:lnTo>
                <a:lnTo>
                  <a:pt x="172" y="328"/>
                </a:lnTo>
                <a:lnTo>
                  <a:pt x="191" y="334"/>
                </a:lnTo>
                <a:lnTo>
                  <a:pt x="212" y="341"/>
                </a:lnTo>
                <a:lnTo>
                  <a:pt x="233" y="347"/>
                </a:lnTo>
                <a:lnTo>
                  <a:pt x="275" y="356"/>
                </a:lnTo>
                <a:lnTo>
                  <a:pt x="321" y="365"/>
                </a:lnTo>
                <a:lnTo>
                  <a:pt x="369" y="371"/>
                </a:lnTo>
                <a:lnTo>
                  <a:pt x="421" y="374"/>
                </a:lnTo>
                <a:lnTo>
                  <a:pt x="476" y="377"/>
                </a:lnTo>
                <a:lnTo>
                  <a:pt x="530" y="380"/>
                </a:lnTo>
                <a:lnTo>
                  <a:pt x="582" y="377"/>
                </a:lnTo>
                <a:lnTo>
                  <a:pt x="636" y="374"/>
                </a:lnTo>
                <a:lnTo>
                  <a:pt x="688" y="371"/>
                </a:lnTo>
                <a:lnTo>
                  <a:pt x="736" y="365"/>
                </a:lnTo>
                <a:lnTo>
                  <a:pt x="782" y="356"/>
                </a:lnTo>
                <a:lnTo>
                  <a:pt x="824" y="347"/>
                </a:lnTo>
                <a:lnTo>
                  <a:pt x="846" y="341"/>
                </a:lnTo>
                <a:lnTo>
                  <a:pt x="867" y="334"/>
                </a:lnTo>
                <a:lnTo>
                  <a:pt x="885" y="328"/>
                </a:lnTo>
                <a:lnTo>
                  <a:pt x="903" y="322"/>
                </a:lnTo>
                <a:lnTo>
                  <a:pt x="921" y="316"/>
                </a:lnTo>
                <a:lnTo>
                  <a:pt x="940" y="310"/>
                </a:lnTo>
                <a:lnTo>
                  <a:pt x="955" y="301"/>
                </a:lnTo>
                <a:lnTo>
                  <a:pt x="970" y="295"/>
                </a:lnTo>
                <a:lnTo>
                  <a:pt x="982" y="286"/>
                </a:lnTo>
                <a:lnTo>
                  <a:pt x="994" y="280"/>
                </a:lnTo>
                <a:lnTo>
                  <a:pt x="1006" y="271"/>
                </a:lnTo>
                <a:lnTo>
                  <a:pt x="1018" y="262"/>
                </a:lnTo>
                <a:lnTo>
                  <a:pt x="1028" y="255"/>
                </a:lnTo>
                <a:lnTo>
                  <a:pt x="1037" y="246"/>
                </a:lnTo>
                <a:lnTo>
                  <a:pt x="1043" y="237"/>
                </a:lnTo>
                <a:lnTo>
                  <a:pt x="1049" y="228"/>
                </a:lnTo>
                <a:lnTo>
                  <a:pt x="1055" y="219"/>
                </a:lnTo>
                <a:lnTo>
                  <a:pt x="1058" y="207"/>
                </a:lnTo>
                <a:lnTo>
                  <a:pt x="1058" y="198"/>
                </a:lnTo>
                <a:lnTo>
                  <a:pt x="1061" y="189"/>
                </a:lnTo>
                <a:lnTo>
                  <a:pt x="1058" y="179"/>
                </a:lnTo>
                <a:lnTo>
                  <a:pt x="1058" y="170"/>
                </a:lnTo>
                <a:lnTo>
                  <a:pt x="1055" y="161"/>
                </a:lnTo>
                <a:lnTo>
                  <a:pt x="1049" y="149"/>
                </a:lnTo>
                <a:lnTo>
                  <a:pt x="1043" y="140"/>
                </a:lnTo>
                <a:lnTo>
                  <a:pt x="1037" y="131"/>
                </a:lnTo>
                <a:lnTo>
                  <a:pt x="1028" y="125"/>
                </a:lnTo>
                <a:lnTo>
                  <a:pt x="1018" y="116"/>
                </a:lnTo>
                <a:lnTo>
                  <a:pt x="1006" y="107"/>
                </a:lnTo>
                <a:lnTo>
                  <a:pt x="994" y="97"/>
                </a:lnTo>
                <a:lnTo>
                  <a:pt x="982" y="91"/>
                </a:lnTo>
                <a:lnTo>
                  <a:pt x="970" y="82"/>
                </a:lnTo>
                <a:lnTo>
                  <a:pt x="955" y="76"/>
                </a:lnTo>
                <a:lnTo>
                  <a:pt x="940" y="67"/>
                </a:lnTo>
                <a:lnTo>
                  <a:pt x="921" y="61"/>
                </a:lnTo>
                <a:lnTo>
                  <a:pt x="903" y="55"/>
                </a:lnTo>
                <a:lnTo>
                  <a:pt x="885" y="49"/>
                </a:lnTo>
                <a:lnTo>
                  <a:pt x="867" y="43"/>
                </a:lnTo>
                <a:lnTo>
                  <a:pt x="846" y="37"/>
                </a:lnTo>
                <a:lnTo>
                  <a:pt x="824" y="31"/>
                </a:lnTo>
                <a:lnTo>
                  <a:pt x="782" y="21"/>
                </a:lnTo>
                <a:lnTo>
                  <a:pt x="736" y="12"/>
                </a:lnTo>
                <a:lnTo>
                  <a:pt x="688" y="6"/>
                </a:lnTo>
                <a:lnTo>
                  <a:pt x="636" y="3"/>
                </a:lnTo>
                <a:lnTo>
                  <a:pt x="582" y="0"/>
                </a:lnTo>
                <a:lnTo>
                  <a:pt x="530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560" name="Rectangle 42"/>
          <p:cNvSpPr>
            <a:spLocks noChangeArrowheads="1"/>
          </p:cNvSpPr>
          <p:nvPr/>
        </p:nvSpPr>
        <p:spPr bwMode="auto">
          <a:xfrm>
            <a:off x="3255963" y="5580063"/>
            <a:ext cx="2616200" cy="21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sz="1400"/>
              <a:t>Improved Quality of Cancer Care</a:t>
            </a:r>
          </a:p>
        </p:txBody>
      </p:sp>
      <p:sp>
        <p:nvSpPr>
          <p:cNvPr id="23561" name="Freeform 49"/>
          <p:cNvSpPr>
            <a:spLocks/>
          </p:cNvSpPr>
          <p:nvPr/>
        </p:nvSpPr>
        <p:spPr bwMode="auto">
          <a:xfrm>
            <a:off x="3360738" y="5353050"/>
            <a:ext cx="1946275" cy="133350"/>
          </a:xfrm>
          <a:custGeom>
            <a:avLst/>
            <a:gdLst>
              <a:gd name="T0" fmla="*/ 0 w 1401"/>
              <a:gd name="T1" fmla="*/ 2147483647 h 76"/>
              <a:gd name="T2" fmla="*/ 0 w 1401"/>
              <a:gd name="T3" fmla="*/ 2147483647 h 76"/>
              <a:gd name="T4" fmla="*/ 0 w 1401"/>
              <a:gd name="T5" fmla="*/ 2147483647 h 76"/>
              <a:gd name="T6" fmla="*/ 2147483647 w 1401"/>
              <a:gd name="T7" fmla="*/ 2147483647 h 76"/>
              <a:gd name="T8" fmla="*/ 2147483647 w 1401"/>
              <a:gd name="T9" fmla="*/ 2147483647 h 76"/>
              <a:gd name="T10" fmla="*/ 2147483647 w 1401"/>
              <a:gd name="T11" fmla="*/ 2147483647 h 76"/>
              <a:gd name="T12" fmla="*/ 2147483647 w 1401"/>
              <a:gd name="T13" fmla="*/ 2147483647 h 76"/>
              <a:gd name="T14" fmla="*/ 2147483647 w 1401"/>
              <a:gd name="T15" fmla="*/ 2147483647 h 76"/>
              <a:gd name="T16" fmla="*/ 2147483647 w 1401"/>
              <a:gd name="T17" fmla="*/ 2147483647 h 76"/>
              <a:gd name="T18" fmla="*/ 2147483647 w 1401"/>
              <a:gd name="T19" fmla="*/ 2147483647 h 76"/>
              <a:gd name="T20" fmla="*/ 2147483647 w 1401"/>
              <a:gd name="T21" fmla="*/ 2147483647 h 76"/>
              <a:gd name="T22" fmla="*/ 2147483647 w 1401"/>
              <a:gd name="T23" fmla="*/ 2147483647 h 76"/>
              <a:gd name="T24" fmla="*/ 2147483647 w 1401"/>
              <a:gd name="T25" fmla="*/ 2147483647 h 76"/>
              <a:gd name="T26" fmla="*/ 2147483647 w 1401"/>
              <a:gd name="T27" fmla="*/ 2147483647 h 76"/>
              <a:gd name="T28" fmla="*/ 2147483647 w 1401"/>
              <a:gd name="T29" fmla="*/ 2147483647 h 76"/>
              <a:gd name="T30" fmla="*/ 2147483647 w 1401"/>
              <a:gd name="T31" fmla="*/ 2147483647 h 76"/>
              <a:gd name="T32" fmla="*/ 2147483647 w 1401"/>
              <a:gd name="T33" fmla="*/ 2147483647 h 76"/>
              <a:gd name="T34" fmla="*/ 2147483647 w 1401"/>
              <a:gd name="T35" fmla="*/ 2147483647 h 76"/>
              <a:gd name="T36" fmla="*/ 2147483647 w 1401"/>
              <a:gd name="T37" fmla="*/ 2147483647 h 76"/>
              <a:gd name="T38" fmla="*/ 2147483647 w 1401"/>
              <a:gd name="T39" fmla="*/ 2147483647 h 76"/>
              <a:gd name="T40" fmla="*/ 2147483647 w 1401"/>
              <a:gd name="T41" fmla="*/ 2147483647 h 76"/>
              <a:gd name="T42" fmla="*/ 2147483647 w 1401"/>
              <a:gd name="T43" fmla="*/ 2147483647 h 76"/>
              <a:gd name="T44" fmla="*/ 2147483647 w 1401"/>
              <a:gd name="T45" fmla="*/ 2147483647 h 76"/>
              <a:gd name="T46" fmla="*/ 2147483647 w 1401"/>
              <a:gd name="T47" fmla="*/ 2147483647 h 76"/>
              <a:gd name="T48" fmla="*/ 2147483647 w 1401"/>
              <a:gd name="T49" fmla="*/ 2147483647 h 76"/>
              <a:gd name="T50" fmla="*/ 2147483647 w 1401"/>
              <a:gd name="T51" fmla="*/ 0 h 76"/>
              <a:gd name="T52" fmla="*/ 2147483647 w 1401"/>
              <a:gd name="T53" fmla="*/ 2147483647 h 76"/>
              <a:gd name="T54" fmla="*/ 2147483647 w 1401"/>
              <a:gd name="T55" fmla="*/ 2147483647 h 76"/>
              <a:gd name="T56" fmla="*/ 2147483647 w 1401"/>
              <a:gd name="T57" fmla="*/ 2147483647 h 76"/>
              <a:gd name="T58" fmla="*/ 2147483647 w 1401"/>
              <a:gd name="T59" fmla="*/ 2147483647 h 76"/>
              <a:gd name="T60" fmla="*/ 2147483647 w 1401"/>
              <a:gd name="T61" fmla="*/ 2147483647 h 76"/>
              <a:gd name="T62" fmla="*/ 2147483647 w 1401"/>
              <a:gd name="T63" fmla="*/ 2147483647 h 76"/>
              <a:gd name="T64" fmla="*/ 2147483647 w 1401"/>
              <a:gd name="T65" fmla="*/ 2147483647 h 76"/>
              <a:gd name="T66" fmla="*/ 2147483647 w 1401"/>
              <a:gd name="T67" fmla="*/ 2147483647 h 76"/>
              <a:gd name="T68" fmla="*/ 2147483647 w 1401"/>
              <a:gd name="T69" fmla="*/ 2147483647 h 76"/>
              <a:gd name="T70" fmla="*/ 2147483647 w 1401"/>
              <a:gd name="T71" fmla="*/ 2147483647 h 76"/>
              <a:gd name="T72" fmla="*/ 2147483647 w 1401"/>
              <a:gd name="T73" fmla="*/ 2147483647 h 76"/>
              <a:gd name="T74" fmla="*/ 2147483647 w 1401"/>
              <a:gd name="T75" fmla="*/ 2147483647 h 76"/>
              <a:gd name="T76" fmla="*/ 2147483647 w 1401"/>
              <a:gd name="T77" fmla="*/ 2147483647 h 76"/>
              <a:gd name="T78" fmla="*/ 2147483647 w 1401"/>
              <a:gd name="T79" fmla="*/ 2147483647 h 76"/>
              <a:gd name="T80" fmla="*/ 2147483647 w 1401"/>
              <a:gd name="T81" fmla="*/ 2147483647 h 76"/>
              <a:gd name="T82" fmla="*/ 2147483647 w 1401"/>
              <a:gd name="T83" fmla="*/ 2147483647 h 76"/>
              <a:gd name="T84" fmla="*/ 2147483647 w 1401"/>
              <a:gd name="T85" fmla="*/ 2147483647 h 76"/>
              <a:gd name="T86" fmla="*/ 2147483647 w 1401"/>
              <a:gd name="T87" fmla="*/ 2147483647 h 76"/>
              <a:gd name="T88" fmla="*/ 2147483647 w 1401"/>
              <a:gd name="T89" fmla="*/ 2147483647 h 76"/>
              <a:gd name="T90" fmla="*/ 2147483647 w 1401"/>
              <a:gd name="T91" fmla="*/ 2147483647 h 76"/>
              <a:gd name="T92" fmla="*/ 2147483647 w 1401"/>
              <a:gd name="T93" fmla="*/ 2147483647 h 76"/>
              <a:gd name="T94" fmla="*/ 2147483647 w 1401"/>
              <a:gd name="T95" fmla="*/ 2147483647 h 76"/>
              <a:gd name="T96" fmla="*/ 2147483647 w 1401"/>
              <a:gd name="T97" fmla="*/ 2147483647 h 76"/>
              <a:gd name="T98" fmla="*/ 2147483647 w 1401"/>
              <a:gd name="T99" fmla="*/ 2147483647 h 76"/>
              <a:gd name="T100" fmla="*/ 2147483647 w 1401"/>
              <a:gd name="T101" fmla="*/ 2147483647 h 7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w 1401"/>
              <a:gd name="T154" fmla="*/ 0 h 76"/>
              <a:gd name="T155" fmla="*/ 1401 w 1401"/>
              <a:gd name="T156" fmla="*/ 76 h 7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T153" t="T154" r="T155" b="T156"/>
            <a:pathLst>
              <a:path w="1401" h="76">
                <a:moveTo>
                  <a:pt x="0" y="76"/>
                </a:moveTo>
                <a:lnTo>
                  <a:pt x="0" y="70"/>
                </a:lnTo>
                <a:lnTo>
                  <a:pt x="0" y="67"/>
                </a:lnTo>
                <a:lnTo>
                  <a:pt x="3" y="64"/>
                </a:lnTo>
                <a:lnTo>
                  <a:pt x="9" y="61"/>
                </a:lnTo>
                <a:lnTo>
                  <a:pt x="12" y="58"/>
                </a:lnTo>
                <a:lnTo>
                  <a:pt x="19" y="55"/>
                </a:lnTo>
                <a:lnTo>
                  <a:pt x="25" y="52"/>
                </a:lnTo>
                <a:lnTo>
                  <a:pt x="34" y="49"/>
                </a:lnTo>
                <a:lnTo>
                  <a:pt x="52" y="43"/>
                </a:lnTo>
                <a:lnTo>
                  <a:pt x="70" y="40"/>
                </a:lnTo>
                <a:lnTo>
                  <a:pt x="91" y="37"/>
                </a:lnTo>
                <a:lnTo>
                  <a:pt x="116" y="37"/>
                </a:lnTo>
                <a:lnTo>
                  <a:pt x="583" y="37"/>
                </a:lnTo>
                <a:lnTo>
                  <a:pt x="607" y="37"/>
                </a:lnTo>
                <a:lnTo>
                  <a:pt x="628" y="34"/>
                </a:lnTo>
                <a:lnTo>
                  <a:pt x="649" y="31"/>
                </a:lnTo>
                <a:lnTo>
                  <a:pt x="664" y="25"/>
                </a:lnTo>
                <a:lnTo>
                  <a:pt x="674" y="21"/>
                </a:lnTo>
                <a:lnTo>
                  <a:pt x="680" y="21"/>
                </a:lnTo>
                <a:lnTo>
                  <a:pt x="686" y="18"/>
                </a:lnTo>
                <a:lnTo>
                  <a:pt x="692" y="12"/>
                </a:lnTo>
                <a:lnTo>
                  <a:pt x="695" y="9"/>
                </a:lnTo>
                <a:lnTo>
                  <a:pt x="698" y="6"/>
                </a:lnTo>
                <a:lnTo>
                  <a:pt x="701" y="3"/>
                </a:lnTo>
                <a:lnTo>
                  <a:pt x="701" y="0"/>
                </a:lnTo>
                <a:lnTo>
                  <a:pt x="701" y="3"/>
                </a:lnTo>
                <a:lnTo>
                  <a:pt x="704" y="6"/>
                </a:lnTo>
                <a:lnTo>
                  <a:pt x="707" y="9"/>
                </a:lnTo>
                <a:lnTo>
                  <a:pt x="710" y="12"/>
                </a:lnTo>
                <a:lnTo>
                  <a:pt x="713" y="18"/>
                </a:lnTo>
                <a:lnTo>
                  <a:pt x="719" y="21"/>
                </a:lnTo>
                <a:lnTo>
                  <a:pt x="728" y="21"/>
                </a:lnTo>
                <a:lnTo>
                  <a:pt x="734" y="25"/>
                </a:lnTo>
                <a:lnTo>
                  <a:pt x="752" y="31"/>
                </a:lnTo>
                <a:lnTo>
                  <a:pt x="771" y="34"/>
                </a:lnTo>
                <a:lnTo>
                  <a:pt x="795" y="37"/>
                </a:lnTo>
                <a:lnTo>
                  <a:pt x="816" y="37"/>
                </a:lnTo>
                <a:lnTo>
                  <a:pt x="1286" y="37"/>
                </a:lnTo>
                <a:lnTo>
                  <a:pt x="1307" y="37"/>
                </a:lnTo>
                <a:lnTo>
                  <a:pt x="1332" y="40"/>
                </a:lnTo>
                <a:lnTo>
                  <a:pt x="1350" y="43"/>
                </a:lnTo>
                <a:lnTo>
                  <a:pt x="1368" y="49"/>
                </a:lnTo>
                <a:lnTo>
                  <a:pt x="1374" y="52"/>
                </a:lnTo>
                <a:lnTo>
                  <a:pt x="1380" y="55"/>
                </a:lnTo>
                <a:lnTo>
                  <a:pt x="1386" y="58"/>
                </a:lnTo>
                <a:lnTo>
                  <a:pt x="1392" y="61"/>
                </a:lnTo>
                <a:lnTo>
                  <a:pt x="1395" y="64"/>
                </a:lnTo>
                <a:lnTo>
                  <a:pt x="1398" y="67"/>
                </a:lnTo>
                <a:lnTo>
                  <a:pt x="1401" y="70"/>
                </a:lnTo>
                <a:lnTo>
                  <a:pt x="1401" y="76"/>
                </a:ln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562" name="Line 50"/>
          <p:cNvSpPr>
            <a:spLocks noChangeShapeType="1"/>
          </p:cNvSpPr>
          <p:nvPr/>
        </p:nvSpPr>
        <p:spPr bwMode="auto">
          <a:xfrm>
            <a:off x="4338638" y="5356225"/>
            <a:ext cx="1587" cy="9048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563" name="Rectangle 131"/>
          <p:cNvSpPr>
            <a:spLocks noChangeArrowheads="1"/>
          </p:cNvSpPr>
          <p:nvPr/>
        </p:nvSpPr>
        <p:spPr bwMode="auto">
          <a:xfrm>
            <a:off x="2789238" y="6030913"/>
            <a:ext cx="3467100" cy="6159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tIns="91440" bIns="91440">
            <a:spAutoFit/>
          </a:bodyPr>
          <a:lstStyle/>
          <a:p>
            <a:pPr algn="ctr"/>
            <a:r>
              <a:rPr lang="en-US" sz="1400"/>
              <a:t>Improved Cancer-Related Health Outcomes </a:t>
            </a:r>
            <a:endParaRPr lang="en-US"/>
          </a:p>
        </p:txBody>
      </p:sp>
      <p:sp>
        <p:nvSpPr>
          <p:cNvPr id="23564" name="Oval 7"/>
          <p:cNvSpPr>
            <a:spLocks noChangeAspect="1" noChangeArrowheads="1"/>
          </p:cNvSpPr>
          <p:nvPr/>
        </p:nvSpPr>
        <p:spPr bwMode="auto">
          <a:xfrm>
            <a:off x="2849563" y="2924175"/>
            <a:ext cx="2933700" cy="2428875"/>
          </a:xfrm>
          <a:prstGeom prst="ellips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1200"/>
          </a:p>
        </p:txBody>
      </p:sp>
      <p:sp>
        <p:nvSpPr>
          <p:cNvPr id="23565" name="Text Box 12"/>
          <p:cNvSpPr txBox="1">
            <a:spLocks noChangeArrowheads="1"/>
          </p:cNvSpPr>
          <p:nvPr/>
        </p:nvSpPr>
        <p:spPr bwMode="auto">
          <a:xfrm>
            <a:off x="3608388" y="2981325"/>
            <a:ext cx="1414462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600"/>
              <a:t>Local</a:t>
            </a:r>
          </a:p>
        </p:txBody>
      </p:sp>
      <p:sp>
        <p:nvSpPr>
          <p:cNvPr id="16" name="Freeform 27"/>
          <p:cNvSpPr>
            <a:spLocks/>
          </p:cNvSpPr>
          <p:nvPr/>
        </p:nvSpPr>
        <p:spPr bwMode="auto">
          <a:xfrm>
            <a:off x="2971800" y="3325813"/>
            <a:ext cx="2687638" cy="2012950"/>
          </a:xfrm>
          <a:custGeom>
            <a:avLst/>
            <a:gdLst>
              <a:gd name="T0" fmla="*/ 1377950 w 1935"/>
              <a:gd name="T1" fmla="*/ 4762 h 1711"/>
              <a:gd name="T2" fmla="*/ 1150937 w 1935"/>
              <a:gd name="T3" fmla="*/ 44450 h 1711"/>
              <a:gd name="T4" fmla="*/ 939800 w 1935"/>
              <a:gd name="T5" fmla="*/ 106362 h 1711"/>
              <a:gd name="T6" fmla="*/ 741362 w 1935"/>
              <a:gd name="T7" fmla="*/ 198437 h 1711"/>
              <a:gd name="T8" fmla="*/ 558800 w 1935"/>
              <a:gd name="T9" fmla="*/ 309562 h 1711"/>
              <a:gd name="T10" fmla="*/ 400050 w 1935"/>
              <a:gd name="T11" fmla="*/ 444500 h 1711"/>
              <a:gd name="T12" fmla="*/ 260350 w 1935"/>
              <a:gd name="T13" fmla="*/ 598487 h 1711"/>
              <a:gd name="T14" fmla="*/ 149225 w 1935"/>
              <a:gd name="T15" fmla="*/ 766762 h 1711"/>
              <a:gd name="T16" fmla="*/ 68262 w 1935"/>
              <a:gd name="T17" fmla="*/ 955675 h 1711"/>
              <a:gd name="T18" fmla="*/ 20637 w 1935"/>
              <a:gd name="T19" fmla="*/ 1149350 h 1711"/>
              <a:gd name="T20" fmla="*/ 0 w 1935"/>
              <a:gd name="T21" fmla="*/ 1355725 h 1711"/>
              <a:gd name="T22" fmla="*/ 20637 w 1935"/>
              <a:gd name="T23" fmla="*/ 1563687 h 1711"/>
              <a:gd name="T24" fmla="*/ 68262 w 1935"/>
              <a:gd name="T25" fmla="*/ 1762125 h 1711"/>
              <a:gd name="T26" fmla="*/ 149225 w 1935"/>
              <a:gd name="T27" fmla="*/ 1944687 h 1711"/>
              <a:gd name="T28" fmla="*/ 260350 w 1935"/>
              <a:gd name="T29" fmla="*/ 2117725 h 1711"/>
              <a:gd name="T30" fmla="*/ 400050 w 1935"/>
              <a:gd name="T31" fmla="*/ 2268537 h 1711"/>
              <a:gd name="T32" fmla="*/ 558800 w 1935"/>
              <a:gd name="T33" fmla="*/ 2403475 h 1711"/>
              <a:gd name="T34" fmla="*/ 741362 w 1935"/>
              <a:gd name="T35" fmla="*/ 2519362 h 1711"/>
              <a:gd name="T36" fmla="*/ 939800 w 1935"/>
              <a:gd name="T37" fmla="*/ 2605087 h 1711"/>
              <a:gd name="T38" fmla="*/ 1150937 w 1935"/>
              <a:gd name="T39" fmla="*/ 2673350 h 1711"/>
              <a:gd name="T40" fmla="*/ 1377950 w 1935"/>
              <a:gd name="T41" fmla="*/ 2706687 h 1711"/>
              <a:gd name="T42" fmla="*/ 1612900 w 1935"/>
              <a:gd name="T43" fmla="*/ 2711450 h 1711"/>
              <a:gd name="T44" fmla="*/ 1844675 w 1935"/>
              <a:gd name="T45" fmla="*/ 2687637 h 1711"/>
              <a:gd name="T46" fmla="*/ 2060575 w 1935"/>
              <a:gd name="T47" fmla="*/ 2630487 h 1711"/>
              <a:gd name="T48" fmla="*/ 2268537 w 1935"/>
              <a:gd name="T49" fmla="*/ 2552700 h 1711"/>
              <a:gd name="T50" fmla="*/ 2455862 w 1935"/>
              <a:gd name="T51" fmla="*/ 2446337 h 1711"/>
              <a:gd name="T52" fmla="*/ 2619375 w 1935"/>
              <a:gd name="T53" fmla="*/ 2316162 h 1711"/>
              <a:gd name="T54" fmla="*/ 2763837 w 1935"/>
              <a:gd name="T55" fmla="*/ 2171700 h 1711"/>
              <a:gd name="T56" fmla="*/ 2884487 w 1935"/>
              <a:gd name="T57" fmla="*/ 2001837 h 1711"/>
              <a:gd name="T58" fmla="*/ 2976562 w 1935"/>
              <a:gd name="T59" fmla="*/ 1824037 h 1711"/>
              <a:gd name="T60" fmla="*/ 3038475 w 1935"/>
              <a:gd name="T61" fmla="*/ 1630363 h 1711"/>
              <a:gd name="T62" fmla="*/ 3067050 w 1935"/>
              <a:gd name="T63" fmla="*/ 1428750 h 1711"/>
              <a:gd name="T64" fmla="*/ 3062287 w 1935"/>
              <a:gd name="T65" fmla="*/ 1220787 h 1711"/>
              <a:gd name="T66" fmla="*/ 3019425 w 1935"/>
              <a:gd name="T67" fmla="*/ 1019175 h 1711"/>
              <a:gd name="T68" fmla="*/ 2946400 w 1935"/>
              <a:gd name="T69" fmla="*/ 830262 h 1711"/>
              <a:gd name="T70" fmla="*/ 2846387 w 1935"/>
              <a:gd name="T71" fmla="*/ 652462 h 1711"/>
              <a:gd name="T72" fmla="*/ 2720975 w 1935"/>
              <a:gd name="T73" fmla="*/ 492125 h 1711"/>
              <a:gd name="T74" fmla="*/ 2566987 w 1935"/>
              <a:gd name="T75" fmla="*/ 352425 h 1711"/>
              <a:gd name="T76" fmla="*/ 2393950 w 1935"/>
              <a:gd name="T77" fmla="*/ 231775 h 1711"/>
              <a:gd name="T78" fmla="*/ 2200275 w 1935"/>
              <a:gd name="T79" fmla="*/ 134937 h 1711"/>
              <a:gd name="T80" fmla="*/ 1993900 w 1935"/>
              <a:gd name="T81" fmla="*/ 63500 h 1711"/>
              <a:gd name="T82" fmla="*/ 1766888 w 1935"/>
              <a:gd name="T83" fmla="*/ 14287 h 1711"/>
              <a:gd name="T84" fmla="*/ 1536700 w 1935"/>
              <a:gd name="T85" fmla="*/ 0 h 1711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w 1935"/>
              <a:gd name="T130" fmla="*/ 0 h 1711"/>
              <a:gd name="T131" fmla="*/ 1935 w 1935"/>
              <a:gd name="T132" fmla="*/ 1711 h 1711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T129" t="T130" r="T131" b="T132"/>
            <a:pathLst>
              <a:path w="1935" h="1711">
                <a:moveTo>
                  <a:pt x="968" y="0"/>
                </a:moveTo>
                <a:lnTo>
                  <a:pt x="916" y="0"/>
                </a:lnTo>
                <a:lnTo>
                  <a:pt x="868" y="3"/>
                </a:lnTo>
                <a:lnTo>
                  <a:pt x="819" y="9"/>
                </a:lnTo>
                <a:lnTo>
                  <a:pt x="774" y="19"/>
                </a:lnTo>
                <a:lnTo>
                  <a:pt x="725" y="28"/>
                </a:lnTo>
                <a:lnTo>
                  <a:pt x="680" y="40"/>
                </a:lnTo>
                <a:lnTo>
                  <a:pt x="634" y="52"/>
                </a:lnTo>
                <a:lnTo>
                  <a:pt x="592" y="67"/>
                </a:lnTo>
                <a:lnTo>
                  <a:pt x="549" y="85"/>
                </a:lnTo>
                <a:lnTo>
                  <a:pt x="507" y="104"/>
                </a:lnTo>
                <a:lnTo>
                  <a:pt x="467" y="125"/>
                </a:lnTo>
                <a:lnTo>
                  <a:pt x="428" y="146"/>
                </a:lnTo>
                <a:lnTo>
                  <a:pt x="389" y="170"/>
                </a:lnTo>
                <a:lnTo>
                  <a:pt x="352" y="195"/>
                </a:lnTo>
                <a:lnTo>
                  <a:pt x="316" y="222"/>
                </a:lnTo>
                <a:lnTo>
                  <a:pt x="282" y="250"/>
                </a:lnTo>
                <a:lnTo>
                  <a:pt x="252" y="280"/>
                </a:lnTo>
                <a:lnTo>
                  <a:pt x="222" y="310"/>
                </a:lnTo>
                <a:lnTo>
                  <a:pt x="192" y="344"/>
                </a:lnTo>
                <a:lnTo>
                  <a:pt x="164" y="377"/>
                </a:lnTo>
                <a:lnTo>
                  <a:pt x="140" y="411"/>
                </a:lnTo>
                <a:lnTo>
                  <a:pt x="119" y="447"/>
                </a:lnTo>
                <a:lnTo>
                  <a:pt x="94" y="483"/>
                </a:lnTo>
                <a:lnTo>
                  <a:pt x="76" y="523"/>
                </a:lnTo>
                <a:lnTo>
                  <a:pt x="58" y="563"/>
                </a:lnTo>
                <a:lnTo>
                  <a:pt x="43" y="602"/>
                </a:lnTo>
                <a:lnTo>
                  <a:pt x="31" y="642"/>
                </a:lnTo>
                <a:lnTo>
                  <a:pt x="19" y="684"/>
                </a:lnTo>
                <a:lnTo>
                  <a:pt x="13" y="724"/>
                </a:lnTo>
                <a:lnTo>
                  <a:pt x="7" y="769"/>
                </a:lnTo>
                <a:lnTo>
                  <a:pt x="0" y="812"/>
                </a:lnTo>
                <a:lnTo>
                  <a:pt x="0" y="854"/>
                </a:lnTo>
                <a:lnTo>
                  <a:pt x="0" y="900"/>
                </a:lnTo>
                <a:lnTo>
                  <a:pt x="7" y="942"/>
                </a:lnTo>
                <a:lnTo>
                  <a:pt x="13" y="985"/>
                </a:lnTo>
                <a:lnTo>
                  <a:pt x="19" y="1027"/>
                </a:lnTo>
                <a:lnTo>
                  <a:pt x="31" y="1070"/>
                </a:lnTo>
                <a:lnTo>
                  <a:pt x="43" y="1110"/>
                </a:lnTo>
                <a:lnTo>
                  <a:pt x="58" y="1149"/>
                </a:lnTo>
                <a:lnTo>
                  <a:pt x="76" y="1189"/>
                </a:lnTo>
                <a:lnTo>
                  <a:pt x="94" y="1225"/>
                </a:lnTo>
                <a:lnTo>
                  <a:pt x="119" y="1261"/>
                </a:lnTo>
                <a:lnTo>
                  <a:pt x="140" y="1298"/>
                </a:lnTo>
                <a:lnTo>
                  <a:pt x="164" y="1334"/>
                </a:lnTo>
                <a:lnTo>
                  <a:pt x="192" y="1368"/>
                </a:lnTo>
                <a:lnTo>
                  <a:pt x="222" y="1398"/>
                </a:lnTo>
                <a:lnTo>
                  <a:pt x="252" y="1429"/>
                </a:lnTo>
                <a:lnTo>
                  <a:pt x="282" y="1459"/>
                </a:lnTo>
                <a:lnTo>
                  <a:pt x="316" y="1486"/>
                </a:lnTo>
                <a:lnTo>
                  <a:pt x="352" y="1514"/>
                </a:lnTo>
                <a:lnTo>
                  <a:pt x="389" y="1541"/>
                </a:lnTo>
                <a:lnTo>
                  <a:pt x="428" y="1562"/>
                </a:lnTo>
                <a:lnTo>
                  <a:pt x="467" y="1587"/>
                </a:lnTo>
                <a:lnTo>
                  <a:pt x="507" y="1608"/>
                </a:lnTo>
                <a:lnTo>
                  <a:pt x="549" y="1626"/>
                </a:lnTo>
                <a:lnTo>
                  <a:pt x="592" y="1641"/>
                </a:lnTo>
                <a:lnTo>
                  <a:pt x="634" y="1657"/>
                </a:lnTo>
                <a:lnTo>
                  <a:pt x="680" y="1672"/>
                </a:lnTo>
                <a:lnTo>
                  <a:pt x="725" y="1684"/>
                </a:lnTo>
                <a:lnTo>
                  <a:pt x="774" y="1693"/>
                </a:lnTo>
                <a:lnTo>
                  <a:pt x="819" y="1699"/>
                </a:lnTo>
                <a:lnTo>
                  <a:pt x="868" y="1705"/>
                </a:lnTo>
                <a:lnTo>
                  <a:pt x="916" y="1708"/>
                </a:lnTo>
                <a:lnTo>
                  <a:pt x="968" y="1711"/>
                </a:lnTo>
                <a:lnTo>
                  <a:pt x="1016" y="1708"/>
                </a:lnTo>
                <a:lnTo>
                  <a:pt x="1065" y="1705"/>
                </a:lnTo>
                <a:lnTo>
                  <a:pt x="1113" y="1699"/>
                </a:lnTo>
                <a:lnTo>
                  <a:pt x="1162" y="1693"/>
                </a:lnTo>
                <a:lnTo>
                  <a:pt x="1207" y="1684"/>
                </a:lnTo>
                <a:lnTo>
                  <a:pt x="1256" y="1672"/>
                </a:lnTo>
                <a:lnTo>
                  <a:pt x="1298" y="1657"/>
                </a:lnTo>
                <a:lnTo>
                  <a:pt x="1344" y="1641"/>
                </a:lnTo>
                <a:lnTo>
                  <a:pt x="1386" y="1626"/>
                </a:lnTo>
                <a:lnTo>
                  <a:pt x="1429" y="1608"/>
                </a:lnTo>
                <a:lnTo>
                  <a:pt x="1468" y="1587"/>
                </a:lnTo>
                <a:lnTo>
                  <a:pt x="1508" y="1562"/>
                </a:lnTo>
                <a:lnTo>
                  <a:pt x="1547" y="1541"/>
                </a:lnTo>
                <a:lnTo>
                  <a:pt x="1583" y="1514"/>
                </a:lnTo>
                <a:lnTo>
                  <a:pt x="1617" y="1486"/>
                </a:lnTo>
                <a:lnTo>
                  <a:pt x="1650" y="1459"/>
                </a:lnTo>
                <a:lnTo>
                  <a:pt x="1684" y="1429"/>
                </a:lnTo>
                <a:lnTo>
                  <a:pt x="1714" y="1398"/>
                </a:lnTo>
                <a:lnTo>
                  <a:pt x="1741" y="1368"/>
                </a:lnTo>
                <a:lnTo>
                  <a:pt x="1768" y="1334"/>
                </a:lnTo>
                <a:lnTo>
                  <a:pt x="1793" y="1298"/>
                </a:lnTo>
                <a:lnTo>
                  <a:pt x="1817" y="1261"/>
                </a:lnTo>
                <a:lnTo>
                  <a:pt x="1838" y="1225"/>
                </a:lnTo>
                <a:lnTo>
                  <a:pt x="1856" y="1189"/>
                </a:lnTo>
                <a:lnTo>
                  <a:pt x="1875" y="1149"/>
                </a:lnTo>
                <a:lnTo>
                  <a:pt x="1890" y="1110"/>
                </a:lnTo>
                <a:lnTo>
                  <a:pt x="1902" y="1070"/>
                </a:lnTo>
                <a:lnTo>
                  <a:pt x="1914" y="1027"/>
                </a:lnTo>
                <a:lnTo>
                  <a:pt x="1923" y="985"/>
                </a:lnTo>
                <a:lnTo>
                  <a:pt x="1929" y="942"/>
                </a:lnTo>
                <a:lnTo>
                  <a:pt x="1932" y="900"/>
                </a:lnTo>
                <a:lnTo>
                  <a:pt x="1935" y="854"/>
                </a:lnTo>
                <a:lnTo>
                  <a:pt x="1932" y="812"/>
                </a:lnTo>
                <a:lnTo>
                  <a:pt x="1929" y="769"/>
                </a:lnTo>
                <a:lnTo>
                  <a:pt x="1923" y="724"/>
                </a:lnTo>
                <a:lnTo>
                  <a:pt x="1914" y="684"/>
                </a:lnTo>
                <a:lnTo>
                  <a:pt x="1902" y="642"/>
                </a:lnTo>
                <a:lnTo>
                  <a:pt x="1890" y="602"/>
                </a:lnTo>
                <a:lnTo>
                  <a:pt x="1875" y="563"/>
                </a:lnTo>
                <a:lnTo>
                  <a:pt x="1856" y="523"/>
                </a:lnTo>
                <a:lnTo>
                  <a:pt x="1838" y="483"/>
                </a:lnTo>
                <a:lnTo>
                  <a:pt x="1817" y="447"/>
                </a:lnTo>
                <a:lnTo>
                  <a:pt x="1793" y="411"/>
                </a:lnTo>
                <a:lnTo>
                  <a:pt x="1768" y="377"/>
                </a:lnTo>
                <a:lnTo>
                  <a:pt x="1741" y="344"/>
                </a:lnTo>
                <a:lnTo>
                  <a:pt x="1714" y="310"/>
                </a:lnTo>
                <a:lnTo>
                  <a:pt x="1684" y="280"/>
                </a:lnTo>
                <a:lnTo>
                  <a:pt x="1650" y="250"/>
                </a:lnTo>
                <a:lnTo>
                  <a:pt x="1617" y="222"/>
                </a:lnTo>
                <a:lnTo>
                  <a:pt x="1583" y="195"/>
                </a:lnTo>
                <a:lnTo>
                  <a:pt x="1547" y="170"/>
                </a:lnTo>
                <a:lnTo>
                  <a:pt x="1508" y="146"/>
                </a:lnTo>
                <a:lnTo>
                  <a:pt x="1468" y="125"/>
                </a:lnTo>
                <a:lnTo>
                  <a:pt x="1429" y="104"/>
                </a:lnTo>
                <a:lnTo>
                  <a:pt x="1386" y="85"/>
                </a:lnTo>
                <a:lnTo>
                  <a:pt x="1344" y="67"/>
                </a:lnTo>
                <a:lnTo>
                  <a:pt x="1298" y="52"/>
                </a:lnTo>
                <a:lnTo>
                  <a:pt x="1256" y="40"/>
                </a:lnTo>
                <a:lnTo>
                  <a:pt x="1207" y="28"/>
                </a:lnTo>
                <a:lnTo>
                  <a:pt x="1162" y="19"/>
                </a:lnTo>
                <a:lnTo>
                  <a:pt x="1113" y="9"/>
                </a:lnTo>
                <a:lnTo>
                  <a:pt x="1065" y="3"/>
                </a:lnTo>
                <a:lnTo>
                  <a:pt x="1016" y="0"/>
                </a:lnTo>
                <a:lnTo>
                  <a:pt x="968" y="0"/>
                </a:lnTo>
              </a:path>
            </a:pathLst>
          </a:custGeom>
          <a:solidFill>
            <a:schemeClr val="bg2">
              <a:alpha val="71000"/>
            </a:schemeClr>
          </a:solidFill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23567" name="Rectangle 28"/>
          <p:cNvSpPr>
            <a:spLocks noChangeArrowheads="1"/>
          </p:cNvSpPr>
          <p:nvPr/>
        </p:nvSpPr>
        <p:spPr bwMode="auto">
          <a:xfrm>
            <a:off x="3659188" y="3446463"/>
            <a:ext cx="131762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sz="1200"/>
              <a:t>Organization and/or </a:t>
            </a:r>
          </a:p>
        </p:txBody>
      </p:sp>
      <p:sp>
        <p:nvSpPr>
          <p:cNvPr id="23568" name="Rectangle 29"/>
          <p:cNvSpPr>
            <a:spLocks noChangeArrowheads="1"/>
          </p:cNvSpPr>
          <p:nvPr/>
        </p:nvSpPr>
        <p:spPr bwMode="auto">
          <a:xfrm>
            <a:off x="3808413" y="3602038"/>
            <a:ext cx="1020762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sz="1200"/>
              <a:t>Practice Setting</a:t>
            </a:r>
          </a:p>
        </p:txBody>
      </p:sp>
      <p:sp>
        <p:nvSpPr>
          <p:cNvPr id="19" name="Freeform 27"/>
          <p:cNvSpPr>
            <a:spLocks noChangeAspect="1"/>
          </p:cNvSpPr>
          <p:nvPr/>
        </p:nvSpPr>
        <p:spPr bwMode="auto">
          <a:xfrm>
            <a:off x="3251200" y="3760788"/>
            <a:ext cx="2128838" cy="1595437"/>
          </a:xfrm>
          <a:custGeom>
            <a:avLst/>
            <a:gdLst>
              <a:gd name="T0" fmla="*/ 1090966 w 1935"/>
              <a:gd name="T1" fmla="*/ 3772 h 1711"/>
              <a:gd name="T2" fmla="*/ 911233 w 1935"/>
              <a:gd name="T3" fmla="*/ 35201 h 1711"/>
              <a:gd name="T4" fmla="*/ 744069 w 1935"/>
              <a:gd name="T5" fmla="*/ 84232 h 1711"/>
              <a:gd name="T6" fmla="*/ 586960 w 1935"/>
              <a:gd name="T7" fmla="*/ 157149 h 1711"/>
              <a:gd name="T8" fmla="*/ 442419 w 1935"/>
              <a:gd name="T9" fmla="*/ 245153 h 1711"/>
              <a:gd name="T10" fmla="*/ 316732 w 1935"/>
              <a:gd name="T11" fmla="*/ 352015 h 1711"/>
              <a:gd name="T12" fmla="*/ 206127 w 1935"/>
              <a:gd name="T13" fmla="*/ 473963 h 1711"/>
              <a:gd name="T14" fmla="*/ 118146 w 1935"/>
              <a:gd name="T15" fmla="*/ 607226 h 1711"/>
              <a:gd name="T16" fmla="*/ 54046 w 1935"/>
              <a:gd name="T17" fmla="*/ 756832 h 1711"/>
              <a:gd name="T18" fmla="*/ 16339 w 1935"/>
              <a:gd name="T19" fmla="*/ 910210 h 1711"/>
              <a:gd name="T20" fmla="*/ 0 w 1935"/>
              <a:gd name="T21" fmla="*/ 1073645 h 1711"/>
              <a:gd name="T22" fmla="*/ 16339 w 1935"/>
              <a:gd name="T23" fmla="*/ 1238338 h 1711"/>
              <a:gd name="T24" fmla="*/ 54046 w 1935"/>
              <a:gd name="T25" fmla="*/ 1395488 h 1711"/>
              <a:gd name="T26" fmla="*/ 118146 w 1935"/>
              <a:gd name="T27" fmla="*/ 1540065 h 1711"/>
              <a:gd name="T28" fmla="*/ 206127 w 1935"/>
              <a:gd name="T29" fmla="*/ 1677099 h 1711"/>
              <a:gd name="T30" fmla="*/ 316732 w 1935"/>
              <a:gd name="T31" fmla="*/ 1796533 h 1711"/>
              <a:gd name="T32" fmla="*/ 442419 w 1935"/>
              <a:gd name="T33" fmla="*/ 1903394 h 1711"/>
              <a:gd name="T34" fmla="*/ 586960 w 1935"/>
              <a:gd name="T35" fmla="*/ 1995170 h 1711"/>
              <a:gd name="T36" fmla="*/ 744069 w 1935"/>
              <a:gd name="T37" fmla="*/ 2063058 h 1711"/>
              <a:gd name="T38" fmla="*/ 911233 w 1935"/>
              <a:gd name="T39" fmla="*/ 2117118 h 1711"/>
              <a:gd name="T40" fmla="*/ 1090966 w 1935"/>
              <a:gd name="T41" fmla="*/ 2143519 h 1711"/>
              <a:gd name="T42" fmla="*/ 1276983 w 1935"/>
              <a:gd name="T43" fmla="*/ 2147290 h 1711"/>
              <a:gd name="T44" fmla="*/ 1460487 w 1935"/>
              <a:gd name="T45" fmla="*/ 2128432 h 1711"/>
              <a:gd name="T46" fmla="*/ 1631422 w 1935"/>
              <a:gd name="T47" fmla="*/ 2083173 h 1711"/>
              <a:gd name="T48" fmla="*/ 1796072 w 1935"/>
              <a:gd name="T49" fmla="*/ 2021571 h 1711"/>
              <a:gd name="T50" fmla="*/ 1944383 w 1935"/>
              <a:gd name="T51" fmla="*/ 1937339 h 1711"/>
              <a:gd name="T52" fmla="*/ 2073841 w 1935"/>
              <a:gd name="T53" fmla="*/ 1834249 h 1711"/>
              <a:gd name="T54" fmla="*/ 2188217 w 1935"/>
              <a:gd name="T55" fmla="*/ 1719844 h 1711"/>
              <a:gd name="T56" fmla="*/ 2283739 w 1935"/>
              <a:gd name="T57" fmla="*/ 1585324 h 1711"/>
              <a:gd name="T58" fmla="*/ 2356638 w 1935"/>
              <a:gd name="T59" fmla="*/ 1444518 h 1711"/>
              <a:gd name="T60" fmla="*/ 2405656 w 1935"/>
              <a:gd name="T61" fmla="*/ 1291140 h 1711"/>
              <a:gd name="T62" fmla="*/ 2428279 w 1935"/>
              <a:gd name="T63" fmla="*/ 1131476 h 1711"/>
              <a:gd name="T64" fmla="*/ 2424509 w 1935"/>
              <a:gd name="T65" fmla="*/ 966784 h 1711"/>
              <a:gd name="T66" fmla="*/ 2390573 w 1935"/>
              <a:gd name="T67" fmla="*/ 807120 h 1711"/>
              <a:gd name="T68" fmla="*/ 2332757 w 1935"/>
              <a:gd name="T69" fmla="*/ 657514 h 1711"/>
              <a:gd name="T70" fmla="*/ 2253574 w 1935"/>
              <a:gd name="T71" fmla="*/ 516707 h 1711"/>
              <a:gd name="T72" fmla="*/ 2154281 w 1935"/>
              <a:gd name="T73" fmla="*/ 389731 h 1711"/>
              <a:gd name="T74" fmla="*/ 2032364 w 1935"/>
              <a:gd name="T75" fmla="*/ 279097 h 1711"/>
              <a:gd name="T76" fmla="*/ 1895365 w 1935"/>
              <a:gd name="T77" fmla="*/ 183551 h 1711"/>
              <a:gd name="T78" fmla="*/ 1742027 w 1935"/>
              <a:gd name="T79" fmla="*/ 106862 h 1711"/>
              <a:gd name="T80" fmla="*/ 1578633 w 1935"/>
              <a:gd name="T81" fmla="*/ 50288 h 1711"/>
              <a:gd name="T82" fmla="*/ 1398900 w 1935"/>
              <a:gd name="T83" fmla="*/ 11315 h 1711"/>
              <a:gd name="T84" fmla="*/ 1216653 w 1935"/>
              <a:gd name="T85" fmla="*/ 0 h 1711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w 1935"/>
              <a:gd name="T130" fmla="*/ 0 h 1711"/>
              <a:gd name="T131" fmla="*/ 1935 w 1935"/>
              <a:gd name="T132" fmla="*/ 1711 h 1711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T129" t="T130" r="T131" b="T132"/>
            <a:pathLst>
              <a:path w="1935" h="1711">
                <a:moveTo>
                  <a:pt x="968" y="0"/>
                </a:moveTo>
                <a:lnTo>
                  <a:pt x="916" y="0"/>
                </a:lnTo>
                <a:lnTo>
                  <a:pt x="868" y="3"/>
                </a:lnTo>
                <a:lnTo>
                  <a:pt x="819" y="9"/>
                </a:lnTo>
                <a:lnTo>
                  <a:pt x="774" y="19"/>
                </a:lnTo>
                <a:lnTo>
                  <a:pt x="725" y="28"/>
                </a:lnTo>
                <a:lnTo>
                  <a:pt x="680" y="40"/>
                </a:lnTo>
                <a:lnTo>
                  <a:pt x="634" y="52"/>
                </a:lnTo>
                <a:lnTo>
                  <a:pt x="592" y="67"/>
                </a:lnTo>
                <a:lnTo>
                  <a:pt x="549" y="85"/>
                </a:lnTo>
                <a:lnTo>
                  <a:pt x="507" y="104"/>
                </a:lnTo>
                <a:lnTo>
                  <a:pt x="467" y="125"/>
                </a:lnTo>
                <a:lnTo>
                  <a:pt x="428" y="146"/>
                </a:lnTo>
                <a:lnTo>
                  <a:pt x="389" y="170"/>
                </a:lnTo>
                <a:lnTo>
                  <a:pt x="352" y="195"/>
                </a:lnTo>
                <a:lnTo>
                  <a:pt x="316" y="222"/>
                </a:lnTo>
                <a:lnTo>
                  <a:pt x="282" y="250"/>
                </a:lnTo>
                <a:lnTo>
                  <a:pt x="252" y="280"/>
                </a:lnTo>
                <a:lnTo>
                  <a:pt x="222" y="310"/>
                </a:lnTo>
                <a:lnTo>
                  <a:pt x="192" y="344"/>
                </a:lnTo>
                <a:lnTo>
                  <a:pt x="164" y="377"/>
                </a:lnTo>
                <a:lnTo>
                  <a:pt x="140" y="411"/>
                </a:lnTo>
                <a:lnTo>
                  <a:pt x="119" y="447"/>
                </a:lnTo>
                <a:lnTo>
                  <a:pt x="94" y="483"/>
                </a:lnTo>
                <a:lnTo>
                  <a:pt x="76" y="523"/>
                </a:lnTo>
                <a:lnTo>
                  <a:pt x="58" y="563"/>
                </a:lnTo>
                <a:lnTo>
                  <a:pt x="43" y="602"/>
                </a:lnTo>
                <a:lnTo>
                  <a:pt x="31" y="642"/>
                </a:lnTo>
                <a:lnTo>
                  <a:pt x="19" y="684"/>
                </a:lnTo>
                <a:lnTo>
                  <a:pt x="13" y="724"/>
                </a:lnTo>
                <a:lnTo>
                  <a:pt x="7" y="769"/>
                </a:lnTo>
                <a:lnTo>
                  <a:pt x="0" y="812"/>
                </a:lnTo>
                <a:lnTo>
                  <a:pt x="0" y="854"/>
                </a:lnTo>
                <a:lnTo>
                  <a:pt x="0" y="900"/>
                </a:lnTo>
                <a:lnTo>
                  <a:pt x="7" y="942"/>
                </a:lnTo>
                <a:lnTo>
                  <a:pt x="13" y="985"/>
                </a:lnTo>
                <a:lnTo>
                  <a:pt x="19" y="1027"/>
                </a:lnTo>
                <a:lnTo>
                  <a:pt x="31" y="1070"/>
                </a:lnTo>
                <a:lnTo>
                  <a:pt x="43" y="1110"/>
                </a:lnTo>
                <a:lnTo>
                  <a:pt x="58" y="1149"/>
                </a:lnTo>
                <a:lnTo>
                  <a:pt x="76" y="1189"/>
                </a:lnTo>
                <a:lnTo>
                  <a:pt x="94" y="1225"/>
                </a:lnTo>
                <a:lnTo>
                  <a:pt x="119" y="1261"/>
                </a:lnTo>
                <a:lnTo>
                  <a:pt x="140" y="1298"/>
                </a:lnTo>
                <a:lnTo>
                  <a:pt x="164" y="1334"/>
                </a:lnTo>
                <a:lnTo>
                  <a:pt x="192" y="1368"/>
                </a:lnTo>
                <a:lnTo>
                  <a:pt x="222" y="1398"/>
                </a:lnTo>
                <a:lnTo>
                  <a:pt x="252" y="1429"/>
                </a:lnTo>
                <a:lnTo>
                  <a:pt x="282" y="1459"/>
                </a:lnTo>
                <a:lnTo>
                  <a:pt x="316" y="1486"/>
                </a:lnTo>
                <a:lnTo>
                  <a:pt x="352" y="1514"/>
                </a:lnTo>
                <a:lnTo>
                  <a:pt x="389" y="1541"/>
                </a:lnTo>
                <a:lnTo>
                  <a:pt x="428" y="1562"/>
                </a:lnTo>
                <a:lnTo>
                  <a:pt x="467" y="1587"/>
                </a:lnTo>
                <a:lnTo>
                  <a:pt x="507" y="1608"/>
                </a:lnTo>
                <a:lnTo>
                  <a:pt x="549" y="1626"/>
                </a:lnTo>
                <a:lnTo>
                  <a:pt x="592" y="1641"/>
                </a:lnTo>
                <a:lnTo>
                  <a:pt x="634" y="1657"/>
                </a:lnTo>
                <a:lnTo>
                  <a:pt x="680" y="1672"/>
                </a:lnTo>
                <a:lnTo>
                  <a:pt x="725" y="1684"/>
                </a:lnTo>
                <a:lnTo>
                  <a:pt x="774" y="1693"/>
                </a:lnTo>
                <a:lnTo>
                  <a:pt x="819" y="1699"/>
                </a:lnTo>
                <a:lnTo>
                  <a:pt x="868" y="1705"/>
                </a:lnTo>
                <a:lnTo>
                  <a:pt x="916" y="1708"/>
                </a:lnTo>
                <a:lnTo>
                  <a:pt x="968" y="1711"/>
                </a:lnTo>
                <a:lnTo>
                  <a:pt x="1016" y="1708"/>
                </a:lnTo>
                <a:lnTo>
                  <a:pt x="1065" y="1705"/>
                </a:lnTo>
                <a:lnTo>
                  <a:pt x="1113" y="1699"/>
                </a:lnTo>
                <a:lnTo>
                  <a:pt x="1162" y="1693"/>
                </a:lnTo>
                <a:lnTo>
                  <a:pt x="1207" y="1684"/>
                </a:lnTo>
                <a:lnTo>
                  <a:pt x="1256" y="1672"/>
                </a:lnTo>
                <a:lnTo>
                  <a:pt x="1298" y="1657"/>
                </a:lnTo>
                <a:lnTo>
                  <a:pt x="1344" y="1641"/>
                </a:lnTo>
                <a:lnTo>
                  <a:pt x="1386" y="1626"/>
                </a:lnTo>
                <a:lnTo>
                  <a:pt x="1429" y="1608"/>
                </a:lnTo>
                <a:lnTo>
                  <a:pt x="1468" y="1587"/>
                </a:lnTo>
                <a:lnTo>
                  <a:pt x="1508" y="1562"/>
                </a:lnTo>
                <a:lnTo>
                  <a:pt x="1547" y="1541"/>
                </a:lnTo>
                <a:lnTo>
                  <a:pt x="1583" y="1514"/>
                </a:lnTo>
                <a:lnTo>
                  <a:pt x="1617" y="1486"/>
                </a:lnTo>
                <a:lnTo>
                  <a:pt x="1650" y="1459"/>
                </a:lnTo>
                <a:lnTo>
                  <a:pt x="1684" y="1429"/>
                </a:lnTo>
                <a:lnTo>
                  <a:pt x="1714" y="1398"/>
                </a:lnTo>
                <a:lnTo>
                  <a:pt x="1741" y="1368"/>
                </a:lnTo>
                <a:lnTo>
                  <a:pt x="1768" y="1334"/>
                </a:lnTo>
                <a:lnTo>
                  <a:pt x="1793" y="1298"/>
                </a:lnTo>
                <a:lnTo>
                  <a:pt x="1817" y="1261"/>
                </a:lnTo>
                <a:lnTo>
                  <a:pt x="1838" y="1225"/>
                </a:lnTo>
                <a:lnTo>
                  <a:pt x="1856" y="1189"/>
                </a:lnTo>
                <a:lnTo>
                  <a:pt x="1875" y="1149"/>
                </a:lnTo>
                <a:lnTo>
                  <a:pt x="1890" y="1110"/>
                </a:lnTo>
                <a:lnTo>
                  <a:pt x="1902" y="1070"/>
                </a:lnTo>
                <a:lnTo>
                  <a:pt x="1914" y="1027"/>
                </a:lnTo>
                <a:lnTo>
                  <a:pt x="1923" y="985"/>
                </a:lnTo>
                <a:lnTo>
                  <a:pt x="1929" y="942"/>
                </a:lnTo>
                <a:lnTo>
                  <a:pt x="1932" y="900"/>
                </a:lnTo>
                <a:lnTo>
                  <a:pt x="1935" y="854"/>
                </a:lnTo>
                <a:lnTo>
                  <a:pt x="1932" y="812"/>
                </a:lnTo>
                <a:lnTo>
                  <a:pt x="1929" y="769"/>
                </a:lnTo>
                <a:lnTo>
                  <a:pt x="1923" y="724"/>
                </a:lnTo>
                <a:lnTo>
                  <a:pt x="1914" y="684"/>
                </a:lnTo>
                <a:lnTo>
                  <a:pt x="1902" y="642"/>
                </a:lnTo>
                <a:lnTo>
                  <a:pt x="1890" y="602"/>
                </a:lnTo>
                <a:lnTo>
                  <a:pt x="1875" y="563"/>
                </a:lnTo>
                <a:lnTo>
                  <a:pt x="1856" y="523"/>
                </a:lnTo>
                <a:lnTo>
                  <a:pt x="1838" y="483"/>
                </a:lnTo>
                <a:lnTo>
                  <a:pt x="1817" y="447"/>
                </a:lnTo>
                <a:lnTo>
                  <a:pt x="1793" y="411"/>
                </a:lnTo>
                <a:lnTo>
                  <a:pt x="1768" y="377"/>
                </a:lnTo>
                <a:lnTo>
                  <a:pt x="1741" y="344"/>
                </a:lnTo>
                <a:lnTo>
                  <a:pt x="1714" y="310"/>
                </a:lnTo>
                <a:lnTo>
                  <a:pt x="1684" y="280"/>
                </a:lnTo>
                <a:lnTo>
                  <a:pt x="1650" y="250"/>
                </a:lnTo>
                <a:lnTo>
                  <a:pt x="1617" y="222"/>
                </a:lnTo>
                <a:lnTo>
                  <a:pt x="1583" y="195"/>
                </a:lnTo>
                <a:lnTo>
                  <a:pt x="1547" y="170"/>
                </a:lnTo>
                <a:lnTo>
                  <a:pt x="1508" y="146"/>
                </a:lnTo>
                <a:lnTo>
                  <a:pt x="1468" y="125"/>
                </a:lnTo>
                <a:lnTo>
                  <a:pt x="1429" y="104"/>
                </a:lnTo>
                <a:lnTo>
                  <a:pt x="1386" y="85"/>
                </a:lnTo>
                <a:lnTo>
                  <a:pt x="1344" y="67"/>
                </a:lnTo>
                <a:lnTo>
                  <a:pt x="1298" y="52"/>
                </a:lnTo>
                <a:lnTo>
                  <a:pt x="1256" y="40"/>
                </a:lnTo>
                <a:lnTo>
                  <a:pt x="1207" y="28"/>
                </a:lnTo>
                <a:lnTo>
                  <a:pt x="1162" y="19"/>
                </a:lnTo>
                <a:lnTo>
                  <a:pt x="1113" y="9"/>
                </a:lnTo>
                <a:lnTo>
                  <a:pt x="1065" y="3"/>
                </a:lnTo>
                <a:lnTo>
                  <a:pt x="1016" y="0"/>
                </a:lnTo>
                <a:lnTo>
                  <a:pt x="968" y="0"/>
                </a:lnTo>
              </a:path>
            </a:pathLst>
          </a:custGeom>
          <a:solidFill>
            <a:schemeClr val="bg2">
              <a:alpha val="20000"/>
            </a:schemeClr>
          </a:solidFill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23570" name="Rectangle 32"/>
          <p:cNvSpPr>
            <a:spLocks noChangeArrowheads="1"/>
          </p:cNvSpPr>
          <p:nvPr/>
        </p:nvSpPr>
        <p:spPr bwMode="auto">
          <a:xfrm>
            <a:off x="3819525" y="3890963"/>
            <a:ext cx="909638" cy="134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sz="1200"/>
              <a:t>Provider/Team </a:t>
            </a:r>
          </a:p>
        </p:txBody>
      </p:sp>
      <p:sp>
        <p:nvSpPr>
          <p:cNvPr id="21" name="Freeform 35"/>
          <p:cNvSpPr>
            <a:spLocks/>
          </p:cNvSpPr>
          <p:nvPr/>
        </p:nvSpPr>
        <p:spPr bwMode="auto">
          <a:xfrm>
            <a:off x="3448050" y="4146550"/>
            <a:ext cx="1736725" cy="1209675"/>
          </a:xfrm>
          <a:custGeom>
            <a:avLst/>
            <a:gdLst>
              <a:gd name="T0" fmla="*/ 890588 w 1250"/>
              <a:gd name="T1" fmla="*/ 4762 h 1027"/>
              <a:gd name="T2" fmla="*/ 741362 w 1250"/>
              <a:gd name="T3" fmla="*/ 23812 h 1027"/>
              <a:gd name="T4" fmla="*/ 606425 w 1250"/>
              <a:gd name="T5" fmla="*/ 63500 h 1027"/>
              <a:gd name="T6" fmla="*/ 476250 w 1250"/>
              <a:gd name="T7" fmla="*/ 115887 h 1027"/>
              <a:gd name="T8" fmla="*/ 361950 w 1250"/>
              <a:gd name="T9" fmla="*/ 188912 h 1027"/>
              <a:gd name="T10" fmla="*/ 255587 w 1250"/>
              <a:gd name="T11" fmla="*/ 265112 h 1027"/>
              <a:gd name="T12" fmla="*/ 168275 w 1250"/>
              <a:gd name="T13" fmla="*/ 357187 h 1027"/>
              <a:gd name="T14" fmla="*/ 96837 w 1250"/>
              <a:gd name="T15" fmla="*/ 463550 h 1027"/>
              <a:gd name="T16" fmla="*/ 42862 w 1250"/>
              <a:gd name="T17" fmla="*/ 574675 h 1027"/>
              <a:gd name="T18" fmla="*/ 9525 w 1250"/>
              <a:gd name="T19" fmla="*/ 690562 h 1027"/>
              <a:gd name="T20" fmla="*/ 0 w 1250"/>
              <a:gd name="T21" fmla="*/ 815975 h 1027"/>
              <a:gd name="T22" fmla="*/ 9525 w 1250"/>
              <a:gd name="T23" fmla="*/ 936625 h 1027"/>
              <a:gd name="T24" fmla="*/ 42862 w 1250"/>
              <a:gd name="T25" fmla="*/ 1057275 h 1027"/>
              <a:gd name="T26" fmla="*/ 96837 w 1250"/>
              <a:gd name="T27" fmla="*/ 1166812 h 1027"/>
              <a:gd name="T28" fmla="*/ 168275 w 1250"/>
              <a:gd name="T29" fmla="*/ 1268412 h 1027"/>
              <a:gd name="T30" fmla="*/ 255587 w 1250"/>
              <a:gd name="T31" fmla="*/ 1360487 h 1027"/>
              <a:gd name="T32" fmla="*/ 361950 w 1250"/>
              <a:gd name="T33" fmla="*/ 1443037 h 1027"/>
              <a:gd name="T34" fmla="*/ 476250 w 1250"/>
              <a:gd name="T35" fmla="*/ 1509712 h 1027"/>
              <a:gd name="T36" fmla="*/ 601662 w 1250"/>
              <a:gd name="T37" fmla="*/ 1563687 h 1027"/>
              <a:gd name="T38" fmla="*/ 741362 w 1250"/>
              <a:gd name="T39" fmla="*/ 1601787 h 1027"/>
              <a:gd name="T40" fmla="*/ 890588 w 1250"/>
              <a:gd name="T41" fmla="*/ 1625600 h 1027"/>
              <a:gd name="T42" fmla="*/ 1039812 w 1250"/>
              <a:gd name="T43" fmla="*/ 1625600 h 1027"/>
              <a:gd name="T44" fmla="*/ 1189037 w 1250"/>
              <a:gd name="T45" fmla="*/ 1611312 h 1027"/>
              <a:gd name="T46" fmla="*/ 1333500 w 1250"/>
              <a:gd name="T47" fmla="*/ 1577974 h 1027"/>
              <a:gd name="T48" fmla="*/ 1463675 w 1250"/>
              <a:gd name="T49" fmla="*/ 1528762 h 1027"/>
              <a:gd name="T50" fmla="*/ 1584325 w 1250"/>
              <a:gd name="T51" fmla="*/ 1466849 h 1027"/>
              <a:gd name="T52" fmla="*/ 1695450 w 1250"/>
              <a:gd name="T53" fmla="*/ 1389062 h 1027"/>
              <a:gd name="T54" fmla="*/ 1785938 w 1250"/>
              <a:gd name="T55" fmla="*/ 1303337 h 1027"/>
              <a:gd name="T56" fmla="*/ 1863725 w 1250"/>
              <a:gd name="T57" fmla="*/ 1201737 h 1027"/>
              <a:gd name="T58" fmla="*/ 1925638 w 1250"/>
              <a:gd name="T59" fmla="*/ 1095375 h 1027"/>
              <a:gd name="T60" fmla="*/ 1963738 w 1250"/>
              <a:gd name="T61" fmla="*/ 979487 h 1027"/>
              <a:gd name="T62" fmla="*/ 1984375 w 1250"/>
              <a:gd name="T63" fmla="*/ 854075 h 1027"/>
              <a:gd name="T64" fmla="*/ 1979613 w 1250"/>
              <a:gd name="T65" fmla="*/ 733425 h 1027"/>
              <a:gd name="T66" fmla="*/ 1954213 w 1250"/>
              <a:gd name="T67" fmla="*/ 612775 h 1027"/>
              <a:gd name="T68" fmla="*/ 1906588 w 1250"/>
              <a:gd name="T69" fmla="*/ 496887 h 1027"/>
              <a:gd name="T70" fmla="*/ 1839913 w 1250"/>
              <a:gd name="T71" fmla="*/ 390525 h 1027"/>
              <a:gd name="T72" fmla="*/ 1757363 w 1250"/>
              <a:gd name="T73" fmla="*/ 293687 h 1027"/>
              <a:gd name="T74" fmla="*/ 1655763 w 1250"/>
              <a:gd name="T75" fmla="*/ 212725 h 1027"/>
              <a:gd name="T76" fmla="*/ 1546225 w 1250"/>
              <a:gd name="T77" fmla="*/ 139700 h 1027"/>
              <a:gd name="T78" fmla="*/ 1420812 w 1250"/>
              <a:gd name="T79" fmla="*/ 82550 h 1027"/>
              <a:gd name="T80" fmla="*/ 1285875 w 1250"/>
              <a:gd name="T81" fmla="*/ 38100 h 1027"/>
              <a:gd name="T82" fmla="*/ 1141412 w 1250"/>
              <a:gd name="T83" fmla="*/ 9525 h 1027"/>
              <a:gd name="T84" fmla="*/ 992188 w 1250"/>
              <a:gd name="T85" fmla="*/ 0 h 1027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w 1250"/>
              <a:gd name="T130" fmla="*/ 0 h 1027"/>
              <a:gd name="T131" fmla="*/ 1250 w 1250"/>
              <a:gd name="T132" fmla="*/ 1027 h 1027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T129" t="T130" r="T131" b="T132"/>
            <a:pathLst>
              <a:path w="1250" h="1027">
                <a:moveTo>
                  <a:pt x="625" y="0"/>
                </a:moveTo>
                <a:lnTo>
                  <a:pt x="591" y="0"/>
                </a:lnTo>
                <a:lnTo>
                  <a:pt x="561" y="3"/>
                </a:lnTo>
                <a:lnTo>
                  <a:pt x="528" y="6"/>
                </a:lnTo>
                <a:lnTo>
                  <a:pt x="497" y="9"/>
                </a:lnTo>
                <a:lnTo>
                  <a:pt x="467" y="15"/>
                </a:lnTo>
                <a:lnTo>
                  <a:pt x="437" y="24"/>
                </a:lnTo>
                <a:lnTo>
                  <a:pt x="410" y="30"/>
                </a:lnTo>
                <a:lnTo>
                  <a:pt x="382" y="40"/>
                </a:lnTo>
                <a:lnTo>
                  <a:pt x="352" y="52"/>
                </a:lnTo>
                <a:lnTo>
                  <a:pt x="325" y="61"/>
                </a:lnTo>
                <a:lnTo>
                  <a:pt x="300" y="73"/>
                </a:lnTo>
                <a:lnTo>
                  <a:pt x="273" y="88"/>
                </a:lnTo>
                <a:lnTo>
                  <a:pt x="249" y="103"/>
                </a:lnTo>
                <a:lnTo>
                  <a:pt x="228" y="119"/>
                </a:lnTo>
                <a:lnTo>
                  <a:pt x="203" y="134"/>
                </a:lnTo>
                <a:lnTo>
                  <a:pt x="182" y="149"/>
                </a:lnTo>
                <a:lnTo>
                  <a:pt x="161" y="167"/>
                </a:lnTo>
                <a:lnTo>
                  <a:pt x="143" y="185"/>
                </a:lnTo>
                <a:lnTo>
                  <a:pt x="124" y="207"/>
                </a:lnTo>
                <a:lnTo>
                  <a:pt x="106" y="225"/>
                </a:lnTo>
                <a:lnTo>
                  <a:pt x="88" y="246"/>
                </a:lnTo>
                <a:lnTo>
                  <a:pt x="73" y="267"/>
                </a:lnTo>
                <a:lnTo>
                  <a:pt x="61" y="292"/>
                </a:lnTo>
                <a:lnTo>
                  <a:pt x="49" y="313"/>
                </a:lnTo>
                <a:lnTo>
                  <a:pt x="37" y="337"/>
                </a:lnTo>
                <a:lnTo>
                  <a:pt x="27" y="362"/>
                </a:lnTo>
                <a:lnTo>
                  <a:pt x="18" y="386"/>
                </a:lnTo>
                <a:lnTo>
                  <a:pt x="12" y="410"/>
                </a:lnTo>
                <a:lnTo>
                  <a:pt x="6" y="435"/>
                </a:lnTo>
                <a:lnTo>
                  <a:pt x="3" y="462"/>
                </a:lnTo>
                <a:lnTo>
                  <a:pt x="0" y="486"/>
                </a:lnTo>
                <a:lnTo>
                  <a:pt x="0" y="514"/>
                </a:lnTo>
                <a:lnTo>
                  <a:pt x="0" y="538"/>
                </a:lnTo>
                <a:lnTo>
                  <a:pt x="3" y="565"/>
                </a:lnTo>
                <a:lnTo>
                  <a:pt x="6" y="590"/>
                </a:lnTo>
                <a:lnTo>
                  <a:pt x="12" y="617"/>
                </a:lnTo>
                <a:lnTo>
                  <a:pt x="18" y="641"/>
                </a:lnTo>
                <a:lnTo>
                  <a:pt x="27" y="666"/>
                </a:lnTo>
                <a:lnTo>
                  <a:pt x="37" y="690"/>
                </a:lnTo>
                <a:lnTo>
                  <a:pt x="49" y="711"/>
                </a:lnTo>
                <a:lnTo>
                  <a:pt x="61" y="735"/>
                </a:lnTo>
                <a:lnTo>
                  <a:pt x="73" y="757"/>
                </a:lnTo>
                <a:lnTo>
                  <a:pt x="88" y="778"/>
                </a:lnTo>
                <a:lnTo>
                  <a:pt x="106" y="799"/>
                </a:lnTo>
                <a:lnTo>
                  <a:pt x="124" y="821"/>
                </a:lnTo>
                <a:lnTo>
                  <a:pt x="143" y="839"/>
                </a:lnTo>
                <a:lnTo>
                  <a:pt x="161" y="857"/>
                </a:lnTo>
                <a:lnTo>
                  <a:pt x="182" y="875"/>
                </a:lnTo>
                <a:lnTo>
                  <a:pt x="203" y="894"/>
                </a:lnTo>
                <a:lnTo>
                  <a:pt x="228" y="909"/>
                </a:lnTo>
                <a:lnTo>
                  <a:pt x="249" y="924"/>
                </a:lnTo>
                <a:lnTo>
                  <a:pt x="273" y="939"/>
                </a:lnTo>
                <a:lnTo>
                  <a:pt x="300" y="951"/>
                </a:lnTo>
                <a:lnTo>
                  <a:pt x="325" y="963"/>
                </a:lnTo>
                <a:lnTo>
                  <a:pt x="352" y="976"/>
                </a:lnTo>
                <a:lnTo>
                  <a:pt x="379" y="985"/>
                </a:lnTo>
                <a:lnTo>
                  <a:pt x="410" y="994"/>
                </a:lnTo>
                <a:lnTo>
                  <a:pt x="437" y="1003"/>
                </a:lnTo>
                <a:lnTo>
                  <a:pt x="467" y="1009"/>
                </a:lnTo>
                <a:lnTo>
                  <a:pt x="497" y="1015"/>
                </a:lnTo>
                <a:lnTo>
                  <a:pt x="528" y="1021"/>
                </a:lnTo>
                <a:lnTo>
                  <a:pt x="561" y="1024"/>
                </a:lnTo>
                <a:lnTo>
                  <a:pt x="591" y="1024"/>
                </a:lnTo>
                <a:lnTo>
                  <a:pt x="625" y="1027"/>
                </a:lnTo>
                <a:lnTo>
                  <a:pt x="655" y="1024"/>
                </a:lnTo>
                <a:lnTo>
                  <a:pt x="689" y="1024"/>
                </a:lnTo>
                <a:lnTo>
                  <a:pt x="719" y="1021"/>
                </a:lnTo>
                <a:lnTo>
                  <a:pt x="749" y="1015"/>
                </a:lnTo>
                <a:lnTo>
                  <a:pt x="780" y="1009"/>
                </a:lnTo>
                <a:lnTo>
                  <a:pt x="810" y="1003"/>
                </a:lnTo>
                <a:lnTo>
                  <a:pt x="840" y="994"/>
                </a:lnTo>
                <a:lnTo>
                  <a:pt x="867" y="985"/>
                </a:lnTo>
                <a:lnTo>
                  <a:pt x="895" y="976"/>
                </a:lnTo>
                <a:lnTo>
                  <a:pt x="922" y="963"/>
                </a:lnTo>
                <a:lnTo>
                  <a:pt x="949" y="951"/>
                </a:lnTo>
                <a:lnTo>
                  <a:pt x="974" y="939"/>
                </a:lnTo>
                <a:lnTo>
                  <a:pt x="998" y="924"/>
                </a:lnTo>
                <a:lnTo>
                  <a:pt x="1022" y="909"/>
                </a:lnTo>
                <a:lnTo>
                  <a:pt x="1043" y="894"/>
                </a:lnTo>
                <a:lnTo>
                  <a:pt x="1068" y="875"/>
                </a:lnTo>
                <a:lnTo>
                  <a:pt x="1086" y="857"/>
                </a:lnTo>
                <a:lnTo>
                  <a:pt x="1107" y="839"/>
                </a:lnTo>
                <a:lnTo>
                  <a:pt x="1125" y="821"/>
                </a:lnTo>
                <a:lnTo>
                  <a:pt x="1143" y="799"/>
                </a:lnTo>
                <a:lnTo>
                  <a:pt x="1159" y="778"/>
                </a:lnTo>
                <a:lnTo>
                  <a:pt x="1174" y="757"/>
                </a:lnTo>
                <a:lnTo>
                  <a:pt x="1189" y="735"/>
                </a:lnTo>
                <a:lnTo>
                  <a:pt x="1201" y="711"/>
                </a:lnTo>
                <a:lnTo>
                  <a:pt x="1213" y="690"/>
                </a:lnTo>
                <a:lnTo>
                  <a:pt x="1222" y="666"/>
                </a:lnTo>
                <a:lnTo>
                  <a:pt x="1231" y="641"/>
                </a:lnTo>
                <a:lnTo>
                  <a:pt x="1237" y="617"/>
                </a:lnTo>
                <a:lnTo>
                  <a:pt x="1244" y="590"/>
                </a:lnTo>
                <a:lnTo>
                  <a:pt x="1247" y="565"/>
                </a:lnTo>
                <a:lnTo>
                  <a:pt x="1250" y="538"/>
                </a:lnTo>
                <a:lnTo>
                  <a:pt x="1250" y="514"/>
                </a:lnTo>
                <a:lnTo>
                  <a:pt x="1250" y="486"/>
                </a:lnTo>
                <a:lnTo>
                  <a:pt x="1247" y="462"/>
                </a:lnTo>
                <a:lnTo>
                  <a:pt x="1244" y="435"/>
                </a:lnTo>
                <a:lnTo>
                  <a:pt x="1237" y="410"/>
                </a:lnTo>
                <a:lnTo>
                  <a:pt x="1231" y="386"/>
                </a:lnTo>
                <a:lnTo>
                  <a:pt x="1222" y="362"/>
                </a:lnTo>
                <a:lnTo>
                  <a:pt x="1213" y="337"/>
                </a:lnTo>
                <a:lnTo>
                  <a:pt x="1201" y="313"/>
                </a:lnTo>
                <a:lnTo>
                  <a:pt x="1189" y="292"/>
                </a:lnTo>
                <a:lnTo>
                  <a:pt x="1174" y="267"/>
                </a:lnTo>
                <a:lnTo>
                  <a:pt x="1159" y="246"/>
                </a:lnTo>
                <a:lnTo>
                  <a:pt x="1143" y="225"/>
                </a:lnTo>
                <a:lnTo>
                  <a:pt x="1125" y="207"/>
                </a:lnTo>
                <a:lnTo>
                  <a:pt x="1107" y="185"/>
                </a:lnTo>
                <a:lnTo>
                  <a:pt x="1086" y="167"/>
                </a:lnTo>
                <a:lnTo>
                  <a:pt x="1068" y="149"/>
                </a:lnTo>
                <a:lnTo>
                  <a:pt x="1043" y="134"/>
                </a:lnTo>
                <a:lnTo>
                  <a:pt x="1022" y="119"/>
                </a:lnTo>
                <a:lnTo>
                  <a:pt x="998" y="103"/>
                </a:lnTo>
                <a:lnTo>
                  <a:pt x="974" y="88"/>
                </a:lnTo>
                <a:lnTo>
                  <a:pt x="949" y="73"/>
                </a:lnTo>
                <a:lnTo>
                  <a:pt x="922" y="61"/>
                </a:lnTo>
                <a:lnTo>
                  <a:pt x="895" y="52"/>
                </a:lnTo>
                <a:lnTo>
                  <a:pt x="867" y="40"/>
                </a:lnTo>
                <a:lnTo>
                  <a:pt x="840" y="30"/>
                </a:lnTo>
                <a:lnTo>
                  <a:pt x="810" y="24"/>
                </a:lnTo>
                <a:lnTo>
                  <a:pt x="780" y="15"/>
                </a:lnTo>
                <a:lnTo>
                  <a:pt x="749" y="9"/>
                </a:lnTo>
                <a:lnTo>
                  <a:pt x="719" y="6"/>
                </a:lnTo>
                <a:lnTo>
                  <a:pt x="689" y="3"/>
                </a:lnTo>
                <a:lnTo>
                  <a:pt x="655" y="0"/>
                </a:lnTo>
                <a:lnTo>
                  <a:pt x="625" y="0"/>
                </a:lnTo>
              </a:path>
            </a:pathLst>
          </a:cu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23572" name="Rectangle 36"/>
          <p:cNvSpPr>
            <a:spLocks noChangeArrowheads="1"/>
          </p:cNvSpPr>
          <p:nvPr/>
        </p:nvSpPr>
        <p:spPr bwMode="auto">
          <a:xfrm>
            <a:off x="3789363" y="4729163"/>
            <a:ext cx="1052512" cy="484187"/>
          </a:xfrm>
          <a:prstGeom prst="rect">
            <a:avLst/>
          </a:prstGeom>
          <a:solidFill>
            <a:schemeClr val="bg2">
              <a:alpha val="68000"/>
            </a:scheme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573" name="Rectangle 122"/>
          <p:cNvSpPr>
            <a:spLocks noChangeArrowheads="1"/>
          </p:cNvSpPr>
          <p:nvPr/>
        </p:nvSpPr>
        <p:spPr bwMode="auto">
          <a:xfrm>
            <a:off x="3797300" y="4324350"/>
            <a:ext cx="104457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sz="1200"/>
              <a:t>Family &amp; Social </a:t>
            </a:r>
          </a:p>
        </p:txBody>
      </p:sp>
      <p:sp>
        <p:nvSpPr>
          <p:cNvPr id="23574" name="Rectangle 123"/>
          <p:cNvSpPr>
            <a:spLocks noChangeArrowheads="1"/>
          </p:cNvSpPr>
          <p:nvPr/>
        </p:nvSpPr>
        <p:spPr bwMode="auto">
          <a:xfrm>
            <a:off x="4025900" y="4471988"/>
            <a:ext cx="581025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sz="1200"/>
              <a:t>Supports</a:t>
            </a:r>
          </a:p>
        </p:txBody>
      </p:sp>
      <p:sp>
        <p:nvSpPr>
          <p:cNvPr id="25" name="Freeform 121"/>
          <p:cNvSpPr>
            <a:spLocks/>
          </p:cNvSpPr>
          <p:nvPr/>
        </p:nvSpPr>
        <p:spPr bwMode="auto">
          <a:xfrm>
            <a:off x="3779838" y="4627563"/>
            <a:ext cx="1071562" cy="728662"/>
          </a:xfrm>
          <a:custGeom>
            <a:avLst/>
            <a:gdLst>
              <a:gd name="T0" fmla="*/ 580361 w 794"/>
              <a:gd name="T1" fmla="*/ 0 h 684"/>
              <a:gd name="T2" fmla="*/ 518621 w 794"/>
              <a:gd name="T3" fmla="*/ 5747 h 684"/>
              <a:gd name="T4" fmla="*/ 458424 w 794"/>
              <a:gd name="T5" fmla="*/ 14366 h 684"/>
              <a:gd name="T6" fmla="*/ 401314 w 794"/>
              <a:gd name="T7" fmla="*/ 27296 h 684"/>
              <a:gd name="T8" fmla="*/ 317964 w 794"/>
              <a:gd name="T9" fmla="*/ 57466 h 684"/>
              <a:gd name="T10" fmla="*/ 219179 w 794"/>
              <a:gd name="T11" fmla="*/ 109185 h 684"/>
              <a:gd name="T12" fmla="*/ 140460 w 794"/>
              <a:gd name="T13" fmla="*/ 175270 h 684"/>
              <a:gd name="T14" fmla="*/ 87980 w 794"/>
              <a:gd name="T15" fmla="*/ 237046 h 684"/>
              <a:gd name="T16" fmla="*/ 55567 w 794"/>
              <a:gd name="T17" fmla="*/ 275835 h 684"/>
              <a:gd name="T18" fmla="*/ 32414 w 794"/>
              <a:gd name="T19" fmla="*/ 318934 h 684"/>
              <a:gd name="T20" fmla="*/ 18522 w 794"/>
              <a:gd name="T21" fmla="*/ 367780 h 684"/>
              <a:gd name="T22" fmla="*/ 4631 w 794"/>
              <a:gd name="T23" fmla="*/ 415189 h 684"/>
              <a:gd name="T24" fmla="*/ 0 w 794"/>
              <a:gd name="T25" fmla="*/ 464035 h 684"/>
              <a:gd name="T26" fmla="*/ 0 w 794"/>
              <a:gd name="T27" fmla="*/ 515754 h 684"/>
              <a:gd name="T28" fmla="*/ 4631 w 794"/>
              <a:gd name="T29" fmla="*/ 563163 h 684"/>
              <a:gd name="T30" fmla="*/ 18522 w 794"/>
              <a:gd name="T31" fmla="*/ 612009 h 684"/>
              <a:gd name="T32" fmla="*/ 32414 w 794"/>
              <a:gd name="T33" fmla="*/ 659418 h 684"/>
              <a:gd name="T34" fmla="*/ 55567 w 794"/>
              <a:gd name="T35" fmla="*/ 703954 h 684"/>
              <a:gd name="T36" fmla="*/ 87980 w 794"/>
              <a:gd name="T37" fmla="*/ 742743 h 684"/>
              <a:gd name="T38" fmla="*/ 140460 w 794"/>
              <a:gd name="T39" fmla="*/ 804519 h 684"/>
              <a:gd name="T40" fmla="*/ 219179 w 794"/>
              <a:gd name="T41" fmla="*/ 869167 h 684"/>
              <a:gd name="T42" fmla="*/ 317964 w 794"/>
              <a:gd name="T43" fmla="*/ 922323 h 684"/>
              <a:gd name="T44" fmla="*/ 401314 w 794"/>
              <a:gd name="T45" fmla="*/ 952493 h 684"/>
              <a:gd name="T46" fmla="*/ 458424 w 794"/>
              <a:gd name="T47" fmla="*/ 965422 h 684"/>
              <a:gd name="T48" fmla="*/ 518621 w 794"/>
              <a:gd name="T49" fmla="*/ 974042 h 684"/>
              <a:gd name="T50" fmla="*/ 580361 w 794"/>
              <a:gd name="T51" fmla="*/ 978352 h 684"/>
              <a:gd name="T52" fmla="*/ 645189 w 794"/>
              <a:gd name="T53" fmla="*/ 978352 h 684"/>
              <a:gd name="T54" fmla="*/ 706929 w 794"/>
              <a:gd name="T55" fmla="*/ 974042 h 684"/>
              <a:gd name="T56" fmla="*/ 767126 w 794"/>
              <a:gd name="T57" fmla="*/ 965422 h 684"/>
              <a:gd name="T58" fmla="*/ 822693 w 794"/>
              <a:gd name="T59" fmla="*/ 952493 h 684"/>
              <a:gd name="T60" fmla="*/ 902956 w 794"/>
              <a:gd name="T61" fmla="*/ 922323 h 684"/>
              <a:gd name="T62" fmla="*/ 1001741 w 794"/>
              <a:gd name="T63" fmla="*/ 869167 h 684"/>
              <a:gd name="T64" fmla="*/ 1085090 w 794"/>
              <a:gd name="T65" fmla="*/ 804519 h 684"/>
              <a:gd name="T66" fmla="*/ 1137570 w 794"/>
              <a:gd name="T67" fmla="*/ 742743 h 684"/>
              <a:gd name="T68" fmla="*/ 1165353 w 794"/>
              <a:gd name="T69" fmla="*/ 703954 h 684"/>
              <a:gd name="T70" fmla="*/ 1188506 w 794"/>
              <a:gd name="T71" fmla="*/ 659418 h 684"/>
              <a:gd name="T72" fmla="*/ 1207028 w 794"/>
              <a:gd name="T73" fmla="*/ 612009 h 684"/>
              <a:gd name="T74" fmla="*/ 1220919 w 794"/>
              <a:gd name="T75" fmla="*/ 563163 h 684"/>
              <a:gd name="T76" fmla="*/ 1225550 w 794"/>
              <a:gd name="T77" fmla="*/ 515754 h 684"/>
              <a:gd name="T78" fmla="*/ 1225550 w 794"/>
              <a:gd name="T79" fmla="*/ 464035 h 684"/>
              <a:gd name="T80" fmla="*/ 1220919 w 794"/>
              <a:gd name="T81" fmla="*/ 415189 h 684"/>
              <a:gd name="T82" fmla="*/ 1207028 w 794"/>
              <a:gd name="T83" fmla="*/ 367780 h 684"/>
              <a:gd name="T84" fmla="*/ 1188506 w 794"/>
              <a:gd name="T85" fmla="*/ 318934 h 684"/>
              <a:gd name="T86" fmla="*/ 1165353 w 794"/>
              <a:gd name="T87" fmla="*/ 275835 h 684"/>
              <a:gd name="T88" fmla="*/ 1137570 w 794"/>
              <a:gd name="T89" fmla="*/ 237046 h 684"/>
              <a:gd name="T90" fmla="*/ 1085090 w 794"/>
              <a:gd name="T91" fmla="*/ 175270 h 684"/>
              <a:gd name="T92" fmla="*/ 1001741 w 794"/>
              <a:gd name="T93" fmla="*/ 109185 h 684"/>
              <a:gd name="T94" fmla="*/ 902956 w 794"/>
              <a:gd name="T95" fmla="*/ 57466 h 684"/>
              <a:gd name="T96" fmla="*/ 822693 w 794"/>
              <a:gd name="T97" fmla="*/ 27296 h 684"/>
              <a:gd name="T98" fmla="*/ 767126 w 794"/>
              <a:gd name="T99" fmla="*/ 14366 h 684"/>
              <a:gd name="T100" fmla="*/ 706929 w 794"/>
              <a:gd name="T101" fmla="*/ 5747 h 684"/>
              <a:gd name="T102" fmla="*/ 645189 w 794"/>
              <a:gd name="T103" fmla="*/ 0 h 684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794"/>
              <a:gd name="T157" fmla="*/ 0 h 684"/>
              <a:gd name="T158" fmla="*/ 794 w 794"/>
              <a:gd name="T159" fmla="*/ 684 h 684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794" h="684">
                <a:moveTo>
                  <a:pt x="397" y="0"/>
                </a:moveTo>
                <a:lnTo>
                  <a:pt x="376" y="0"/>
                </a:lnTo>
                <a:lnTo>
                  <a:pt x="354" y="0"/>
                </a:lnTo>
                <a:lnTo>
                  <a:pt x="336" y="4"/>
                </a:lnTo>
                <a:lnTo>
                  <a:pt x="315" y="7"/>
                </a:lnTo>
                <a:lnTo>
                  <a:pt x="297" y="10"/>
                </a:lnTo>
                <a:lnTo>
                  <a:pt x="279" y="16"/>
                </a:lnTo>
                <a:lnTo>
                  <a:pt x="260" y="19"/>
                </a:lnTo>
                <a:lnTo>
                  <a:pt x="242" y="25"/>
                </a:lnTo>
                <a:lnTo>
                  <a:pt x="206" y="40"/>
                </a:lnTo>
                <a:lnTo>
                  <a:pt x="172" y="58"/>
                </a:lnTo>
                <a:lnTo>
                  <a:pt x="142" y="76"/>
                </a:lnTo>
                <a:lnTo>
                  <a:pt x="115" y="98"/>
                </a:lnTo>
                <a:lnTo>
                  <a:pt x="91" y="122"/>
                </a:lnTo>
                <a:lnTo>
                  <a:pt x="66" y="149"/>
                </a:lnTo>
                <a:lnTo>
                  <a:pt x="57" y="165"/>
                </a:lnTo>
                <a:lnTo>
                  <a:pt x="45" y="177"/>
                </a:lnTo>
                <a:lnTo>
                  <a:pt x="36" y="192"/>
                </a:lnTo>
                <a:lnTo>
                  <a:pt x="30" y="207"/>
                </a:lnTo>
                <a:lnTo>
                  <a:pt x="21" y="222"/>
                </a:lnTo>
                <a:lnTo>
                  <a:pt x="15" y="241"/>
                </a:lnTo>
                <a:lnTo>
                  <a:pt x="12" y="256"/>
                </a:lnTo>
                <a:lnTo>
                  <a:pt x="6" y="271"/>
                </a:lnTo>
                <a:lnTo>
                  <a:pt x="3" y="289"/>
                </a:lnTo>
                <a:lnTo>
                  <a:pt x="0" y="307"/>
                </a:lnTo>
                <a:lnTo>
                  <a:pt x="0" y="323"/>
                </a:lnTo>
                <a:lnTo>
                  <a:pt x="0" y="341"/>
                </a:lnTo>
                <a:lnTo>
                  <a:pt x="0" y="359"/>
                </a:lnTo>
                <a:lnTo>
                  <a:pt x="0" y="377"/>
                </a:lnTo>
                <a:lnTo>
                  <a:pt x="3" y="392"/>
                </a:lnTo>
                <a:lnTo>
                  <a:pt x="6" y="411"/>
                </a:lnTo>
                <a:lnTo>
                  <a:pt x="12" y="426"/>
                </a:lnTo>
                <a:lnTo>
                  <a:pt x="15" y="444"/>
                </a:lnTo>
                <a:lnTo>
                  <a:pt x="21" y="459"/>
                </a:lnTo>
                <a:lnTo>
                  <a:pt x="30" y="475"/>
                </a:lnTo>
                <a:lnTo>
                  <a:pt x="36" y="490"/>
                </a:lnTo>
                <a:lnTo>
                  <a:pt x="45" y="505"/>
                </a:lnTo>
                <a:lnTo>
                  <a:pt x="57" y="517"/>
                </a:lnTo>
                <a:lnTo>
                  <a:pt x="66" y="532"/>
                </a:lnTo>
                <a:lnTo>
                  <a:pt x="91" y="560"/>
                </a:lnTo>
                <a:lnTo>
                  <a:pt x="115" y="584"/>
                </a:lnTo>
                <a:lnTo>
                  <a:pt x="142" y="605"/>
                </a:lnTo>
                <a:lnTo>
                  <a:pt x="172" y="623"/>
                </a:lnTo>
                <a:lnTo>
                  <a:pt x="206" y="642"/>
                </a:lnTo>
                <a:lnTo>
                  <a:pt x="242" y="657"/>
                </a:lnTo>
                <a:lnTo>
                  <a:pt x="260" y="663"/>
                </a:lnTo>
                <a:lnTo>
                  <a:pt x="279" y="666"/>
                </a:lnTo>
                <a:lnTo>
                  <a:pt x="297" y="672"/>
                </a:lnTo>
                <a:lnTo>
                  <a:pt x="315" y="675"/>
                </a:lnTo>
                <a:lnTo>
                  <a:pt x="336" y="678"/>
                </a:lnTo>
                <a:lnTo>
                  <a:pt x="354" y="681"/>
                </a:lnTo>
                <a:lnTo>
                  <a:pt x="376" y="681"/>
                </a:lnTo>
                <a:lnTo>
                  <a:pt x="397" y="684"/>
                </a:lnTo>
                <a:lnTo>
                  <a:pt x="418" y="681"/>
                </a:lnTo>
                <a:lnTo>
                  <a:pt x="436" y="681"/>
                </a:lnTo>
                <a:lnTo>
                  <a:pt x="458" y="678"/>
                </a:lnTo>
                <a:lnTo>
                  <a:pt x="476" y="675"/>
                </a:lnTo>
                <a:lnTo>
                  <a:pt x="497" y="672"/>
                </a:lnTo>
                <a:lnTo>
                  <a:pt x="515" y="666"/>
                </a:lnTo>
                <a:lnTo>
                  <a:pt x="533" y="663"/>
                </a:lnTo>
                <a:lnTo>
                  <a:pt x="552" y="657"/>
                </a:lnTo>
                <a:lnTo>
                  <a:pt x="585" y="642"/>
                </a:lnTo>
                <a:lnTo>
                  <a:pt x="618" y="623"/>
                </a:lnTo>
                <a:lnTo>
                  <a:pt x="649" y="605"/>
                </a:lnTo>
                <a:lnTo>
                  <a:pt x="679" y="584"/>
                </a:lnTo>
                <a:lnTo>
                  <a:pt x="703" y="560"/>
                </a:lnTo>
                <a:lnTo>
                  <a:pt x="727" y="532"/>
                </a:lnTo>
                <a:lnTo>
                  <a:pt x="737" y="517"/>
                </a:lnTo>
                <a:lnTo>
                  <a:pt x="746" y="505"/>
                </a:lnTo>
                <a:lnTo>
                  <a:pt x="755" y="490"/>
                </a:lnTo>
                <a:lnTo>
                  <a:pt x="764" y="475"/>
                </a:lnTo>
                <a:lnTo>
                  <a:pt x="770" y="459"/>
                </a:lnTo>
                <a:lnTo>
                  <a:pt x="776" y="441"/>
                </a:lnTo>
                <a:lnTo>
                  <a:pt x="782" y="426"/>
                </a:lnTo>
                <a:lnTo>
                  <a:pt x="785" y="411"/>
                </a:lnTo>
                <a:lnTo>
                  <a:pt x="791" y="392"/>
                </a:lnTo>
                <a:lnTo>
                  <a:pt x="791" y="377"/>
                </a:lnTo>
                <a:lnTo>
                  <a:pt x="794" y="359"/>
                </a:lnTo>
                <a:lnTo>
                  <a:pt x="794" y="341"/>
                </a:lnTo>
                <a:lnTo>
                  <a:pt x="794" y="323"/>
                </a:lnTo>
                <a:lnTo>
                  <a:pt x="791" y="307"/>
                </a:lnTo>
                <a:lnTo>
                  <a:pt x="791" y="289"/>
                </a:lnTo>
                <a:lnTo>
                  <a:pt x="785" y="271"/>
                </a:lnTo>
                <a:lnTo>
                  <a:pt x="782" y="256"/>
                </a:lnTo>
                <a:lnTo>
                  <a:pt x="776" y="241"/>
                </a:lnTo>
                <a:lnTo>
                  <a:pt x="770" y="222"/>
                </a:lnTo>
                <a:lnTo>
                  <a:pt x="764" y="207"/>
                </a:lnTo>
                <a:lnTo>
                  <a:pt x="755" y="192"/>
                </a:lnTo>
                <a:lnTo>
                  <a:pt x="746" y="177"/>
                </a:lnTo>
                <a:lnTo>
                  <a:pt x="737" y="165"/>
                </a:lnTo>
                <a:lnTo>
                  <a:pt x="727" y="149"/>
                </a:lnTo>
                <a:lnTo>
                  <a:pt x="703" y="122"/>
                </a:lnTo>
                <a:lnTo>
                  <a:pt x="679" y="98"/>
                </a:lnTo>
                <a:lnTo>
                  <a:pt x="649" y="76"/>
                </a:lnTo>
                <a:lnTo>
                  <a:pt x="618" y="58"/>
                </a:lnTo>
                <a:lnTo>
                  <a:pt x="585" y="40"/>
                </a:lnTo>
                <a:lnTo>
                  <a:pt x="552" y="25"/>
                </a:lnTo>
                <a:lnTo>
                  <a:pt x="533" y="19"/>
                </a:lnTo>
                <a:lnTo>
                  <a:pt x="515" y="16"/>
                </a:lnTo>
                <a:lnTo>
                  <a:pt x="497" y="10"/>
                </a:lnTo>
                <a:lnTo>
                  <a:pt x="476" y="7"/>
                </a:lnTo>
                <a:lnTo>
                  <a:pt x="458" y="4"/>
                </a:lnTo>
                <a:lnTo>
                  <a:pt x="436" y="0"/>
                </a:lnTo>
                <a:lnTo>
                  <a:pt x="418" y="0"/>
                </a:lnTo>
                <a:lnTo>
                  <a:pt x="397" y="0"/>
                </a:lnTo>
              </a:path>
            </a:pathLst>
          </a:cu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23576" name="Rectangle 37"/>
          <p:cNvSpPr>
            <a:spLocks noChangeArrowheads="1"/>
          </p:cNvSpPr>
          <p:nvPr/>
        </p:nvSpPr>
        <p:spPr bwMode="auto">
          <a:xfrm>
            <a:off x="4010025" y="4845050"/>
            <a:ext cx="560388" cy="13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sz="1200"/>
              <a:t>Individual</a:t>
            </a:r>
          </a:p>
        </p:txBody>
      </p:sp>
      <p:sp>
        <p:nvSpPr>
          <p:cNvPr id="23577" name="Rectangle 38"/>
          <p:cNvSpPr>
            <a:spLocks noChangeArrowheads="1"/>
          </p:cNvSpPr>
          <p:nvPr/>
        </p:nvSpPr>
        <p:spPr bwMode="auto">
          <a:xfrm>
            <a:off x="4070350" y="4987925"/>
            <a:ext cx="450850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sz="1200"/>
              <a:t>Patient </a:t>
            </a:r>
          </a:p>
        </p:txBody>
      </p:sp>
      <p:cxnSp>
        <p:nvCxnSpPr>
          <p:cNvPr id="28" name="Straight Arrow Connector 27"/>
          <p:cNvCxnSpPr/>
          <p:nvPr/>
        </p:nvCxnSpPr>
        <p:spPr bwMode="auto">
          <a:xfrm rot="5400000">
            <a:off x="4306094" y="5945982"/>
            <a:ext cx="168275" cy="1587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Group 56"/>
          <p:cNvGrpSpPr>
            <a:grpSpLocks/>
          </p:cNvGrpSpPr>
          <p:nvPr/>
        </p:nvGrpSpPr>
        <p:grpSpPr bwMode="auto">
          <a:xfrm>
            <a:off x="4929188" y="4911725"/>
            <a:ext cx="3681412" cy="1284288"/>
            <a:chOff x="4929352" y="4911780"/>
            <a:chExt cx="3681248" cy="1283994"/>
          </a:xfrm>
        </p:grpSpPr>
        <p:sp>
          <p:nvSpPr>
            <p:cNvPr id="23601" name="TextBox 33"/>
            <p:cNvSpPr txBox="1">
              <a:spLocks noChangeArrowheads="1"/>
            </p:cNvSpPr>
            <p:nvPr/>
          </p:nvSpPr>
          <p:spPr bwMode="auto">
            <a:xfrm>
              <a:off x="6400800" y="5334000"/>
              <a:ext cx="2209800" cy="86177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1600" u="sng"/>
                <a:t>Family / Social Supports</a:t>
              </a:r>
            </a:p>
            <a:p>
              <a:r>
                <a:rPr lang="en-US" sz="900"/>
                <a:t>Family dynamics</a:t>
              </a:r>
            </a:p>
            <a:p>
              <a:r>
                <a:rPr lang="en-US" sz="900"/>
                <a:t>Friends, network support</a:t>
              </a:r>
            </a:p>
          </p:txBody>
        </p:sp>
        <p:cxnSp>
          <p:nvCxnSpPr>
            <p:cNvPr id="35" name="Straight Arrow Connector 34"/>
            <p:cNvCxnSpPr/>
            <p:nvPr/>
          </p:nvCxnSpPr>
          <p:spPr>
            <a:xfrm flipH="1" flipV="1">
              <a:off x="4929352" y="4911780"/>
              <a:ext cx="1471546" cy="650726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" name="Group 53"/>
          <p:cNvGrpSpPr>
            <a:grpSpLocks/>
          </p:cNvGrpSpPr>
          <p:nvPr/>
        </p:nvGrpSpPr>
        <p:grpSpPr bwMode="auto">
          <a:xfrm>
            <a:off x="381000" y="4876800"/>
            <a:ext cx="3536950" cy="1828800"/>
            <a:chOff x="381000" y="5029785"/>
            <a:chExt cx="3536731" cy="1828215"/>
          </a:xfrm>
        </p:grpSpPr>
        <p:sp>
          <p:nvSpPr>
            <p:cNvPr id="23599" name="TextBox 30"/>
            <p:cNvSpPr txBox="1">
              <a:spLocks noChangeArrowheads="1"/>
            </p:cNvSpPr>
            <p:nvPr/>
          </p:nvSpPr>
          <p:spPr bwMode="auto">
            <a:xfrm>
              <a:off x="381000" y="5411450"/>
              <a:ext cx="1806465" cy="144655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1600" u="sng"/>
                <a:t>Individual Patient</a:t>
              </a:r>
            </a:p>
            <a:p>
              <a:r>
                <a:rPr lang="en-US" sz="900"/>
                <a:t>Biological factors</a:t>
              </a:r>
            </a:p>
            <a:p>
              <a:r>
                <a:rPr lang="en-US" sz="900"/>
                <a:t>Socio-demographics</a:t>
              </a:r>
            </a:p>
            <a:p>
              <a:r>
                <a:rPr lang="en-US" sz="900"/>
                <a:t>Insurance coverage</a:t>
              </a:r>
            </a:p>
            <a:p>
              <a:r>
                <a:rPr lang="en-US" sz="900"/>
                <a:t>Risk status</a:t>
              </a:r>
            </a:p>
            <a:p>
              <a:r>
                <a:rPr lang="en-US" sz="900"/>
                <a:t>Co-morbidities</a:t>
              </a:r>
            </a:p>
            <a:p>
              <a:r>
                <a:rPr lang="en-US" sz="900"/>
                <a:t>Knowledge, attitudes, beliefs</a:t>
              </a:r>
            </a:p>
            <a:p>
              <a:r>
                <a:rPr lang="en-US" sz="900"/>
                <a:t>Decision-making preferences</a:t>
              </a:r>
            </a:p>
            <a:p>
              <a:r>
                <a:rPr lang="en-US" sz="900"/>
                <a:t>Psychological reaction/coping</a:t>
              </a:r>
            </a:p>
          </p:txBody>
        </p:sp>
        <p:cxnSp>
          <p:nvCxnSpPr>
            <p:cNvPr id="37" name="Straight Arrow Connector 36"/>
            <p:cNvCxnSpPr/>
            <p:nvPr/>
          </p:nvCxnSpPr>
          <p:spPr>
            <a:xfrm flipV="1">
              <a:off x="2209687" y="5029785"/>
              <a:ext cx="1708044" cy="533229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oup 52"/>
          <p:cNvGrpSpPr>
            <a:grpSpLocks/>
          </p:cNvGrpSpPr>
          <p:nvPr/>
        </p:nvGrpSpPr>
        <p:grpSpPr bwMode="auto">
          <a:xfrm>
            <a:off x="381000" y="3733800"/>
            <a:ext cx="3030538" cy="1446213"/>
            <a:chOff x="381000" y="3886200"/>
            <a:chExt cx="3030920" cy="1446550"/>
          </a:xfrm>
        </p:grpSpPr>
        <p:sp>
          <p:nvSpPr>
            <p:cNvPr id="23597" name="TextBox 29"/>
            <p:cNvSpPr txBox="1">
              <a:spLocks noChangeArrowheads="1"/>
            </p:cNvSpPr>
            <p:nvPr/>
          </p:nvSpPr>
          <p:spPr bwMode="auto">
            <a:xfrm>
              <a:off x="381000" y="3886200"/>
              <a:ext cx="1806465" cy="144655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1600" u="sng"/>
                <a:t>Provider / Team</a:t>
              </a:r>
            </a:p>
            <a:p>
              <a:r>
                <a:rPr lang="en-US" sz="900"/>
                <a:t>Knowledge, communication skills</a:t>
              </a:r>
            </a:p>
            <a:p>
              <a:r>
                <a:rPr lang="en-US" sz="900"/>
                <a:t>Perceived barriers, norms, test </a:t>
              </a:r>
            </a:p>
            <a:p>
              <a:r>
                <a:rPr lang="en-US" sz="900"/>
                <a:t>   efficacy</a:t>
              </a:r>
            </a:p>
            <a:p>
              <a:r>
                <a:rPr lang="en-US" sz="900"/>
                <a:t>Cultural competency</a:t>
              </a:r>
            </a:p>
            <a:p>
              <a:r>
                <a:rPr lang="en-US" sz="900"/>
                <a:t>Staffing mix &amp; turnover</a:t>
              </a:r>
            </a:p>
            <a:p>
              <a:r>
                <a:rPr lang="en-US" sz="900"/>
                <a:t>Role definition</a:t>
              </a:r>
            </a:p>
            <a:p>
              <a:r>
                <a:rPr lang="en-US" sz="900"/>
                <a:t>Teamwork</a:t>
              </a:r>
            </a:p>
          </p:txBody>
        </p:sp>
        <p:cxnSp>
          <p:nvCxnSpPr>
            <p:cNvPr id="38" name="Straight Arrow Connector 37"/>
            <p:cNvCxnSpPr/>
            <p:nvPr/>
          </p:nvCxnSpPr>
          <p:spPr>
            <a:xfrm flipV="1">
              <a:off x="2183040" y="4440367"/>
              <a:ext cx="1228880" cy="117502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oup 51"/>
          <p:cNvGrpSpPr>
            <a:grpSpLocks/>
          </p:cNvGrpSpPr>
          <p:nvPr/>
        </p:nvGrpSpPr>
        <p:grpSpPr bwMode="auto">
          <a:xfrm>
            <a:off x="381000" y="1143000"/>
            <a:ext cx="3200400" cy="2554288"/>
            <a:chOff x="381000" y="1295400"/>
            <a:chExt cx="3200400" cy="2554545"/>
          </a:xfrm>
        </p:grpSpPr>
        <p:sp>
          <p:nvSpPr>
            <p:cNvPr id="23595" name="TextBox 28"/>
            <p:cNvSpPr txBox="1">
              <a:spLocks noChangeArrowheads="1"/>
            </p:cNvSpPr>
            <p:nvPr/>
          </p:nvSpPr>
          <p:spPr bwMode="auto">
            <a:xfrm>
              <a:off x="381000" y="1295400"/>
              <a:ext cx="1806465" cy="2554545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1600" u="sng"/>
                <a:t>Local Community</a:t>
              </a:r>
            </a:p>
            <a:p>
              <a:r>
                <a:rPr lang="en-US" sz="900"/>
                <a:t>Community Level Resources</a:t>
              </a:r>
            </a:p>
            <a:p>
              <a:r>
                <a:rPr lang="en-US" sz="900"/>
                <a:t>   Medical care offerings</a:t>
              </a:r>
            </a:p>
            <a:p>
              <a:r>
                <a:rPr lang="en-US" sz="900"/>
                <a:t>   Population SES</a:t>
              </a:r>
            </a:p>
            <a:p>
              <a:r>
                <a:rPr lang="en-US" sz="900"/>
                <a:t>   Lay support networks</a:t>
              </a:r>
            </a:p>
            <a:p>
              <a:r>
                <a:rPr lang="en-US" sz="900"/>
                <a:t>   Private cancer organizations</a:t>
              </a:r>
            </a:p>
            <a:p>
              <a:r>
                <a:rPr lang="en-US" sz="900"/>
                <a:t>Local Hospital &amp; Cancer Services  </a:t>
              </a:r>
            </a:p>
            <a:p>
              <a:r>
                <a:rPr lang="en-US" sz="900"/>
                <a:t>   Market</a:t>
              </a:r>
            </a:p>
            <a:p>
              <a:r>
                <a:rPr lang="en-US" sz="900"/>
                <a:t>   Level of competition</a:t>
              </a:r>
            </a:p>
            <a:p>
              <a:r>
                <a:rPr lang="en-US" sz="900"/>
                <a:t>   Managed care penetration</a:t>
              </a:r>
            </a:p>
            <a:p>
              <a:r>
                <a:rPr lang="en-US" sz="900"/>
                <a:t>   Percent non-profit</a:t>
              </a:r>
            </a:p>
            <a:p>
              <a:r>
                <a:rPr lang="en-US" sz="900"/>
                <a:t>   Specialty mix</a:t>
              </a:r>
            </a:p>
            <a:p>
              <a:r>
                <a:rPr lang="en-US" sz="900"/>
                <a:t>Local Professional Norms</a:t>
              </a:r>
            </a:p>
            <a:p>
              <a:r>
                <a:rPr lang="en-US" sz="900"/>
                <a:t>   MD practice organizations</a:t>
              </a:r>
            </a:p>
            <a:p>
              <a:r>
                <a:rPr lang="en-US" sz="900"/>
                <a:t>   Use of guidelines</a:t>
              </a:r>
            </a:p>
            <a:p>
              <a:r>
                <a:rPr lang="en-US" sz="900"/>
                <a:t>   Practice patterns</a:t>
              </a:r>
            </a:p>
          </p:txBody>
        </p:sp>
        <p:cxnSp>
          <p:nvCxnSpPr>
            <p:cNvPr id="39" name="Straight Arrow Connector 38"/>
            <p:cNvCxnSpPr/>
            <p:nvPr/>
          </p:nvCxnSpPr>
          <p:spPr>
            <a:xfrm>
              <a:off x="2209800" y="2514723"/>
              <a:ext cx="1371600" cy="838284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Group 46"/>
          <p:cNvGrpSpPr>
            <a:grpSpLocks/>
          </p:cNvGrpSpPr>
          <p:nvPr/>
        </p:nvGrpSpPr>
        <p:grpSpPr bwMode="auto">
          <a:xfrm>
            <a:off x="5181600" y="1371600"/>
            <a:ext cx="3429000" cy="914400"/>
            <a:chOff x="5181600" y="1371600"/>
            <a:chExt cx="3429000" cy="914400"/>
          </a:xfrm>
        </p:grpSpPr>
        <p:sp>
          <p:nvSpPr>
            <p:cNvPr id="23593" name="TextBox 31"/>
            <p:cNvSpPr txBox="1">
              <a:spLocks noChangeArrowheads="1"/>
            </p:cNvSpPr>
            <p:nvPr/>
          </p:nvSpPr>
          <p:spPr bwMode="auto">
            <a:xfrm>
              <a:off x="6400800" y="1371600"/>
              <a:ext cx="2209800" cy="83099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sz="1200" u="sng" dirty="0"/>
                <a:t>National</a:t>
              </a:r>
            </a:p>
            <a:p>
              <a:r>
                <a:rPr lang="en-US" sz="1200" dirty="0"/>
                <a:t>   Policy – </a:t>
              </a:r>
              <a:r>
                <a:rPr lang="en-US" sz="900" dirty="0"/>
                <a:t>Affordable Care </a:t>
              </a:r>
              <a:r>
                <a:rPr lang="en-US" sz="900" dirty="0" smtClean="0"/>
                <a:t>Act</a:t>
              </a:r>
            </a:p>
            <a:p>
              <a:r>
                <a:rPr lang="en-US" sz="1200" dirty="0" smtClean="0"/>
                <a:t>   Structure – </a:t>
              </a:r>
              <a:r>
                <a:rPr lang="en-US" sz="900" dirty="0" smtClean="0"/>
                <a:t>Financial,    Political</a:t>
              </a:r>
              <a:endParaRPr lang="en-US" sz="900" dirty="0"/>
            </a:p>
            <a:p>
              <a:r>
                <a:rPr lang="en-US" sz="1200" dirty="0"/>
                <a:t>   </a:t>
              </a:r>
              <a:r>
                <a:rPr lang="en-US" sz="1200" dirty="0" smtClean="0"/>
                <a:t>Culture </a:t>
              </a:r>
              <a:r>
                <a:rPr lang="en-US" sz="1200" dirty="0"/>
                <a:t>- </a:t>
              </a:r>
              <a:r>
                <a:rPr lang="en-US" sz="900" dirty="0"/>
                <a:t>Expectations</a:t>
              </a:r>
            </a:p>
          </p:txBody>
        </p:sp>
        <p:cxnSp>
          <p:nvCxnSpPr>
            <p:cNvPr id="40" name="Straight Arrow Connector 39"/>
            <p:cNvCxnSpPr/>
            <p:nvPr/>
          </p:nvCxnSpPr>
          <p:spPr>
            <a:xfrm flipH="1">
              <a:off x="5181600" y="2268538"/>
              <a:ext cx="1223963" cy="17462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Group 54"/>
          <p:cNvGrpSpPr>
            <a:grpSpLocks/>
          </p:cNvGrpSpPr>
          <p:nvPr/>
        </p:nvGrpSpPr>
        <p:grpSpPr bwMode="auto">
          <a:xfrm>
            <a:off x="5435600" y="2362200"/>
            <a:ext cx="3175000" cy="1169551"/>
            <a:chOff x="5435161" y="2362200"/>
            <a:chExt cx="3175439" cy="1169069"/>
          </a:xfrm>
        </p:grpSpPr>
        <p:sp>
          <p:nvSpPr>
            <p:cNvPr id="23591" name="TextBox 35"/>
            <p:cNvSpPr txBox="1">
              <a:spLocks noChangeArrowheads="1"/>
            </p:cNvSpPr>
            <p:nvPr/>
          </p:nvSpPr>
          <p:spPr bwMode="auto">
            <a:xfrm>
              <a:off x="6400800" y="2362200"/>
              <a:ext cx="2209800" cy="116906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1600" u="sng" dirty="0"/>
                <a:t>State</a:t>
              </a:r>
            </a:p>
            <a:p>
              <a:r>
                <a:rPr lang="en-US" sz="1200" dirty="0"/>
                <a:t>Policy - </a:t>
              </a:r>
              <a:r>
                <a:rPr lang="en-US" sz="1200" dirty="0" smtClean="0"/>
                <a:t> </a:t>
              </a:r>
              <a:r>
                <a:rPr lang="en-US" sz="900" dirty="0" smtClean="0"/>
                <a:t>Medicaid</a:t>
              </a:r>
              <a:endParaRPr lang="en-US" sz="900" dirty="0"/>
            </a:p>
            <a:p>
              <a:r>
                <a:rPr lang="en-US" sz="1200" dirty="0" smtClean="0"/>
                <a:t>Structure </a:t>
              </a:r>
              <a:r>
                <a:rPr lang="en-US" sz="900" dirty="0" smtClean="0"/>
                <a:t>- Provider  Mix</a:t>
              </a:r>
              <a:endParaRPr lang="en-US" sz="900" dirty="0"/>
            </a:p>
            <a:p>
              <a:r>
                <a:rPr lang="en-US" sz="1200" dirty="0"/>
                <a:t>Culture</a:t>
              </a:r>
            </a:p>
            <a:p>
              <a:r>
                <a:rPr lang="en-US" sz="900" dirty="0"/>
                <a:t>      advocacy groups</a:t>
              </a:r>
            </a:p>
            <a:p>
              <a:r>
                <a:rPr lang="en-US" sz="900" dirty="0"/>
                <a:t>      </a:t>
              </a:r>
              <a:r>
                <a:rPr lang="en-US" sz="900" dirty="0" smtClean="0"/>
                <a:t>attitude/expectations</a:t>
              </a:r>
              <a:endParaRPr lang="en-US" sz="900" dirty="0"/>
            </a:p>
          </p:txBody>
        </p:sp>
        <p:cxnSp>
          <p:nvCxnSpPr>
            <p:cNvPr id="41" name="Straight Arrow Connector 40"/>
            <p:cNvCxnSpPr/>
            <p:nvPr/>
          </p:nvCxnSpPr>
          <p:spPr>
            <a:xfrm flipH="1" flipV="1">
              <a:off x="5435161" y="3200055"/>
              <a:ext cx="939930" cy="58714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55"/>
          <p:cNvGrpSpPr>
            <a:grpSpLocks/>
          </p:cNvGrpSpPr>
          <p:nvPr/>
        </p:nvGrpSpPr>
        <p:grpSpPr bwMode="auto">
          <a:xfrm>
            <a:off x="5362575" y="3733800"/>
            <a:ext cx="3248025" cy="1554163"/>
            <a:chOff x="5362903" y="3733800"/>
            <a:chExt cx="3247697" cy="1554272"/>
          </a:xfrm>
        </p:grpSpPr>
        <p:sp>
          <p:nvSpPr>
            <p:cNvPr id="23589" name="TextBox 32"/>
            <p:cNvSpPr txBox="1">
              <a:spLocks noChangeArrowheads="1"/>
            </p:cNvSpPr>
            <p:nvPr/>
          </p:nvSpPr>
          <p:spPr bwMode="auto">
            <a:xfrm>
              <a:off x="6400800" y="3733800"/>
              <a:ext cx="2209800" cy="155427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1600" u="sng"/>
                <a:t>Organization / Practice Setting</a:t>
              </a:r>
            </a:p>
            <a:p>
              <a:r>
                <a:rPr lang="en-US" sz="900"/>
                <a:t>Leadership</a:t>
              </a:r>
            </a:p>
            <a:p>
              <a:r>
                <a:rPr lang="en-US" sz="900"/>
                <a:t>Organizational structure, policies  &amp; incentives</a:t>
              </a:r>
            </a:p>
            <a:p>
              <a:r>
                <a:rPr lang="en-US" sz="900"/>
                <a:t>Delivery system design</a:t>
              </a:r>
            </a:p>
            <a:p>
              <a:r>
                <a:rPr lang="en-US" sz="900"/>
                <a:t>Clinical decision support</a:t>
              </a:r>
            </a:p>
            <a:p>
              <a:r>
                <a:rPr lang="en-US" sz="900"/>
                <a:t>Clinical information systems</a:t>
              </a:r>
            </a:p>
            <a:p>
              <a:r>
                <a:rPr lang="en-US" sz="900"/>
                <a:t>Patient education &amp; navigation</a:t>
              </a:r>
            </a:p>
          </p:txBody>
        </p:sp>
        <p:cxnSp>
          <p:nvCxnSpPr>
            <p:cNvPr id="42" name="Straight Arrow Connector 41"/>
            <p:cNvCxnSpPr/>
            <p:nvPr/>
          </p:nvCxnSpPr>
          <p:spPr>
            <a:xfrm flipH="1" flipV="1">
              <a:off x="5362903" y="4262475"/>
              <a:ext cx="1011136" cy="295296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Multilevel context of care is intriguing and challenging….an example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800" y="1371600"/>
            <a:ext cx="7315200" cy="4953000"/>
          </a:xfrm>
        </p:spPr>
        <p:txBody>
          <a:bodyPr/>
          <a:lstStyle/>
          <a:p>
            <a:r>
              <a:rPr lang="en-US" dirty="0" smtClean="0"/>
              <a:t>30% of population served by  FQHCs is screened for CRC compared to close to 60% of general population</a:t>
            </a:r>
          </a:p>
          <a:p>
            <a:r>
              <a:rPr lang="en-US" dirty="0" smtClean="0"/>
              <a:t>FQHCs know it and they are being committed to increasing it</a:t>
            </a:r>
          </a:p>
          <a:p>
            <a:pPr lvl="1"/>
            <a:r>
              <a:rPr lang="en-US" dirty="0" smtClean="0"/>
              <a:t>Roundtable 80 by 18</a:t>
            </a:r>
          </a:p>
          <a:p>
            <a:pPr lvl="1"/>
            <a:r>
              <a:rPr lang="en-US" dirty="0" smtClean="0"/>
              <a:t>CEO  NACHC</a:t>
            </a:r>
          </a:p>
          <a:p>
            <a:r>
              <a:rPr lang="en-US" dirty="0" smtClean="0"/>
              <a:t>CRC screening in FQHCs is a multilevel challenge</a:t>
            </a:r>
          </a:p>
          <a:p>
            <a:pPr lvl="1"/>
            <a:r>
              <a:rPr lang="en-US" dirty="0" smtClean="0"/>
              <a:t>National support</a:t>
            </a:r>
          </a:p>
          <a:p>
            <a:pPr lvl="1"/>
            <a:r>
              <a:rPr lang="en-US" dirty="0" smtClean="0"/>
              <a:t>Regional support (health networks, primary care assoc)</a:t>
            </a:r>
          </a:p>
          <a:p>
            <a:pPr lvl="1"/>
            <a:r>
              <a:rPr lang="en-US" dirty="0" smtClean="0"/>
              <a:t>System/clinic support</a:t>
            </a:r>
          </a:p>
          <a:p>
            <a:pPr lvl="1"/>
            <a:r>
              <a:rPr lang="en-US" dirty="0" smtClean="0"/>
              <a:t>Individual understanding &amp; motivation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0"/>
            <a:ext cx="1415772" cy="6858000"/>
          </a:xfrm>
          <a:prstGeom prst="rect">
            <a:avLst/>
          </a:prstGeom>
          <a:solidFill>
            <a:srgbClr val="FF0000"/>
          </a:solidFill>
        </p:spPr>
        <p:txBody>
          <a:bodyPr vert="vert270" wrap="square" rtlCol="0">
            <a:spAutoFit/>
          </a:bodyPr>
          <a:lstStyle/>
          <a:p>
            <a:r>
              <a:rPr lang="en-US" sz="4000" dirty="0" smtClean="0">
                <a:solidFill>
                  <a:schemeClr val="bg1"/>
                </a:solidFill>
              </a:rPr>
              <a:t>National Cancer Institute</a:t>
            </a:r>
          </a:p>
          <a:p>
            <a:endParaRPr lang="en-US" sz="4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0"/>
            <a:ext cx="7315200" cy="1409700"/>
          </a:xfrm>
          <a:solidFill>
            <a:schemeClr val="bg2">
              <a:lumMod val="60000"/>
              <a:lumOff val="40000"/>
            </a:schemeClr>
          </a:solidFill>
        </p:spPr>
        <p:txBody>
          <a:bodyPr/>
          <a:lstStyle/>
          <a:p>
            <a:r>
              <a:rPr lang="en-US" dirty="0" smtClean="0"/>
              <a:t>CPCRN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1609725"/>
            <a:ext cx="7315200" cy="5248275"/>
          </a:xfrm>
        </p:spPr>
        <p:txBody>
          <a:bodyPr/>
          <a:lstStyle/>
          <a:p>
            <a:r>
              <a:rPr lang="en-US" dirty="0" smtClean="0"/>
              <a:t>A joint effort with CDC</a:t>
            </a:r>
          </a:p>
          <a:p>
            <a:pPr lvl="1"/>
            <a:r>
              <a:rPr lang="en-US" dirty="0" smtClean="0"/>
              <a:t>Vicki Benard/Stephen Taplin</a:t>
            </a:r>
          </a:p>
          <a:p>
            <a:pPr lvl="1"/>
            <a:r>
              <a:rPr lang="en-US" dirty="0" smtClean="0"/>
              <a:t>….and many others including David, April, Cynthia</a:t>
            </a:r>
          </a:p>
          <a:p>
            <a:r>
              <a:rPr lang="en-US" dirty="0" smtClean="0"/>
              <a:t>Priorities:  </a:t>
            </a:r>
          </a:p>
          <a:p>
            <a:pPr lvl="1"/>
            <a:r>
              <a:rPr lang="en-US" dirty="0" smtClean="0"/>
              <a:t>Implementation processes for </a:t>
            </a:r>
          </a:p>
          <a:p>
            <a:pPr lvl="2"/>
            <a:r>
              <a:rPr lang="en-US" dirty="0" smtClean="0"/>
              <a:t>Colorectal cancer screening implementation</a:t>
            </a:r>
          </a:p>
          <a:p>
            <a:pPr lvl="2"/>
            <a:r>
              <a:rPr lang="en-US" dirty="0" smtClean="0"/>
              <a:t>HPV vaccination</a:t>
            </a:r>
          </a:p>
          <a:p>
            <a:pPr lvl="1">
              <a:buFontTx/>
              <a:buChar char="-"/>
            </a:pPr>
            <a:r>
              <a:rPr lang="en-US" dirty="0" smtClean="0"/>
              <a:t>Multilevel perspective</a:t>
            </a:r>
          </a:p>
          <a:p>
            <a:pPr lvl="2">
              <a:buFontTx/>
              <a:buChar char="-"/>
            </a:pPr>
            <a:r>
              <a:rPr lang="en-US" dirty="0" smtClean="0"/>
              <a:t>How individuals, groups, organizations &amp; communities act and interact to adopt efficacious cancer control</a:t>
            </a:r>
          </a:p>
          <a:p>
            <a:pPr lvl="2">
              <a:buFontTx/>
              <a:buChar char="-"/>
            </a:pPr>
            <a:r>
              <a:rPr lang="en-US" dirty="0" smtClean="0"/>
              <a:t>Turning our view and thoughts 90 degrees to the implementation</a:t>
            </a:r>
          </a:p>
          <a:p>
            <a:pPr lvl="3">
              <a:buFontTx/>
              <a:buChar char="-"/>
            </a:pPr>
            <a:endParaRPr lang="en-US" dirty="0" smtClean="0"/>
          </a:p>
          <a:p>
            <a:pPr lvl="1">
              <a:buNone/>
            </a:pPr>
            <a:r>
              <a:rPr lang="en-US" dirty="0" smtClean="0"/>
              <a:t>	</a:t>
            </a:r>
          </a:p>
          <a:p>
            <a:pPr lvl="1"/>
            <a:endParaRPr lang="en-US" dirty="0" smtClean="0"/>
          </a:p>
          <a:p>
            <a:pPr lvl="1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0" y="0"/>
            <a:ext cx="1415772" cy="6858000"/>
          </a:xfrm>
          <a:prstGeom prst="rect">
            <a:avLst/>
          </a:prstGeom>
          <a:solidFill>
            <a:srgbClr val="FF0000"/>
          </a:solidFill>
        </p:spPr>
        <p:txBody>
          <a:bodyPr vert="vert270" wrap="square" rtlCol="0">
            <a:spAutoFit/>
          </a:bodyPr>
          <a:lstStyle/>
          <a:p>
            <a:r>
              <a:rPr lang="en-US" sz="4000" dirty="0" smtClean="0">
                <a:solidFill>
                  <a:schemeClr val="bg1"/>
                </a:solidFill>
              </a:rPr>
              <a:t>National Cancer Institute</a:t>
            </a:r>
          </a:p>
          <a:p>
            <a:endParaRPr lang="en-US" sz="4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60000"/>
              <a:lumOff val="40000"/>
            </a:schemeClr>
          </a:solidFill>
        </p:spPr>
        <p:txBody>
          <a:bodyPr/>
          <a:lstStyle/>
          <a:p>
            <a:r>
              <a:rPr lang="en-US" dirty="0" smtClean="0"/>
              <a:t>There are networks and resources for research you can use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People </a:t>
            </a:r>
          </a:p>
          <a:p>
            <a:pPr lvl="1"/>
            <a:r>
              <a:rPr lang="en-US" dirty="0" smtClean="0"/>
              <a:t>Leadership</a:t>
            </a:r>
          </a:p>
          <a:p>
            <a:pPr lvl="1"/>
            <a:r>
              <a:rPr lang="en-US" dirty="0" smtClean="0"/>
              <a:t>Program directors</a:t>
            </a:r>
          </a:p>
          <a:p>
            <a:r>
              <a:rPr lang="en-US" dirty="0" smtClean="0"/>
              <a:t>Primary data</a:t>
            </a:r>
          </a:p>
          <a:p>
            <a:r>
              <a:rPr lang="en-US" dirty="0" smtClean="0"/>
              <a:t>Secondary data</a:t>
            </a:r>
          </a:p>
          <a:p>
            <a:r>
              <a:rPr lang="en-US" dirty="0" smtClean="0"/>
              <a:t>Networks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0" y="0"/>
            <a:ext cx="1415772" cy="6858000"/>
          </a:xfrm>
          <a:prstGeom prst="rect">
            <a:avLst/>
          </a:prstGeom>
          <a:solidFill>
            <a:srgbClr val="FF0000"/>
          </a:solidFill>
        </p:spPr>
        <p:txBody>
          <a:bodyPr vert="vert270" wrap="square" rtlCol="0">
            <a:spAutoFit/>
          </a:bodyPr>
          <a:lstStyle/>
          <a:p>
            <a:r>
              <a:rPr lang="en-US" sz="4000" dirty="0" smtClean="0">
                <a:solidFill>
                  <a:schemeClr val="bg1"/>
                </a:solidFill>
              </a:rPr>
              <a:t>National Cancer Institute</a:t>
            </a:r>
          </a:p>
          <a:p>
            <a:endParaRPr lang="en-US" sz="4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380413" cy="1143000"/>
          </a:xfrm>
        </p:spPr>
        <p:txBody>
          <a:bodyPr/>
          <a:lstStyle/>
          <a:p>
            <a:pPr algn="ctr" eaLnBrk="1" hangingPunct="1"/>
            <a:r>
              <a:rPr lang="en-US" altLang="en-US" dirty="0">
                <a:solidFill>
                  <a:schemeClr val="bg1"/>
                </a:solidFill>
                <a:ea typeface="ＭＳ Ｐゴシック" panose="020B0600070205080204" pitchFamily="34" charset="-128"/>
              </a:rPr>
              <a:t>Role of Branch Staff</a:t>
            </a:r>
            <a:endParaRPr lang="en-US" altLang="en-US" dirty="0" smtClean="0">
              <a:solidFill>
                <a:schemeClr val="bg1"/>
              </a:solidFill>
              <a:ea typeface="ＭＳ Ｐゴシック" panose="020B0600070205080204" pitchFamily="34" charset="-128"/>
            </a:endParaRPr>
          </a:p>
        </p:txBody>
      </p:sp>
      <p:sp>
        <p:nvSpPr>
          <p:cNvPr id="17411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990600" y="1449387"/>
            <a:ext cx="7239000" cy="5027613"/>
          </a:xfrm>
        </p:spPr>
        <p:txBody>
          <a:bodyPr/>
          <a:lstStyle/>
          <a:p>
            <a:pPr defTabSz="457059" eaLnBrk="1" fontAlgn="auto" hangingPunct="1"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  <a:buFont typeface="Arial" panose="020B0604020202020204" pitchFamily="34" charset="0"/>
              <a:buChar char="•"/>
              <a:defRPr/>
            </a:pPr>
            <a:r>
              <a:rPr lang="en-US" altLang="en-US" sz="2400" dirty="0" smtClean="0">
                <a:ea typeface="ＭＳ Ｐゴシック" panose="020B0600070205080204" pitchFamily="34" charset="-128"/>
              </a:rPr>
              <a:t>Pre-application </a:t>
            </a:r>
            <a:r>
              <a:rPr lang="en-US" altLang="en-US" sz="2400" dirty="0">
                <a:ea typeface="ＭＳ Ｐゴシック" panose="020B0600070205080204" pitchFamily="34" charset="-128"/>
              </a:rPr>
              <a:t>advice on program priorities, funding mechanisms, study section, and aims</a:t>
            </a:r>
          </a:p>
          <a:p>
            <a:pPr defTabSz="457059" eaLnBrk="1" fontAlgn="auto" hangingPunct="1"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  <a:buFont typeface="Arial" panose="020B0604020202020204" pitchFamily="34" charset="0"/>
              <a:buChar char="•"/>
              <a:defRPr/>
            </a:pPr>
            <a:endParaRPr lang="en-US" altLang="en-US" sz="1400" dirty="0" smtClean="0">
              <a:ea typeface="ＭＳ Ｐゴシック" panose="020B0600070205080204" pitchFamily="34" charset="-128"/>
            </a:endParaRPr>
          </a:p>
          <a:p>
            <a:pPr defTabSz="457059" eaLnBrk="1" fontAlgn="auto" hangingPunct="1"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  <a:buFont typeface="Arial" panose="020B0604020202020204" pitchFamily="34" charset="0"/>
              <a:buChar char="•"/>
              <a:defRPr/>
            </a:pPr>
            <a:r>
              <a:rPr lang="en-US" altLang="en-US" sz="2400" dirty="0" smtClean="0">
                <a:ea typeface="ＭＳ Ｐゴシック" panose="020B0600070205080204" pitchFamily="34" charset="-128"/>
              </a:rPr>
              <a:t>Review summary </a:t>
            </a:r>
            <a:r>
              <a:rPr lang="en-US" altLang="en-US" sz="2400" dirty="0">
                <a:ea typeface="ＭＳ Ｐゴシック" panose="020B0600070205080204" pitchFamily="34" charset="-128"/>
              </a:rPr>
              <a:t>statement and </a:t>
            </a:r>
            <a:r>
              <a:rPr lang="en-US" altLang="en-US" sz="2400" dirty="0" smtClean="0">
                <a:ea typeface="ＭＳ Ｐゴシック" panose="020B0600070205080204" pitchFamily="34" charset="-128"/>
              </a:rPr>
              <a:t>provide advice </a:t>
            </a:r>
            <a:r>
              <a:rPr lang="en-US" altLang="en-US" sz="2400" dirty="0">
                <a:ea typeface="ＭＳ Ｐゴシック" panose="020B0600070205080204" pitchFamily="34" charset="-128"/>
              </a:rPr>
              <a:t>on next </a:t>
            </a:r>
            <a:r>
              <a:rPr lang="en-US" altLang="en-US" sz="2400" dirty="0" smtClean="0">
                <a:ea typeface="ＭＳ Ｐゴシック" panose="020B0600070205080204" pitchFamily="34" charset="-128"/>
              </a:rPr>
              <a:t>steps</a:t>
            </a:r>
          </a:p>
          <a:p>
            <a:pPr defTabSz="457059" eaLnBrk="1" fontAlgn="auto" hangingPunct="1"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  <a:buFont typeface="Arial" panose="020B0604020202020204" pitchFamily="34" charset="0"/>
              <a:buChar char="•"/>
              <a:defRPr/>
            </a:pPr>
            <a:endParaRPr lang="en-US" altLang="en-US" sz="1400" dirty="0">
              <a:ea typeface="ＭＳ Ｐゴシック" panose="020B0600070205080204" pitchFamily="34" charset="-128"/>
            </a:endParaRPr>
          </a:p>
          <a:p>
            <a:pPr defTabSz="457059" eaLnBrk="1" fontAlgn="auto" hangingPunct="1"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  <a:buFont typeface="Arial" panose="020B0604020202020204" pitchFamily="34" charset="0"/>
              <a:buChar char="•"/>
              <a:defRPr/>
            </a:pPr>
            <a:r>
              <a:rPr lang="en-US" altLang="en-US" sz="2400" dirty="0" smtClean="0">
                <a:ea typeface="ＭＳ Ｐゴシック" panose="020B0600070205080204" pitchFamily="34" charset="-128"/>
              </a:rPr>
              <a:t>Required </a:t>
            </a:r>
            <a:r>
              <a:rPr lang="en-US" altLang="en-US" sz="2400" dirty="0">
                <a:ea typeface="ＭＳ Ｐゴシック" panose="020B0600070205080204" pitchFamily="34" charset="-128"/>
              </a:rPr>
              <a:t>NCI scientific oversight of award (including review of annual progress report</a:t>
            </a:r>
            <a:r>
              <a:rPr lang="en-US" altLang="en-US" sz="2400" dirty="0" smtClean="0">
                <a:ea typeface="ＭＳ Ｐゴシック" panose="020B0600070205080204" pitchFamily="34" charset="-128"/>
              </a:rPr>
              <a:t>)</a:t>
            </a:r>
            <a:r>
              <a:rPr lang="en-US" altLang="en-US" sz="2000" dirty="0">
                <a:ea typeface="ＭＳ Ｐゴシック" panose="020B0600070205080204" pitchFamily="34" charset="-128"/>
              </a:rPr>
              <a:t> </a:t>
            </a:r>
            <a:endParaRPr lang="en-US" altLang="en-US" sz="2000" dirty="0" smtClean="0">
              <a:ea typeface="ＭＳ Ｐゴシック" panose="020B0600070205080204" pitchFamily="34" charset="-128"/>
            </a:endParaRPr>
          </a:p>
          <a:p>
            <a:pPr marL="0" indent="0" defTabSz="457059" eaLnBrk="1" fontAlgn="auto" hangingPunct="1"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  <a:buNone/>
              <a:defRPr/>
            </a:pPr>
            <a:endParaRPr lang="en-US" altLang="en-US" sz="2000" dirty="0">
              <a:ea typeface="ＭＳ Ｐゴシック" panose="020B0600070205080204" pitchFamily="34" charset="-128"/>
            </a:endParaRPr>
          </a:p>
          <a:p>
            <a:pPr marL="0" indent="0" defTabSz="457059" eaLnBrk="1" fontAlgn="auto" hangingPunct="1"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  <a:buNone/>
              <a:defRPr/>
            </a:pPr>
            <a:r>
              <a:rPr lang="en-US" altLang="en-US" sz="2000" dirty="0" smtClean="0">
                <a:ea typeface="ＭＳ Ｐゴシック" panose="020B0600070205080204" pitchFamily="34" charset="-128"/>
              </a:rPr>
              <a:t>Identify </a:t>
            </a:r>
            <a:r>
              <a:rPr lang="en-US" altLang="en-US" sz="2000" dirty="0">
                <a:ea typeface="ＭＳ Ｐゴシック" panose="020B0600070205080204" pitchFamily="34" charset="-128"/>
              </a:rPr>
              <a:t>staff appropriate for your idea(s) through mentors, peers, published literature, meetings, web pages, etc.</a:t>
            </a:r>
          </a:p>
          <a:p>
            <a:pPr marL="0" indent="0">
              <a:spcBef>
                <a:spcPts val="0"/>
              </a:spcBef>
              <a:spcAft>
                <a:spcPts val="600"/>
              </a:spcAft>
              <a:buFontTx/>
              <a:buNone/>
            </a:pPr>
            <a:endParaRPr lang="en-US" altLang="en-US" sz="1400" dirty="0" smtClean="0">
              <a:ea typeface="ＭＳ Ｐゴシック" panose="020B0600070205080204" pitchFamily="34" charset="-128"/>
            </a:endParaRPr>
          </a:p>
          <a:p>
            <a:pPr marL="0" indent="0">
              <a:spcBef>
                <a:spcPts val="0"/>
              </a:spcBef>
              <a:spcAft>
                <a:spcPts val="600"/>
              </a:spcAft>
              <a:buFontTx/>
              <a:buNone/>
            </a:pPr>
            <a:r>
              <a:rPr lang="en-US" altLang="en-US" sz="2000" dirty="0" smtClean="0">
                <a:ea typeface="ＭＳ Ｐゴシック" panose="020B0600070205080204" pitchFamily="34" charset="-128"/>
              </a:rPr>
              <a:t>Please </a:t>
            </a:r>
            <a:r>
              <a:rPr lang="en-US" altLang="en-US" sz="2000" dirty="0">
                <a:ea typeface="ＭＳ Ｐゴシック" panose="020B0600070205080204" pitchFamily="34" charset="-128"/>
              </a:rPr>
              <a:t>email first (</a:t>
            </a:r>
            <a:r>
              <a:rPr lang="en-US" altLang="en-US" sz="2000" u="sng" dirty="0">
                <a:ea typeface="ＭＳ Ｐゴシック" panose="020B0600070205080204" pitchFamily="34" charset="-128"/>
                <a:hlinkClick r:id="rId4"/>
              </a:rPr>
              <a:t>https://ned.nih.gov/search</a:t>
            </a:r>
            <a:r>
              <a:rPr lang="en-US" altLang="en-US" sz="2000" u="sng" dirty="0" smtClean="0">
                <a:ea typeface="ＭＳ Ｐゴシック" panose="020B0600070205080204" pitchFamily="34" charset="-128"/>
                <a:hlinkClick r:id="rId4"/>
              </a:rPr>
              <a:t>/</a:t>
            </a:r>
            <a:r>
              <a:rPr lang="en-US" altLang="en-US" sz="2000" dirty="0" smtClean="0">
                <a:ea typeface="ＭＳ Ｐゴシック" panose="020B0600070205080204" pitchFamily="34" charset="-128"/>
              </a:rPr>
              <a:t>)</a:t>
            </a:r>
            <a:endParaRPr lang="en-US" altLang="en-US" sz="2000" dirty="0"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73688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382000" cy="1143000"/>
          </a:xfrm>
        </p:spPr>
        <p:txBody>
          <a:bodyPr/>
          <a:lstStyle/>
          <a:p>
            <a:pPr algn="ctr" eaLnBrk="1" hangingPunct="1"/>
            <a:r>
              <a:rPr lang="en-US" dirty="0" smtClean="0">
                <a:solidFill>
                  <a:schemeClr val="bg1"/>
                </a:solidFill>
              </a:rPr>
              <a:t>Primary Data: National Health Interview Survey</a:t>
            </a:r>
            <a:endParaRPr lang="en-US" altLang="en-US" dirty="0" smtClean="0">
              <a:solidFill>
                <a:schemeClr val="bg1"/>
              </a:solidFill>
              <a:ea typeface="ＭＳ Ｐゴシック" panose="020B0600070205080204" pitchFamily="34" charset="-128"/>
            </a:endParaRPr>
          </a:p>
        </p:txBody>
      </p:sp>
      <p:sp>
        <p:nvSpPr>
          <p:cNvPr id="17411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838200" y="1219200"/>
            <a:ext cx="7239000" cy="3124200"/>
          </a:xfrm>
        </p:spPr>
        <p:txBody>
          <a:bodyPr/>
          <a:lstStyle/>
          <a:p>
            <a:pPr marL="342900" lvl="1" indent="-342900" eaLnBrk="1" hangingPunct="1">
              <a:spcBef>
                <a:spcPts val="0"/>
              </a:spcBef>
              <a:spcAft>
                <a:spcPts val="600"/>
              </a:spcAft>
              <a:buClr>
                <a:srgbClr val="D30138"/>
              </a:buClr>
              <a:buFontTx/>
              <a:buChar char="•"/>
            </a:pPr>
            <a:r>
              <a:rPr lang="en-US" altLang="en-US" dirty="0">
                <a:cs typeface="Arial" charset="0"/>
              </a:rPr>
              <a:t>Leading source of population-based, self-reported health status and health care utilization data in the </a:t>
            </a:r>
            <a:r>
              <a:rPr lang="en-US" altLang="en-US" dirty="0" smtClean="0">
                <a:cs typeface="Arial" charset="0"/>
              </a:rPr>
              <a:t>U.S.</a:t>
            </a:r>
          </a:p>
          <a:p>
            <a:pPr eaLnBrk="1" hangingPunct="1">
              <a:spcBef>
                <a:spcPts val="0"/>
              </a:spcBef>
              <a:spcAft>
                <a:spcPts val="600"/>
              </a:spcAft>
              <a:buClr>
                <a:srgbClr val="D30138"/>
              </a:buClr>
            </a:pPr>
            <a:r>
              <a:rPr lang="en-US" dirty="0" smtClean="0">
                <a:cs typeface="Calibri" panose="020F0502020204030204" pitchFamily="34" charset="0"/>
              </a:rPr>
              <a:t>Cross-sectional in-person survey </a:t>
            </a:r>
            <a:r>
              <a:rPr lang="en-US" dirty="0">
                <a:cs typeface="Calibri" panose="020F0502020204030204" pitchFamily="34" charset="0"/>
              </a:rPr>
              <a:t>of a nationally representative sample of </a:t>
            </a:r>
            <a:r>
              <a:rPr lang="en-US" dirty="0" smtClean="0">
                <a:cs typeface="Calibri" panose="020F0502020204030204" pitchFamily="34" charset="0"/>
              </a:rPr>
              <a:t>~ 87,500 persons</a:t>
            </a:r>
            <a:endParaRPr lang="en-US" dirty="0">
              <a:cs typeface="Calibri" panose="020F0502020204030204" pitchFamily="34" charset="0"/>
            </a:endParaRPr>
          </a:p>
          <a:p>
            <a:pPr eaLnBrk="1" hangingPunct="1">
              <a:spcBef>
                <a:spcPts val="0"/>
              </a:spcBef>
              <a:spcAft>
                <a:spcPts val="600"/>
              </a:spcAft>
              <a:buClr>
                <a:srgbClr val="D30138"/>
              </a:buClr>
              <a:buFont typeface="Arial" panose="020B0604020202020204" pitchFamily="34" charset="0"/>
              <a:buChar char="•"/>
            </a:pPr>
            <a:r>
              <a:rPr lang="en-US" altLang="en-US" dirty="0" smtClean="0">
                <a:cs typeface="Calibri" panose="020F0502020204030204" pitchFamily="34" charset="0"/>
              </a:rPr>
              <a:t>NHIS </a:t>
            </a:r>
            <a:r>
              <a:rPr lang="en-US" altLang="en-US" dirty="0">
                <a:cs typeface="Calibri" panose="020F0502020204030204" pitchFamily="34" charset="0"/>
              </a:rPr>
              <a:t>Cancer Control Supplement (CCS</a:t>
            </a:r>
            <a:r>
              <a:rPr lang="en-US" altLang="en-US" dirty="0" smtClean="0">
                <a:cs typeface="Calibri" panose="020F0502020204030204" pitchFamily="34" charset="0"/>
              </a:rPr>
              <a:t>)</a:t>
            </a:r>
          </a:p>
          <a:p>
            <a:pPr lvl="1" eaLnBrk="1" hangingPunct="1">
              <a:spcBef>
                <a:spcPts val="0"/>
              </a:spcBef>
              <a:spcAft>
                <a:spcPts val="600"/>
              </a:spcAft>
              <a:buClr>
                <a:srgbClr val="D30138"/>
              </a:buClr>
            </a:pPr>
            <a:r>
              <a:rPr lang="en-US" altLang="en-US" dirty="0" smtClean="0">
                <a:cs typeface="Calibri" panose="020F0502020204030204" pitchFamily="34" charset="0"/>
              </a:rPr>
              <a:t>Roughly 20 minute battery covering many topics</a:t>
            </a:r>
          </a:p>
          <a:p>
            <a:pPr lvl="1" eaLnBrk="1" hangingPunct="1">
              <a:spcBef>
                <a:spcPts val="0"/>
              </a:spcBef>
              <a:spcAft>
                <a:spcPts val="600"/>
              </a:spcAft>
              <a:buClr>
                <a:srgbClr val="D30138"/>
              </a:buClr>
            </a:pPr>
            <a:r>
              <a:rPr lang="en-US" altLang="en-US" dirty="0" smtClean="0">
                <a:cs typeface="Arial" charset="0"/>
              </a:rPr>
              <a:t>New </a:t>
            </a:r>
            <a:r>
              <a:rPr lang="en-US" altLang="en-US" dirty="0">
                <a:cs typeface="Arial" charset="0"/>
              </a:rPr>
              <a:t>topics for 2015 include lung cancer screening, new tobacco products, and genetic </a:t>
            </a:r>
            <a:r>
              <a:rPr lang="en-US" altLang="en-US" dirty="0" smtClean="0">
                <a:cs typeface="Arial" charset="0"/>
              </a:rPr>
              <a:t>counseling</a:t>
            </a:r>
          </a:p>
          <a:p>
            <a:pPr eaLnBrk="1" hangingPunct="1">
              <a:spcBef>
                <a:spcPts val="0"/>
              </a:spcBef>
              <a:spcAft>
                <a:spcPts val="600"/>
              </a:spcAft>
              <a:buClr>
                <a:srgbClr val="D30138"/>
              </a:buClr>
            </a:pPr>
            <a:r>
              <a:rPr lang="en-US" altLang="en-US" dirty="0" smtClean="0">
                <a:cs typeface="Arial" charset="0"/>
              </a:rPr>
              <a:t>Data are publicly available</a:t>
            </a:r>
          </a:p>
          <a:p>
            <a:pPr eaLnBrk="1" hangingPunct="1">
              <a:spcBef>
                <a:spcPts val="0"/>
              </a:spcBef>
              <a:spcAft>
                <a:spcPts val="600"/>
              </a:spcAft>
              <a:buClr>
                <a:srgbClr val="D30138"/>
              </a:buClr>
            </a:pPr>
            <a:r>
              <a:rPr lang="en-US" dirty="0" smtClean="0"/>
              <a:t>&gt; </a:t>
            </a:r>
            <a:r>
              <a:rPr lang="en-US" dirty="0"/>
              <a:t>200 </a:t>
            </a:r>
            <a:r>
              <a:rPr lang="en-US" dirty="0" smtClean="0"/>
              <a:t>publications since 2000</a:t>
            </a:r>
          </a:p>
          <a:p>
            <a:pPr eaLnBrk="1" hangingPunct="1">
              <a:spcBef>
                <a:spcPts val="0"/>
              </a:spcBef>
              <a:spcAft>
                <a:spcPts val="600"/>
              </a:spcAft>
              <a:buClr>
                <a:srgbClr val="D30138"/>
              </a:buClr>
            </a:pPr>
            <a:endParaRPr lang="en-US" altLang="en-US" sz="1400" dirty="0">
              <a:cs typeface="Arial" charset="0"/>
            </a:endParaRPr>
          </a:p>
          <a:p>
            <a:pPr marL="0" lvl="1" indent="0" eaLnBrk="1" hangingPunct="1">
              <a:spcBef>
                <a:spcPts val="0"/>
              </a:spcBef>
              <a:spcAft>
                <a:spcPts val="1500"/>
              </a:spcAft>
              <a:buClr>
                <a:srgbClr val="D30138"/>
              </a:buClr>
              <a:buNone/>
            </a:pPr>
            <a:r>
              <a:rPr lang="en-US" altLang="en-US" dirty="0">
                <a:cs typeface="Calibri" panose="020F0502020204030204" pitchFamily="34" charset="0"/>
                <a:hlinkClick r:id="rId4"/>
              </a:rPr>
              <a:t>http://appliedresearch.cancer.gov/nhis/</a:t>
            </a:r>
            <a:endParaRPr lang="en-US" altLang="en-US" dirty="0">
              <a:cs typeface="Calibri" panose="020F0502020204030204" pitchFamily="34" charset="0"/>
            </a:endParaRPr>
          </a:p>
          <a:p>
            <a:pPr lvl="1" eaLnBrk="1" hangingPunct="1">
              <a:spcAft>
                <a:spcPts val="600"/>
              </a:spcAft>
              <a:buClr>
                <a:srgbClr val="D30138"/>
              </a:buClr>
              <a:buFont typeface="Arial" panose="020B0604020202020204" pitchFamily="34" charset="0"/>
              <a:buChar char="•"/>
            </a:pPr>
            <a:endParaRPr lang="en-US" altLang="en-US" dirty="0"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5508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382000" cy="1143000"/>
          </a:xfrm>
        </p:spPr>
        <p:txBody>
          <a:bodyPr/>
          <a:lstStyle/>
          <a:p>
            <a:pPr algn="ctr" eaLnBrk="1" hangingPunct="1"/>
            <a:r>
              <a:rPr lang="en-US" sz="3000" dirty="0" smtClean="0">
                <a:solidFill>
                  <a:schemeClr val="bg1"/>
                </a:solidFill>
              </a:rPr>
              <a:t>Primary Data: Medical Expenditure Panel Survey</a:t>
            </a:r>
            <a:endParaRPr lang="en-US" altLang="en-US" sz="3000" dirty="0" smtClean="0">
              <a:solidFill>
                <a:schemeClr val="bg1"/>
              </a:solidFill>
              <a:ea typeface="ＭＳ Ｐゴシック" panose="020B0600070205080204" pitchFamily="34" charset="-128"/>
            </a:endParaRPr>
          </a:p>
        </p:txBody>
      </p:sp>
      <p:sp>
        <p:nvSpPr>
          <p:cNvPr id="17411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838200" y="1371600"/>
            <a:ext cx="7543800" cy="3124200"/>
          </a:xfrm>
        </p:spPr>
        <p:txBody>
          <a:bodyPr/>
          <a:lstStyle/>
          <a:p>
            <a:pPr marL="342793" lvl="1" indent="-342793" eaLnBrk="1" fontAlgn="auto" hangingPunct="1"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Arial" pitchFamily="34" charset="0"/>
              <a:buChar char="•"/>
              <a:defRPr/>
            </a:pPr>
            <a:r>
              <a:rPr lang="en-US" sz="2600" dirty="0"/>
              <a:t>Medical </a:t>
            </a:r>
            <a:r>
              <a:rPr lang="en-US" sz="2600" dirty="0" smtClean="0"/>
              <a:t>Expenditure Panel </a:t>
            </a:r>
            <a:r>
              <a:rPr lang="en-US" sz="2600" dirty="0"/>
              <a:t>Survey (MEPS) collects data from </a:t>
            </a:r>
            <a:r>
              <a:rPr lang="en-US" sz="2600" dirty="0" smtClean="0"/>
              <a:t>families and </a:t>
            </a:r>
            <a:r>
              <a:rPr lang="en-US" sz="2600" dirty="0"/>
              <a:t>individuals on </a:t>
            </a:r>
            <a:r>
              <a:rPr lang="en-US" sz="2600" dirty="0" smtClean="0"/>
              <a:t>specific </a:t>
            </a:r>
            <a:r>
              <a:rPr lang="en-US" sz="2600" dirty="0"/>
              <a:t>health services </a:t>
            </a:r>
            <a:r>
              <a:rPr lang="en-US" sz="2600" dirty="0" smtClean="0"/>
              <a:t>used and how frequently, plus </a:t>
            </a:r>
            <a:r>
              <a:rPr lang="en-US" sz="2600" dirty="0"/>
              <a:t>the cost of these </a:t>
            </a:r>
            <a:r>
              <a:rPr lang="en-US" sz="2600" dirty="0" smtClean="0"/>
              <a:t>services </a:t>
            </a:r>
            <a:r>
              <a:rPr lang="en-US" sz="2600" dirty="0"/>
              <a:t>and how they are paid </a:t>
            </a:r>
            <a:r>
              <a:rPr lang="en-US" sz="2600" dirty="0" smtClean="0"/>
              <a:t>for</a:t>
            </a:r>
          </a:p>
          <a:p>
            <a:pPr marL="342793" lvl="1" indent="-342793" eaLnBrk="1" fontAlgn="auto" hangingPunct="1"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Arial" pitchFamily="34" charset="0"/>
              <a:buChar char="•"/>
              <a:defRPr/>
            </a:pPr>
            <a:r>
              <a:rPr lang="en-US" sz="2600" dirty="0" smtClean="0"/>
              <a:t>Experiences with Cancer Survivorship Supplement</a:t>
            </a:r>
          </a:p>
          <a:p>
            <a:pPr marL="742843" lvl="2" indent="-342793" eaLnBrk="1" fontAlgn="auto" hangingPunct="1"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Arial" pitchFamily="34" charset="0"/>
              <a:buChar char="•"/>
              <a:defRPr/>
            </a:pPr>
            <a:r>
              <a:rPr lang="en-US" sz="2200" dirty="0" smtClean="0"/>
              <a:t>Oversamples survivors</a:t>
            </a:r>
          </a:p>
          <a:p>
            <a:pPr marL="742843" lvl="2" indent="-342793" eaLnBrk="1" fontAlgn="auto" hangingPunct="1"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Arial" pitchFamily="34" charset="0"/>
              <a:buChar char="•"/>
              <a:defRPr/>
            </a:pPr>
            <a:r>
              <a:rPr lang="en-US" sz="2200" dirty="0" smtClean="0"/>
              <a:t>Adds questions such as access to care and changes in patient or caregiver work because of cancer</a:t>
            </a:r>
          </a:p>
          <a:p>
            <a:pPr eaLnBrk="1" hangingPunct="1">
              <a:spcBef>
                <a:spcPts val="0"/>
              </a:spcBef>
              <a:spcAft>
                <a:spcPts val="600"/>
              </a:spcAft>
              <a:buClr>
                <a:srgbClr val="D30138"/>
              </a:buClr>
            </a:pPr>
            <a:r>
              <a:rPr lang="en-US" altLang="en-US" dirty="0">
                <a:cs typeface="Arial" charset="0"/>
              </a:rPr>
              <a:t>Data are publicly available</a:t>
            </a:r>
          </a:p>
          <a:p>
            <a:pPr eaLnBrk="1" hangingPunct="1">
              <a:spcBef>
                <a:spcPts val="0"/>
              </a:spcBef>
              <a:spcAft>
                <a:spcPts val="600"/>
              </a:spcAft>
              <a:buClr>
                <a:srgbClr val="D30138"/>
              </a:buClr>
            </a:pPr>
            <a:r>
              <a:rPr lang="en-US" dirty="0" smtClean="0"/>
              <a:t>~ 10 publications since 2012</a:t>
            </a:r>
          </a:p>
          <a:p>
            <a:pPr eaLnBrk="1" hangingPunct="1">
              <a:spcBef>
                <a:spcPts val="0"/>
              </a:spcBef>
              <a:spcAft>
                <a:spcPts val="600"/>
              </a:spcAft>
              <a:buClr>
                <a:srgbClr val="D30138"/>
              </a:buClr>
            </a:pPr>
            <a:endParaRPr lang="en-US" sz="1400" dirty="0" smtClean="0"/>
          </a:p>
          <a:p>
            <a:pPr marL="0" lvl="1" indent="0" eaLnBrk="1" hangingPunct="1">
              <a:spcBef>
                <a:spcPts val="0"/>
              </a:spcBef>
              <a:spcAft>
                <a:spcPts val="1500"/>
              </a:spcAft>
              <a:buClr>
                <a:srgbClr val="D30138"/>
              </a:buClr>
              <a:buNone/>
            </a:pPr>
            <a:r>
              <a:rPr lang="en-US" altLang="en-US" dirty="0">
                <a:cs typeface="Calibri" panose="020F0502020204030204" pitchFamily="34" charset="0"/>
                <a:hlinkClick r:id="rId4"/>
              </a:rPr>
              <a:t>http://appliedresearch.cancer.gov/meps/</a:t>
            </a:r>
            <a:endParaRPr lang="en-US" altLang="en-US" dirty="0">
              <a:cs typeface="Calibri" panose="020F0502020204030204" pitchFamily="34" charset="0"/>
            </a:endParaRPr>
          </a:p>
          <a:p>
            <a:pPr eaLnBrk="1" hangingPunct="1">
              <a:spcBef>
                <a:spcPts val="0"/>
              </a:spcBef>
              <a:spcAft>
                <a:spcPts val="1500"/>
              </a:spcAft>
              <a:buClr>
                <a:srgbClr val="D30138"/>
              </a:buClr>
            </a:pPr>
            <a:endParaRPr lang="en-US" altLang="en-US" dirty="0">
              <a:cs typeface="Arial" charset="0"/>
            </a:endParaRPr>
          </a:p>
          <a:p>
            <a:pPr marL="742843" lvl="2" indent="-342793" eaLnBrk="1" fontAlgn="auto" hangingPunct="1"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  <a:buSzPct val="100000"/>
              <a:buFont typeface="Arial" pitchFamily="34" charset="0"/>
              <a:buChar char="•"/>
              <a:defRPr/>
            </a:pPr>
            <a:endParaRPr lang="en-US" sz="2200" dirty="0" smtClean="0"/>
          </a:p>
          <a:p>
            <a:pPr marL="457200" lvl="1" indent="0" eaLnBrk="1" hangingPunct="1">
              <a:spcBef>
                <a:spcPts val="0"/>
              </a:spcBef>
              <a:spcAft>
                <a:spcPts val="600"/>
              </a:spcAft>
              <a:buClr>
                <a:srgbClr val="D30138"/>
              </a:buClr>
              <a:buNone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4205579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382000" cy="1143000"/>
          </a:xfrm>
        </p:spPr>
        <p:txBody>
          <a:bodyPr/>
          <a:lstStyle/>
          <a:p>
            <a:pPr algn="ctr" eaLnBrk="1" hangingPunct="1"/>
            <a:r>
              <a:rPr lang="en-US" dirty="0" smtClean="0">
                <a:solidFill>
                  <a:schemeClr val="bg1"/>
                </a:solidFill>
              </a:rPr>
              <a:t>Primary Data: Provider </a:t>
            </a:r>
            <a:r>
              <a:rPr lang="en-US" dirty="0">
                <a:solidFill>
                  <a:schemeClr val="bg1"/>
                </a:solidFill>
              </a:rPr>
              <a:t>Survey Initiative</a:t>
            </a:r>
            <a:endParaRPr lang="en-US" altLang="en-US" dirty="0" smtClean="0">
              <a:solidFill>
                <a:schemeClr val="bg1"/>
              </a:solidFill>
              <a:ea typeface="ＭＳ Ｐゴシック" panose="020B0600070205080204" pitchFamily="34" charset="-128"/>
            </a:endParaRPr>
          </a:p>
        </p:txBody>
      </p:sp>
      <p:sp>
        <p:nvSpPr>
          <p:cNvPr id="17411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838200" y="1371600"/>
            <a:ext cx="7239000" cy="3124200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</a:pPr>
            <a:r>
              <a:rPr lang="en-US" dirty="0"/>
              <a:t>Collect nationally representative data </a:t>
            </a:r>
            <a:r>
              <a:rPr lang="en-US" dirty="0" smtClean="0"/>
              <a:t>to </a:t>
            </a:r>
            <a:r>
              <a:rPr lang="en-US" dirty="0"/>
              <a:t>examine cancer control knowledge, attitudes, recommendations, policies, and practices from </a:t>
            </a:r>
            <a:r>
              <a:rPr lang="en-US" dirty="0" smtClean="0"/>
              <a:t>provider perspective</a:t>
            </a:r>
            <a:endParaRPr lang="en-US" dirty="0">
              <a:solidFill>
                <a:srgbClr val="333399"/>
              </a:solidFill>
            </a:endParaRP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</a:pPr>
            <a:r>
              <a:rPr lang="en-US" dirty="0" smtClean="0"/>
              <a:t>Primary </a:t>
            </a:r>
            <a:r>
              <a:rPr lang="en-US" dirty="0"/>
              <a:t>Care Physicians’ Recommendations and Practices for Breast, Cervical, Colorectal, and Lung Cancer Screening (</a:t>
            </a:r>
            <a:r>
              <a:rPr lang="en-US" dirty="0" smtClean="0"/>
              <a:t>2006–2007</a:t>
            </a:r>
            <a:r>
              <a:rPr lang="en-US" dirty="0"/>
              <a:t>)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</a:pPr>
            <a:r>
              <a:rPr lang="en-US" dirty="0" smtClean="0"/>
              <a:t>Physicians</a:t>
            </a:r>
            <a:r>
              <a:rPr lang="en-US" dirty="0"/>
              <a:t>’ Perspectives on the Care of Cancer Survivors (2009</a:t>
            </a:r>
            <a:r>
              <a:rPr lang="en-US" dirty="0" smtClean="0"/>
              <a:t>)</a:t>
            </a:r>
            <a:endParaRPr lang="en-US" sz="2000" dirty="0"/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</a:pPr>
            <a:r>
              <a:rPr lang="en-US" dirty="0"/>
              <a:t>Planned </a:t>
            </a:r>
            <a:r>
              <a:rPr lang="en-US" dirty="0" smtClean="0"/>
              <a:t>survey </a:t>
            </a:r>
            <a:r>
              <a:rPr lang="en-US" dirty="0"/>
              <a:t>on physicians’ knowledge and use of genomic testing and targeted therapies for breast, colon, lung, and prostate </a:t>
            </a:r>
            <a:r>
              <a:rPr lang="en-US" dirty="0" smtClean="0"/>
              <a:t>cancer</a:t>
            </a:r>
          </a:p>
          <a:p>
            <a:pPr marL="0" indent="0"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  <a:buNone/>
            </a:pPr>
            <a:r>
              <a:rPr lang="en-US" dirty="0">
                <a:hlinkClick r:id="rId4"/>
              </a:rPr>
              <a:t>http://appliedresearch.cancer.gov/physician_surveys</a:t>
            </a:r>
            <a:r>
              <a:rPr lang="en-US" dirty="0" smtClean="0">
                <a:hlinkClick r:id="rId4"/>
              </a:rPr>
              <a:t>/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951396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382000" cy="1143000"/>
          </a:xfrm>
        </p:spPr>
        <p:txBody>
          <a:bodyPr/>
          <a:lstStyle/>
          <a:p>
            <a:pPr algn="ctr" eaLnBrk="1" hangingPunct="1"/>
            <a:r>
              <a:rPr lang="en-US" sz="3000" dirty="0" smtClean="0">
                <a:solidFill>
                  <a:schemeClr val="bg1"/>
                </a:solidFill>
              </a:rPr>
              <a:t>Primary Data: Patient-Centered Assessment Resource</a:t>
            </a:r>
            <a:endParaRPr lang="en-US" altLang="en-US" sz="3000" dirty="0" smtClean="0">
              <a:solidFill>
                <a:schemeClr val="bg1"/>
              </a:solidFill>
              <a:ea typeface="ＭＳ Ｐゴシック" panose="020B0600070205080204" pitchFamily="34" charset="-128"/>
            </a:endParaRPr>
          </a:p>
        </p:txBody>
      </p:sp>
      <p:sp>
        <p:nvSpPr>
          <p:cNvPr id="17411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838200" y="1295400"/>
            <a:ext cx="7239000" cy="3124200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</a:pPr>
            <a:r>
              <a:rPr lang="en-US" dirty="0" smtClean="0"/>
              <a:t>Challenges in use of patient-reported outcomes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</a:pPr>
            <a:r>
              <a:rPr lang="en-US" dirty="0" smtClean="0"/>
              <a:t>Not standardized across ages, diseases, languages, populations, etc.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</a:pPr>
            <a:r>
              <a:rPr lang="en-US" dirty="0" smtClean="0"/>
              <a:t>4 non-comparable state-of-the-science systems developed with NIH support (PROMIS</a:t>
            </a:r>
            <a:r>
              <a:rPr lang="en-US" baseline="30000" dirty="0" smtClean="0"/>
              <a:t>®</a:t>
            </a:r>
            <a:r>
              <a:rPr lang="en-US" dirty="0" smtClean="0"/>
              <a:t>, NIH Toolbox, Neuro-QOL, ASCQ-Me)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</a:pPr>
            <a:r>
              <a:rPr lang="en-US" sz="2400" dirty="0" smtClean="0"/>
              <a:t>Concerns about sustainability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</a:pPr>
            <a:r>
              <a:rPr lang="en-US" dirty="0" smtClean="0"/>
              <a:t>Recently </a:t>
            </a:r>
            <a:r>
              <a:rPr lang="en-US" dirty="0"/>
              <a:t>a</a:t>
            </a:r>
            <a:r>
              <a:rPr lang="en-US" dirty="0" smtClean="0"/>
              <a:t>warded Cooperative Agreement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</a:pPr>
            <a:r>
              <a:rPr lang="en-US" dirty="0" smtClean="0"/>
              <a:t>Goals: Integration, Dissemination, Sustainability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  <a:buNone/>
            </a:pPr>
            <a:endParaRPr lang="en-US" dirty="0" smtClean="0"/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  <a:buNone/>
            </a:pPr>
            <a:endParaRPr lang="en-US" dirty="0" smtClean="0"/>
          </a:p>
          <a:p>
            <a:pPr marL="0" indent="0">
              <a:spcAft>
                <a:spcPts val="600"/>
              </a:spcAft>
              <a:buClr>
                <a:srgbClr val="FF0000"/>
              </a:buClr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756034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382000" cy="1143000"/>
          </a:xfrm>
        </p:spPr>
        <p:txBody>
          <a:bodyPr/>
          <a:lstStyle/>
          <a:p>
            <a:pPr algn="ctr" eaLnBrk="1" hangingPunct="1"/>
            <a:r>
              <a:rPr lang="en-US" dirty="0" smtClean="0">
                <a:solidFill>
                  <a:schemeClr val="bg1"/>
                </a:solidFill>
              </a:rPr>
              <a:t>Primary Data: PRO-CTCAE</a:t>
            </a:r>
            <a:endParaRPr lang="en-US" altLang="en-US" dirty="0" smtClean="0">
              <a:solidFill>
                <a:schemeClr val="bg1"/>
              </a:solidFill>
              <a:ea typeface="ＭＳ Ｐゴシック" panose="020B0600070205080204" pitchFamily="34" charset="-128"/>
            </a:endParaRPr>
          </a:p>
        </p:txBody>
      </p:sp>
      <p:sp>
        <p:nvSpPr>
          <p:cNvPr id="17411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838200" y="1371600"/>
            <a:ext cx="7239000" cy="3124200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</a:pPr>
            <a:r>
              <a:rPr lang="en-US" dirty="0"/>
              <a:t>Common Terminology Criteria for  Adverse Events (CTCAE) </a:t>
            </a:r>
            <a:r>
              <a:rPr lang="en-US" dirty="0" smtClean="0"/>
              <a:t>used to </a:t>
            </a:r>
            <a:r>
              <a:rPr lang="en-US" dirty="0"/>
              <a:t>document </a:t>
            </a:r>
            <a:r>
              <a:rPr lang="en-US" dirty="0" smtClean="0"/>
              <a:t>AE for inclusion </a:t>
            </a:r>
            <a:r>
              <a:rPr lang="en-US" dirty="0"/>
              <a:t>in analyses of treatment efficacy and </a:t>
            </a:r>
            <a:r>
              <a:rPr lang="en-US" dirty="0" smtClean="0"/>
              <a:t>tolerability</a:t>
            </a:r>
            <a:endParaRPr lang="en-US" dirty="0"/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</a:pPr>
            <a:r>
              <a:rPr lang="en-US" dirty="0" smtClean="0"/>
              <a:t>1 in 8 of AE are symptoms amenable to use </a:t>
            </a:r>
            <a:r>
              <a:rPr lang="en-US" dirty="0"/>
              <a:t>of patient-report outcomes (</a:t>
            </a:r>
            <a:r>
              <a:rPr lang="en-US" dirty="0" smtClean="0"/>
              <a:t>PRO) measures 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</a:pPr>
            <a:r>
              <a:rPr lang="en-US" dirty="0" smtClean="0"/>
              <a:t>126 extensively evaluated questions in a usability-tested system with web-based or interactive voice response</a:t>
            </a: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</a:pPr>
            <a:r>
              <a:rPr lang="en-US" dirty="0"/>
              <a:t>Next steps include analysis of a validation study in a large cohort of cancer patients and feasibility testing in two cooperative group treatment trials</a:t>
            </a:r>
          </a:p>
          <a:p>
            <a:pPr marL="0" indent="0"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  <a:buNone/>
            </a:pPr>
            <a:endParaRPr lang="en-US" sz="2400" u="sng" dirty="0">
              <a:hlinkClick r:id="rId3"/>
            </a:endParaRPr>
          </a:p>
          <a:p>
            <a:pPr marL="0" indent="0"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  <a:buNone/>
            </a:pPr>
            <a:r>
              <a:rPr lang="en-US" sz="2400" u="sng" dirty="0">
                <a:hlinkClick r:id="rId3"/>
              </a:rPr>
              <a:t>http://appliedresearch.cancer.gov/pro-ctcae/</a:t>
            </a:r>
            <a:endParaRPr lang="en-US" sz="2400" dirty="0"/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</a:pPr>
            <a:endParaRPr lang="en-US" dirty="0" smtClean="0"/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5543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380413" cy="1143000"/>
          </a:xfrm>
        </p:spPr>
        <p:txBody>
          <a:bodyPr/>
          <a:lstStyle/>
          <a:p>
            <a:pPr algn="ctr" eaLnBrk="1" hangingPunct="1"/>
            <a:r>
              <a:rPr lang="en-US" altLang="en-US" dirty="0" smtClean="0">
                <a:solidFill>
                  <a:schemeClr val="bg1"/>
                </a:solidFill>
                <a:ea typeface="ＭＳ Ｐゴシック" panose="020B0600070205080204" pitchFamily="34" charset="-128"/>
              </a:rPr>
              <a:t>Primary Data: Patterns of Care (POC)</a:t>
            </a:r>
          </a:p>
        </p:txBody>
      </p:sp>
      <p:sp>
        <p:nvSpPr>
          <p:cNvPr id="21507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838200" y="1449387"/>
            <a:ext cx="7239000" cy="5027613"/>
          </a:xfrm>
          <a:noFill/>
        </p:spPr>
        <p:txBody>
          <a:bodyPr/>
          <a:lstStyle/>
          <a:p>
            <a:pPr eaLnBrk="1" hangingPunct="1"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</a:pPr>
            <a:r>
              <a:rPr lang="en-US" altLang="en-US" dirty="0" smtClean="0">
                <a:ea typeface="ＭＳ Ｐゴシック" panose="020B0600070205080204" pitchFamily="34" charset="-128"/>
                <a:cs typeface="Times New Roman" panose="02020603050405020304" pitchFamily="18" charset="0"/>
              </a:rPr>
              <a:t>Fulfills 1987 congressional mandate</a:t>
            </a:r>
          </a:p>
          <a:p>
            <a:pPr lvl="1" eaLnBrk="1" hangingPunct="1"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</a:pPr>
            <a:r>
              <a:rPr lang="en-US" altLang="en-US" dirty="0" smtClean="0">
                <a:ea typeface="ＭＳ Ｐゴシック" panose="020B0600070205080204" pitchFamily="34" charset="-128"/>
                <a:cs typeface="Times New Roman" panose="02020603050405020304" pitchFamily="18" charset="0"/>
              </a:rPr>
              <a:t>Evaluate dissemination of therapy, biomarkers, etc.</a:t>
            </a:r>
          </a:p>
          <a:p>
            <a:pPr lvl="1" eaLnBrk="1" hangingPunct="1"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</a:pPr>
            <a:r>
              <a:rPr lang="en-US" altLang="en-US" dirty="0" smtClean="0">
                <a:ea typeface="ＭＳ Ｐゴシック" panose="020B0600070205080204" pitchFamily="34" charset="-128"/>
                <a:cs typeface="Times New Roman" panose="02020603050405020304" pitchFamily="18" charset="0"/>
              </a:rPr>
              <a:t>Compare actual practice to guideline recommendations</a:t>
            </a:r>
          </a:p>
          <a:p>
            <a:pPr eaLnBrk="1" hangingPunct="1"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</a:pPr>
            <a:r>
              <a:rPr lang="en-US" altLang="en-US" dirty="0" smtClean="0">
                <a:ea typeface="ＭＳ Ｐゴシック" panose="020B0600070205080204" pitchFamily="34" charset="-128"/>
                <a:cs typeface="Times New Roman" panose="02020603050405020304" pitchFamily="18" charset="0"/>
              </a:rPr>
              <a:t>Expanded data abstraction and physician verification of data not collected or incompletely collected in SEER</a:t>
            </a:r>
          </a:p>
          <a:p>
            <a:pPr lvl="1" eaLnBrk="1" hangingPunct="1"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</a:pPr>
            <a:r>
              <a:rPr lang="en-US" altLang="en-US" dirty="0" smtClean="0">
                <a:ea typeface="ＭＳ Ｐゴシック" panose="020B0600070205080204" pitchFamily="34" charset="-128"/>
                <a:cs typeface="Times New Roman" panose="02020603050405020304" pitchFamily="18" charset="0"/>
              </a:rPr>
              <a:t>3 to 5 cancer sites annually since 1995</a:t>
            </a:r>
          </a:p>
          <a:p>
            <a:pPr lvl="1" eaLnBrk="1" hangingPunct="1"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</a:pPr>
            <a:r>
              <a:rPr lang="en-US" altLang="en-US" dirty="0" smtClean="0">
                <a:ea typeface="ＭＳ Ｐゴシック" panose="020B0600070205080204" pitchFamily="34" charset="-128"/>
                <a:cs typeface="Times New Roman" panose="02020603050405020304" pitchFamily="18" charset="0"/>
              </a:rPr>
              <a:t>~1,125 patients per site</a:t>
            </a:r>
          </a:p>
          <a:p>
            <a:pPr eaLnBrk="1" hangingPunct="1"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</a:pPr>
            <a:r>
              <a:rPr lang="en-US" altLang="en-US" dirty="0" smtClean="0">
                <a:ea typeface="ＭＳ Ｐゴシック" panose="020B0600070205080204" pitchFamily="34" charset="-128"/>
                <a:cs typeface="Times New Roman" panose="02020603050405020304" pitchFamily="18" charset="0"/>
              </a:rPr>
              <a:t>Restricted data access</a:t>
            </a:r>
            <a:endParaRPr lang="en-US" altLang="en-US" dirty="0">
              <a:ea typeface="ＭＳ Ｐゴシック" panose="020B0600070205080204" pitchFamily="34" charset="-128"/>
              <a:cs typeface="Times New Roman" panose="02020603050405020304" pitchFamily="18" charset="0"/>
            </a:endParaRPr>
          </a:p>
          <a:p>
            <a:pPr eaLnBrk="1" hangingPunct="1"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</a:pPr>
            <a:r>
              <a:rPr lang="en-US" altLang="en-US" dirty="0" smtClean="0">
                <a:ea typeface="ＭＳ Ｐゴシック" panose="020B0600070205080204" pitchFamily="34" charset="-128"/>
                <a:cs typeface="Times New Roman" panose="02020603050405020304" pitchFamily="18" charset="0"/>
              </a:rPr>
              <a:t>~</a:t>
            </a:r>
            <a:r>
              <a:rPr lang="en-US" altLang="en-US" dirty="0">
                <a:ea typeface="ＭＳ Ｐゴシック" panose="020B0600070205080204" pitchFamily="34" charset="-128"/>
                <a:cs typeface="Times New Roman" panose="02020603050405020304" pitchFamily="18" charset="0"/>
              </a:rPr>
              <a:t>50 publications in past 10 </a:t>
            </a:r>
            <a:r>
              <a:rPr lang="en-US" altLang="en-US" dirty="0" smtClean="0">
                <a:ea typeface="ＭＳ Ｐゴシック" panose="020B0600070205080204" pitchFamily="34" charset="-128"/>
                <a:cs typeface="Times New Roman" panose="02020603050405020304" pitchFamily="18" charset="0"/>
              </a:rPr>
              <a:t>years</a:t>
            </a:r>
          </a:p>
          <a:p>
            <a:pPr marL="0" indent="0" eaLnBrk="1" hangingPunct="1"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  <a:buNone/>
            </a:pPr>
            <a:endParaRPr lang="en-US" altLang="en-US" dirty="0" smtClean="0">
              <a:ea typeface="ＭＳ Ｐゴシック" panose="020B0600070205080204" pitchFamily="34" charset="-128"/>
              <a:cs typeface="Times New Roman" panose="02020603050405020304" pitchFamily="18" charset="0"/>
              <a:hlinkClick r:id="rId4"/>
            </a:endParaRPr>
          </a:p>
          <a:p>
            <a:pPr marL="0" indent="0" eaLnBrk="1" hangingPunct="1"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  <a:buNone/>
            </a:pPr>
            <a:r>
              <a:rPr lang="en-US" altLang="en-US" dirty="0" smtClean="0">
                <a:ea typeface="ＭＳ Ｐゴシック" panose="020B0600070205080204" pitchFamily="34" charset="-128"/>
                <a:cs typeface="Times New Roman" panose="02020603050405020304" pitchFamily="18" charset="0"/>
                <a:hlinkClick r:id="rId4"/>
              </a:rPr>
              <a:t>http</a:t>
            </a:r>
            <a:r>
              <a:rPr lang="en-US" altLang="en-US" dirty="0">
                <a:ea typeface="ＭＳ Ｐゴシック" panose="020B0600070205080204" pitchFamily="34" charset="-128"/>
                <a:cs typeface="Times New Roman" panose="02020603050405020304" pitchFamily="18" charset="0"/>
                <a:hlinkClick r:id="rId4"/>
              </a:rPr>
              <a:t>://appliedresearch.cancer.gov/poc</a:t>
            </a:r>
            <a:r>
              <a:rPr lang="en-US" altLang="en-US" dirty="0" smtClean="0">
                <a:ea typeface="ＭＳ Ｐゴシック" panose="020B0600070205080204" pitchFamily="34" charset="-128"/>
                <a:cs typeface="Times New Roman" panose="02020603050405020304" pitchFamily="18" charset="0"/>
                <a:hlinkClick r:id="rId4"/>
              </a:rPr>
              <a:t>/</a:t>
            </a:r>
            <a:endParaRPr lang="en-US" altLang="en-US" dirty="0" smtClean="0">
              <a:ea typeface="ＭＳ Ｐゴシック" panose="020B0600070205080204" pitchFamily="34" charset="-128"/>
              <a:cs typeface="Times New Roman" panose="02020603050405020304" pitchFamily="18" charset="0"/>
            </a:endParaRPr>
          </a:p>
          <a:p>
            <a:pPr eaLnBrk="1" hangingPunct="1"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</a:pPr>
            <a:endParaRPr lang="en-US" altLang="en-US" dirty="0">
              <a:ea typeface="ＭＳ Ｐゴシック" panose="020B0600070205080204" pitchFamily="34" charset="-128"/>
              <a:cs typeface="Times New Roman" panose="02020603050405020304" pitchFamily="18" charset="0"/>
            </a:endParaRPr>
          </a:p>
          <a:p>
            <a:pPr lvl="1" eaLnBrk="1" hangingPunct="1"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</a:pPr>
            <a:endParaRPr lang="en-US" altLang="en-US" dirty="0" smtClean="0">
              <a:ea typeface="ＭＳ Ｐゴシック" panose="020B0600070205080204" pitchFamily="34" charset="-128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-42823"/>
            <a:ext cx="8382000" cy="1143000"/>
          </a:xfrm>
        </p:spPr>
        <p:txBody>
          <a:bodyPr/>
          <a:lstStyle/>
          <a:p>
            <a:pPr algn="ctr" eaLnBrk="1" hangingPunct="1"/>
            <a:r>
              <a:rPr lang="en-US" altLang="en-US" dirty="0" smtClean="0">
                <a:solidFill>
                  <a:schemeClr val="bg1"/>
                </a:solidFill>
                <a:ea typeface="ＭＳ Ｐゴシック" panose="020B0600070205080204" pitchFamily="34" charset="-128"/>
              </a:rPr>
              <a:t>Secondary Data: SEER-Medicare</a:t>
            </a:r>
          </a:p>
        </p:txBody>
      </p:sp>
      <p:sp>
        <p:nvSpPr>
          <p:cNvPr id="17411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685800" y="1219200"/>
            <a:ext cx="5562600" cy="5486400"/>
          </a:xfrm>
        </p:spPr>
        <p:txBody>
          <a:bodyPr/>
          <a:lstStyle/>
          <a:p>
            <a:pPr eaLnBrk="1" hangingPunct="1">
              <a:spcBef>
                <a:spcPts val="0"/>
              </a:spcBef>
              <a:spcAft>
                <a:spcPts val="600"/>
              </a:spcAft>
              <a:buClr>
                <a:srgbClr val="D30138"/>
              </a:buClr>
              <a:defRPr/>
            </a:pPr>
            <a:r>
              <a:rPr lang="en-US" altLang="en-US" dirty="0" smtClean="0"/>
              <a:t>Clinical, demographic, and death</a:t>
            </a:r>
            <a:br>
              <a:rPr lang="en-US" altLang="en-US" dirty="0" smtClean="0"/>
            </a:br>
            <a:r>
              <a:rPr lang="en-US" altLang="en-US" dirty="0" smtClean="0"/>
              <a:t>information on 1.6 million cancer </a:t>
            </a:r>
            <a:br>
              <a:rPr lang="en-US" altLang="en-US" dirty="0" smtClean="0"/>
            </a:br>
            <a:r>
              <a:rPr lang="en-US" altLang="en-US" dirty="0" smtClean="0"/>
              <a:t>cases from SEER, diagnosed </a:t>
            </a:r>
            <a:br>
              <a:rPr lang="en-US" altLang="en-US" dirty="0" smtClean="0"/>
            </a:br>
            <a:r>
              <a:rPr lang="en-US" altLang="en-US" dirty="0" smtClean="0"/>
              <a:t>beginning in 1973</a:t>
            </a:r>
          </a:p>
          <a:p>
            <a:pPr eaLnBrk="1" hangingPunct="1">
              <a:spcBef>
                <a:spcPts val="0"/>
              </a:spcBef>
              <a:spcAft>
                <a:spcPts val="600"/>
              </a:spcAft>
              <a:buClr>
                <a:srgbClr val="D30138"/>
              </a:buClr>
              <a:defRPr/>
            </a:pPr>
            <a:r>
              <a:rPr lang="en-US" altLang="en-US" dirty="0" smtClean="0"/>
              <a:t>All health claims from Medicare, </a:t>
            </a:r>
            <a:br>
              <a:rPr lang="en-US" altLang="en-US" dirty="0" smtClean="0"/>
            </a:br>
            <a:r>
              <a:rPr lang="en-US" altLang="en-US" dirty="0" smtClean="0"/>
              <a:t>beginning in 1991</a:t>
            </a:r>
          </a:p>
          <a:p>
            <a:pPr eaLnBrk="1" hangingPunct="1">
              <a:spcBef>
                <a:spcPts val="0"/>
              </a:spcBef>
              <a:spcAft>
                <a:spcPts val="600"/>
              </a:spcAft>
              <a:buClr>
                <a:srgbClr val="D30138"/>
              </a:buClr>
              <a:defRPr/>
            </a:pPr>
            <a:r>
              <a:rPr lang="en-US" altLang="en-US" dirty="0" smtClean="0"/>
              <a:t>5% random sample of Medicare</a:t>
            </a:r>
            <a:br>
              <a:rPr lang="en-US" altLang="en-US" dirty="0" smtClean="0"/>
            </a:br>
            <a:r>
              <a:rPr lang="en-US" altLang="en-US" dirty="0" smtClean="0"/>
              <a:t>enrollees without cancer</a:t>
            </a:r>
          </a:p>
          <a:p>
            <a:pPr eaLnBrk="1" hangingPunct="1">
              <a:spcBef>
                <a:spcPts val="0"/>
              </a:spcBef>
              <a:spcAft>
                <a:spcPts val="600"/>
              </a:spcAft>
              <a:buClr>
                <a:srgbClr val="D30138"/>
              </a:buClr>
              <a:defRPr/>
            </a:pPr>
            <a:r>
              <a:rPr lang="en-US" altLang="en-US" dirty="0" smtClean="0"/>
              <a:t>Updated linkage available in </a:t>
            </a:r>
            <a:br>
              <a:rPr lang="en-US" altLang="en-US" dirty="0" smtClean="0"/>
            </a:br>
            <a:r>
              <a:rPr lang="en-US" altLang="en-US" dirty="0" smtClean="0"/>
              <a:t>December 2014</a:t>
            </a:r>
          </a:p>
          <a:p>
            <a:pPr lvl="1" eaLnBrk="1" hangingPunct="1">
              <a:spcBef>
                <a:spcPts val="0"/>
              </a:spcBef>
              <a:spcAft>
                <a:spcPts val="600"/>
              </a:spcAft>
              <a:buClr>
                <a:srgbClr val="D30138"/>
              </a:buClr>
              <a:defRPr/>
            </a:pPr>
            <a:r>
              <a:rPr lang="en-US" altLang="en-US" dirty="0" smtClean="0"/>
              <a:t>Diagnoses through 2011</a:t>
            </a:r>
          </a:p>
          <a:p>
            <a:pPr lvl="1" eaLnBrk="1" hangingPunct="1">
              <a:spcBef>
                <a:spcPts val="0"/>
              </a:spcBef>
              <a:spcAft>
                <a:spcPts val="600"/>
              </a:spcAft>
              <a:buClr>
                <a:srgbClr val="D30138"/>
              </a:buClr>
              <a:defRPr/>
            </a:pPr>
            <a:r>
              <a:rPr lang="en-US" altLang="en-US" dirty="0" smtClean="0"/>
              <a:t>Services through 2012</a:t>
            </a:r>
          </a:p>
          <a:p>
            <a:pPr eaLnBrk="1" hangingPunct="1">
              <a:spcBef>
                <a:spcPts val="0"/>
              </a:spcBef>
              <a:spcAft>
                <a:spcPts val="600"/>
              </a:spcAft>
              <a:buClr>
                <a:srgbClr val="D30138"/>
              </a:buClr>
              <a:defRPr/>
            </a:pPr>
            <a:endParaRPr lang="en-US" altLang="en-US" dirty="0" smtClean="0"/>
          </a:p>
        </p:txBody>
      </p:sp>
      <p:graphicFrame>
        <p:nvGraphicFramePr>
          <p:cNvPr id="4" name="Chart 3"/>
          <p:cNvGraphicFramePr/>
          <p:nvPr>
            <p:extLst>
              <p:ext uri="{D42A27DB-BD31-4B8C-83A1-F6EECF244321}">
                <p14:modId xmlns:p14="http://schemas.microsoft.com/office/powerpoint/2010/main" val="3277533428"/>
              </p:ext>
            </p:extLst>
          </p:nvPr>
        </p:nvGraphicFramePr>
        <p:xfrm>
          <a:off x="5029200" y="2362200"/>
          <a:ext cx="4152305" cy="26979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5181600" y="5181600"/>
            <a:ext cx="3810000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300" dirty="0">
                <a:latin typeface="+mj-lt"/>
                <a:hlinkClick r:id="rId5"/>
              </a:rPr>
              <a:t>http://appliedresearch.cancer.gov/seermedicare/</a:t>
            </a:r>
            <a:endParaRPr lang="en-US" altLang="en-US" sz="2300" dirty="0">
              <a:latin typeface="+mj-lt"/>
            </a:endParaRPr>
          </a:p>
          <a:p>
            <a:endParaRPr lang="en-US" sz="2300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382000" cy="1143000"/>
          </a:xfrm>
        </p:spPr>
        <p:txBody>
          <a:bodyPr/>
          <a:lstStyle/>
          <a:p>
            <a:pPr algn="ctr" eaLnBrk="1" hangingPunct="1"/>
            <a:r>
              <a:rPr lang="en-US" altLang="en-US" dirty="0" smtClean="0">
                <a:solidFill>
                  <a:schemeClr val="bg1"/>
                </a:solidFill>
                <a:ea typeface="ＭＳ Ｐゴシック" panose="020B0600070205080204" pitchFamily="34" charset="-128"/>
              </a:rPr>
              <a:t>Secondary Data: Cancer Cost Projections</a:t>
            </a:r>
          </a:p>
        </p:txBody>
      </p:sp>
      <p:sp>
        <p:nvSpPr>
          <p:cNvPr id="2355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838200" y="1600200"/>
            <a:ext cx="7239000" cy="3124200"/>
          </a:xfrm>
          <a:noFill/>
        </p:spPr>
        <p:txBody>
          <a:bodyPr/>
          <a:lstStyle/>
          <a:p>
            <a:pPr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  <a:defRPr/>
            </a:pPr>
            <a:r>
              <a:rPr lang="en-US" dirty="0" smtClean="0"/>
              <a:t>Linked </a:t>
            </a:r>
            <a:r>
              <a:rPr lang="en-US" dirty="0"/>
              <a:t>SEER-Medicare data used to estimate net cost of care by cancer site, gender, and phase of care</a:t>
            </a:r>
          </a:p>
          <a:p>
            <a:pPr lvl="1" eaLnBrk="1" hangingPunct="1"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</a:pPr>
            <a:r>
              <a:rPr lang="en-US" dirty="0"/>
              <a:t>Initial = First year after diagnosis</a:t>
            </a:r>
          </a:p>
          <a:p>
            <a:pPr lvl="1" eaLnBrk="1" hangingPunct="1"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</a:pPr>
            <a:r>
              <a:rPr lang="en-US" dirty="0"/>
              <a:t>Continuing = Between initial and last</a:t>
            </a:r>
          </a:p>
          <a:p>
            <a:pPr lvl="1" eaLnBrk="1" hangingPunct="1"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</a:pPr>
            <a:r>
              <a:rPr lang="en-US" dirty="0"/>
              <a:t>Last = Final year of </a:t>
            </a:r>
            <a:r>
              <a:rPr lang="en-US" dirty="0" smtClean="0"/>
              <a:t>life</a:t>
            </a:r>
          </a:p>
          <a:p>
            <a:pPr eaLnBrk="1" hangingPunct="1"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</a:pPr>
            <a:r>
              <a:rPr lang="en-US" dirty="0" smtClean="0"/>
              <a:t>Widely used </a:t>
            </a:r>
            <a:endParaRPr lang="en-US" dirty="0"/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  <a:defRPr/>
            </a:pPr>
            <a:r>
              <a:rPr lang="en-US" dirty="0"/>
              <a:t>Update available in spring 2015      </a:t>
            </a:r>
            <a:endParaRPr lang="en-US" dirty="0" smtClean="0"/>
          </a:p>
          <a:p>
            <a:pPr>
              <a:spcBef>
                <a:spcPts val="0"/>
              </a:spcBef>
              <a:spcAft>
                <a:spcPts val="1500"/>
              </a:spcAft>
              <a:buClr>
                <a:srgbClr val="FF0000"/>
              </a:buClr>
              <a:defRPr/>
            </a:pPr>
            <a:endParaRPr lang="en-US" sz="2400" u="sng" dirty="0" smtClean="0">
              <a:hlinkClick r:id="rId4"/>
            </a:endParaRPr>
          </a:p>
          <a:p>
            <a:pPr>
              <a:spcBef>
                <a:spcPts val="0"/>
              </a:spcBef>
              <a:spcAft>
                <a:spcPts val="1500"/>
              </a:spcAft>
              <a:buClr>
                <a:srgbClr val="FF0000"/>
              </a:buClr>
              <a:defRPr/>
            </a:pPr>
            <a:endParaRPr lang="en-US" sz="2400" u="sng" dirty="0" smtClean="0">
              <a:hlinkClick r:id="rId4"/>
            </a:endParaRPr>
          </a:p>
          <a:p>
            <a:pPr marL="0" indent="0">
              <a:spcBef>
                <a:spcPts val="0"/>
              </a:spcBef>
              <a:spcAft>
                <a:spcPts val="1500"/>
              </a:spcAft>
              <a:buClr>
                <a:srgbClr val="FF0000"/>
              </a:buClr>
              <a:buNone/>
              <a:defRPr/>
            </a:pPr>
            <a:r>
              <a:rPr lang="en-US" sz="2400" u="sng" dirty="0">
                <a:hlinkClick r:id="rId4"/>
              </a:rPr>
              <a:t>http://costprojections.cancer.gov/</a:t>
            </a:r>
          </a:p>
          <a:p>
            <a:pPr>
              <a:spcBef>
                <a:spcPct val="0"/>
              </a:spcBef>
              <a:spcAft>
                <a:spcPts val="600"/>
              </a:spcAft>
              <a:buClr>
                <a:srgbClr val="FF0000"/>
              </a:buClr>
              <a:buFont typeface="Arial" panose="020B0604020202020204" pitchFamily="34" charset="0"/>
              <a:buChar char="•"/>
            </a:pPr>
            <a:endParaRPr lang="en-US" altLang="en-US" dirty="0" smtClean="0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382000" cy="1143000"/>
          </a:xfrm>
        </p:spPr>
        <p:txBody>
          <a:bodyPr/>
          <a:lstStyle/>
          <a:p>
            <a:pPr algn="ctr" eaLnBrk="1" hangingPunct="1"/>
            <a:r>
              <a:rPr lang="en-US" altLang="en-US" dirty="0" smtClean="0">
                <a:solidFill>
                  <a:schemeClr val="bg1"/>
                </a:solidFill>
                <a:ea typeface="ＭＳ Ｐゴシック" panose="020B0600070205080204" pitchFamily="34" charset="-128"/>
              </a:rPr>
              <a:t>Secondary Data: SEER-MHOS</a:t>
            </a:r>
          </a:p>
        </p:txBody>
      </p:sp>
      <p:sp>
        <p:nvSpPr>
          <p:cNvPr id="17411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990600" y="1600200"/>
            <a:ext cx="7239000" cy="3124200"/>
          </a:xfrm>
        </p:spPr>
        <p:txBody>
          <a:bodyPr/>
          <a:lstStyle/>
          <a:p>
            <a:pPr marL="318989" indent="-318989">
              <a:spcBef>
                <a:spcPct val="0"/>
              </a:spcBef>
              <a:spcAft>
                <a:spcPts val="600"/>
              </a:spcAft>
              <a:buClr>
                <a:srgbClr val="FF0000"/>
              </a:buClr>
              <a:defRPr/>
            </a:pPr>
            <a:r>
              <a:rPr lang="en-US" altLang="en-US" dirty="0" smtClean="0"/>
              <a:t>SEER data as described earlier</a:t>
            </a:r>
          </a:p>
          <a:p>
            <a:pPr marL="318989" indent="-318989">
              <a:spcBef>
                <a:spcPct val="0"/>
              </a:spcBef>
              <a:spcAft>
                <a:spcPts val="600"/>
              </a:spcAft>
              <a:buClr>
                <a:srgbClr val="FF0000"/>
              </a:buClr>
              <a:defRPr/>
            </a:pPr>
            <a:r>
              <a:rPr lang="en-US" dirty="0" smtClean="0"/>
              <a:t>Medicare Health Outcomes Survey (MHOS) provides information about the health-related quality of life for enrollees sampled from 1998 to 2011</a:t>
            </a:r>
          </a:p>
          <a:p>
            <a:pPr marL="638929" lvl="1" indent="-318989">
              <a:spcBef>
                <a:spcPct val="0"/>
              </a:spcBef>
              <a:spcAft>
                <a:spcPts val="600"/>
              </a:spcAft>
              <a:buClr>
                <a:srgbClr val="FF0000"/>
              </a:buClr>
              <a:defRPr/>
            </a:pPr>
            <a:r>
              <a:rPr lang="en-US" dirty="0" smtClean="0"/>
              <a:t>Includes individuals with and without cancer</a:t>
            </a:r>
          </a:p>
          <a:p>
            <a:pPr marL="318989" indent="-318989">
              <a:spcBef>
                <a:spcPct val="0"/>
              </a:spcBef>
              <a:spcAft>
                <a:spcPts val="600"/>
              </a:spcAft>
              <a:buClr>
                <a:srgbClr val="FF0000"/>
              </a:buClr>
              <a:defRPr/>
            </a:pPr>
            <a:r>
              <a:rPr lang="en-US" altLang="en-US" dirty="0" smtClean="0"/>
              <a:t>~15 peer-reviewed publications</a:t>
            </a:r>
            <a:endParaRPr lang="en-US" altLang="en-US" sz="2400" dirty="0" smtClean="0"/>
          </a:p>
          <a:p>
            <a:pPr marL="0" indent="0">
              <a:spcBef>
                <a:spcPct val="0"/>
              </a:spcBef>
              <a:spcAft>
                <a:spcPts val="1500"/>
              </a:spcAft>
              <a:buFontTx/>
              <a:buNone/>
              <a:defRPr/>
            </a:pPr>
            <a:endParaRPr lang="en-US" altLang="en-US" sz="2400" dirty="0" smtClean="0">
              <a:hlinkClick r:id="rId3"/>
            </a:endParaRPr>
          </a:p>
          <a:p>
            <a:pPr marL="0" indent="0">
              <a:spcBef>
                <a:spcPct val="0"/>
              </a:spcBef>
              <a:spcAft>
                <a:spcPts val="1500"/>
              </a:spcAft>
              <a:buFontTx/>
              <a:buNone/>
              <a:defRPr/>
            </a:pPr>
            <a:endParaRPr lang="en-US" altLang="en-US" sz="2400" dirty="0">
              <a:hlinkClick r:id="rId3"/>
            </a:endParaRPr>
          </a:p>
          <a:p>
            <a:pPr marL="0" indent="0">
              <a:spcBef>
                <a:spcPct val="0"/>
              </a:spcBef>
              <a:spcAft>
                <a:spcPts val="1500"/>
              </a:spcAft>
              <a:buFontTx/>
              <a:buNone/>
              <a:defRPr/>
            </a:pPr>
            <a:r>
              <a:rPr lang="en-US" altLang="en-US" sz="2400" dirty="0" smtClean="0">
                <a:hlinkClick r:id="rId3"/>
              </a:rPr>
              <a:t>http://appliedresearch.cancer.gov/seer-mhos/</a:t>
            </a:r>
            <a:endParaRPr lang="en-US" altLang="en-US" sz="2400" dirty="0" smtClean="0"/>
          </a:p>
          <a:p>
            <a:pPr marL="0" indent="0">
              <a:spcBef>
                <a:spcPct val="0"/>
              </a:spcBef>
              <a:spcAft>
                <a:spcPts val="600"/>
              </a:spcAft>
              <a:buFontTx/>
              <a:buNone/>
              <a:defRPr/>
            </a:pPr>
            <a:endParaRPr lang="en-US" alt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382000" cy="1143000"/>
          </a:xfrm>
        </p:spPr>
        <p:txBody>
          <a:bodyPr/>
          <a:lstStyle/>
          <a:p>
            <a:pPr algn="ctr" eaLnBrk="1" hangingPunct="1"/>
            <a:r>
              <a:rPr lang="en-US" altLang="en-US" dirty="0">
                <a:solidFill>
                  <a:schemeClr val="bg1"/>
                </a:solidFill>
              </a:rPr>
              <a:t>Research </a:t>
            </a:r>
            <a:r>
              <a:rPr lang="en-US" altLang="en-US" dirty="0" smtClean="0">
                <a:solidFill>
                  <a:schemeClr val="bg1"/>
                </a:solidFill>
              </a:rPr>
              <a:t>Networks (Cooperative </a:t>
            </a:r>
            <a:r>
              <a:rPr lang="en-US" altLang="en-US" dirty="0">
                <a:solidFill>
                  <a:schemeClr val="bg1"/>
                </a:solidFill>
              </a:rPr>
              <a:t>Agreements)</a:t>
            </a:r>
            <a:endParaRPr lang="en-US" altLang="en-US" dirty="0" smtClean="0">
              <a:solidFill>
                <a:schemeClr val="bg1"/>
              </a:solidFill>
              <a:ea typeface="ＭＳ Ｐゴシック" panose="020B0600070205080204" pitchFamily="34" charset="-128"/>
            </a:endParaRPr>
          </a:p>
        </p:txBody>
      </p:sp>
      <p:sp>
        <p:nvSpPr>
          <p:cNvPr id="17411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685800" y="1143000"/>
            <a:ext cx="8229600" cy="5410200"/>
          </a:xfrm>
        </p:spPr>
        <p:txBody>
          <a:bodyPr/>
          <a:lstStyle/>
          <a:p>
            <a:pPr eaLnBrk="1" hangingPunct="1"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  <a:defRPr/>
            </a:pPr>
            <a:r>
              <a:rPr lang="en-US" dirty="0" smtClean="0"/>
              <a:t>Cancer Research Network (CRN) </a:t>
            </a:r>
            <a:r>
              <a:rPr lang="en-US" u="sng" dirty="0" smtClean="0">
                <a:hlinkClick r:id="rId3"/>
              </a:rPr>
              <a:t>http://crn.cancer.gov</a:t>
            </a:r>
            <a:endParaRPr lang="en-US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lvl="1" eaLnBrk="1" hangingPunct="1">
              <a:spcBef>
                <a:spcPts val="0"/>
              </a:spcBef>
              <a:spcAft>
                <a:spcPts val="600"/>
              </a:spcAft>
              <a:buClr>
                <a:srgbClr val="D30138"/>
              </a:buClr>
            </a:pPr>
            <a:r>
              <a:rPr lang="en-US" dirty="0"/>
              <a:t>Goal: </a:t>
            </a:r>
            <a:r>
              <a:rPr lang="en-US" dirty="0" smtClean="0"/>
              <a:t>support </a:t>
            </a:r>
            <a:r>
              <a:rPr lang="en-US" dirty="0"/>
              <a:t>and facilitate cancer research based on non-profit integrated health care delivery settings</a:t>
            </a:r>
          </a:p>
          <a:p>
            <a:pPr lvl="1" eaLnBrk="1" hangingPunct="1">
              <a:spcBef>
                <a:spcPts val="0"/>
              </a:spcBef>
              <a:spcAft>
                <a:spcPts val="600"/>
              </a:spcAft>
              <a:buClr>
                <a:srgbClr val="D30138"/>
              </a:buClr>
            </a:pPr>
            <a:r>
              <a:rPr lang="en-US" dirty="0"/>
              <a:t>9 healthcare systems plus 6 affiliate systems</a:t>
            </a:r>
          </a:p>
          <a:p>
            <a:pPr lvl="1" eaLnBrk="1" hangingPunct="1">
              <a:spcBef>
                <a:spcPts val="0"/>
              </a:spcBef>
              <a:spcAft>
                <a:spcPts val="600"/>
              </a:spcAft>
              <a:buClr>
                <a:srgbClr val="D30138"/>
              </a:buClr>
            </a:pPr>
            <a:r>
              <a:rPr lang="en-US" dirty="0"/>
              <a:t>Scholar Program and Pilot Study </a:t>
            </a:r>
            <a:r>
              <a:rPr lang="en-US" dirty="0" smtClean="0"/>
              <a:t>Funds (open)</a:t>
            </a:r>
            <a:endParaRPr lang="en-US" dirty="0"/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</a:pPr>
            <a:r>
              <a:rPr lang="en-US" dirty="0" smtClean="0"/>
              <a:t>Population-based Research Optimizing Screening through Personalized Regimens (PROSPR)</a:t>
            </a:r>
            <a:r>
              <a:rPr lang="en-US" dirty="0"/>
              <a:t> </a:t>
            </a:r>
            <a:r>
              <a:rPr lang="en-US" u="sng" dirty="0" smtClean="0">
                <a:hlinkClick r:id="rId4"/>
              </a:rPr>
              <a:t>http://appliedresearch.cancer.gov/networks/prospr</a:t>
            </a:r>
            <a:endParaRPr lang="en-US" dirty="0">
              <a:solidFill>
                <a:schemeClr val="accent2">
                  <a:lumMod val="75000"/>
                </a:schemeClr>
              </a:solidFill>
            </a:endParaRPr>
          </a:p>
          <a:p>
            <a:pPr lvl="1" eaLnBrk="1" hangingPunct="1">
              <a:spcBef>
                <a:spcPts val="0"/>
              </a:spcBef>
              <a:spcAft>
                <a:spcPts val="600"/>
              </a:spcAft>
              <a:buClr>
                <a:srgbClr val="D30138"/>
              </a:buClr>
            </a:pPr>
            <a:r>
              <a:rPr lang="en-US" sz="2350" dirty="0" smtClean="0"/>
              <a:t>Goal:  support research to better understand how to improve the screening process (recruitment, screening, diagnosis, referral for treatment) for breast, colorectal, and cervical cancer</a:t>
            </a:r>
          </a:p>
          <a:p>
            <a:pPr lvl="1" eaLnBrk="1" hangingPunct="1">
              <a:spcBef>
                <a:spcPts val="0"/>
              </a:spcBef>
              <a:spcAft>
                <a:spcPts val="600"/>
              </a:spcAft>
              <a:buClr>
                <a:srgbClr val="D30138"/>
              </a:buClr>
            </a:pPr>
            <a:r>
              <a:rPr lang="en-US" sz="2350" dirty="0" smtClean="0"/>
              <a:t>Network of 7 research centers and a Statistical Coordinating Center</a:t>
            </a:r>
            <a:endParaRPr lang="en-US" sz="2350" dirty="0"/>
          </a:p>
        </p:txBody>
      </p:sp>
    </p:spTree>
    <p:extLst>
      <p:ext uri="{BB962C8B-B14F-4D97-AF65-F5344CB8AC3E}">
        <p14:creationId xmlns:p14="http://schemas.microsoft.com/office/powerpoint/2010/main" val="79619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2" name="Rectangle 6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295400"/>
          </a:xfrm>
        </p:spPr>
        <p:txBody>
          <a:bodyPr>
            <a:normAutofit/>
          </a:bodyPr>
          <a:lstStyle/>
          <a:p>
            <a:r>
              <a:rPr lang="en-US" sz="4000" b="1" dirty="0" smtClean="0">
                <a:solidFill>
                  <a:schemeClr val="accent1">
                    <a:lumMod val="75000"/>
                  </a:schemeClr>
                </a:solidFill>
              </a:rPr>
              <a:t>PROSPR</a:t>
            </a:r>
            <a:endParaRPr lang="en-US" sz="4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876800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en-US" sz="3200" dirty="0"/>
              <a:t>Began in September 2011</a:t>
            </a:r>
          </a:p>
          <a:p>
            <a:pPr>
              <a:buFont typeface="Arial" pitchFamily="34" charset="0"/>
              <a:buChar char="•"/>
            </a:pPr>
            <a:r>
              <a:rPr lang="en-US" sz="3200" dirty="0" smtClean="0"/>
              <a:t>Multi-center, collaborative research program </a:t>
            </a:r>
            <a:endParaRPr lang="en-US" sz="3200" dirty="0"/>
          </a:p>
          <a:p>
            <a:pPr>
              <a:buFont typeface="Arial" pitchFamily="34" charset="0"/>
              <a:buChar char="•"/>
            </a:pPr>
            <a:r>
              <a:rPr lang="en-US" sz="3200" dirty="0"/>
              <a:t>F</a:t>
            </a:r>
            <a:r>
              <a:rPr lang="en-US" sz="3200" dirty="0" smtClean="0"/>
              <a:t>unded through NCI’s Division of Cancer Control and Population Sciences </a:t>
            </a:r>
          </a:p>
          <a:p>
            <a:pPr>
              <a:buFont typeface="Arial" pitchFamily="34" charset="0"/>
              <a:buChar char="•"/>
            </a:pPr>
            <a:r>
              <a:rPr lang="en-US" sz="3200" dirty="0" smtClean="0"/>
              <a:t>Overall </a:t>
            </a:r>
            <a:r>
              <a:rPr lang="en-US" sz="3200" dirty="0"/>
              <a:t>purpose is to promote coordinated, multidisciplinary research to evaluate and improve the cancer screening </a:t>
            </a:r>
            <a:r>
              <a:rPr lang="en-US" sz="3200" dirty="0" smtClean="0"/>
              <a:t>process:</a:t>
            </a:r>
          </a:p>
          <a:p>
            <a:pPr lvl="1">
              <a:buFont typeface="Arial" pitchFamily="34" charset="0"/>
              <a:buChar char="•"/>
            </a:pPr>
            <a:r>
              <a:rPr lang="en-US" sz="2800" dirty="0" smtClean="0"/>
              <a:t>Breast, cervical, and colorectal cancer screening</a:t>
            </a:r>
            <a:endParaRPr lang="en-US" sz="2800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D413C-281F-48E7-B075-5E8C958C04FA}" type="slidenum">
              <a:rPr lang="en-US" smtClean="0">
                <a:solidFill>
                  <a:prstClr val="white"/>
                </a:solidFill>
              </a:rPr>
              <a:pPr/>
              <a:t>24</a:t>
            </a:fld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9135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D413C-281F-48E7-B075-5E8C958C04FA}" type="slidenum">
              <a:rPr lang="en-US" smtClean="0">
                <a:solidFill>
                  <a:prstClr val="white"/>
                </a:solidFill>
              </a:rPr>
              <a:pPr/>
              <a:t>25</a:t>
            </a:fld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685800" y="762000"/>
            <a:ext cx="7848600" cy="6858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pPr lvl="0">
              <a:spcBef>
                <a:spcPct val="0"/>
              </a:spcBef>
            </a:pPr>
            <a:r>
              <a:rPr lang="en-US" sz="40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PROSPR’s Objectives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85800" y="1582341"/>
            <a:ext cx="81534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sz="2400" dirty="0" smtClean="0">
                <a:solidFill>
                  <a:prstClr val="black"/>
                </a:solidFill>
              </a:rPr>
              <a:t>Study the comparative effectiveness of existing and emerging screening processes in community practice;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400" dirty="0" smtClean="0">
                <a:solidFill>
                  <a:prstClr val="black"/>
                </a:solidFill>
              </a:rPr>
              <a:t>Study the balance of benefits and harms across recognized cancer risk profiles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400" dirty="0" smtClean="0">
                <a:solidFill>
                  <a:prstClr val="black"/>
                </a:solidFill>
              </a:rPr>
              <a:t>Conduct preliminary studies to inform future research to optimize screening processes and outcomes;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400" dirty="0" smtClean="0">
                <a:solidFill>
                  <a:prstClr val="black"/>
                </a:solidFill>
              </a:rPr>
              <a:t>Share data and findings with potential collaborators through publications, web portals, and interaction with a consulting panel in order to foster related research. </a:t>
            </a:r>
            <a:endParaRPr lang="en-US" sz="2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1737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04800"/>
            <a:ext cx="8077200" cy="457200"/>
          </a:xfrm>
          <a:solidFill>
            <a:schemeClr val="bg1"/>
          </a:solidFill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Composition of PROSPR Research Centers</a:t>
            </a:r>
            <a:endParaRPr lang="en-US" sz="3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D413C-281F-48E7-B075-5E8C958C04FA}" type="slidenum">
              <a:rPr lang="en-US" smtClean="0">
                <a:solidFill>
                  <a:prstClr val="white"/>
                </a:solidFill>
              </a:rPr>
              <a:pPr/>
              <a:t>26</a:t>
            </a:fld>
            <a:endParaRPr lang="en-US" dirty="0">
              <a:solidFill>
                <a:prstClr val="white"/>
              </a:solidFill>
            </a:endParaRPr>
          </a:p>
        </p:txBody>
      </p:sp>
      <p:graphicFrame>
        <p:nvGraphicFramePr>
          <p:cNvPr id="9" name="Content Placeholder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74229621"/>
              </p:ext>
            </p:extLst>
          </p:nvPr>
        </p:nvGraphicFramePr>
        <p:xfrm>
          <a:off x="76200" y="990600"/>
          <a:ext cx="8991600" cy="5468197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2997200"/>
                <a:gridCol w="2997200"/>
                <a:gridCol w="2997200"/>
              </a:tblGrid>
              <a:tr h="450850"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PROSPR</a:t>
                      </a:r>
                      <a:r>
                        <a:rPr lang="en-US" sz="1800" baseline="0" dirty="0" smtClean="0">
                          <a:solidFill>
                            <a:schemeClr val="tx1"/>
                          </a:solidFill>
                        </a:rPr>
                        <a:t> Research Center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High-Risk</a:t>
                      </a:r>
                      <a:r>
                        <a:rPr lang="en-US" sz="1800" baseline="0" dirty="0" smtClean="0">
                          <a:solidFill>
                            <a:schemeClr val="tx1"/>
                          </a:solidFill>
                        </a:rPr>
                        <a:t> Groups Included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System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721360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r>
                        <a:rPr lang="en-US" sz="1400" dirty="0" smtClean="0"/>
                        <a:t>University of New Mexico</a:t>
                      </a:r>
                    </a:p>
                    <a:p>
                      <a:r>
                        <a:rPr lang="en-US" sz="1400" baseline="0" dirty="0" smtClean="0"/>
                        <a:t>          (Cervical)*</a:t>
                      </a:r>
                      <a:endParaRPr 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r>
                        <a:rPr lang="en-US" sz="1400" dirty="0" smtClean="0"/>
                        <a:t>Hispanic</a:t>
                      </a:r>
                    </a:p>
                    <a:p>
                      <a:r>
                        <a:rPr lang="en-US" sz="1400" dirty="0" smtClean="0"/>
                        <a:t>Native American</a:t>
                      </a:r>
                    </a:p>
                    <a:p>
                      <a:r>
                        <a:rPr lang="en-US" sz="1400" dirty="0" smtClean="0"/>
                        <a:t>Low-income</a:t>
                      </a:r>
                      <a:r>
                        <a:rPr lang="en-US" sz="1400" baseline="0" dirty="0" smtClean="0"/>
                        <a:t> rural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r>
                        <a:rPr lang="en-US" sz="1400" dirty="0" smtClean="0"/>
                        <a:t>State-wide registry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510963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r>
                        <a:rPr lang="en-US" sz="1400" dirty="0" smtClean="0">
                          <a:solidFill>
                            <a:schemeClr val="bg1"/>
                          </a:solidFill>
                        </a:rPr>
                        <a:t>Group Health Cooperative</a:t>
                      </a:r>
                    </a:p>
                    <a:p>
                      <a:r>
                        <a:rPr lang="en-US" sz="1400" dirty="0" smtClean="0">
                          <a:solidFill>
                            <a:schemeClr val="bg1"/>
                          </a:solidFill>
                        </a:rPr>
                        <a:t>          (Colorectal)</a:t>
                      </a:r>
                      <a:endParaRPr 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r>
                        <a:rPr lang="en-US" sz="1400" dirty="0" smtClean="0">
                          <a:solidFill>
                            <a:schemeClr val="bg1"/>
                          </a:solidFill>
                        </a:rPr>
                        <a:t>Asian American</a:t>
                      </a:r>
                    </a:p>
                    <a:p>
                      <a:r>
                        <a:rPr lang="en-US" sz="1400" dirty="0" smtClean="0">
                          <a:solidFill>
                            <a:schemeClr val="bg1"/>
                          </a:solidFill>
                        </a:rPr>
                        <a:t>Medicaid</a:t>
                      </a:r>
                      <a:endParaRPr lang="en-US" sz="14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r>
                        <a:rPr lang="en-US" sz="1400" dirty="0" smtClean="0">
                          <a:solidFill>
                            <a:schemeClr val="bg1"/>
                          </a:solidFill>
                        </a:rPr>
                        <a:t>Integrated health</a:t>
                      </a:r>
                      <a:r>
                        <a:rPr lang="en-US" sz="1400" baseline="0" dirty="0" smtClean="0">
                          <a:solidFill>
                            <a:schemeClr val="bg1"/>
                          </a:solidFill>
                        </a:rPr>
                        <a:t> care delivery system</a:t>
                      </a:r>
                      <a:endParaRPr lang="en-US" sz="14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931757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r>
                        <a:rPr lang="en-US" sz="1400" dirty="0" smtClean="0">
                          <a:solidFill>
                            <a:schemeClr val="bg1"/>
                          </a:solidFill>
                        </a:rPr>
                        <a:t>Parkland-UT Southwestern</a:t>
                      </a:r>
                    </a:p>
                    <a:p>
                      <a:r>
                        <a:rPr lang="en-US" sz="1400" dirty="0" smtClean="0">
                          <a:solidFill>
                            <a:schemeClr val="bg1"/>
                          </a:solidFill>
                        </a:rPr>
                        <a:t>           (Colorectal)</a:t>
                      </a:r>
                      <a:endParaRPr 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r>
                        <a:rPr lang="en-US" sz="1400" dirty="0" smtClean="0">
                          <a:solidFill>
                            <a:schemeClr val="bg1"/>
                          </a:solidFill>
                        </a:rPr>
                        <a:t>African</a:t>
                      </a:r>
                      <a:r>
                        <a:rPr lang="en-US" sz="1400" baseline="0" dirty="0" smtClean="0">
                          <a:solidFill>
                            <a:schemeClr val="bg1"/>
                          </a:solidFill>
                        </a:rPr>
                        <a:t> American</a:t>
                      </a:r>
                    </a:p>
                    <a:p>
                      <a:r>
                        <a:rPr lang="en-US" sz="1400" baseline="0" dirty="0" smtClean="0">
                          <a:solidFill>
                            <a:schemeClr val="bg1"/>
                          </a:solidFill>
                        </a:rPr>
                        <a:t>Hispanic</a:t>
                      </a:r>
                    </a:p>
                    <a:p>
                      <a:r>
                        <a:rPr lang="en-US" sz="1400" baseline="0" dirty="0" smtClean="0">
                          <a:solidFill>
                            <a:schemeClr val="bg1"/>
                          </a:solidFill>
                        </a:rPr>
                        <a:t>Low-income urban</a:t>
                      </a:r>
                    </a:p>
                    <a:p>
                      <a:r>
                        <a:rPr lang="en-US" sz="1400" baseline="0" dirty="0" smtClean="0">
                          <a:solidFill>
                            <a:schemeClr val="bg1"/>
                          </a:solidFill>
                        </a:rPr>
                        <a:t>Under- or uninsured</a:t>
                      </a:r>
                      <a:endParaRPr lang="en-US" sz="14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r>
                        <a:rPr lang="en-US" sz="1400" dirty="0" smtClean="0">
                          <a:solidFill>
                            <a:schemeClr val="bg1"/>
                          </a:solidFill>
                        </a:rPr>
                        <a:t>Safety-net clinical provider network</a:t>
                      </a:r>
                      <a:endParaRPr lang="en-US" sz="14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841587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r>
                        <a:rPr lang="en-US" sz="1400" dirty="0" smtClean="0">
                          <a:solidFill>
                            <a:schemeClr val="bg1"/>
                          </a:solidFill>
                        </a:rPr>
                        <a:t>Kaiser Permanente</a:t>
                      </a:r>
                      <a:r>
                        <a:rPr lang="en-US" sz="1400" baseline="0" dirty="0" smtClean="0">
                          <a:solidFill>
                            <a:schemeClr val="bg1"/>
                          </a:solidFill>
                        </a:rPr>
                        <a:t> Northern and Southern California</a:t>
                      </a:r>
                    </a:p>
                    <a:p>
                      <a:r>
                        <a:rPr lang="en-US" sz="1400" baseline="0" dirty="0" smtClean="0">
                          <a:solidFill>
                            <a:schemeClr val="bg1"/>
                          </a:solidFill>
                        </a:rPr>
                        <a:t>          (Colorectal)</a:t>
                      </a:r>
                      <a:endParaRPr lang="en-US" sz="1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r>
                        <a:rPr lang="en-US" sz="1400" dirty="0" smtClean="0">
                          <a:solidFill>
                            <a:schemeClr val="bg1"/>
                          </a:solidFill>
                        </a:rPr>
                        <a:t>African American</a:t>
                      </a:r>
                    </a:p>
                    <a:p>
                      <a:r>
                        <a:rPr lang="en-US" sz="1400" dirty="0" smtClean="0">
                          <a:solidFill>
                            <a:schemeClr val="bg1"/>
                          </a:solidFill>
                        </a:rPr>
                        <a:t>Hispanic</a:t>
                      </a:r>
                    </a:p>
                    <a:p>
                      <a:r>
                        <a:rPr lang="en-US" sz="1400" dirty="0" smtClean="0">
                          <a:solidFill>
                            <a:schemeClr val="bg1"/>
                          </a:solidFill>
                        </a:rPr>
                        <a:t>Asian American</a:t>
                      </a:r>
                      <a:endParaRPr lang="en-US" sz="14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r>
                        <a:rPr lang="en-US" sz="1400" dirty="0" smtClean="0">
                          <a:solidFill>
                            <a:schemeClr val="bg1"/>
                          </a:solidFill>
                        </a:rPr>
                        <a:t>Integrated health care delivery system</a:t>
                      </a:r>
                      <a:endParaRPr lang="en-US" sz="14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510963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r>
                        <a:rPr lang="en-US" sz="1400" dirty="0" smtClean="0"/>
                        <a:t>University</a:t>
                      </a:r>
                      <a:r>
                        <a:rPr lang="en-US" sz="1400" baseline="0" dirty="0" smtClean="0"/>
                        <a:t> of Pennsylvania</a:t>
                      </a:r>
                    </a:p>
                    <a:p>
                      <a:r>
                        <a:rPr lang="en-US" sz="1400" baseline="0" dirty="0" smtClean="0"/>
                        <a:t>          (Breast)</a:t>
                      </a:r>
                      <a:endParaRPr lang="en-US" sz="1400" b="1" dirty="0"/>
                    </a:p>
                  </a:txBody>
                  <a:tcPr anchor="ctr"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r>
                        <a:rPr lang="en-US" sz="1400" dirty="0" smtClean="0"/>
                        <a:t>African American</a:t>
                      </a:r>
                    </a:p>
                    <a:p>
                      <a:r>
                        <a:rPr lang="en-US" sz="1400" dirty="0" smtClean="0"/>
                        <a:t>Low-income urban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r>
                        <a:rPr lang="en-US" sz="1400" dirty="0" smtClean="0"/>
                        <a:t>Integrated health care delivery</a:t>
                      </a:r>
                      <a:r>
                        <a:rPr lang="en-US" sz="1400" baseline="0" dirty="0" smtClean="0"/>
                        <a:t> system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FF99FF"/>
                    </a:solidFill>
                  </a:tcPr>
                </a:tc>
              </a:tr>
              <a:tr h="931757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r>
                        <a:rPr lang="en-US" sz="1400" dirty="0" smtClean="0"/>
                        <a:t>Dartmouth Institute and Brigham and Women’s Hospital</a:t>
                      </a:r>
                    </a:p>
                    <a:p>
                      <a:r>
                        <a:rPr lang="en-US" sz="1400" dirty="0" smtClean="0"/>
                        <a:t>          (Breast)</a:t>
                      </a:r>
                      <a:endParaRPr lang="en-US" sz="1400" b="1" dirty="0"/>
                    </a:p>
                  </a:txBody>
                  <a:tcPr anchor="ctr"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r>
                        <a:rPr lang="en-US" sz="1400" dirty="0" smtClean="0"/>
                        <a:t>African American</a:t>
                      </a:r>
                    </a:p>
                    <a:p>
                      <a:r>
                        <a:rPr lang="en-US" sz="1400" dirty="0" smtClean="0"/>
                        <a:t>Hispanic</a:t>
                      </a:r>
                    </a:p>
                    <a:p>
                      <a:r>
                        <a:rPr lang="en-US" sz="1400" dirty="0" smtClean="0"/>
                        <a:t>Medicaid</a:t>
                      </a:r>
                    </a:p>
                    <a:p>
                      <a:r>
                        <a:rPr lang="en-US" sz="1400" dirty="0" smtClean="0"/>
                        <a:t>Low-income</a:t>
                      </a:r>
                      <a:r>
                        <a:rPr lang="en-US" sz="1400" baseline="0" dirty="0" smtClean="0"/>
                        <a:t> urban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r>
                        <a:rPr lang="en-US" sz="1400" dirty="0" smtClean="0"/>
                        <a:t>Primary</a:t>
                      </a:r>
                      <a:r>
                        <a:rPr lang="en-US" sz="1400" baseline="0" dirty="0" smtClean="0"/>
                        <a:t> care clinical networks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FF99FF"/>
                    </a:solidFill>
                  </a:tcPr>
                </a:tc>
              </a:tr>
              <a:tr h="510963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r>
                        <a:rPr lang="en-US" sz="1400" dirty="0" smtClean="0"/>
                        <a:t>University of Vermont</a:t>
                      </a:r>
                    </a:p>
                    <a:p>
                      <a:r>
                        <a:rPr lang="en-US" sz="1400" baseline="0" dirty="0" smtClean="0"/>
                        <a:t>          (Breast)</a:t>
                      </a:r>
                      <a:endParaRPr lang="en-US" sz="1400" b="1" dirty="0"/>
                    </a:p>
                  </a:txBody>
                  <a:tcPr anchor="ctr"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r>
                        <a:rPr lang="en-US" sz="1400" dirty="0" smtClean="0"/>
                        <a:t>Rural</a:t>
                      </a:r>
                      <a:endParaRPr lang="en-US" sz="1400" dirty="0"/>
                    </a:p>
                  </a:txBody>
                  <a:tcPr anchor="ctr"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r>
                        <a:rPr lang="en-US" sz="1400" dirty="0" smtClean="0"/>
                        <a:t>State-wide</a:t>
                      </a:r>
                      <a:r>
                        <a:rPr lang="en-US" sz="1400" baseline="0" dirty="0" smtClean="0"/>
                        <a:t> registry</a:t>
                      </a:r>
                      <a:endParaRPr lang="en-US" sz="1400" dirty="0"/>
                    </a:p>
                  </a:txBody>
                  <a:tcPr anchor="ctr">
                    <a:solidFill>
                      <a:srgbClr val="FF99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74443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 bwMode="auto">
          <a:xfrm>
            <a:off x="1600200" y="1676400"/>
            <a:ext cx="5486400" cy="40386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25602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382000" cy="1143000"/>
          </a:xfrm>
        </p:spPr>
        <p:txBody>
          <a:bodyPr/>
          <a:lstStyle/>
          <a:p>
            <a:pPr algn="ctr"/>
            <a:r>
              <a:rPr lang="en-US" altLang="en-US" dirty="0" smtClean="0">
                <a:solidFill>
                  <a:schemeClr val="bg1"/>
                </a:solidFill>
                <a:latin typeface="+mn-lt"/>
                <a:cs typeface="Arial" pitchFamily="34" charset="0"/>
              </a:rPr>
              <a:t>Funded PROSPR Research Centers</a:t>
            </a:r>
            <a:endParaRPr lang="en-US" altLang="en-US" dirty="0">
              <a:solidFill>
                <a:schemeClr val="bg1"/>
              </a:solidFill>
              <a:latin typeface="+mn-lt"/>
              <a:cs typeface="Arial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1219200"/>
            <a:ext cx="8153400" cy="5405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753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382000" cy="1143000"/>
          </a:xfrm>
        </p:spPr>
        <p:txBody>
          <a:bodyPr/>
          <a:lstStyle/>
          <a:p>
            <a:pPr algn="ctr" eaLnBrk="1" hangingPunct="1"/>
            <a:r>
              <a:rPr lang="en-US" dirty="0" smtClean="0">
                <a:solidFill>
                  <a:schemeClr val="bg1"/>
                </a:solidFill>
              </a:rPr>
              <a:t>Research Networks: NCI Community Oncology Research Program Cancer Care Delivery Research</a:t>
            </a:r>
            <a:endParaRPr lang="en-US" altLang="en-US" dirty="0" smtClean="0">
              <a:solidFill>
                <a:schemeClr val="bg1"/>
              </a:solidFill>
              <a:ea typeface="ＭＳ Ｐゴシック" panose="020B0600070205080204" pitchFamily="34" charset="-128"/>
            </a:endParaRPr>
          </a:p>
        </p:txBody>
      </p:sp>
      <p:sp>
        <p:nvSpPr>
          <p:cNvPr id="17411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762000" y="1066800"/>
            <a:ext cx="8305800" cy="5257800"/>
          </a:xfrm>
        </p:spPr>
        <p:txBody>
          <a:bodyPr/>
          <a:lstStyle/>
          <a:p>
            <a:pPr eaLnBrk="1" hangingPunct="1"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  <a:defRPr/>
            </a:pPr>
            <a:r>
              <a:rPr lang="en-US" dirty="0" smtClean="0"/>
              <a:t>NCORP is a single network replacing NCI </a:t>
            </a:r>
            <a:r>
              <a:rPr lang="en-US" dirty="0"/>
              <a:t>Community Cancer Centers and Clinical Oncology </a:t>
            </a:r>
            <a:r>
              <a:rPr lang="en-US" dirty="0" smtClean="0"/>
              <a:t>Programs</a:t>
            </a:r>
            <a:endParaRPr lang="en-US" dirty="0"/>
          </a:p>
          <a:p>
            <a:pPr lvl="1" eaLnBrk="1" hangingPunct="1">
              <a:spcBef>
                <a:spcPts val="0"/>
              </a:spcBef>
              <a:spcAft>
                <a:spcPts val="600"/>
              </a:spcAft>
              <a:buClr>
                <a:srgbClr val="D30138"/>
              </a:buClr>
            </a:pPr>
            <a:r>
              <a:rPr lang="en-US" sz="2350" dirty="0" smtClean="0">
                <a:solidFill>
                  <a:schemeClr val="tx2"/>
                </a:solidFill>
              </a:rPr>
              <a:t>Goal: To </a:t>
            </a:r>
            <a:r>
              <a:rPr lang="en-US" sz="2350" dirty="0">
                <a:solidFill>
                  <a:schemeClr val="tx2"/>
                </a:solidFill>
              </a:rPr>
              <a:t>bring cancer clinical trials and cancer care delivery research </a:t>
            </a:r>
            <a:r>
              <a:rPr lang="en-US" sz="2350" dirty="0" smtClean="0">
                <a:solidFill>
                  <a:schemeClr val="tx2"/>
                </a:solidFill>
              </a:rPr>
              <a:t>to </a:t>
            </a:r>
            <a:r>
              <a:rPr lang="en-US" sz="2350" dirty="0">
                <a:solidFill>
                  <a:schemeClr val="tx2"/>
                </a:solidFill>
              </a:rPr>
              <a:t>people in their own </a:t>
            </a:r>
            <a:r>
              <a:rPr lang="en-US" sz="2350" dirty="0" smtClean="0">
                <a:solidFill>
                  <a:schemeClr val="tx2"/>
                </a:solidFill>
              </a:rPr>
              <a:t>communities</a:t>
            </a:r>
          </a:p>
          <a:p>
            <a:pPr eaLnBrk="1" hangingPunct="1"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CCDR </a:t>
            </a:r>
            <a:endParaRPr lang="en-US" dirty="0"/>
          </a:p>
          <a:p>
            <a:pPr lvl="1" eaLnBrk="1" hangingPunct="1">
              <a:spcBef>
                <a:spcPts val="0"/>
              </a:spcBef>
              <a:spcAft>
                <a:spcPts val="600"/>
              </a:spcAft>
              <a:buClr>
                <a:srgbClr val="D30138"/>
              </a:buClr>
            </a:pPr>
            <a:r>
              <a:rPr lang="en-US" sz="2350" dirty="0" smtClean="0">
                <a:ea typeface="MS PGothic" pitchFamily="34" charset="-128"/>
              </a:rPr>
              <a:t>Emphasizes specialty providers and provider systems in communities often characterized by more care fragmentation </a:t>
            </a:r>
          </a:p>
          <a:p>
            <a:pPr lvl="1" eaLnBrk="1" hangingPunct="1">
              <a:spcBef>
                <a:spcPts val="0"/>
              </a:spcBef>
              <a:spcAft>
                <a:spcPts val="600"/>
              </a:spcAft>
              <a:buClr>
                <a:srgbClr val="D30138"/>
              </a:buClr>
            </a:pPr>
            <a:r>
              <a:rPr lang="en-US" sz="2350" dirty="0" smtClean="0">
                <a:ea typeface="MS PGothic" pitchFamily="34" charset="-128"/>
              </a:rPr>
              <a:t>Integrates delivery research with NCI community-based clinical trials research to improve accrual or rapid dissemination of trial findings</a:t>
            </a:r>
          </a:p>
          <a:p>
            <a:pPr lvl="1" eaLnBrk="1" hangingPunct="1">
              <a:spcBef>
                <a:spcPts val="0"/>
              </a:spcBef>
              <a:spcAft>
                <a:spcPts val="600"/>
              </a:spcAft>
              <a:buClr>
                <a:srgbClr val="D30138"/>
              </a:buClr>
            </a:pPr>
            <a:r>
              <a:rPr lang="en-US" sz="2350" dirty="0" smtClean="0">
                <a:ea typeface="MS PGothic" pitchFamily="34" charset="-128"/>
              </a:rPr>
              <a:t>Includes </a:t>
            </a:r>
            <a:r>
              <a:rPr lang="en-US" sz="2350" dirty="0">
                <a:ea typeface="MS PGothic" pitchFamily="34" charset="-128"/>
              </a:rPr>
              <a:t>a focus on access and disparities in care beyond organized health care </a:t>
            </a:r>
            <a:r>
              <a:rPr lang="en-US" sz="2350" dirty="0" smtClean="0">
                <a:ea typeface="MS PGothic" pitchFamily="34" charset="-128"/>
              </a:rPr>
              <a:t>systems</a:t>
            </a:r>
          </a:p>
          <a:p>
            <a:pPr marL="7938" lvl="1" indent="0" eaLnBrk="1" hangingPunct="1">
              <a:spcBef>
                <a:spcPts val="0"/>
              </a:spcBef>
              <a:spcAft>
                <a:spcPts val="600"/>
              </a:spcAft>
              <a:buClr>
                <a:srgbClr val="D30138"/>
              </a:buClr>
              <a:buNone/>
            </a:pPr>
            <a:r>
              <a:rPr lang="en-US" sz="2350" dirty="0">
                <a:ea typeface="MS PGothic" pitchFamily="34" charset="-128"/>
                <a:hlinkClick r:id="rId3"/>
              </a:rPr>
              <a:t>http://ncorp.cancer.gov</a:t>
            </a:r>
            <a:r>
              <a:rPr lang="en-US" sz="2350" dirty="0" smtClean="0">
                <a:ea typeface="MS PGothic" pitchFamily="34" charset="-128"/>
                <a:hlinkClick r:id="rId3"/>
              </a:rPr>
              <a:t>/</a:t>
            </a:r>
            <a:endParaRPr lang="en-US" sz="2350" dirty="0" smtClean="0">
              <a:ea typeface="MS PGothic" pitchFamily="34" charset="-128"/>
            </a:endParaRPr>
          </a:p>
          <a:p>
            <a:pPr marL="457200" lvl="1" indent="0" eaLnBrk="1" hangingPunct="1">
              <a:spcBef>
                <a:spcPts val="0"/>
              </a:spcBef>
              <a:spcAft>
                <a:spcPts val="600"/>
              </a:spcAft>
              <a:buClr>
                <a:srgbClr val="D30138"/>
              </a:buClr>
              <a:buNone/>
            </a:pPr>
            <a:endParaRPr lang="en-US" sz="2350" dirty="0">
              <a:ea typeface="MS PGothic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375488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762000" y="0"/>
            <a:ext cx="8382000" cy="1143000"/>
          </a:xfrm>
        </p:spPr>
        <p:txBody>
          <a:bodyPr/>
          <a:lstStyle/>
          <a:p>
            <a:pPr algn="ctr" eaLnBrk="1" hangingPunct="1"/>
            <a:endParaRPr lang="en-US" altLang="en-US" dirty="0" smtClean="0">
              <a:solidFill>
                <a:schemeClr val="bg1"/>
              </a:solidFill>
              <a:ea typeface="ＭＳ Ｐゴシック" panose="020B0600070205080204" pitchFamily="34" charset="-128"/>
            </a:endParaRPr>
          </a:p>
        </p:txBody>
      </p:sp>
      <p:pic>
        <p:nvPicPr>
          <p:cNvPr id="4" name="Picture 5" descr="ncorp geo distro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23994"/>
            <a:ext cx="8839199" cy="6634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48114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00013"/>
            <a:ext cx="8458200" cy="1042987"/>
          </a:xfrm>
        </p:spPr>
        <p:txBody>
          <a:bodyPr/>
          <a:lstStyle/>
          <a:p>
            <a:pPr eaLnBrk="1" hangingPunct="1"/>
            <a:r>
              <a:rPr lang="en-US" sz="2200" dirty="0" smtClean="0">
                <a:solidFill>
                  <a:schemeClr val="tx1"/>
                </a:solidFill>
                <a:latin typeface="Calibri" pitchFamily="34" charset="0"/>
              </a:rPr>
              <a:t>Administrative supplements for NCI cancer centers: collaborations with state and local HPV coalitions and programs</a:t>
            </a: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216025"/>
            <a:ext cx="2362200" cy="32797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052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85975" y="2438400"/>
            <a:ext cx="6915150" cy="424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458200" cy="1143000"/>
          </a:xfrm>
        </p:spPr>
        <p:txBody>
          <a:bodyPr/>
          <a:lstStyle/>
          <a:p>
            <a:pPr algn="ctr" eaLnBrk="1" hangingPunct="1"/>
            <a:r>
              <a:rPr lang="en-US" altLang="en-US" dirty="0" smtClean="0">
                <a:solidFill>
                  <a:schemeClr val="bg1"/>
                </a:solidFill>
                <a:ea typeface="ＭＳ Ｐゴシック" panose="020B0600070205080204" pitchFamily="34" charset="-128"/>
              </a:rPr>
              <a:t>Revisit, Revitalize, and Reposition DCCPS </a:t>
            </a:r>
          </a:p>
        </p:txBody>
      </p:sp>
      <p:sp>
        <p:nvSpPr>
          <p:cNvPr id="17411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914400" y="1600200"/>
            <a:ext cx="7239000" cy="5027612"/>
          </a:xfrm>
        </p:spPr>
        <p:txBody>
          <a:bodyPr/>
          <a:lstStyle/>
          <a:p>
            <a:pPr eaLnBrk="1" hangingPunct="1">
              <a:spcBef>
                <a:spcPts val="0"/>
              </a:spcBef>
              <a:spcAft>
                <a:spcPts val="600"/>
              </a:spcAft>
              <a:buClr>
                <a:srgbClr val="D30138"/>
              </a:buClr>
              <a:defRPr/>
            </a:pPr>
            <a:r>
              <a:rPr lang="en-US" dirty="0" smtClean="0"/>
              <a:t>Identify most important scientific questions and cancer control objectives</a:t>
            </a:r>
          </a:p>
          <a:p>
            <a:pPr eaLnBrk="1" hangingPunct="1">
              <a:spcBef>
                <a:spcPts val="0"/>
              </a:spcBef>
              <a:spcAft>
                <a:spcPts val="600"/>
              </a:spcAft>
              <a:buClr>
                <a:srgbClr val="D30138"/>
              </a:buClr>
              <a:defRPr/>
            </a:pPr>
            <a:endParaRPr lang="en-US" dirty="0"/>
          </a:p>
          <a:p>
            <a:pPr eaLnBrk="1" hangingPunct="1">
              <a:spcBef>
                <a:spcPts val="0"/>
              </a:spcBef>
              <a:spcAft>
                <a:spcPts val="600"/>
              </a:spcAft>
              <a:buClr>
                <a:srgbClr val="D30138"/>
              </a:buClr>
              <a:defRPr/>
            </a:pPr>
            <a:r>
              <a:rPr lang="en-US" dirty="0" smtClean="0"/>
              <a:t>Maximize ability to facilitate significant achievements</a:t>
            </a:r>
          </a:p>
          <a:p>
            <a:pPr eaLnBrk="1" hangingPunct="1">
              <a:spcBef>
                <a:spcPts val="0"/>
              </a:spcBef>
              <a:spcAft>
                <a:spcPts val="600"/>
              </a:spcAft>
              <a:buClr>
                <a:srgbClr val="D30138"/>
              </a:buClr>
              <a:defRPr/>
            </a:pPr>
            <a:endParaRPr lang="en-US" dirty="0" smtClean="0"/>
          </a:p>
          <a:p>
            <a:pPr eaLnBrk="1" hangingPunct="1">
              <a:spcBef>
                <a:spcPts val="0"/>
              </a:spcBef>
              <a:spcAft>
                <a:spcPts val="600"/>
              </a:spcAft>
              <a:buClr>
                <a:srgbClr val="D30138"/>
              </a:buClr>
              <a:defRPr/>
            </a:pPr>
            <a:r>
              <a:rPr lang="en-US" dirty="0" smtClean="0"/>
              <a:t>Support </a:t>
            </a:r>
            <a:r>
              <a:rPr lang="en-US" dirty="0"/>
              <a:t> </a:t>
            </a:r>
            <a:r>
              <a:rPr lang="en-US" dirty="0" smtClean="0"/>
              <a:t>creation of evidence needed for decision-making</a:t>
            </a:r>
          </a:p>
          <a:p>
            <a:pPr eaLnBrk="1" hangingPunct="1">
              <a:spcBef>
                <a:spcPts val="0"/>
              </a:spcBef>
              <a:spcAft>
                <a:spcPts val="600"/>
              </a:spcAft>
              <a:buClr>
                <a:srgbClr val="D30138"/>
              </a:buClr>
              <a:defRPr/>
            </a:pPr>
            <a:endParaRPr lang="en-US" dirty="0"/>
          </a:p>
          <a:p>
            <a:pPr eaLnBrk="1" hangingPunct="1">
              <a:spcBef>
                <a:spcPts val="0"/>
              </a:spcBef>
              <a:spcAft>
                <a:spcPts val="600"/>
              </a:spcAft>
              <a:buClr>
                <a:srgbClr val="D30138"/>
              </a:buClr>
              <a:defRPr/>
            </a:pPr>
            <a:r>
              <a:rPr lang="en-US" dirty="0" smtClean="0"/>
              <a:t>Engage extramural community</a:t>
            </a:r>
            <a:endParaRPr lang="en-US" dirty="0"/>
          </a:p>
          <a:p>
            <a:pPr eaLnBrk="1" hangingPunct="1">
              <a:buClr>
                <a:srgbClr val="D30138"/>
              </a:buClr>
              <a:defRPr/>
            </a:pPr>
            <a:endParaRPr lang="en-US" altLang="en-US" dirty="0" smtClean="0"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288458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 live in exciting times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Call us</a:t>
            </a:r>
          </a:p>
          <a:p>
            <a:r>
              <a:rPr lang="en-US" dirty="0" smtClean="0"/>
              <a:t>Take this time to do the hard work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380413" cy="1143000"/>
          </a:xfrm>
        </p:spPr>
        <p:txBody>
          <a:bodyPr/>
          <a:lstStyle/>
          <a:p>
            <a:pPr algn="ctr" eaLnBrk="1" hangingPunct="1"/>
            <a:r>
              <a:rPr lang="en-US" altLang="en-US" dirty="0" smtClean="0">
                <a:solidFill>
                  <a:schemeClr val="bg1"/>
                </a:solidFill>
                <a:ea typeface="ＭＳ Ｐゴシック" panose="020B0600070205080204" pitchFamily="34" charset="-128"/>
              </a:rPr>
              <a:t>ORB Staff</a:t>
            </a:r>
          </a:p>
        </p:txBody>
      </p:sp>
      <p:sp>
        <p:nvSpPr>
          <p:cNvPr id="17411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066800" y="1371600"/>
            <a:ext cx="7239000" cy="5027613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  <a:defRPr/>
            </a:pPr>
            <a:r>
              <a:rPr lang="en-US" sz="2800" dirty="0" smtClean="0"/>
              <a:t>Ashley </a:t>
            </a:r>
            <a:r>
              <a:rPr lang="en-US" sz="2800" dirty="0"/>
              <a:t>Wilder </a:t>
            </a:r>
            <a:r>
              <a:rPr lang="en-US" sz="2800" dirty="0" smtClean="0"/>
              <a:t>Smith, Chief</a:t>
            </a:r>
            <a:endParaRPr lang="en-US" sz="2800" dirty="0"/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  <a:defRPr/>
            </a:pPr>
            <a:r>
              <a:rPr lang="en-US" sz="2800" dirty="0"/>
              <a:t>Erin Kent</a:t>
            </a: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  <a:defRPr/>
            </a:pPr>
            <a:r>
              <a:rPr lang="en-US" sz="2800" dirty="0"/>
              <a:t>Irene Prabhu Das</a:t>
            </a: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  <a:defRPr/>
            </a:pPr>
            <a:r>
              <a:rPr lang="en-US" sz="2800" dirty="0"/>
              <a:t>Kate Castro</a:t>
            </a: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  <a:defRPr/>
            </a:pPr>
            <a:r>
              <a:rPr lang="en-US" sz="2800" dirty="0"/>
              <a:t>Sandy </a:t>
            </a:r>
            <a:r>
              <a:rPr lang="en-US" sz="2800" dirty="0" smtClean="0"/>
              <a:t>Mitchell</a:t>
            </a: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  <a:defRPr/>
            </a:pPr>
            <a:r>
              <a:rPr lang="en-US" sz="2800" dirty="0" smtClean="0"/>
              <a:t>Neeraj Arora</a:t>
            </a: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  <a:defRPr/>
            </a:pPr>
            <a:endParaRPr lang="en-US" sz="2800" dirty="0"/>
          </a:p>
          <a:p>
            <a:pPr marL="0" indent="0">
              <a:spcBef>
                <a:spcPts val="600"/>
              </a:spcBef>
              <a:spcAft>
                <a:spcPts val="600"/>
              </a:spcAft>
              <a:buFontTx/>
              <a:buNone/>
              <a:defRPr/>
            </a:pPr>
            <a:endParaRPr lang="en-US" sz="2800" dirty="0" smtClean="0"/>
          </a:p>
          <a:p>
            <a:pPr marL="0" indent="0" eaLnBrk="1" hangingPunct="1">
              <a:buClr>
                <a:srgbClr val="D30138"/>
              </a:buClr>
              <a:buFontTx/>
              <a:buNone/>
              <a:defRPr/>
            </a:pPr>
            <a:endParaRPr lang="en-US" altLang="en-US" dirty="0" smtClean="0"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00338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380413" cy="1143000"/>
          </a:xfrm>
        </p:spPr>
        <p:txBody>
          <a:bodyPr/>
          <a:lstStyle/>
          <a:p>
            <a:pPr algn="ctr" eaLnBrk="1" hangingPunct="1"/>
            <a:r>
              <a:rPr lang="en-US" altLang="en-US" dirty="0" smtClean="0">
                <a:solidFill>
                  <a:schemeClr val="bg1"/>
                </a:solidFill>
                <a:ea typeface="ＭＳ Ｐゴシック" panose="020B0600070205080204" pitchFamily="34" charset="-128"/>
              </a:rPr>
              <a:t>HSEB Staff</a:t>
            </a:r>
          </a:p>
        </p:txBody>
      </p:sp>
      <p:sp>
        <p:nvSpPr>
          <p:cNvPr id="17411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066800" y="1219200"/>
            <a:ext cx="7239000" cy="5027613"/>
          </a:xfrm>
        </p:spPr>
        <p:txBody>
          <a:bodyPr/>
          <a:lstStyle/>
          <a:p>
            <a:pPr marL="0" indent="0">
              <a:spcBef>
                <a:spcPts val="0"/>
              </a:spcBef>
              <a:spcAft>
                <a:spcPts val="600"/>
              </a:spcAft>
              <a:buFontTx/>
              <a:buNone/>
              <a:defRPr/>
            </a:pPr>
            <a:r>
              <a:rPr lang="en-US" sz="2800" dirty="0" smtClean="0"/>
              <a:t>Ann Geiger, Chief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  <a:defRPr/>
            </a:pPr>
            <a:r>
              <a:rPr lang="en-US" sz="2800" dirty="0" smtClean="0"/>
              <a:t>Carrie </a:t>
            </a:r>
            <a:r>
              <a:rPr lang="en-US" sz="2800" dirty="0" err="1" smtClean="0"/>
              <a:t>Klabunde</a:t>
            </a:r>
            <a:endParaRPr lang="en-US" sz="2800" dirty="0" smtClean="0"/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  <a:defRPr/>
            </a:pPr>
            <a:r>
              <a:rPr lang="en-US" sz="2800" dirty="0" smtClean="0"/>
              <a:t>Janet </a:t>
            </a:r>
            <a:r>
              <a:rPr lang="en-US" sz="2800" dirty="0"/>
              <a:t>de Moor</a:t>
            </a: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  <a:defRPr/>
            </a:pPr>
            <a:r>
              <a:rPr lang="en-US" sz="2800" dirty="0"/>
              <a:t>Joan Warren</a:t>
            </a: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  <a:defRPr/>
            </a:pPr>
            <a:r>
              <a:rPr lang="en-US" sz="2800" dirty="0"/>
              <a:t>Lindsey </a:t>
            </a:r>
            <a:r>
              <a:rPr lang="en-US" sz="2800" dirty="0" err="1"/>
              <a:t>Enewold</a:t>
            </a:r>
            <a:endParaRPr lang="en-US" sz="2800" dirty="0"/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  <a:defRPr/>
            </a:pPr>
            <a:r>
              <a:rPr lang="en-US" sz="2800" dirty="0"/>
              <a:t>Lynne Harlan</a:t>
            </a: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  <a:defRPr/>
            </a:pPr>
            <a:r>
              <a:rPr lang="en-US" sz="2800" dirty="0"/>
              <a:t>Mateo </a:t>
            </a:r>
            <a:r>
              <a:rPr lang="en-US" sz="2800" dirty="0" err="1"/>
              <a:t>Banegas</a:t>
            </a:r>
            <a:r>
              <a:rPr lang="en-US" sz="2800" dirty="0"/>
              <a:t> </a:t>
            </a:r>
            <a:r>
              <a:rPr lang="en-US" sz="2800" dirty="0" smtClean="0"/>
              <a:t>(Fellow</a:t>
            </a:r>
            <a:r>
              <a:rPr lang="en-US" sz="2800" dirty="0"/>
              <a:t>)</a:t>
            </a: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  <a:defRPr/>
            </a:pPr>
            <a:r>
              <a:rPr lang="en-US" sz="2800" dirty="0"/>
              <a:t>Nancy Breen</a:t>
            </a: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  <a:defRPr/>
            </a:pPr>
            <a:r>
              <a:rPr lang="en-US" sz="2800" dirty="0"/>
              <a:t>Paul </a:t>
            </a:r>
            <a:r>
              <a:rPr lang="en-US" sz="2800" dirty="0" err="1"/>
              <a:t>Doria</a:t>
            </a:r>
            <a:r>
              <a:rPr lang="en-US" sz="2800" dirty="0"/>
              <a:t>-Rose</a:t>
            </a: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  <a:defRPr/>
            </a:pPr>
            <a:r>
              <a:rPr lang="en-US" sz="2800" dirty="0"/>
              <a:t>Robin </a:t>
            </a:r>
            <a:r>
              <a:rPr lang="en-US" sz="2800" dirty="0" err="1"/>
              <a:t>Yabroff</a:t>
            </a:r>
            <a:endParaRPr lang="en-US" sz="2800" dirty="0"/>
          </a:p>
          <a:p>
            <a:pPr marL="0" indent="0">
              <a:spcBef>
                <a:spcPts val="600"/>
              </a:spcBef>
              <a:spcAft>
                <a:spcPts val="600"/>
              </a:spcAft>
              <a:buFontTx/>
              <a:buNone/>
              <a:defRPr/>
            </a:pPr>
            <a:endParaRPr lang="en-US" sz="2800" dirty="0" smtClean="0"/>
          </a:p>
          <a:p>
            <a:pPr marL="0" indent="0" eaLnBrk="1" hangingPunct="1">
              <a:buClr>
                <a:srgbClr val="D30138"/>
              </a:buClr>
              <a:buFontTx/>
              <a:buNone/>
              <a:defRPr/>
            </a:pPr>
            <a:endParaRPr lang="en-US" altLang="en-US" dirty="0" smtClean="0"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939099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3_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4_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6_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Override1.xml><?xml version="1.0" encoding="utf-8"?>
<a:themeOverride xmlns:a="http://schemas.openxmlformats.org/drawingml/2006/main">
  <a:clrScheme name="Default Desig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Default Design">
    <a:majorFont>
      <a:latin typeface="Arial"/>
      <a:ea typeface=""/>
      <a:cs typeface=""/>
    </a:majorFont>
    <a:minorFont>
      <a:latin typeface="Arial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2019</TotalTime>
  <Words>2818</Words>
  <Application>Microsoft Office PowerPoint</Application>
  <PresentationFormat>On-screen Show (4:3)</PresentationFormat>
  <Paragraphs>525</Paragraphs>
  <Slides>35</Slides>
  <Notes>24</Notes>
  <HiddenSlides>0</HiddenSlides>
  <MMClips>0</MMClips>
  <ScaleCrop>false</ScaleCrop>
  <HeadingPairs>
    <vt:vector size="4" baseType="variant">
      <vt:variant>
        <vt:lpstr>Theme</vt:lpstr>
      </vt:variant>
      <vt:variant>
        <vt:i4>5</vt:i4>
      </vt:variant>
      <vt:variant>
        <vt:lpstr>Slide Titles</vt:lpstr>
      </vt:variant>
      <vt:variant>
        <vt:i4>35</vt:i4>
      </vt:variant>
    </vt:vector>
  </HeadingPairs>
  <TitlesOfParts>
    <vt:vector size="40" baseType="lpstr">
      <vt:lpstr>Blank Presentation</vt:lpstr>
      <vt:lpstr>3_Blank Presentation</vt:lpstr>
      <vt:lpstr>2_Blank Presentation</vt:lpstr>
      <vt:lpstr>4_Blank Presentation</vt:lpstr>
      <vt:lpstr>6_Blank Presentation</vt:lpstr>
      <vt:lpstr>CPCRN:  A collaboration with NCI &amp; CDC</vt:lpstr>
      <vt:lpstr>Division of Cancer Control &amp; Population Sciences (DCCPS)</vt:lpstr>
      <vt:lpstr>Organizational Structure</vt:lpstr>
      <vt:lpstr>Investigator-Initiated Grants (Approximate)</vt:lpstr>
      <vt:lpstr>DCCPS Structure</vt:lpstr>
      <vt:lpstr>We are an evolving program addressing cancer care delivery –  the prevention, diagnosis, &amp; treatment of NCI’s mission</vt:lpstr>
      <vt:lpstr>Health Services Research (HSR)</vt:lpstr>
      <vt:lpstr>Cancer Care Delivery is complex set of processes and sub-processes</vt:lpstr>
      <vt:lpstr>We recognize that  process occurs in a multilevel context </vt:lpstr>
      <vt:lpstr>The Multilevel context of care is intriguing and challenging….an example</vt:lpstr>
      <vt:lpstr>CPCRN</vt:lpstr>
      <vt:lpstr>There are networks and resources for research you can use</vt:lpstr>
      <vt:lpstr>Role of Branch Staff</vt:lpstr>
      <vt:lpstr>Primary Data: National Health Interview Survey</vt:lpstr>
      <vt:lpstr>Primary Data: Medical Expenditure Panel Survey</vt:lpstr>
      <vt:lpstr>Primary Data: Provider Survey Initiative</vt:lpstr>
      <vt:lpstr>Primary Data: Patient-Centered Assessment Resource</vt:lpstr>
      <vt:lpstr>Primary Data: PRO-CTCAE</vt:lpstr>
      <vt:lpstr>Primary Data: Patterns of Care (POC)</vt:lpstr>
      <vt:lpstr>Secondary Data: SEER-Medicare</vt:lpstr>
      <vt:lpstr>Secondary Data: Cancer Cost Projections</vt:lpstr>
      <vt:lpstr>Secondary Data: SEER-MHOS</vt:lpstr>
      <vt:lpstr>Research Networks (Cooperative Agreements)</vt:lpstr>
      <vt:lpstr>PROSPR</vt:lpstr>
      <vt:lpstr>PowerPoint Presentation</vt:lpstr>
      <vt:lpstr>Composition of PROSPR Research Centers</vt:lpstr>
      <vt:lpstr>Funded PROSPR Research Centers</vt:lpstr>
      <vt:lpstr>Research Networks: NCI Community Oncology Research Program Cancer Care Delivery Research</vt:lpstr>
      <vt:lpstr>PowerPoint Presentation</vt:lpstr>
      <vt:lpstr>Administrative supplements for NCI cancer centers: collaborations with state and local HPV coalitions and programs</vt:lpstr>
      <vt:lpstr>Revisit, Revitalize, and Reposition DCCPS </vt:lpstr>
      <vt:lpstr>We live in exciting times</vt:lpstr>
      <vt:lpstr>ORB Staff</vt:lpstr>
      <vt:lpstr>HSEB Staff</vt:lpstr>
      <vt:lpstr>PowerPoint Presentation</vt:lpstr>
    </vt:vector>
  </TitlesOfParts>
  <Company>Spielmann Studio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Christopher Spielmann</dc:creator>
  <cp:lastModifiedBy>Tufte, Jessica</cp:lastModifiedBy>
  <cp:revision>173</cp:revision>
  <cp:lastPrinted>2014-09-17T18:22:53Z</cp:lastPrinted>
  <dcterms:created xsi:type="dcterms:W3CDTF">2012-08-10T12:53:22Z</dcterms:created>
  <dcterms:modified xsi:type="dcterms:W3CDTF">2015-01-08T16:22:15Z</dcterms:modified>
</cp:coreProperties>
</file>