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4"/>
  </p:notesMasterIdLst>
  <p:sldIdLst>
    <p:sldId id="256" r:id="rId2"/>
    <p:sldId id="272" r:id="rId3"/>
    <p:sldId id="270" r:id="rId4"/>
    <p:sldId id="262" r:id="rId5"/>
    <p:sldId id="271" r:id="rId6"/>
    <p:sldId id="257" r:id="rId7"/>
    <p:sldId id="264" r:id="rId8"/>
    <p:sldId id="260" r:id="rId9"/>
    <p:sldId id="266" r:id="rId10"/>
    <p:sldId id="265" r:id="rId11"/>
    <p:sldId id="273" r:id="rId12"/>
    <p:sldId id="261" r:id="rId13"/>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99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4737" autoAdjust="0"/>
  </p:normalViewPr>
  <p:slideViewPr>
    <p:cSldViewPr snapToGrid="0" snapToObjects="1">
      <p:cViewPr>
        <p:scale>
          <a:sx n="57" d="100"/>
          <a:sy n="57" d="100"/>
        </p:scale>
        <p:origin x="-54" y="3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625DA6C-2E82-524B-B3C2-1BA6A5B32D58}" type="doc">
      <dgm:prSet loTypeId="urn:microsoft.com/office/officeart/2005/8/layout/cycle1" loCatId="" qsTypeId="urn:microsoft.com/office/officeart/2005/8/quickstyle/simple4" qsCatId="simple" csTypeId="urn:microsoft.com/office/officeart/2005/8/colors/accent1_2" csCatId="accent1" phldr="1"/>
      <dgm:spPr/>
      <dgm:t>
        <a:bodyPr/>
        <a:lstStyle/>
        <a:p>
          <a:endParaRPr lang="en-US"/>
        </a:p>
      </dgm:t>
    </dgm:pt>
    <dgm:pt modelId="{438850C9-7467-7D42-AAF5-5D22AE7A3580}">
      <dgm:prSet phldrT="[Text]" custT="1"/>
      <dgm:spPr/>
      <dgm:t>
        <a:bodyPr/>
        <a:lstStyle/>
        <a:p>
          <a:r>
            <a:rPr lang="en-US" sz="1600" dirty="0" smtClean="0"/>
            <a:t>Partnership </a:t>
          </a:r>
          <a:endParaRPr lang="en-US" sz="1600" dirty="0"/>
        </a:p>
      </dgm:t>
    </dgm:pt>
    <dgm:pt modelId="{03E877A2-20FD-3141-B7B2-595729A30CCA}" type="parTrans" cxnId="{89252F2A-A7E8-FE44-AE21-0C4E90480D73}">
      <dgm:prSet/>
      <dgm:spPr/>
      <dgm:t>
        <a:bodyPr/>
        <a:lstStyle/>
        <a:p>
          <a:endParaRPr lang="en-US"/>
        </a:p>
      </dgm:t>
    </dgm:pt>
    <dgm:pt modelId="{A2EE7180-FC27-2147-AB81-5B474E093760}" type="sibTrans" cxnId="{89252F2A-A7E8-FE44-AE21-0C4E90480D73}">
      <dgm:prSet/>
      <dgm:spPr/>
      <dgm:t>
        <a:bodyPr/>
        <a:lstStyle/>
        <a:p>
          <a:endParaRPr lang="en-US"/>
        </a:p>
      </dgm:t>
    </dgm:pt>
    <dgm:pt modelId="{6CE6C1DB-3733-7449-9382-C23089D97711}">
      <dgm:prSet phldrT="[Text]" custT="1"/>
      <dgm:spPr/>
      <dgm:t>
        <a:bodyPr/>
        <a:lstStyle/>
        <a:p>
          <a:r>
            <a:rPr lang="en-US" sz="1600" dirty="0" smtClean="0"/>
            <a:t>Needs Assessment </a:t>
          </a:r>
          <a:endParaRPr lang="en-US" sz="1600" dirty="0"/>
        </a:p>
      </dgm:t>
    </dgm:pt>
    <dgm:pt modelId="{3B86425F-EEFB-0540-ADC0-A6DCD4F8946E}" type="parTrans" cxnId="{10D96DD8-978B-C940-841D-B45546E2139D}">
      <dgm:prSet/>
      <dgm:spPr/>
      <dgm:t>
        <a:bodyPr/>
        <a:lstStyle/>
        <a:p>
          <a:endParaRPr lang="en-US"/>
        </a:p>
      </dgm:t>
    </dgm:pt>
    <dgm:pt modelId="{FD18A73A-D7F4-CF49-B8C1-3EA855A9B488}" type="sibTrans" cxnId="{10D96DD8-978B-C940-841D-B45546E2139D}">
      <dgm:prSet/>
      <dgm:spPr/>
      <dgm:t>
        <a:bodyPr/>
        <a:lstStyle/>
        <a:p>
          <a:endParaRPr lang="en-US"/>
        </a:p>
      </dgm:t>
    </dgm:pt>
    <dgm:pt modelId="{DB6858BE-C748-6448-8206-EA37B8445CAF}">
      <dgm:prSet phldrT="[Text]" custT="1"/>
      <dgm:spPr/>
      <dgm:t>
        <a:bodyPr/>
        <a:lstStyle/>
        <a:p>
          <a:r>
            <a:rPr lang="en-US" sz="1600" dirty="0" smtClean="0"/>
            <a:t>Intervention Identification</a:t>
          </a:r>
          <a:endParaRPr lang="en-US" sz="1600" dirty="0"/>
        </a:p>
      </dgm:t>
    </dgm:pt>
    <dgm:pt modelId="{EF52FEA9-AAD4-E245-9770-6280F718F1FC}" type="parTrans" cxnId="{A4CDF169-6B9F-8046-A048-3AE4EB8B8869}">
      <dgm:prSet/>
      <dgm:spPr/>
      <dgm:t>
        <a:bodyPr/>
        <a:lstStyle/>
        <a:p>
          <a:endParaRPr lang="en-US"/>
        </a:p>
      </dgm:t>
    </dgm:pt>
    <dgm:pt modelId="{D69FAB1B-F97B-A845-9088-DB78F393AD97}" type="sibTrans" cxnId="{A4CDF169-6B9F-8046-A048-3AE4EB8B8869}">
      <dgm:prSet/>
      <dgm:spPr/>
      <dgm:t>
        <a:bodyPr/>
        <a:lstStyle/>
        <a:p>
          <a:endParaRPr lang="en-US"/>
        </a:p>
      </dgm:t>
    </dgm:pt>
    <dgm:pt modelId="{9726FDA8-C3CB-7E4C-AAF7-FC72A647BD2E}">
      <dgm:prSet phldrT="[Text]" custT="1"/>
      <dgm:spPr/>
      <dgm:t>
        <a:bodyPr/>
        <a:lstStyle/>
        <a:p>
          <a:r>
            <a:rPr lang="en-US" sz="1600" dirty="0" smtClean="0"/>
            <a:t>Implementation</a:t>
          </a:r>
          <a:endParaRPr lang="en-US" sz="1600" dirty="0"/>
        </a:p>
      </dgm:t>
    </dgm:pt>
    <dgm:pt modelId="{46FE5636-D454-1645-9B88-3467244298F4}" type="parTrans" cxnId="{78A3C636-438A-E748-8A6D-7AFA549F9976}">
      <dgm:prSet/>
      <dgm:spPr/>
      <dgm:t>
        <a:bodyPr/>
        <a:lstStyle/>
        <a:p>
          <a:endParaRPr lang="en-US"/>
        </a:p>
      </dgm:t>
    </dgm:pt>
    <dgm:pt modelId="{DFC941C4-AF3C-5C46-805B-8E88533EEA16}" type="sibTrans" cxnId="{78A3C636-438A-E748-8A6D-7AFA549F9976}">
      <dgm:prSet/>
      <dgm:spPr/>
      <dgm:t>
        <a:bodyPr/>
        <a:lstStyle/>
        <a:p>
          <a:endParaRPr lang="en-US"/>
        </a:p>
      </dgm:t>
    </dgm:pt>
    <dgm:pt modelId="{BDB53468-056B-DD41-89F4-FFD0AA11487C}">
      <dgm:prSet phldrT="[Text]" custT="1"/>
      <dgm:spPr/>
      <dgm:t>
        <a:bodyPr/>
        <a:lstStyle/>
        <a:p>
          <a:r>
            <a:rPr lang="en-US" sz="1600" dirty="0" smtClean="0"/>
            <a:t>Evaluation</a:t>
          </a:r>
          <a:endParaRPr lang="en-US" sz="1600" dirty="0"/>
        </a:p>
      </dgm:t>
    </dgm:pt>
    <dgm:pt modelId="{C1EF9EB1-A93F-BD4B-83F7-87D7B69A8846}" type="parTrans" cxnId="{524F2D0A-E5E5-8E46-9EA1-D07D31859948}">
      <dgm:prSet/>
      <dgm:spPr/>
      <dgm:t>
        <a:bodyPr/>
        <a:lstStyle/>
        <a:p>
          <a:endParaRPr lang="en-US"/>
        </a:p>
      </dgm:t>
    </dgm:pt>
    <dgm:pt modelId="{512AC789-6F68-3041-A997-60FAD1A869CB}" type="sibTrans" cxnId="{524F2D0A-E5E5-8E46-9EA1-D07D31859948}">
      <dgm:prSet/>
      <dgm:spPr/>
      <dgm:t>
        <a:bodyPr/>
        <a:lstStyle/>
        <a:p>
          <a:endParaRPr lang="en-US"/>
        </a:p>
      </dgm:t>
    </dgm:pt>
    <dgm:pt modelId="{359706BF-34F5-424C-B4F6-B7A366A21418}" type="pres">
      <dgm:prSet presAssocID="{B625DA6C-2E82-524B-B3C2-1BA6A5B32D58}" presName="cycle" presStyleCnt="0">
        <dgm:presLayoutVars>
          <dgm:dir/>
          <dgm:resizeHandles val="exact"/>
        </dgm:presLayoutVars>
      </dgm:prSet>
      <dgm:spPr/>
      <dgm:t>
        <a:bodyPr/>
        <a:lstStyle/>
        <a:p>
          <a:endParaRPr lang="en-US"/>
        </a:p>
      </dgm:t>
    </dgm:pt>
    <dgm:pt modelId="{66E49EF3-5569-2545-989D-F7EB7D0A20FC}" type="pres">
      <dgm:prSet presAssocID="{438850C9-7467-7D42-AAF5-5D22AE7A3580}" presName="dummy" presStyleCnt="0"/>
      <dgm:spPr/>
      <dgm:t>
        <a:bodyPr/>
        <a:lstStyle/>
        <a:p>
          <a:endParaRPr lang="en-US"/>
        </a:p>
      </dgm:t>
    </dgm:pt>
    <dgm:pt modelId="{C167A17F-90AD-7E4A-8DE2-99FEAD36B564}" type="pres">
      <dgm:prSet presAssocID="{438850C9-7467-7D42-AAF5-5D22AE7A3580}" presName="node" presStyleLbl="revTx" presStyleIdx="0" presStyleCnt="5">
        <dgm:presLayoutVars>
          <dgm:bulletEnabled val="1"/>
        </dgm:presLayoutVars>
      </dgm:prSet>
      <dgm:spPr/>
      <dgm:t>
        <a:bodyPr/>
        <a:lstStyle/>
        <a:p>
          <a:endParaRPr lang="en-US"/>
        </a:p>
      </dgm:t>
    </dgm:pt>
    <dgm:pt modelId="{54B51FDB-F6C3-A748-BCE9-DEFAD978E824}" type="pres">
      <dgm:prSet presAssocID="{A2EE7180-FC27-2147-AB81-5B474E093760}" presName="sibTrans" presStyleLbl="node1" presStyleIdx="0" presStyleCnt="5"/>
      <dgm:spPr/>
      <dgm:t>
        <a:bodyPr/>
        <a:lstStyle/>
        <a:p>
          <a:endParaRPr lang="en-US"/>
        </a:p>
      </dgm:t>
    </dgm:pt>
    <dgm:pt modelId="{CD523CBA-1059-4F4B-A403-3C01F385AA46}" type="pres">
      <dgm:prSet presAssocID="{6CE6C1DB-3733-7449-9382-C23089D97711}" presName="dummy" presStyleCnt="0"/>
      <dgm:spPr/>
      <dgm:t>
        <a:bodyPr/>
        <a:lstStyle/>
        <a:p>
          <a:endParaRPr lang="en-US"/>
        </a:p>
      </dgm:t>
    </dgm:pt>
    <dgm:pt modelId="{D72843CD-7F21-6840-BA5E-8B08F9F6C873}" type="pres">
      <dgm:prSet presAssocID="{6CE6C1DB-3733-7449-9382-C23089D97711}" presName="node" presStyleLbl="revTx" presStyleIdx="1" presStyleCnt="5">
        <dgm:presLayoutVars>
          <dgm:bulletEnabled val="1"/>
        </dgm:presLayoutVars>
      </dgm:prSet>
      <dgm:spPr/>
      <dgm:t>
        <a:bodyPr/>
        <a:lstStyle/>
        <a:p>
          <a:endParaRPr lang="en-US"/>
        </a:p>
      </dgm:t>
    </dgm:pt>
    <dgm:pt modelId="{333193C7-C10B-3F41-A429-92F5034F595F}" type="pres">
      <dgm:prSet presAssocID="{FD18A73A-D7F4-CF49-B8C1-3EA855A9B488}" presName="sibTrans" presStyleLbl="node1" presStyleIdx="1" presStyleCnt="5"/>
      <dgm:spPr/>
      <dgm:t>
        <a:bodyPr/>
        <a:lstStyle/>
        <a:p>
          <a:endParaRPr lang="en-US"/>
        </a:p>
      </dgm:t>
    </dgm:pt>
    <dgm:pt modelId="{6986DDC5-D726-3B4F-84B2-A4E75E39A1C6}" type="pres">
      <dgm:prSet presAssocID="{DB6858BE-C748-6448-8206-EA37B8445CAF}" presName="dummy" presStyleCnt="0"/>
      <dgm:spPr/>
      <dgm:t>
        <a:bodyPr/>
        <a:lstStyle/>
        <a:p>
          <a:endParaRPr lang="en-US"/>
        </a:p>
      </dgm:t>
    </dgm:pt>
    <dgm:pt modelId="{017BECAF-489E-F44D-AA80-1E2D9654579D}" type="pres">
      <dgm:prSet presAssocID="{DB6858BE-C748-6448-8206-EA37B8445CAF}" presName="node" presStyleLbl="revTx" presStyleIdx="2" presStyleCnt="5">
        <dgm:presLayoutVars>
          <dgm:bulletEnabled val="1"/>
        </dgm:presLayoutVars>
      </dgm:prSet>
      <dgm:spPr/>
      <dgm:t>
        <a:bodyPr/>
        <a:lstStyle/>
        <a:p>
          <a:endParaRPr lang="en-US"/>
        </a:p>
      </dgm:t>
    </dgm:pt>
    <dgm:pt modelId="{2513C19F-D1E9-7D4F-9C22-B0128FC32995}" type="pres">
      <dgm:prSet presAssocID="{D69FAB1B-F97B-A845-9088-DB78F393AD97}" presName="sibTrans" presStyleLbl="node1" presStyleIdx="2" presStyleCnt="5"/>
      <dgm:spPr/>
      <dgm:t>
        <a:bodyPr/>
        <a:lstStyle/>
        <a:p>
          <a:endParaRPr lang="en-US"/>
        </a:p>
      </dgm:t>
    </dgm:pt>
    <dgm:pt modelId="{CF717ACB-ED87-C543-8A81-9DBC20F66266}" type="pres">
      <dgm:prSet presAssocID="{9726FDA8-C3CB-7E4C-AAF7-FC72A647BD2E}" presName="dummy" presStyleCnt="0"/>
      <dgm:spPr/>
      <dgm:t>
        <a:bodyPr/>
        <a:lstStyle/>
        <a:p>
          <a:endParaRPr lang="en-US"/>
        </a:p>
      </dgm:t>
    </dgm:pt>
    <dgm:pt modelId="{73F870FB-67B1-0747-99A6-62A07B4B3FC4}" type="pres">
      <dgm:prSet presAssocID="{9726FDA8-C3CB-7E4C-AAF7-FC72A647BD2E}" presName="node" presStyleLbl="revTx" presStyleIdx="3" presStyleCnt="5" custScaleX="138801">
        <dgm:presLayoutVars>
          <dgm:bulletEnabled val="1"/>
        </dgm:presLayoutVars>
      </dgm:prSet>
      <dgm:spPr/>
      <dgm:t>
        <a:bodyPr/>
        <a:lstStyle/>
        <a:p>
          <a:endParaRPr lang="en-US"/>
        </a:p>
      </dgm:t>
    </dgm:pt>
    <dgm:pt modelId="{E1C8F151-CB57-9B46-A4B9-8733EB016892}" type="pres">
      <dgm:prSet presAssocID="{DFC941C4-AF3C-5C46-805B-8E88533EEA16}" presName="sibTrans" presStyleLbl="node1" presStyleIdx="3" presStyleCnt="5"/>
      <dgm:spPr/>
      <dgm:t>
        <a:bodyPr/>
        <a:lstStyle/>
        <a:p>
          <a:endParaRPr lang="en-US"/>
        </a:p>
      </dgm:t>
    </dgm:pt>
    <dgm:pt modelId="{93F0C961-82A7-CA43-88AA-CC35A38A50C8}" type="pres">
      <dgm:prSet presAssocID="{BDB53468-056B-DD41-89F4-FFD0AA11487C}" presName="dummy" presStyleCnt="0"/>
      <dgm:spPr/>
      <dgm:t>
        <a:bodyPr/>
        <a:lstStyle/>
        <a:p>
          <a:endParaRPr lang="en-US"/>
        </a:p>
      </dgm:t>
    </dgm:pt>
    <dgm:pt modelId="{9AAFF3E4-942F-9F4B-8687-5BB37B622176}" type="pres">
      <dgm:prSet presAssocID="{BDB53468-056B-DD41-89F4-FFD0AA11487C}" presName="node" presStyleLbl="revTx" presStyleIdx="4" presStyleCnt="5">
        <dgm:presLayoutVars>
          <dgm:bulletEnabled val="1"/>
        </dgm:presLayoutVars>
      </dgm:prSet>
      <dgm:spPr/>
      <dgm:t>
        <a:bodyPr/>
        <a:lstStyle/>
        <a:p>
          <a:endParaRPr lang="en-US"/>
        </a:p>
      </dgm:t>
    </dgm:pt>
    <dgm:pt modelId="{A04DA592-9820-F144-B43C-E566E686FB63}" type="pres">
      <dgm:prSet presAssocID="{512AC789-6F68-3041-A997-60FAD1A869CB}" presName="sibTrans" presStyleLbl="node1" presStyleIdx="4" presStyleCnt="5"/>
      <dgm:spPr/>
      <dgm:t>
        <a:bodyPr/>
        <a:lstStyle/>
        <a:p>
          <a:endParaRPr lang="en-US"/>
        </a:p>
      </dgm:t>
    </dgm:pt>
  </dgm:ptLst>
  <dgm:cxnLst>
    <dgm:cxn modelId="{ACDB3A69-B186-8540-A9FF-E33F38FB0CF1}" type="presOf" srcId="{6CE6C1DB-3733-7449-9382-C23089D97711}" destId="{D72843CD-7F21-6840-BA5E-8B08F9F6C873}" srcOrd="0" destOrd="0" presId="urn:microsoft.com/office/officeart/2005/8/layout/cycle1"/>
    <dgm:cxn modelId="{A84CCEA9-A7CC-4A41-89E5-8D91374DE654}" type="presOf" srcId="{512AC789-6F68-3041-A997-60FAD1A869CB}" destId="{A04DA592-9820-F144-B43C-E566E686FB63}" srcOrd="0" destOrd="0" presId="urn:microsoft.com/office/officeart/2005/8/layout/cycle1"/>
    <dgm:cxn modelId="{10D96DD8-978B-C940-841D-B45546E2139D}" srcId="{B625DA6C-2E82-524B-B3C2-1BA6A5B32D58}" destId="{6CE6C1DB-3733-7449-9382-C23089D97711}" srcOrd="1" destOrd="0" parTransId="{3B86425F-EEFB-0540-ADC0-A6DCD4F8946E}" sibTransId="{FD18A73A-D7F4-CF49-B8C1-3EA855A9B488}"/>
    <dgm:cxn modelId="{524F2D0A-E5E5-8E46-9EA1-D07D31859948}" srcId="{B625DA6C-2E82-524B-B3C2-1BA6A5B32D58}" destId="{BDB53468-056B-DD41-89F4-FFD0AA11487C}" srcOrd="4" destOrd="0" parTransId="{C1EF9EB1-A93F-BD4B-83F7-87D7B69A8846}" sibTransId="{512AC789-6F68-3041-A997-60FAD1A869CB}"/>
    <dgm:cxn modelId="{7EDB15BE-9D8E-DF41-845B-1DEB5BFE78ED}" type="presOf" srcId="{B625DA6C-2E82-524B-B3C2-1BA6A5B32D58}" destId="{359706BF-34F5-424C-B4F6-B7A366A21418}" srcOrd="0" destOrd="0" presId="urn:microsoft.com/office/officeart/2005/8/layout/cycle1"/>
    <dgm:cxn modelId="{25C425D8-0D9C-E348-85F5-B719C73B4C72}" type="presOf" srcId="{DB6858BE-C748-6448-8206-EA37B8445CAF}" destId="{017BECAF-489E-F44D-AA80-1E2D9654579D}" srcOrd="0" destOrd="0" presId="urn:microsoft.com/office/officeart/2005/8/layout/cycle1"/>
    <dgm:cxn modelId="{89252F2A-A7E8-FE44-AE21-0C4E90480D73}" srcId="{B625DA6C-2E82-524B-B3C2-1BA6A5B32D58}" destId="{438850C9-7467-7D42-AAF5-5D22AE7A3580}" srcOrd="0" destOrd="0" parTransId="{03E877A2-20FD-3141-B7B2-595729A30CCA}" sibTransId="{A2EE7180-FC27-2147-AB81-5B474E093760}"/>
    <dgm:cxn modelId="{D2D668CD-752B-474B-96C2-ABE3D9A11391}" type="presOf" srcId="{FD18A73A-D7F4-CF49-B8C1-3EA855A9B488}" destId="{333193C7-C10B-3F41-A429-92F5034F595F}" srcOrd="0" destOrd="0" presId="urn:microsoft.com/office/officeart/2005/8/layout/cycle1"/>
    <dgm:cxn modelId="{46853E63-1489-1642-91DD-E8BC20BAF6DF}" type="presOf" srcId="{A2EE7180-FC27-2147-AB81-5B474E093760}" destId="{54B51FDB-F6C3-A748-BCE9-DEFAD978E824}" srcOrd="0" destOrd="0" presId="urn:microsoft.com/office/officeart/2005/8/layout/cycle1"/>
    <dgm:cxn modelId="{A4CDF169-6B9F-8046-A048-3AE4EB8B8869}" srcId="{B625DA6C-2E82-524B-B3C2-1BA6A5B32D58}" destId="{DB6858BE-C748-6448-8206-EA37B8445CAF}" srcOrd="2" destOrd="0" parTransId="{EF52FEA9-AAD4-E245-9770-6280F718F1FC}" sibTransId="{D69FAB1B-F97B-A845-9088-DB78F393AD97}"/>
    <dgm:cxn modelId="{416AAE33-AE69-FD44-AEAD-9DDF54947B50}" type="presOf" srcId="{438850C9-7467-7D42-AAF5-5D22AE7A3580}" destId="{C167A17F-90AD-7E4A-8DE2-99FEAD36B564}" srcOrd="0" destOrd="0" presId="urn:microsoft.com/office/officeart/2005/8/layout/cycle1"/>
    <dgm:cxn modelId="{78A3C636-438A-E748-8A6D-7AFA549F9976}" srcId="{B625DA6C-2E82-524B-B3C2-1BA6A5B32D58}" destId="{9726FDA8-C3CB-7E4C-AAF7-FC72A647BD2E}" srcOrd="3" destOrd="0" parTransId="{46FE5636-D454-1645-9B88-3467244298F4}" sibTransId="{DFC941C4-AF3C-5C46-805B-8E88533EEA16}"/>
    <dgm:cxn modelId="{7AD037CF-B221-004A-ADA1-33EEA248BAF2}" type="presOf" srcId="{DFC941C4-AF3C-5C46-805B-8E88533EEA16}" destId="{E1C8F151-CB57-9B46-A4B9-8733EB016892}" srcOrd="0" destOrd="0" presId="urn:microsoft.com/office/officeart/2005/8/layout/cycle1"/>
    <dgm:cxn modelId="{7776FE52-7278-9945-92DA-3FC1D2F439AB}" type="presOf" srcId="{9726FDA8-C3CB-7E4C-AAF7-FC72A647BD2E}" destId="{73F870FB-67B1-0747-99A6-62A07B4B3FC4}" srcOrd="0" destOrd="0" presId="urn:microsoft.com/office/officeart/2005/8/layout/cycle1"/>
    <dgm:cxn modelId="{C92576BD-743F-4B4A-B6FA-8258A3433533}" type="presOf" srcId="{BDB53468-056B-DD41-89F4-FFD0AA11487C}" destId="{9AAFF3E4-942F-9F4B-8687-5BB37B622176}" srcOrd="0" destOrd="0" presId="urn:microsoft.com/office/officeart/2005/8/layout/cycle1"/>
    <dgm:cxn modelId="{242A77B8-4247-DC4A-A1CC-0BED844C5E3B}" type="presOf" srcId="{D69FAB1B-F97B-A845-9088-DB78F393AD97}" destId="{2513C19F-D1E9-7D4F-9C22-B0128FC32995}" srcOrd="0" destOrd="0" presId="urn:microsoft.com/office/officeart/2005/8/layout/cycle1"/>
    <dgm:cxn modelId="{A6A2328A-17DC-B24E-94BF-0D127C216E0E}" type="presParOf" srcId="{359706BF-34F5-424C-B4F6-B7A366A21418}" destId="{66E49EF3-5569-2545-989D-F7EB7D0A20FC}" srcOrd="0" destOrd="0" presId="urn:microsoft.com/office/officeart/2005/8/layout/cycle1"/>
    <dgm:cxn modelId="{19305562-E594-2248-BF21-CA90D8EC1232}" type="presParOf" srcId="{359706BF-34F5-424C-B4F6-B7A366A21418}" destId="{C167A17F-90AD-7E4A-8DE2-99FEAD36B564}" srcOrd="1" destOrd="0" presId="urn:microsoft.com/office/officeart/2005/8/layout/cycle1"/>
    <dgm:cxn modelId="{76DF7DB1-0932-4E43-A758-91EBF2859FC9}" type="presParOf" srcId="{359706BF-34F5-424C-B4F6-B7A366A21418}" destId="{54B51FDB-F6C3-A748-BCE9-DEFAD978E824}" srcOrd="2" destOrd="0" presId="urn:microsoft.com/office/officeart/2005/8/layout/cycle1"/>
    <dgm:cxn modelId="{AA2D4979-33F3-6F41-B47E-1780DAF2D246}" type="presParOf" srcId="{359706BF-34F5-424C-B4F6-B7A366A21418}" destId="{CD523CBA-1059-4F4B-A403-3C01F385AA46}" srcOrd="3" destOrd="0" presId="urn:microsoft.com/office/officeart/2005/8/layout/cycle1"/>
    <dgm:cxn modelId="{2FB61F2E-88E1-D846-951E-910E65B1104A}" type="presParOf" srcId="{359706BF-34F5-424C-B4F6-B7A366A21418}" destId="{D72843CD-7F21-6840-BA5E-8B08F9F6C873}" srcOrd="4" destOrd="0" presId="urn:microsoft.com/office/officeart/2005/8/layout/cycle1"/>
    <dgm:cxn modelId="{59516C1B-E34C-EE44-B932-D80D6A11FB19}" type="presParOf" srcId="{359706BF-34F5-424C-B4F6-B7A366A21418}" destId="{333193C7-C10B-3F41-A429-92F5034F595F}" srcOrd="5" destOrd="0" presId="urn:microsoft.com/office/officeart/2005/8/layout/cycle1"/>
    <dgm:cxn modelId="{F9F420B0-9EA9-D84F-9537-3F74C3950EEF}" type="presParOf" srcId="{359706BF-34F5-424C-B4F6-B7A366A21418}" destId="{6986DDC5-D726-3B4F-84B2-A4E75E39A1C6}" srcOrd="6" destOrd="0" presId="urn:microsoft.com/office/officeart/2005/8/layout/cycle1"/>
    <dgm:cxn modelId="{2EC827E1-75C3-6F4F-B0C9-5B93638F4DD3}" type="presParOf" srcId="{359706BF-34F5-424C-B4F6-B7A366A21418}" destId="{017BECAF-489E-F44D-AA80-1E2D9654579D}" srcOrd="7" destOrd="0" presId="urn:microsoft.com/office/officeart/2005/8/layout/cycle1"/>
    <dgm:cxn modelId="{8C4C0331-E7B5-8149-A43D-9356B7BCFFC7}" type="presParOf" srcId="{359706BF-34F5-424C-B4F6-B7A366A21418}" destId="{2513C19F-D1E9-7D4F-9C22-B0128FC32995}" srcOrd="8" destOrd="0" presId="urn:microsoft.com/office/officeart/2005/8/layout/cycle1"/>
    <dgm:cxn modelId="{1BB4FBFA-FB83-5443-BDA9-1BB2D36DA20F}" type="presParOf" srcId="{359706BF-34F5-424C-B4F6-B7A366A21418}" destId="{CF717ACB-ED87-C543-8A81-9DBC20F66266}" srcOrd="9" destOrd="0" presId="urn:microsoft.com/office/officeart/2005/8/layout/cycle1"/>
    <dgm:cxn modelId="{78961412-3028-1944-95D6-D89D1C6230BF}" type="presParOf" srcId="{359706BF-34F5-424C-B4F6-B7A366A21418}" destId="{73F870FB-67B1-0747-99A6-62A07B4B3FC4}" srcOrd="10" destOrd="0" presId="urn:microsoft.com/office/officeart/2005/8/layout/cycle1"/>
    <dgm:cxn modelId="{F2C6CE8C-4C78-DB44-AD6D-D16829359FBB}" type="presParOf" srcId="{359706BF-34F5-424C-B4F6-B7A366A21418}" destId="{E1C8F151-CB57-9B46-A4B9-8733EB016892}" srcOrd="11" destOrd="0" presId="urn:microsoft.com/office/officeart/2005/8/layout/cycle1"/>
    <dgm:cxn modelId="{8878BB1B-75BB-0C43-B16E-7353F49AF114}" type="presParOf" srcId="{359706BF-34F5-424C-B4F6-B7A366A21418}" destId="{93F0C961-82A7-CA43-88AA-CC35A38A50C8}" srcOrd="12" destOrd="0" presId="urn:microsoft.com/office/officeart/2005/8/layout/cycle1"/>
    <dgm:cxn modelId="{0CCB9F26-F3AB-2642-B664-B24FB05388AD}" type="presParOf" srcId="{359706BF-34F5-424C-B4F6-B7A366A21418}" destId="{9AAFF3E4-942F-9F4B-8687-5BB37B622176}" srcOrd="13" destOrd="0" presId="urn:microsoft.com/office/officeart/2005/8/layout/cycle1"/>
    <dgm:cxn modelId="{F5141347-CEE4-4643-962E-058DE95DBE5D}" type="presParOf" srcId="{359706BF-34F5-424C-B4F6-B7A366A21418}" destId="{A04DA592-9820-F144-B43C-E566E686FB63}" srcOrd="14"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67A17F-90AD-7E4A-8DE2-99FEAD36B564}">
      <dsp:nvSpPr>
        <dsp:cNvPr id="0" name=""/>
        <dsp:cNvSpPr/>
      </dsp:nvSpPr>
      <dsp:spPr>
        <a:xfrm>
          <a:off x="4810076" y="35211"/>
          <a:ext cx="1205507" cy="12055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dirty="0" smtClean="0"/>
            <a:t>Partnership </a:t>
          </a:r>
          <a:endParaRPr lang="en-US" sz="1600" kern="1200" dirty="0"/>
        </a:p>
      </dsp:txBody>
      <dsp:txXfrm>
        <a:off x="4810076" y="35211"/>
        <a:ext cx="1205507" cy="1205507"/>
      </dsp:txXfrm>
    </dsp:sp>
    <dsp:sp modelId="{54B51FDB-F6C3-A748-BCE9-DEFAD978E824}">
      <dsp:nvSpPr>
        <dsp:cNvPr id="0" name=""/>
        <dsp:cNvSpPr/>
      </dsp:nvSpPr>
      <dsp:spPr>
        <a:xfrm>
          <a:off x="1967677" y="-458"/>
          <a:ext cx="4528119" cy="4528119"/>
        </a:xfrm>
        <a:prstGeom prst="circularArrow">
          <a:avLst>
            <a:gd name="adj1" fmla="val 5191"/>
            <a:gd name="adj2" fmla="val 335277"/>
            <a:gd name="adj3" fmla="val 21295833"/>
            <a:gd name="adj4" fmla="val 19763968"/>
            <a:gd name="adj5" fmla="val 6057"/>
          </a:avLst>
        </a:prstGeom>
        <a:gradFill rotWithShape="0">
          <a:gsLst>
            <a:gs pos="0">
              <a:schemeClr val="accent1">
                <a:hueOff val="0"/>
                <a:satOff val="0"/>
                <a:lumOff val="0"/>
                <a:alphaOff val="0"/>
                <a:shade val="70000"/>
                <a:satMod val="150000"/>
              </a:schemeClr>
            </a:gs>
            <a:gs pos="34000">
              <a:schemeClr val="accent1">
                <a:hueOff val="0"/>
                <a:satOff val="0"/>
                <a:lumOff val="0"/>
                <a:alphaOff val="0"/>
                <a:shade val="70000"/>
                <a:satMod val="140000"/>
              </a:schemeClr>
            </a:gs>
            <a:gs pos="70000">
              <a:schemeClr val="accent1">
                <a:hueOff val="0"/>
                <a:satOff val="0"/>
                <a:lumOff val="0"/>
                <a:alphaOff val="0"/>
                <a:tint val="100000"/>
                <a:shade val="90000"/>
                <a:satMod val="140000"/>
              </a:schemeClr>
            </a:gs>
            <a:gs pos="100000">
              <a:schemeClr val="accent1">
                <a:hueOff val="0"/>
                <a:satOff val="0"/>
                <a:lumOff val="0"/>
                <a:alphaOff val="0"/>
                <a:tint val="100000"/>
                <a:shade val="100000"/>
                <a:satMod val="100000"/>
              </a:schemeClr>
            </a:gs>
          </a:gsLst>
          <a:path path="circle">
            <a:fillToRect l="100000" t="100000" r="100000" b="100000"/>
          </a:path>
        </a:gradFill>
        <a:ln>
          <a:no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D72843CD-7F21-6840-BA5E-8B08F9F6C873}">
      <dsp:nvSpPr>
        <dsp:cNvPr id="0" name=""/>
        <dsp:cNvSpPr/>
      </dsp:nvSpPr>
      <dsp:spPr>
        <a:xfrm>
          <a:off x="5540032" y="2281785"/>
          <a:ext cx="1205507" cy="12055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dirty="0" smtClean="0"/>
            <a:t>Needs Assessment </a:t>
          </a:r>
          <a:endParaRPr lang="en-US" sz="1600" kern="1200" dirty="0"/>
        </a:p>
      </dsp:txBody>
      <dsp:txXfrm>
        <a:off x="5540032" y="2281785"/>
        <a:ext cx="1205507" cy="1205507"/>
      </dsp:txXfrm>
    </dsp:sp>
    <dsp:sp modelId="{333193C7-C10B-3F41-A429-92F5034F595F}">
      <dsp:nvSpPr>
        <dsp:cNvPr id="0" name=""/>
        <dsp:cNvSpPr/>
      </dsp:nvSpPr>
      <dsp:spPr>
        <a:xfrm>
          <a:off x="1967677" y="-458"/>
          <a:ext cx="4528119" cy="4528119"/>
        </a:xfrm>
        <a:prstGeom prst="circularArrow">
          <a:avLst>
            <a:gd name="adj1" fmla="val 5191"/>
            <a:gd name="adj2" fmla="val 335277"/>
            <a:gd name="adj3" fmla="val 4017383"/>
            <a:gd name="adj4" fmla="val 2250967"/>
            <a:gd name="adj5" fmla="val 6057"/>
          </a:avLst>
        </a:prstGeom>
        <a:gradFill rotWithShape="0">
          <a:gsLst>
            <a:gs pos="0">
              <a:schemeClr val="accent1">
                <a:hueOff val="0"/>
                <a:satOff val="0"/>
                <a:lumOff val="0"/>
                <a:alphaOff val="0"/>
                <a:shade val="70000"/>
                <a:satMod val="150000"/>
              </a:schemeClr>
            </a:gs>
            <a:gs pos="34000">
              <a:schemeClr val="accent1">
                <a:hueOff val="0"/>
                <a:satOff val="0"/>
                <a:lumOff val="0"/>
                <a:alphaOff val="0"/>
                <a:shade val="70000"/>
                <a:satMod val="140000"/>
              </a:schemeClr>
            </a:gs>
            <a:gs pos="70000">
              <a:schemeClr val="accent1">
                <a:hueOff val="0"/>
                <a:satOff val="0"/>
                <a:lumOff val="0"/>
                <a:alphaOff val="0"/>
                <a:tint val="100000"/>
                <a:shade val="90000"/>
                <a:satMod val="140000"/>
              </a:schemeClr>
            </a:gs>
            <a:gs pos="100000">
              <a:schemeClr val="accent1">
                <a:hueOff val="0"/>
                <a:satOff val="0"/>
                <a:lumOff val="0"/>
                <a:alphaOff val="0"/>
                <a:tint val="100000"/>
                <a:shade val="100000"/>
                <a:satMod val="100000"/>
              </a:schemeClr>
            </a:gs>
          </a:gsLst>
          <a:path path="circle">
            <a:fillToRect l="100000" t="100000" r="100000" b="100000"/>
          </a:path>
        </a:gradFill>
        <a:ln>
          <a:no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017BECAF-489E-F44D-AA80-1E2D9654579D}">
      <dsp:nvSpPr>
        <dsp:cNvPr id="0" name=""/>
        <dsp:cNvSpPr/>
      </dsp:nvSpPr>
      <dsp:spPr>
        <a:xfrm>
          <a:off x="3628983" y="3670243"/>
          <a:ext cx="1205507" cy="12055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dirty="0" smtClean="0"/>
            <a:t>Intervention Identification</a:t>
          </a:r>
          <a:endParaRPr lang="en-US" sz="1600" kern="1200" dirty="0"/>
        </a:p>
      </dsp:txBody>
      <dsp:txXfrm>
        <a:off x="3628983" y="3670243"/>
        <a:ext cx="1205507" cy="1205507"/>
      </dsp:txXfrm>
    </dsp:sp>
    <dsp:sp modelId="{2513C19F-D1E9-7D4F-9C22-B0128FC32995}">
      <dsp:nvSpPr>
        <dsp:cNvPr id="0" name=""/>
        <dsp:cNvSpPr/>
      </dsp:nvSpPr>
      <dsp:spPr>
        <a:xfrm>
          <a:off x="1967677" y="-458"/>
          <a:ext cx="4528119" cy="4528119"/>
        </a:xfrm>
        <a:prstGeom prst="circularArrow">
          <a:avLst>
            <a:gd name="adj1" fmla="val 5191"/>
            <a:gd name="adj2" fmla="val 335277"/>
            <a:gd name="adj3" fmla="val 8213756"/>
            <a:gd name="adj4" fmla="val 6447340"/>
            <a:gd name="adj5" fmla="val 6057"/>
          </a:avLst>
        </a:prstGeom>
        <a:gradFill rotWithShape="0">
          <a:gsLst>
            <a:gs pos="0">
              <a:schemeClr val="accent1">
                <a:hueOff val="0"/>
                <a:satOff val="0"/>
                <a:lumOff val="0"/>
                <a:alphaOff val="0"/>
                <a:shade val="70000"/>
                <a:satMod val="150000"/>
              </a:schemeClr>
            </a:gs>
            <a:gs pos="34000">
              <a:schemeClr val="accent1">
                <a:hueOff val="0"/>
                <a:satOff val="0"/>
                <a:lumOff val="0"/>
                <a:alphaOff val="0"/>
                <a:shade val="70000"/>
                <a:satMod val="140000"/>
              </a:schemeClr>
            </a:gs>
            <a:gs pos="70000">
              <a:schemeClr val="accent1">
                <a:hueOff val="0"/>
                <a:satOff val="0"/>
                <a:lumOff val="0"/>
                <a:alphaOff val="0"/>
                <a:tint val="100000"/>
                <a:shade val="90000"/>
                <a:satMod val="140000"/>
              </a:schemeClr>
            </a:gs>
            <a:gs pos="100000">
              <a:schemeClr val="accent1">
                <a:hueOff val="0"/>
                <a:satOff val="0"/>
                <a:lumOff val="0"/>
                <a:alphaOff val="0"/>
                <a:tint val="100000"/>
                <a:shade val="100000"/>
                <a:satMod val="100000"/>
              </a:schemeClr>
            </a:gs>
          </a:gsLst>
          <a:path path="circle">
            <a:fillToRect l="100000" t="100000" r="100000" b="100000"/>
          </a:path>
        </a:gradFill>
        <a:ln>
          <a:no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73F870FB-67B1-0747-99A6-62A07B4B3FC4}">
      <dsp:nvSpPr>
        <dsp:cNvPr id="0" name=""/>
        <dsp:cNvSpPr/>
      </dsp:nvSpPr>
      <dsp:spPr>
        <a:xfrm>
          <a:off x="1484059" y="2281785"/>
          <a:ext cx="1673256" cy="12055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dirty="0" smtClean="0"/>
            <a:t>Implementation</a:t>
          </a:r>
          <a:endParaRPr lang="en-US" sz="1600" kern="1200" dirty="0"/>
        </a:p>
      </dsp:txBody>
      <dsp:txXfrm>
        <a:off x="1484059" y="2281785"/>
        <a:ext cx="1673256" cy="1205507"/>
      </dsp:txXfrm>
    </dsp:sp>
    <dsp:sp modelId="{E1C8F151-CB57-9B46-A4B9-8733EB016892}">
      <dsp:nvSpPr>
        <dsp:cNvPr id="0" name=""/>
        <dsp:cNvSpPr/>
      </dsp:nvSpPr>
      <dsp:spPr>
        <a:xfrm>
          <a:off x="1967677" y="-458"/>
          <a:ext cx="4528119" cy="4528119"/>
        </a:xfrm>
        <a:prstGeom prst="circularArrow">
          <a:avLst>
            <a:gd name="adj1" fmla="val 5191"/>
            <a:gd name="adj2" fmla="val 335277"/>
            <a:gd name="adj3" fmla="val 12300755"/>
            <a:gd name="adj4" fmla="val 10768890"/>
            <a:gd name="adj5" fmla="val 6057"/>
          </a:avLst>
        </a:prstGeom>
        <a:gradFill rotWithShape="0">
          <a:gsLst>
            <a:gs pos="0">
              <a:schemeClr val="accent1">
                <a:hueOff val="0"/>
                <a:satOff val="0"/>
                <a:lumOff val="0"/>
                <a:alphaOff val="0"/>
                <a:shade val="70000"/>
                <a:satMod val="150000"/>
              </a:schemeClr>
            </a:gs>
            <a:gs pos="34000">
              <a:schemeClr val="accent1">
                <a:hueOff val="0"/>
                <a:satOff val="0"/>
                <a:lumOff val="0"/>
                <a:alphaOff val="0"/>
                <a:shade val="70000"/>
                <a:satMod val="140000"/>
              </a:schemeClr>
            </a:gs>
            <a:gs pos="70000">
              <a:schemeClr val="accent1">
                <a:hueOff val="0"/>
                <a:satOff val="0"/>
                <a:lumOff val="0"/>
                <a:alphaOff val="0"/>
                <a:tint val="100000"/>
                <a:shade val="90000"/>
                <a:satMod val="140000"/>
              </a:schemeClr>
            </a:gs>
            <a:gs pos="100000">
              <a:schemeClr val="accent1">
                <a:hueOff val="0"/>
                <a:satOff val="0"/>
                <a:lumOff val="0"/>
                <a:alphaOff val="0"/>
                <a:tint val="100000"/>
                <a:shade val="100000"/>
                <a:satMod val="100000"/>
              </a:schemeClr>
            </a:gs>
          </a:gsLst>
          <a:path path="circle">
            <a:fillToRect l="100000" t="100000" r="100000" b="100000"/>
          </a:path>
        </a:gradFill>
        <a:ln>
          <a:no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 modelId="{9AAFF3E4-942F-9F4B-8687-5BB37B622176}">
      <dsp:nvSpPr>
        <dsp:cNvPr id="0" name=""/>
        <dsp:cNvSpPr/>
      </dsp:nvSpPr>
      <dsp:spPr>
        <a:xfrm>
          <a:off x="2447889" y="35211"/>
          <a:ext cx="1205507" cy="12055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en-US" sz="1600" kern="1200" dirty="0" smtClean="0"/>
            <a:t>Evaluation</a:t>
          </a:r>
          <a:endParaRPr lang="en-US" sz="1600" kern="1200" dirty="0"/>
        </a:p>
      </dsp:txBody>
      <dsp:txXfrm>
        <a:off x="2447889" y="35211"/>
        <a:ext cx="1205507" cy="1205507"/>
      </dsp:txXfrm>
    </dsp:sp>
    <dsp:sp modelId="{A04DA592-9820-F144-B43C-E566E686FB63}">
      <dsp:nvSpPr>
        <dsp:cNvPr id="0" name=""/>
        <dsp:cNvSpPr/>
      </dsp:nvSpPr>
      <dsp:spPr>
        <a:xfrm>
          <a:off x="1967677" y="-458"/>
          <a:ext cx="4528119" cy="4528119"/>
        </a:xfrm>
        <a:prstGeom prst="circularArrow">
          <a:avLst>
            <a:gd name="adj1" fmla="val 5191"/>
            <a:gd name="adj2" fmla="val 335277"/>
            <a:gd name="adj3" fmla="val 16868364"/>
            <a:gd name="adj4" fmla="val 15196359"/>
            <a:gd name="adj5" fmla="val 6057"/>
          </a:avLst>
        </a:prstGeom>
        <a:gradFill rotWithShape="0">
          <a:gsLst>
            <a:gs pos="0">
              <a:schemeClr val="accent1">
                <a:hueOff val="0"/>
                <a:satOff val="0"/>
                <a:lumOff val="0"/>
                <a:alphaOff val="0"/>
                <a:shade val="70000"/>
                <a:satMod val="150000"/>
              </a:schemeClr>
            </a:gs>
            <a:gs pos="34000">
              <a:schemeClr val="accent1">
                <a:hueOff val="0"/>
                <a:satOff val="0"/>
                <a:lumOff val="0"/>
                <a:alphaOff val="0"/>
                <a:shade val="70000"/>
                <a:satMod val="140000"/>
              </a:schemeClr>
            </a:gs>
            <a:gs pos="70000">
              <a:schemeClr val="accent1">
                <a:hueOff val="0"/>
                <a:satOff val="0"/>
                <a:lumOff val="0"/>
                <a:alphaOff val="0"/>
                <a:tint val="100000"/>
                <a:shade val="90000"/>
                <a:satMod val="140000"/>
              </a:schemeClr>
            </a:gs>
            <a:gs pos="100000">
              <a:schemeClr val="accent1">
                <a:hueOff val="0"/>
                <a:satOff val="0"/>
                <a:lumOff val="0"/>
                <a:alphaOff val="0"/>
                <a:tint val="100000"/>
                <a:shade val="100000"/>
                <a:satMod val="100000"/>
              </a:schemeClr>
            </a:gs>
          </a:gsLst>
          <a:path path="circle">
            <a:fillToRect l="100000" t="100000" r="100000" b="100000"/>
          </a:path>
        </a:gradFill>
        <a:ln>
          <a:noFill/>
        </a:ln>
        <a:effectLst>
          <a:outerShdw blurRad="38100" dist="25400" dir="2700000" algn="br" rotWithShape="0">
            <a:srgbClr val="000000">
              <a:alpha val="60000"/>
            </a:srgbClr>
          </a:outerShdw>
        </a:effectLst>
      </dsp:spPr>
      <dsp:style>
        <a:lnRef idx="0">
          <a:scrgbClr r="0" g="0" b="0"/>
        </a:lnRef>
        <a:fillRef idx="3">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idx="1"/>
          </p:nvPr>
        </p:nvSpPr>
        <p:spPr>
          <a:xfrm>
            <a:off x="3978132" y="0"/>
            <a:ext cx="3043343" cy="465455"/>
          </a:xfrm>
          <a:prstGeom prst="rect">
            <a:avLst/>
          </a:prstGeom>
        </p:spPr>
        <p:txBody>
          <a:bodyPr vert="horz" lIns="93324" tIns="46662" rIns="93324" bIns="46662" rtlCol="0"/>
          <a:lstStyle>
            <a:lvl1pPr algn="r">
              <a:defRPr sz="1200"/>
            </a:lvl1pPr>
          </a:lstStyle>
          <a:p>
            <a:fld id="{6B100A91-A0A3-1B4A-8A45-DD4E2C32D6F8}" type="datetimeFigureOut">
              <a:rPr lang="en-US" smtClean="0"/>
              <a:pPr/>
              <a:t>1/8/2015</a:t>
            </a:fld>
            <a:endParaRPr lang="en-US"/>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3324" tIns="46662" rIns="93324" bIns="46662" rtlCol="0" anchor="ctr"/>
          <a:lstStyle/>
          <a:p>
            <a:endParaRPr lang="en-US"/>
          </a:p>
        </p:txBody>
      </p:sp>
      <p:sp>
        <p:nvSpPr>
          <p:cNvPr id="5" name="Notes Placeholder 4"/>
          <p:cNvSpPr>
            <a:spLocks noGrp="1"/>
          </p:cNvSpPr>
          <p:nvPr>
            <p:ph type="body" sz="quarter" idx="3"/>
          </p:nvPr>
        </p:nvSpPr>
        <p:spPr>
          <a:xfrm>
            <a:off x="702310" y="4421823"/>
            <a:ext cx="5618480" cy="4189095"/>
          </a:xfrm>
          <a:prstGeom prst="rect">
            <a:avLst/>
          </a:prstGeom>
        </p:spPr>
        <p:txBody>
          <a:bodyPr vert="horz" lIns="93324" tIns="46662" rIns="93324" bIns="46662"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a:p>
        </p:txBody>
      </p:sp>
      <p:sp>
        <p:nvSpPr>
          <p:cNvPr id="7" name="Slide Number Placeholder 6"/>
          <p:cNvSpPr>
            <a:spLocks noGrp="1"/>
          </p:cNvSpPr>
          <p:nvPr>
            <p:ph type="sldNum" sz="quarter" idx="5"/>
          </p:nvPr>
        </p:nvSpPr>
        <p:spPr>
          <a:xfrm>
            <a:off x="3978132" y="8842029"/>
            <a:ext cx="3043343" cy="465455"/>
          </a:xfrm>
          <a:prstGeom prst="rect">
            <a:avLst/>
          </a:prstGeom>
        </p:spPr>
        <p:txBody>
          <a:bodyPr vert="horz" lIns="93324" tIns="46662" rIns="93324" bIns="46662" rtlCol="0" anchor="b"/>
          <a:lstStyle>
            <a:lvl1pPr algn="r">
              <a:defRPr sz="1200"/>
            </a:lvl1pPr>
          </a:lstStyle>
          <a:p>
            <a:fld id="{BCC8A7A5-1F20-0641-9FBF-236D76ED9C15}" type="slidenum">
              <a:rPr lang="en-US" smtClean="0"/>
              <a:pPr/>
              <a:t>‹#›</a:t>
            </a:fld>
            <a:endParaRPr lang="en-US"/>
          </a:p>
        </p:txBody>
      </p:sp>
    </p:spTree>
    <p:extLst>
      <p:ext uri="{BB962C8B-B14F-4D97-AF65-F5344CB8AC3E}">
        <p14:creationId xmlns:p14="http://schemas.microsoft.com/office/powerpoint/2010/main" val="185331146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a:p>
            <a:endParaRPr lang="en-US" baseline="0" dirty="0" smtClean="0"/>
          </a:p>
        </p:txBody>
      </p:sp>
      <p:sp>
        <p:nvSpPr>
          <p:cNvPr id="4" name="Slide Number Placeholder 3"/>
          <p:cNvSpPr>
            <a:spLocks noGrp="1"/>
          </p:cNvSpPr>
          <p:nvPr>
            <p:ph type="sldNum" sz="quarter" idx="10"/>
          </p:nvPr>
        </p:nvSpPr>
        <p:spPr/>
        <p:txBody>
          <a:bodyPr/>
          <a:lstStyle/>
          <a:p>
            <a:fld id="{BCC8A7A5-1F20-0641-9FBF-236D76ED9C15}" type="slidenum">
              <a:rPr lang="en-US" smtClean="0"/>
              <a:pPr/>
              <a:t>1</a:t>
            </a:fld>
            <a:endParaRPr lang="en-US"/>
          </a:p>
        </p:txBody>
      </p:sp>
    </p:spTree>
    <p:extLst>
      <p:ext uri="{BB962C8B-B14F-4D97-AF65-F5344CB8AC3E}">
        <p14:creationId xmlns:p14="http://schemas.microsoft.com/office/powerpoint/2010/main" val="24805326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C8A7A5-1F20-0641-9FBF-236D76ED9C15}" type="slidenum">
              <a:rPr lang="en-US" smtClean="0"/>
              <a:pPr/>
              <a:t>4</a:t>
            </a:fld>
            <a:endParaRPr lang="en-US"/>
          </a:p>
        </p:txBody>
      </p:sp>
    </p:spTree>
    <p:extLst>
      <p:ext uri="{BB962C8B-B14F-4D97-AF65-F5344CB8AC3E}">
        <p14:creationId xmlns:p14="http://schemas.microsoft.com/office/powerpoint/2010/main" val="33783107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C8A7A5-1F20-0641-9FBF-236D76ED9C15}" type="slidenum">
              <a:rPr lang="en-US" smtClean="0"/>
              <a:pPr/>
              <a:t>5</a:t>
            </a:fld>
            <a:endParaRPr lang="en-US"/>
          </a:p>
        </p:txBody>
      </p:sp>
    </p:spTree>
    <p:extLst>
      <p:ext uri="{BB962C8B-B14F-4D97-AF65-F5344CB8AC3E}">
        <p14:creationId xmlns:p14="http://schemas.microsoft.com/office/powerpoint/2010/main" val="38043458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CC8A7A5-1F20-0641-9FBF-236D76ED9C15}" type="slidenum">
              <a:rPr lang="en-US" smtClean="0"/>
              <a:pPr/>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C8A7A5-1F20-0641-9FBF-236D76ED9C15}" type="slidenum">
              <a:rPr lang="en-US" smtClean="0"/>
              <a:pPr/>
              <a:t>7</a:t>
            </a:fld>
            <a:endParaRPr lang="en-US"/>
          </a:p>
        </p:txBody>
      </p:sp>
    </p:spTree>
    <p:extLst>
      <p:ext uri="{BB962C8B-B14F-4D97-AF65-F5344CB8AC3E}">
        <p14:creationId xmlns:p14="http://schemas.microsoft.com/office/powerpoint/2010/main" val="20776555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C8A7A5-1F20-0641-9FBF-236D76ED9C15}" type="slidenum">
              <a:rPr lang="en-US" smtClean="0"/>
              <a:pPr/>
              <a:t>8</a:t>
            </a:fld>
            <a:endParaRPr lang="en-US"/>
          </a:p>
        </p:txBody>
      </p:sp>
    </p:spTree>
    <p:extLst>
      <p:ext uri="{BB962C8B-B14F-4D97-AF65-F5344CB8AC3E}">
        <p14:creationId xmlns:p14="http://schemas.microsoft.com/office/powerpoint/2010/main" val="37875848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BCC8A7A5-1F20-0641-9FBF-236D76ED9C15}" type="slidenum">
              <a:rPr lang="en-US" smtClean="0"/>
              <a:pPr/>
              <a:t>9</a:t>
            </a:fld>
            <a:endParaRPr lang="en-US"/>
          </a:p>
        </p:txBody>
      </p:sp>
    </p:spTree>
    <p:extLst>
      <p:ext uri="{BB962C8B-B14F-4D97-AF65-F5344CB8AC3E}">
        <p14:creationId xmlns:p14="http://schemas.microsoft.com/office/powerpoint/2010/main" val="25061597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982" indent="-174982">
              <a:buFontTx/>
              <a:buChar char="-"/>
            </a:pPr>
            <a:endParaRPr lang="en-US" dirty="0"/>
          </a:p>
        </p:txBody>
      </p:sp>
      <p:sp>
        <p:nvSpPr>
          <p:cNvPr id="4" name="Slide Number Placeholder 3"/>
          <p:cNvSpPr>
            <a:spLocks noGrp="1"/>
          </p:cNvSpPr>
          <p:nvPr>
            <p:ph type="sldNum" sz="quarter" idx="10"/>
          </p:nvPr>
        </p:nvSpPr>
        <p:spPr/>
        <p:txBody>
          <a:bodyPr/>
          <a:lstStyle/>
          <a:p>
            <a:fld id="{BCC8A7A5-1F20-0641-9FBF-236D76ED9C15}" type="slidenum">
              <a:rPr lang="en-US" smtClean="0"/>
              <a:pPr/>
              <a:t>10</a:t>
            </a:fld>
            <a:endParaRPr lang="en-US"/>
          </a:p>
        </p:txBody>
      </p:sp>
    </p:spTree>
    <p:extLst>
      <p:ext uri="{BB962C8B-B14F-4D97-AF65-F5344CB8AC3E}">
        <p14:creationId xmlns:p14="http://schemas.microsoft.com/office/powerpoint/2010/main" val="17739600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16C5678-EE20-4FA5-88E2-6E0BD67A2E26}" type="datetime1">
              <a:rPr lang="en-US" smtClean="0"/>
              <a:pPr/>
              <a:t>1/8/2015</a:t>
            </a:fld>
            <a:endParaRPr lang="en-US" dirty="0"/>
          </a:p>
        </p:txBody>
      </p:sp>
      <p:sp>
        <p:nvSpPr>
          <p:cNvPr id="5" name="Footer Placeholder 4"/>
          <p:cNvSpPr>
            <a:spLocks noGrp="1"/>
          </p:cNvSpPr>
          <p:nvPr>
            <p:ph type="ftr" sz="quarter" idx="11"/>
          </p:nvPr>
        </p:nvSpPr>
        <p:spPr/>
        <p:txBody>
          <a:bodyPr/>
          <a:lstStyle/>
          <a:p>
            <a:r>
              <a:rPr lang="en-US" smtClean="0"/>
              <a:t>Footer Text</a:t>
            </a:r>
            <a:endParaRPr lang="en-US" dirty="0"/>
          </a:p>
        </p:txBody>
      </p:sp>
      <p:sp>
        <p:nvSpPr>
          <p:cNvPr id="6" name="Slide Number Placeholder 5"/>
          <p:cNvSpPr>
            <a:spLocks noGrp="1"/>
          </p:cNvSpPr>
          <p:nvPr>
            <p:ph type="sldNum" sz="quarter" idx="12"/>
          </p:nvPr>
        </p:nvSpPr>
        <p:spPr/>
        <p:txBody>
          <a:bodyPr/>
          <a:lstStyle/>
          <a:p>
            <a:fld id="{BA9B540C-44DA-4F69-89C9-7C84606640D3}" type="slidenum">
              <a:rPr lang="en-US" smtClean="0"/>
              <a:pPr/>
              <a:t>‹#›</a:t>
            </a:fld>
            <a:endParaRPr lang="en-US" dirty="0"/>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1D738E-8962-435F-8C43-147B8DD7E819}" type="datetime1">
              <a:rPr lang="en-US" smtClean="0"/>
              <a:pPr/>
              <a:t>1/8/2015</a:t>
            </a:fld>
            <a:endParaRPr lang="en-US"/>
          </a:p>
        </p:txBody>
      </p:sp>
      <p:sp>
        <p:nvSpPr>
          <p:cNvPr id="5" name="Footer Placeholder 4"/>
          <p:cNvSpPr>
            <a:spLocks noGrp="1"/>
          </p:cNvSpPr>
          <p:nvPr>
            <p:ph type="ftr" sz="quarter" idx="11"/>
          </p:nvPr>
        </p:nvSpPr>
        <p:spPr/>
        <p:txBody>
          <a:bodyPr/>
          <a:lstStyle/>
          <a:p>
            <a:r>
              <a:rPr lang="en-US" smtClean="0"/>
              <a:t>Footer Text</a:t>
            </a:r>
            <a:endParaRPr lang="en-US"/>
          </a:p>
        </p:txBody>
      </p:sp>
      <p:sp>
        <p:nvSpPr>
          <p:cNvPr id="6" name="Slide Number Placeholder 5"/>
          <p:cNvSpPr>
            <a:spLocks noGrp="1"/>
          </p:cNvSpPr>
          <p:nvPr>
            <p:ph type="sldNum" sz="quarter" idx="12"/>
          </p:nvPr>
        </p:nvSpPr>
        <p:spPr/>
        <p:txBody>
          <a:bodyPr/>
          <a:lstStyle/>
          <a:p>
            <a:fld id="{BA9B540C-44DA-4F69-89C9-7C84606640D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9CAEA93-55E7-4DA9-90C2-089A26EEFEC4}" type="datetime1">
              <a:rPr lang="en-US" smtClean="0"/>
              <a:pPr/>
              <a:t>1/8/2015</a:t>
            </a:fld>
            <a:endParaRPr lang="en-US"/>
          </a:p>
        </p:txBody>
      </p:sp>
      <p:sp>
        <p:nvSpPr>
          <p:cNvPr id="5" name="Footer Placeholder 4"/>
          <p:cNvSpPr>
            <a:spLocks noGrp="1"/>
          </p:cNvSpPr>
          <p:nvPr>
            <p:ph type="ftr" sz="quarter" idx="11"/>
          </p:nvPr>
        </p:nvSpPr>
        <p:spPr/>
        <p:txBody>
          <a:bodyPr/>
          <a:lstStyle/>
          <a:p>
            <a:r>
              <a:rPr lang="en-US" smtClean="0"/>
              <a:t>Footer Text</a:t>
            </a:r>
            <a:endParaRPr lang="en-US"/>
          </a:p>
        </p:txBody>
      </p:sp>
      <p:sp>
        <p:nvSpPr>
          <p:cNvPr id="6" name="Slide Number Placeholder 5"/>
          <p:cNvSpPr>
            <a:spLocks noGrp="1"/>
          </p:cNvSpPr>
          <p:nvPr>
            <p:ph type="sldNum" sz="quarter" idx="12"/>
          </p:nvPr>
        </p:nvSpPr>
        <p:spPr/>
        <p:txBody>
          <a:bodyPr/>
          <a:lstStyle/>
          <a:p>
            <a:fld id="{BA9B540C-44DA-4F69-89C9-7C84606640D3}" type="slidenum">
              <a:rPr lang="en-US" smtClean="0"/>
              <a:pPr/>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34CF3C7-6809-4F39-BD67-A75817BDDE0A}" type="datetime1">
              <a:rPr lang="en-US" smtClean="0"/>
              <a:pPr/>
              <a:t>1/8/2015</a:t>
            </a:fld>
            <a:endParaRPr lang="en-US"/>
          </a:p>
        </p:txBody>
      </p:sp>
      <p:sp>
        <p:nvSpPr>
          <p:cNvPr id="6" name="Footer Placeholder 5"/>
          <p:cNvSpPr>
            <a:spLocks noGrp="1"/>
          </p:cNvSpPr>
          <p:nvPr>
            <p:ph type="ftr" sz="quarter" idx="11"/>
          </p:nvPr>
        </p:nvSpPr>
        <p:spPr/>
        <p:txBody>
          <a:bodyPr/>
          <a:lstStyle/>
          <a:p>
            <a:r>
              <a:rPr lang="en-US" smtClean="0"/>
              <a:t>Footer Text</a:t>
            </a:r>
            <a:endParaRPr lang="en-US"/>
          </a:p>
        </p:txBody>
      </p:sp>
      <p:sp>
        <p:nvSpPr>
          <p:cNvPr id="7" name="Slide Number Placeholder 6"/>
          <p:cNvSpPr>
            <a:spLocks noGrp="1"/>
          </p:cNvSpPr>
          <p:nvPr>
            <p:ph type="sldNum" sz="quarter" idx="12"/>
          </p:nvPr>
        </p:nvSpPr>
        <p:spPr/>
        <p:txBody>
          <a:bodyPr/>
          <a:lstStyle/>
          <a:p>
            <a:fld id="{BA9B540C-44DA-4F69-89C9-7C84606640D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7EAEB24-CE78-465C-A726-91D0868FA48F}" type="datetime1">
              <a:rPr lang="en-US" smtClean="0"/>
              <a:pPr/>
              <a:t>1/8/2015</a:t>
            </a:fld>
            <a:endParaRPr lang="en-US"/>
          </a:p>
        </p:txBody>
      </p:sp>
      <p:sp>
        <p:nvSpPr>
          <p:cNvPr id="8" name="Footer Placeholder 7"/>
          <p:cNvSpPr>
            <a:spLocks noGrp="1"/>
          </p:cNvSpPr>
          <p:nvPr>
            <p:ph type="ftr" sz="quarter" idx="11"/>
          </p:nvPr>
        </p:nvSpPr>
        <p:spPr/>
        <p:txBody>
          <a:bodyPr/>
          <a:lstStyle/>
          <a:p>
            <a:r>
              <a:rPr lang="en-US" smtClean="0"/>
              <a:t>Footer Text</a:t>
            </a:r>
            <a:endParaRPr lang="en-US"/>
          </a:p>
        </p:txBody>
      </p:sp>
      <p:sp>
        <p:nvSpPr>
          <p:cNvPr id="9" name="Slide Number Placeholder 8"/>
          <p:cNvSpPr>
            <a:spLocks noGrp="1"/>
          </p:cNvSpPr>
          <p:nvPr>
            <p:ph type="sldNum" sz="quarter" idx="12"/>
          </p:nvPr>
        </p:nvSpPr>
        <p:spPr/>
        <p:txBody>
          <a:bodyPr/>
          <a:lstStyle/>
          <a:p>
            <a:fld id="{BA9B540C-44DA-4F69-89C9-7C84606640D3}" type="slidenum">
              <a:rPr lang="en-US" smtClean="0"/>
              <a:pPr/>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0BAADF0-1749-4E8B-9691-B44A5F8C0895}" type="datetime1">
              <a:rPr lang="en-US" smtClean="0"/>
              <a:pPr/>
              <a:t>1/8/2015</a:t>
            </a:fld>
            <a:endParaRPr lang="en-US"/>
          </a:p>
        </p:txBody>
      </p:sp>
      <p:sp>
        <p:nvSpPr>
          <p:cNvPr id="4" name="Footer Placeholder 3"/>
          <p:cNvSpPr>
            <a:spLocks noGrp="1"/>
          </p:cNvSpPr>
          <p:nvPr>
            <p:ph type="ftr" sz="quarter" idx="11"/>
          </p:nvPr>
        </p:nvSpPr>
        <p:spPr/>
        <p:txBody>
          <a:bodyPr/>
          <a:lstStyle/>
          <a:p>
            <a:r>
              <a:rPr lang="en-US" smtClean="0"/>
              <a:t>Footer Text</a:t>
            </a:r>
            <a:endParaRPr lang="en-US"/>
          </a:p>
        </p:txBody>
      </p:sp>
      <p:sp>
        <p:nvSpPr>
          <p:cNvPr id="5" name="Slide Number Placeholder 4"/>
          <p:cNvSpPr>
            <a:spLocks noGrp="1"/>
          </p:cNvSpPr>
          <p:nvPr>
            <p:ph type="sldNum" sz="quarter" idx="12"/>
          </p:nvPr>
        </p:nvSpPr>
        <p:spPr/>
        <p:txBody>
          <a:bodyPr/>
          <a:lstStyle/>
          <a:p>
            <a:fld id="{BA9B540C-44DA-4F69-89C9-7C84606640D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AF628A-A867-4937-BBE5-207DB6F9C51A}" type="datetime1">
              <a:rPr lang="en-US" smtClean="0"/>
              <a:pPr/>
              <a:t>1/8/2015</a:t>
            </a:fld>
            <a:endParaRPr lang="en-US"/>
          </a:p>
        </p:txBody>
      </p:sp>
      <p:sp>
        <p:nvSpPr>
          <p:cNvPr id="3" name="Footer Placeholder 2"/>
          <p:cNvSpPr>
            <a:spLocks noGrp="1"/>
          </p:cNvSpPr>
          <p:nvPr>
            <p:ph type="ftr" sz="quarter" idx="11"/>
          </p:nvPr>
        </p:nvSpPr>
        <p:spPr/>
        <p:txBody>
          <a:bodyPr/>
          <a:lstStyle/>
          <a:p>
            <a:r>
              <a:rPr lang="en-US" smtClean="0"/>
              <a:t>Footer Text</a:t>
            </a:r>
            <a:endParaRPr lang="en-US"/>
          </a:p>
        </p:txBody>
      </p:sp>
      <p:sp>
        <p:nvSpPr>
          <p:cNvPr id="4" name="Slide Number Placeholder 3"/>
          <p:cNvSpPr>
            <a:spLocks noGrp="1"/>
          </p:cNvSpPr>
          <p:nvPr>
            <p:ph type="sldNum" sz="quarter" idx="12"/>
          </p:nvPr>
        </p:nvSpPr>
        <p:spPr/>
        <p:txBody>
          <a:bodyPr/>
          <a:lstStyle/>
          <a:p>
            <a:fld id="{BA9B540C-44DA-4F69-89C9-7C84606640D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18BBB94-68E6-4675-A946-F1C5994EDBD7}" type="datetime1">
              <a:rPr lang="en-US" smtClean="0"/>
              <a:pPr/>
              <a:t>1/8/2015</a:t>
            </a:fld>
            <a:endParaRPr lang="en-US"/>
          </a:p>
        </p:txBody>
      </p:sp>
      <p:sp>
        <p:nvSpPr>
          <p:cNvPr id="6" name="Footer Placeholder 5"/>
          <p:cNvSpPr>
            <a:spLocks noGrp="1"/>
          </p:cNvSpPr>
          <p:nvPr>
            <p:ph type="ftr" sz="quarter" idx="11"/>
          </p:nvPr>
        </p:nvSpPr>
        <p:spPr/>
        <p:txBody>
          <a:bodyPr/>
          <a:lstStyle/>
          <a:p>
            <a:r>
              <a:rPr lang="en-US" smtClean="0"/>
              <a:t>Footer Text</a:t>
            </a:r>
            <a:endParaRPr lang="en-US"/>
          </a:p>
        </p:txBody>
      </p:sp>
      <p:sp>
        <p:nvSpPr>
          <p:cNvPr id="7" name="Slide Number Placeholder 6"/>
          <p:cNvSpPr>
            <a:spLocks noGrp="1"/>
          </p:cNvSpPr>
          <p:nvPr>
            <p:ph type="sldNum" sz="quarter" idx="12"/>
          </p:nvPr>
        </p:nvSpPr>
        <p:spPr/>
        <p:txBody>
          <a:bodyPr/>
          <a:lstStyle/>
          <a:p>
            <a:fld id="{BA9B540C-44DA-4F69-89C9-7C84606640D3}" type="slidenum">
              <a:rPr lang="en-US" smtClean="0"/>
              <a:pPr/>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C3B8377-21E3-4835-B75D-4E2847E2750F}" type="datetime1">
              <a:rPr lang="en-US" smtClean="0"/>
              <a:pPr/>
              <a:t>1/8/2015</a:t>
            </a:fld>
            <a:endParaRPr lang="en-US"/>
          </a:p>
        </p:txBody>
      </p:sp>
      <p:sp>
        <p:nvSpPr>
          <p:cNvPr id="6" name="Footer Placeholder 5"/>
          <p:cNvSpPr>
            <a:spLocks noGrp="1"/>
          </p:cNvSpPr>
          <p:nvPr>
            <p:ph type="ftr" sz="quarter" idx="11"/>
          </p:nvPr>
        </p:nvSpPr>
        <p:spPr/>
        <p:txBody>
          <a:bodyPr/>
          <a:lstStyle/>
          <a:p>
            <a:r>
              <a:rPr lang="en-US" smtClean="0"/>
              <a:t>Footer Text</a:t>
            </a:r>
            <a:endParaRPr lang="en-US"/>
          </a:p>
        </p:txBody>
      </p:sp>
      <p:sp>
        <p:nvSpPr>
          <p:cNvPr id="7" name="Slide Number Placeholder 6"/>
          <p:cNvSpPr>
            <a:spLocks noGrp="1"/>
          </p:cNvSpPr>
          <p:nvPr>
            <p:ph type="sldNum" sz="quarter" idx="12"/>
          </p:nvPr>
        </p:nvSpPr>
        <p:spPr/>
        <p:txBody>
          <a:bodyPr/>
          <a:lstStyle/>
          <a:p>
            <a:fld id="{BA9B540C-44DA-4F69-89C9-7C84606640D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A051B39-B140-43FE-96DB-472A2B59CE7C}" type="datetime1">
              <a:rPr lang="en-US" smtClean="0"/>
              <a:pPr/>
              <a:t>1/8/2015</a:t>
            </a:fld>
            <a:endParaRPr lang="en-US"/>
          </a:p>
        </p:txBody>
      </p:sp>
      <p:sp>
        <p:nvSpPr>
          <p:cNvPr id="5" name="Footer Placeholder 4"/>
          <p:cNvSpPr>
            <a:spLocks noGrp="1"/>
          </p:cNvSpPr>
          <p:nvPr>
            <p:ph type="ftr" sz="quarter" idx="11"/>
          </p:nvPr>
        </p:nvSpPr>
        <p:spPr/>
        <p:txBody>
          <a:bodyPr/>
          <a:lstStyle/>
          <a:p>
            <a:r>
              <a:rPr lang="en-US" smtClean="0"/>
              <a:t>Footer Text</a:t>
            </a:r>
            <a:endParaRPr lang="en-US"/>
          </a:p>
        </p:txBody>
      </p:sp>
      <p:sp>
        <p:nvSpPr>
          <p:cNvPr id="6" name="Slide Number Placeholder 5"/>
          <p:cNvSpPr>
            <a:spLocks noGrp="1"/>
          </p:cNvSpPr>
          <p:nvPr>
            <p:ph type="sldNum" sz="quarter" idx="12"/>
          </p:nvPr>
        </p:nvSpPr>
        <p:spPr/>
        <p:txBody>
          <a:bodyPr/>
          <a:lstStyle/>
          <a:p>
            <a:fld id="{BA9B540C-44DA-4F69-89C9-7C84606640D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A600BB2-27C5-458B-ABCE-839C88CF47CE}" type="datetime1">
              <a:rPr lang="en-US" smtClean="0"/>
              <a:pPr/>
              <a:t>1/8/2015</a:t>
            </a:fld>
            <a:endParaRPr lang="en-US"/>
          </a:p>
        </p:txBody>
      </p:sp>
      <p:sp>
        <p:nvSpPr>
          <p:cNvPr id="5" name="Footer Placeholder 4"/>
          <p:cNvSpPr>
            <a:spLocks noGrp="1"/>
          </p:cNvSpPr>
          <p:nvPr>
            <p:ph type="ftr" sz="quarter" idx="11"/>
          </p:nvPr>
        </p:nvSpPr>
        <p:spPr/>
        <p:txBody>
          <a:bodyPr/>
          <a:lstStyle/>
          <a:p>
            <a:r>
              <a:rPr lang="en-US" smtClean="0"/>
              <a:t>Footer Text</a:t>
            </a:r>
            <a:endParaRPr lang="en-US"/>
          </a:p>
        </p:txBody>
      </p:sp>
      <p:sp>
        <p:nvSpPr>
          <p:cNvPr id="6" name="Slide Number Placeholder 5"/>
          <p:cNvSpPr>
            <a:spLocks noGrp="1"/>
          </p:cNvSpPr>
          <p:nvPr>
            <p:ph type="sldNum" sz="quarter" idx="12"/>
          </p:nvPr>
        </p:nvSpPr>
        <p:spPr/>
        <p:txBody>
          <a:bodyPr/>
          <a:lstStyle/>
          <a:p>
            <a:fld id="{BA9B540C-44DA-4F69-89C9-7C84606640D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B0C4986D-6BE9-4264-908F-02DB36FD8D6C}" type="datetime1">
              <a:rPr lang="en-US" smtClean="0"/>
              <a:pPr/>
              <a:t>1/8/2015</a:t>
            </a:fld>
            <a:endParaRPr lang="en-US" dirty="0"/>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r>
              <a:rPr lang="en-US" smtClean="0"/>
              <a:t>Footer Text</a:t>
            </a:r>
            <a:endParaRPr lang="en-US" dirty="0"/>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BA9B540C-44DA-4F69-89C9-7C84606640D3}"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19615" y="1371600"/>
            <a:ext cx="7848600" cy="1927225"/>
          </a:xfrm>
        </p:spPr>
        <p:txBody>
          <a:bodyPr>
            <a:normAutofit fontScale="90000"/>
          </a:bodyPr>
          <a:lstStyle/>
          <a:p>
            <a:r>
              <a:rPr lang="en-US" sz="4000" dirty="0" smtClean="0"/>
              <a:t>Evolving public health and health care landscape and opportunities for cancer communication</a:t>
            </a:r>
            <a:endParaRPr lang="en-US" sz="4000" dirty="0"/>
          </a:p>
        </p:txBody>
      </p:sp>
      <p:sp>
        <p:nvSpPr>
          <p:cNvPr id="3" name="Subtitle 2"/>
          <p:cNvSpPr>
            <a:spLocks noGrp="1"/>
          </p:cNvSpPr>
          <p:nvPr>
            <p:ph type="subTitle" idx="1"/>
          </p:nvPr>
        </p:nvSpPr>
        <p:spPr>
          <a:xfrm>
            <a:off x="685800" y="3505200"/>
            <a:ext cx="6400800" cy="2338039"/>
          </a:xfrm>
        </p:spPr>
        <p:txBody>
          <a:bodyPr>
            <a:normAutofit/>
          </a:bodyPr>
          <a:lstStyle/>
          <a:p>
            <a:r>
              <a:rPr lang="en-US" dirty="0" smtClean="0"/>
              <a:t>NCI </a:t>
            </a:r>
            <a:r>
              <a:rPr lang="en-US" dirty="0"/>
              <a:t>Health </a:t>
            </a:r>
            <a:r>
              <a:rPr lang="en-US" dirty="0" smtClean="0"/>
              <a:t>Communication and </a:t>
            </a:r>
            <a:r>
              <a:rPr lang="en-US" dirty="0"/>
              <a:t>Informatics Research </a:t>
            </a:r>
            <a:r>
              <a:rPr lang="en-US" dirty="0" smtClean="0"/>
              <a:t>Branch</a:t>
            </a:r>
          </a:p>
          <a:p>
            <a:endParaRPr lang="en-US" dirty="0"/>
          </a:p>
          <a:p>
            <a:r>
              <a:rPr lang="en-US" dirty="0" smtClean="0"/>
              <a:t>CPCRN Meeting December 11-12, 2014</a:t>
            </a:r>
          </a:p>
          <a:p>
            <a:r>
              <a:rPr lang="en-US" dirty="0" smtClean="0"/>
              <a:t>Atlanta, GA</a:t>
            </a:r>
            <a:endParaRPr lang="en-US" dirty="0"/>
          </a:p>
        </p:txBody>
      </p:sp>
    </p:spTree>
    <p:extLst>
      <p:ext uri="{BB962C8B-B14F-4D97-AF65-F5344CB8AC3E}">
        <p14:creationId xmlns:p14="http://schemas.microsoft.com/office/powerpoint/2010/main" val="18505643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Overview</a:t>
            </a:r>
            <a:endParaRPr lang="en-US" dirty="0"/>
          </a:p>
        </p:txBody>
      </p:sp>
      <p:sp>
        <p:nvSpPr>
          <p:cNvPr id="3" name="Content Placeholder 2"/>
          <p:cNvSpPr>
            <a:spLocks noGrp="1"/>
          </p:cNvSpPr>
          <p:nvPr>
            <p:ph idx="1"/>
          </p:nvPr>
        </p:nvSpPr>
        <p:spPr/>
        <p:txBody>
          <a:bodyPr/>
          <a:lstStyle/>
          <a:p>
            <a:r>
              <a:rPr lang="en-US" dirty="0" smtClean="0"/>
              <a:t>Introduction</a:t>
            </a:r>
          </a:p>
          <a:p>
            <a:r>
              <a:rPr lang="en-US" dirty="0" smtClean="0"/>
              <a:t>HCIRB Research Priorities</a:t>
            </a:r>
          </a:p>
          <a:p>
            <a:r>
              <a:rPr lang="en-US" dirty="0" smtClean="0"/>
              <a:t>Interest in CPCRN</a:t>
            </a:r>
          </a:p>
          <a:p>
            <a:r>
              <a:rPr lang="en-US" dirty="0" smtClean="0"/>
              <a:t>Opportunities for Collaboration</a:t>
            </a:r>
          </a:p>
          <a:p>
            <a:endParaRPr lang="en-US" dirty="0"/>
          </a:p>
        </p:txBody>
      </p:sp>
      <p:pic>
        <p:nvPicPr>
          <p:cNvPr id="4"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38625" y="3763108"/>
            <a:ext cx="4448175" cy="267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641980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dirty="0" smtClean="0"/>
              <a:t>Health Communication and Informatics Research Branch </a:t>
            </a:r>
            <a:endParaRPr lang="en-US" sz="3600" dirty="0"/>
          </a:p>
        </p:txBody>
      </p:sp>
      <p:sp>
        <p:nvSpPr>
          <p:cNvPr id="3" name="Content Placeholder 2"/>
          <p:cNvSpPr>
            <a:spLocks noGrp="1"/>
          </p:cNvSpPr>
          <p:nvPr>
            <p:ph idx="1"/>
          </p:nvPr>
        </p:nvSpPr>
        <p:spPr>
          <a:xfrm>
            <a:off x="457200" y="1990960"/>
            <a:ext cx="5228492" cy="4876800"/>
          </a:xfrm>
        </p:spPr>
        <p:txBody>
          <a:bodyPr>
            <a:normAutofit/>
          </a:bodyPr>
          <a:lstStyle/>
          <a:p>
            <a:r>
              <a:rPr lang="en-US" sz="1800" b="1" dirty="0"/>
              <a:t>Mission:</a:t>
            </a:r>
            <a:r>
              <a:rPr lang="en-US" sz="1800" dirty="0"/>
              <a:t> To advance research on the processes and effects of communication and informatics across the cancer control continuum.</a:t>
            </a:r>
          </a:p>
          <a:p>
            <a:r>
              <a:rPr lang="en-US" sz="1800" b="1" dirty="0"/>
              <a:t>Scientific Priorities:</a:t>
            </a:r>
            <a:r>
              <a:rPr lang="en-US" sz="1800" dirty="0"/>
              <a:t> HCIRB is dedicated to advancing the research and development of communications and technology infrastructure that increases access to and use of cancer information, improves consumer understanding of cancer information, enhances patient-provider interaction, and translates research discoveries into clinical and public health practice.</a:t>
            </a:r>
          </a:p>
          <a:p>
            <a:endParaRPr lang="en-US" sz="1800" dirty="0"/>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85692" y="1932346"/>
            <a:ext cx="3295650" cy="395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901208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HCIRB Research Interests</a:t>
            </a:r>
            <a:endParaRPr lang="en-US" dirty="0"/>
          </a:p>
        </p:txBody>
      </p:sp>
      <p:sp>
        <p:nvSpPr>
          <p:cNvPr id="3" name="Content Placeholder 2"/>
          <p:cNvSpPr>
            <a:spLocks noGrp="1"/>
          </p:cNvSpPr>
          <p:nvPr>
            <p:ph idx="1"/>
          </p:nvPr>
        </p:nvSpPr>
        <p:spPr/>
        <p:txBody>
          <a:bodyPr>
            <a:normAutofit fontScale="92500"/>
          </a:bodyPr>
          <a:lstStyle/>
          <a:p>
            <a:r>
              <a:rPr lang="en-US" dirty="0" smtClean="0"/>
              <a:t>Local level communication </a:t>
            </a:r>
            <a:r>
              <a:rPr lang="en-US" b="1" dirty="0" smtClean="0">
                <a:solidFill>
                  <a:srgbClr val="0070C0"/>
                </a:solidFill>
              </a:rPr>
              <a:t>surveillance and assessment</a:t>
            </a:r>
          </a:p>
          <a:p>
            <a:r>
              <a:rPr lang="en-US" b="1" dirty="0">
                <a:solidFill>
                  <a:srgbClr val="0070C0"/>
                </a:solidFill>
              </a:rPr>
              <a:t>Multi-level approaches </a:t>
            </a:r>
            <a:r>
              <a:rPr lang="en-US" dirty="0"/>
              <a:t>to communication about cancer prevention and control topics such as </a:t>
            </a:r>
            <a:r>
              <a:rPr lang="en-US" dirty="0" smtClean="0"/>
              <a:t>vaccination</a:t>
            </a:r>
            <a:r>
              <a:rPr lang="en-US" dirty="0"/>
              <a:t>, tobacco use, diet and physical activity </a:t>
            </a:r>
          </a:p>
          <a:p>
            <a:r>
              <a:rPr lang="en-US" dirty="0"/>
              <a:t>Integration of socioeconomic, cultural, environmental and policy factors into </a:t>
            </a:r>
            <a:r>
              <a:rPr lang="en-US" b="1" dirty="0">
                <a:solidFill>
                  <a:srgbClr val="0070C0"/>
                </a:solidFill>
              </a:rPr>
              <a:t>message design, </a:t>
            </a:r>
            <a:r>
              <a:rPr lang="en-US" b="1" dirty="0" smtClean="0">
                <a:solidFill>
                  <a:srgbClr val="0070C0"/>
                </a:solidFill>
              </a:rPr>
              <a:t>evaluation </a:t>
            </a:r>
            <a:r>
              <a:rPr lang="en-US" b="1" dirty="0">
                <a:solidFill>
                  <a:srgbClr val="0070C0"/>
                </a:solidFill>
              </a:rPr>
              <a:t>and </a:t>
            </a:r>
            <a:r>
              <a:rPr lang="en-US" b="1" dirty="0" smtClean="0">
                <a:solidFill>
                  <a:srgbClr val="0070C0"/>
                </a:solidFill>
              </a:rPr>
              <a:t>dissemination</a:t>
            </a:r>
          </a:p>
          <a:p>
            <a:r>
              <a:rPr lang="en-US" b="1" dirty="0">
                <a:solidFill>
                  <a:srgbClr val="0070C0"/>
                </a:solidFill>
              </a:rPr>
              <a:t>Rapid approaches </a:t>
            </a:r>
            <a:r>
              <a:rPr lang="en-US" dirty="0"/>
              <a:t>to health communication and interventions </a:t>
            </a:r>
            <a:r>
              <a:rPr lang="en-US" dirty="0" smtClean="0"/>
              <a:t>(</a:t>
            </a:r>
            <a:r>
              <a:rPr lang="en-US" dirty="0"/>
              <a:t>e.g</a:t>
            </a:r>
            <a:r>
              <a:rPr lang="en-US" dirty="0" smtClean="0"/>
              <a:t>.</a:t>
            </a:r>
            <a:r>
              <a:rPr lang="en-US" dirty="0" smtClean="0">
                <a:solidFill>
                  <a:srgbClr val="FF0000"/>
                </a:solidFill>
              </a:rPr>
              <a:t> </a:t>
            </a:r>
            <a:r>
              <a:rPr lang="en-US" b="1" dirty="0">
                <a:solidFill>
                  <a:srgbClr val="0070C0"/>
                </a:solidFill>
              </a:rPr>
              <a:t>real-time data capture, social </a:t>
            </a:r>
            <a:r>
              <a:rPr lang="en-US" b="1" dirty="0" smtClean="0">
                <a:solidFill>
                  <a:srgbClr val="0070C0"/>
                </a:solidFill>
              </a:rPr>
              <a:t>media, </a:t>
            </a:r>
            <a:r>
              <a:rPr lang="en-US" b="1" dirty="0">
                <a:solidFill>
                  <a:srgbClr val="0070C0"/>
                </a:solidFill>
              </a:rPr>
              <a:t>mobile </a:t>
            </a:r>
            <a:r>
              <a:rPr lang="en-US" b="1" dirty="0" smtClean="0">
                <a:solidFill>
                  <a:srgbClr val="0070C0"/>
                </a:solidFill>
              </a:rPr>
              <a:t>health)</a:t>
            </a:r>
            <a:endParaRPr lang="en-US" b="1" dirty="0">
              <a:solidFill>
                <a:srgbClr val="0070C0"/>
              </a:solidFill>
            </a:endParaRPr>
          </a:p>
          <a:p>
            <a:r>
              <a:rPr lang="en-US" dirty="0" smtClean="0"/>
              <a:t>Interventions </a:t>
            </a:r>
            <a:r>
              <a:rPr lang="en-US" dirty="0"/>
              <a:t>to narrow the </a:t>
            </a:r>
            <a:r>
              <a:rPr lang="en-US" b="1" dirty="0">
                <a:solidFill>
                  <a:srgbClr val="0070C0"/>
                </a:solidFill>
              </a:rPr>
              <a:t>digital divide and promote health literacy</a:t>
            </a:r>
            <a:r>
              <a:rPr lang="en-US" dirty="0"/>
              <a:t> among </a:t>
            </a:r>
            <a:r>
              <a:rPr lang="en-US" dirty="0" smtClean="0"/>
              <a:t>underserved populations</a:t>
            </a:r>
            <a:endParaRPr lang="en-US" dirty="0"/>
          </a:p>
          <a:p>
            <a:r>
              <a:rPr lang="en-US" dirty="0"/>
              <a:t>Factors related to </a:t>
            </a:r>
            <a:r>
              <a:rPr lang="en-US" b="1" dirty="0">
                <a:solidFill>
                  <a:srgbClr val="0070C0"/>
                </a:solidFill>
              </a:rPr>
              <a:t>communication inequalities </a:t>
            </a:r>
            <a:r>
              <a:rPr lang="en-US" dirty="0"/>
              <a:t>in cancer prevention and control</a:t>
            </a:r>
          </a:p>
          <a:p>
            <a:endParaRPr lang="en-US" dirty="0"/>
          </a:p>
          <a:p>
            <a:endParaRPr lang="en-US" dirty="0"/>
          </a:p>
        </p:txBody>
      </p:sp>
    </p:spTree>
    <p:extLst>
      <p:ext uri="{BB962C8B-B14F-4D97-AF65-F5344CB8AC3E}">
        <p14:creationId xmlns:p14="http://schemas.microsoft.com/office/powerpoint/2010/main" val="31710826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011485"/>
            <a:ext cx="8229600" cy="990600"/>
          </a:xfrm>
        </p:spPr>
        <p:txBody>
          <a:bodyPr>
            <a:normAutofit fontScale="90000"/>
          </a:bodyPr>
          <a:lstStyle/>
          <a:p>
            <a:r>
              <a:rPr lang="en-US" b="1" dirty="0" smtClean="0"/>
              <a:t>What are the Opportunities </a:t>
            </a:r>
            <a:br>
              <a:rPr lang="en-US" b="1" dirty="0" smtClean="0"/>
            </a:br>
            <a:r>
              <a:rPr lang="en-US" b="1" dirty="0" smtClean="0"/>
              <a:t>to Partner with CPCRNs?</a:t>
            </a:r>
            <a:endParaRPr lang="en-US" b="1" dirty="0"/>
          </a:p>
        </p:txBody>
      </p:sp>
    </p:spTree>
    <p:extLst>
      <p:ext uri="{BB962C8B-B14F-4D97-AF65-F5344CB8AC3E}">
        <p14:creationId xmlns:p14="http://schemas.microsoft.com/office/powerpoint/2010/main" val="4415842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Evolving Public Health and Health Care Landscape with ACA</a:t>
            </a:r>
            <a:endParaRPr lang="en-US" dirty="0"/>
          </a:p>
        </p:txBody>
      </p:sp>
      <p:sp>
        <p:nvSpPr>
          <p:cNvPr id="3" name="Content Placeholder 2"/>
          <p:cNvSpPr>
            <a:spLocks noGrp="1"/>
          </p:cNvSpPr>
          <p:nvPr>
            <p:ph idx="1"/>
          </p:nvPr>
        </p:nvSpPr>
        <p:spPr>
          <a:xfrm>
            <a:off x="457200" y="1834656"/>
            <a:ext cx="8229600" cy="4525963"/>
          </a:xfrm>
        </p:spPr>
        <p:txBody>
          <a:bodyPr>
            <a:normAutofit fontScale="92500" lnSpcReduction="10000"/>
          </a:bodyPr>
          <a:lstStyle/>
          <a:p>
            <a:r>
              <a:rPr lang="en-US" dirty="0" smtClean="0">
                <a:solidFill>
                  <a:srgbClr val="0070C0"/>
                </a:solidFill>
              </a:rPr>
              <a:t>ACA Community Health Needs Assessment Requirement </a:t>
            </a:r>
            <a:r>
              <a:rPr lang="en-US" dirty="0" smtClean="0"/>
              <a:t>Tax exempt hospital facilities are required to:</a:t>
            </a:r>
          </a:p>
          <a:p>
            <a:pPr lvl="1"/>
            <a:r>
              <a:rPr lang="en-US" sz="2400" dirty="0" smtClean="0"/>
              <a:t>Conduct a CHNA every 3 years</a:t>
            </a:r>
          </a:p>
          <a:p>
            <a:pPr lvl="1"/>
            <a:r>
              <a:rPr lang="en-US" sz="2400" dirty="0" smtClean="0"/>
              <a:t>Include input from the broader community</a:t>
            </a:r>
          </a:p>
          <a:p>
            <a:pPr lvl="1"/>
            <a:r>
              <a:rPr lang="en-US" sz="2400" dirty="0" smtClean="0"/>
              <a:t>Include input from people with special knowledge in public health</a:t>
            </a:r>
          </a:p>
          <a:p>
            <a:pPr lvl="1"/>
            <a:r>
              <a:rPr lang="en-US" sz="2400" dirty="0" smtClean="0"/>
              <a:t>Make the CHNA publically available</a:t>
            </a:r>
          </a:p>
          <a:p>
            <a:pPr lvl="1"/>
            <a:r>
              <a:rPr lang="en-US" sz="2400" dirty="0" smtClean="0"/>
              <a:t>Community Health Improvement Plan</a:t>
            </a:r>
          </a:p>
          <a:p>
            <a:r>
              <a:rPr lang="en-US" dirty="0" smtClean="0">
                <a:solidFill>
                  <a:srgbClr val="0070C0"/>
                </a:solidFill>
              </a:rPr>
              <a:t>Newly insured </a:t>
            </a:r>
            <a:r>
              <a:rPr lang="en-US" dirty="0" smtClean="0"/>
              <a:t>entering the health system may present additional health literacy and numeracy demands on public health and hospital systems. </a:t>
            </a:r>
          </a:p>
          <a:p>
            <a:r>
              <a:rPr lang="en-US" dirty="0" smtClean="0">
                <a:solidFill>
                  <a:srgbClr val="0070C0"/>
                </a:solidFill>
              </a:rPr>
              <a:t>Enhanced population connections </a:t>
            </a:r>
            <a:r>
              <a:rPr lang="en-US" dirty="0" smtClean="0"/>
              <a:t>with new technology and information systems</a:t>
            </a:r>
          </a:p>
        </p:txBody>
      </p:sp>
    </p:spTree>
    <p:extLst>
      <p:ext uri="{BB962C8B-B14F-4D97-AF65-F5344CB8AC3E}">
        <p14:creationId xmlns:p14="http://schemas.microsoft.com/office/powerpoint/2010/main" val="41973955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0739"/>
            <a:ext cx="8229600" cy="990600"/>
          </a:xfrm>
        </p:spPr>
        <p:txBody>
          <a:bodyPr>
            <a:normAutofit/>
          </a:bodyPr>
          <a:lstStyle/>
          <a:p>
            <a:r>
              <a:rPr lang="en-US" dirty="0" smtClean="0"/>
              <a:t>CHNA Opportunities: HPV Example</a:t>
            </a:r>
            <a:endParaRPr lang="en-US" dirty="0"/>
          </a:p>
        </p:txBody>
      </p:sp>
      <p:sp>
        <p:nvSpPr>
          <p:cNvPr id="3" name="Content Placeholder 2"/>
          <p:cNvSpPr>
            <a:spLocks noGrp="1"/>
          </p:cNvSpPr>
          <p:nvPr>
            <p:ph idx="1"/>
          </p:nvPr>
        </p:nvSpPr>
        <p:spPr>
          <a:xfrm>
            <a:off x="5731726" y="2932771"/>
            <a:ext cx="3111191" cy="5125725"/>
          </a:xfrm>
        </p:spPr>
        <p:txBody>
          <a:bodyPr>
            <a:normAutofit/>
          </a:bodyPr>
          <a:lstStyle/>
          <a:p>
            <a:r>
              <a:rPr lang="en-US" sz="1800" dirty="0" smtClean="0"/>
              <a:t>Integration of community with the health system to reduce risk, improve care coordination and behavior change and maintenance. </a:t>
            </a:r>
          </a:p>
          <a:p>
            <a:r>
              <a:rPr lang="en-US" sz="1800" dirty="0" smtClean="0"/>
              <a:t>Create a learning health community</a:t>
            </a:r>
          </a:p>
          <a:p>
            <a:r>
              <a:rPr lang="en-US" sz="1800" dirty="0" smtClean="0"/>
              <a:t>Integrated, multi-level, and audience communication strategies</a:t>
            </a:r>
          </a:p>
          <a:p>
            <a:r>
              <a:rPr lang="en-US" sz="1800" b="1" dirty="0" smtClean="0">
                <a:solidFill>
                  <a:srgbClr val="0070C0"/>
                </a:solidFill>
              </a:rPr>
              <a:t>Community Health Improvement Plans</a:t>
            </a:r>
          </a:p>
          <a:p>
            <a:pPr marL="0" indent="0">
              <a:buNone/>
            </a:pPr>
            <a:endParaRPr lang="en-US" sz="1800" dirty="0" smtClean="0"/>
          </a:p>
          <a:p>
            <a:pPr marL="0" indent="0">
              <a:buNone/>
            </a:pPr>
            <a:endParaRPr lang="en-US" sz="1800" dirty="0" smtClean="0"/>
          </a:p>
          <a:p>
            <a:pPr marL="0" indent="0">
              <a:buNone/>
            </a:pPr>
            <a:endParaRPr lang="en-US" sz="1800" dirty="0" smtClean="0"/>
          </a:p>
          <a:p>
            <a:pPr marL="0" indent="0">
              <a:buNone/>
            </a:pPr>
            <a:endParaRPr lang="en-US" sz="1800" dirty="0" smtClean="0"/>
          </a:p>
          <a:p>
            <a:pPr marL="0" indent="0">
              <a:buNone/>
            </a:pPr>
            <a:endParaRPr lang="en-US" sz="1800" dirty="0" smtClean="0"/>
          </a:p>
          <a:p>
            <a:pPr marL="0" indent="0">
              <a:buNone/>
            </a:pPr>
            <a:endParaRPr lang="en-US" sz="1800" dirty="0"/>
          </a:p>
        </p:txBody>
      </p:sp>
      <p:pic>
        <p:nvPicPr>
          <p:cNvPr id="4" name="Picture 2"/>
          <p:cNvPicPr>
            <a:picLocks noChangeAspect="1" noChangeArrowheads="1"/>
          </p:cNvPicPr>
          <p:nvPr/>
        </p:nvPicPr>
        <p:blipFill>
          <a:blip r:embed="rId3" cstate="print"/>
          <a:srcRect/>
          <a:stretch>
            <a:fillRect/>
          </a:stretch>
        </p:blipFill>
        <p:spPr bwMode="auto">
          <a:xfrm>
            <a:off x="457200" y="1524000"/>
            <a:ext cx="4928837" cy="4817948"/>
          </a:xfrm>
          <a:prstGeom prst="rect">
            <a:avLst/>
          </a:prstGeom>
          <a:noFill/>
          <a:ln w="9525">
            <a:solidFill>
              <a:schemeClr val="tx1"/>
            </a:solidFill>
            <a:miter lim="800000"/>
            <a:headEnd/>
            <a:tailEnd/>
          </a:ln>
        </p:spPr>
      </p:pic>
      <p:sp>
        <p:nvSpPr>
          <p:cNvPr id="7" name="TextBox 6"/>
          <p:cNvSpPr txBox="1"/>
          <p:nvPr/>
        </p:nvSpPr>
        <p:spPr>
          <a:xfrm>
            <a:off x="3969834" y="6560113"/>
            <a:ext cx="5032147" cy="430887"/>
          </a:xfrm>
          <a:prstGeom prst="rect">
            <a:avLst/>
          </a:prstGeom>
          <a:noFill/>
        </p:spPr>
        <p:txBody>
          <a:bodyPr wrap="none" rtlCol="0">
            <a:spAutoFit/>
          </a:bodyPr>
          <a:lstStyle/>
          <a:p>
            <a:r>
              <a:rPr lang="en-US" sz="1100" dirty="0" smtClean="0"/>
              <a:t>(</a:t>
            </a:r>
            <a:r>
              <a:rPr lang="en-US" sz="1100" dirty="0" err="1" smtClean="0"/>
              <a:t>Halfon</a:t>
            </a:r>
            <a:r>
              <a:rPr lang="en-US" sz="1100" dirty="0" smtClean="0"/>
              <a:t>, et al, Health Affairs, 2014; President’s Cancer Panel Report 2012-13)</a:t>
            </a:r>
          </a:p>
          <a:p>
            <a:endParaRPr lang="en-US" sz="1100" dirty="0"/>
          </a:p>
        </p:txBody>
      </p:sp>
      <p:sp>
        <p:nvSpPr>
          <p:cNvPr id="9" name="Down Arrow 8"/>
          <p:cNvSpPr/>
          <p:nvPr/>
        </p:nvSpPr>
        <p:spPr>
          <a:xfrm>
            <a:off x="6133170" y="1524000"/>
            <a:ext cx="2121679" cy="140877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CHNA</a:t>
            </a:r>
            <a:br>
              <a:rPr lang="en-US" dirty="0" smtClean="0"/>
            </a:br>
            <a:r>
              <a:rPr lang="en-US" dirty="0" smtClean="0"/>
              <a:t>Informs</a:t>
            </a:r>
            <a:endParaRPr lang="en-US" dirty="0"/>
          </a:p>
        </p:txBody>
      </p:sp>
    </p:spTree>
    <p:extLst>
      <p:ext uri="{BB962C8B-B14F-4D97-AF65-F5344CB8AC3E}">
        <p14:creationId xmlns:p14="http://schemas.microsoft.com/office/powerpoint/2010/main" val="25383992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3302"/>
            <a:ext cx="8229600" cy="990600"/>
          </a:xfrm>
        </p:spPr>
        <p:txBody>
          <a:bodyPr>
            <a:normAutofit/>
          </a:bodyPr>
          <a:lstStyle/>
          <a:p>
            <a:r>
              <a:rPr lang="en-US" sz="2800" dirty="0" smtClean="0"/>
              <a:t>Community and Health System Partnership to Meet Local Cancer Control Goals</a:t>
            </a:r>
            <a:endParaRPr lang="en-US" sz="28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185058140"/>
              </p:ext>
            </p:extLst>
          </p:nvPr>
        </p:nvGraphicFramePr>
        <p:xfrm>
          <a:off x="457200" y="1600200"/>
          <a:ext cx="8229600" cy="4876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p:cNvPicPr>
            <a:picLocks noChangeAspect="1" noChangeArrowheads="1"/>
          </p:cNvPicPr>
          <p:nvPr/>
        </p:nvPicPr>
        <p:blipFill>
          <a:blip r:embed="rId8" cstate="print"/>
          <a:srcRect/>
          <a:stretch>
            <a:fillRect/>
          </a:stretch>
        </p:blipFill>
        <p:spPr bwMode="auto">
          <a:xfrm>
            <a:off x="7255272" y="3300413"/>
            <a:ext cx="1700317" cy="959353"/>
          </a:xfrm>
          <a:prstGeom prst="rect">
            <a:avLst/>
          </a:prstGeom>
          <a:noFill/>
          <a:ln w="9525">
            <a:noFill/>
            <a:miter lim="800000"/>
            <a:headEnd/>
            <a:tailEnd/>
          </a:ln>
        </p:spPr>
      </p:pic>
      <p:pic>
        <p:nvPicPr>
          <p:cNvPr id="2054" name="Picture 6"/>
          <p:cNvPicPr>
            <a:picLocks noChangeAspect="1" noChangeArrowheads="1"/>
          </p:cNvPicPr>
          <p:nvPr/>
        </p:nvPicPr>
        <p:blipFill>
          <a:blip r:embed="rId9" cstate="print"/>
          <a:srcRect/>
          <a:stretch>
            <a:fillRect/>
          </a:stretch>
        </p:blipFill>
        <p:spPr bwMode="auto">
          <a:xfrm>
            <a:off x="748643" y="4828478"/>
            <a:ext cx="1515056" cy="679902"/>
          </a:xfrm>
          <a:prstGeom prst="rect">
            <a:avLst/>
          </a:prstGeom>
          <a:noFill/>
          <a:ln w="9525">
            <a:noFill/>
            <a:miter lim="800000"/>
            <a:headEnd/>
            <a:tailEnd/>
          </a:ln>
        </p:spPr>
      </p:pic>
      <p:sp>
        <p:nvSpPr>
          <p:cNvPr id="10" name="TextBox 9"/>
          <p:cNvSpPr txBox="1"/>
          <p:nvPr/>
        </p:nvSpPr>
        <p:spPr>
          <a:xfrm>
            <a:off x="585756" y="1566082"/>
            <a:ext cx="2911823" cy="369332"/>
          </a:xfrm>
          <a:prstGeom prst="rect">
            <a:avLst/>
          </a:prstGeom>
          <a:noFill/>
        </p:spPr>
        <p:txBody>
          <a:bodyPr wrap="none" rtlCol="0">
            <a:spAutoFit/>
          </a:bodyPr>
          <a:lstStyle/>
          <a:p>
            <a:r>
              <a:rPr lang="en-US" b="1" u="sng" dirty="0" smtClean="0">
                <a:solidFill>
                  <a:srgbClr val="0070C0"/>
                </a:solidFill>
                <a:effectLst>
                  <a:outerShdw blurRad="38100" dist="38100" dir="2700000" algn="tl">
                    <a:srgbClr val="000000">
                      <a:alpha val="43137"/>
                    </a:srgbClr>
                  </a:outerShdw>
                </a:effectLst>
              </a:rPr>
              <a:t>ACA CHNA : 3 year cycle</a:t>
            </a:r>
            <a:endParaRPr lang="en-US" b="1" u="sng" dirty="0">
              <a:solidFill>
                <a:srgbClr val="0070C0"/>
              </a:solidFill>
              <a:effectLst>
                <a:outerShdw blurRad="38100" dist="38100" dir="2700000" algn="tl">
                  <a:srgbClr val="000000">
                    <a:alpha val="43137"/>
                  </a:srgbClr>
                </a:outerShdw>
              </a:effectLst>
            </a:endParaRPr>
          </a:p>
        </p:txBody>
      </p:sp>
      <p:grpSp>
        <p:nvGrpSpPr>
          <p:cNvPr id="23" name="Group 22"/>
          <p:cNvGrpSpPr/>
          <p:nvPr/>
        </p:nvGrpSpPr>
        <p:grpSpPr>
          <a:xfrm>
            <a:off x="3497578" y="2442119"/>
            <a:ext cx="2500728" cy="2809788"/>
            <a:chOff x="1584933" y="3428999"/>
            <a:chExt cx="3219492" cy="3618572"/>
          </a:xfrm>
        </p:grpSpPr>
        <p:grpSp>
          <p:nvGrpSpPr>
            <p:cNvPr id="24" name="Group 4"/>
            <p:cNvGrpSpPr/>
            <p:nvPr/>
          </p:nvGrpSpPr>
          <p:grpSpPr>
            <a:xfrm>
              <a:off x="1584933" y="3428999"/>
              <a:ext cx="3219492" cy="3618572"/>
              <a:chOff x="1914115" y="978984"/>
              <a:chExt cx="1251290" cy="1538403"/>
            </a:xfrm>
          </p:grpSpPr>
          <p:sp>
            <p:nvSpPr>
              <p:cNvPr id="26" name=" 3"/>
              <p:cNvSpPr/>
              <p:nvPr/>
            </p:nvSpPr>
            <p:spPr>
              <a:xfrm>
                <a:off x="1914115" y="978984"/>
                <a:ext cx="1251290" cy="1538403"/>
              </a:xfrm>
              <a:prstGeom prst="gear9">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7" name=" 4"/>
              <p:cNvSpPr/>
              <p:nvPr/>
            </p:nvSpPr>
            <p:spPr>
              <a:xfrm>
                <a:off x="2053987" y="1339349"/>
                <a:ext cx="919831" cy="79077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970" tIns="13970" rIns="13970" bIns="13970" numCol="1" spcCol="1270" anchor="ctr" anchorCtr="0">
                <a:noAutofit/>
              </a:bodyPr>
              <a:lstStyle/>
              <a:p>
                <a:pPr lvl="0" algn="ctr" defTabSz="466725">
                  <a:lnSpc>
                    <a:spcPct val="90000"/>
                  </a:lnSpc>
                  <a:spcBef>
                    <a:spcPct val="0"/>
                  </a:spcBef>
                  <a:spcAft>
                    <a:spcPct val="35000"/>
                  </a:spcAft>
                </a:pPr>
                <a:endParaRPr lang="en-US" sz="1200" b="1" kern="1200" dirty="0">
                  <a:solidFill>
                    <a:srgbClr val="FFFF00"/>
                  </a:solidFill>
                </a:endParaRPr>
              </a:p>
            </p:txBody>
          </p:sp>
        </p:grpSp>
        <p:sp>
          <p:nvSpPr>
            <p:cNvPr id="25" name="TextBox 24"/>
            <p:cNvSpPr txBox="1"/>
            <p:nvPr/>
          </p:nvSpPr>
          <p:spPr>
            <a:xfrm>
              <a:off x="2117089" y="4233555"/>
              <a:ext cx="2194395" cy="2497122"/>
            </a:xfrm>
            <a:prstGeom prst="rect">
              <a:avLst/>
            </a:prstGeom>
            <a:noFill/>
          </p:spPr>
          <p:txBody>
            <a:bodyPr wrap="square" rtlCol="0">
              <a:spAutoFit/>
            </a:bodyPr>
            <a:lstStyle/>
            <a:p>
              <a:pPr algn="ctr"/>
              <a:r>
                <a:rPr lang="en-US" sz="1200" b="1" dirty="0" smtClean="0">
                  <a:solidFill>
                    <a:srgbClr val="FFFF00"/>
                  </a:solidFill>
                </a:rPr>
                <a:t>Communication Science Opportunity:</a:t>
              </a:r>
            </a:p>
            <a:p>
              <a:pPr algn="ctr">
                <a:buFont typeface="Arial" pitchFamily="34" charset="0"/>
                <a:buChar char="•"/>
              </a:pPr>
              <a:r>
                <a:rPr lang="en-US" sz="1200" dirty="0" smtClean="0">
                  <a:solidFill>
                    <a:srgbClr val="FFFF00"/>
                  </a:solidFill>
                </a:rPr>
                <a:t>Engagement</a:t>
              </a:r>
            </a:p>
            <a:p>
              <a:pPr algn="ctr">
                <a:buFont typeface="Arial" pitchFamily="34" charset="0"/>
                <a:buChar char="•"/>
              </a:pPr>
              <a:r>
                <a:rPr lang="en-US" sz="1200" dirty="0" smtClean="0">
                  <a:solidFill>
                    <a:srgbClr val="FFFF00"/>
                  </a:solidFill>
                </a:rPr>
                <a:t>Health Literacy</a:t>
              </a:r>
            </a:p>
            <a:p>
              <a:pPr algn="ctr">
                <a:buFont typeface="Arial" pitchFamily="34" charset="0"/>
                <a:buChar char="•"/>
              </a:pPr>
              <a:r>
                <a:rPr lang="en-US" sz="1200" dirty="0" smtClean="0">
                  <a:solidFill>
                    <a:srgbClr val="FFFF00"/>
                  </a:solidFill>
                </a:rPr>
                <a:t>Systems Coordination</a:t>
              </a:r>
            </a:p>
            <a:p>
              <a:pPr algn="ctr">
                <a:buFont typeface="Arial" pitchFamily="34" charset="0"/>
                <a:buChar char="•"/>
              </a:pPr>
              <a:r>
                <a:rPr lang="en-US" sz="1200" dirty="0" smtClean="0">
                  <a:solidFill>
                    <a:srgbClr val="FFFF00"/>
                  </a:solidFill>
                </a:rPr>
                <a:t>Quantified Community</a:t>
              </a:r>
            </a:p>
            <a:p>
              <a:endParaRPr lang="en-US" sz="1200" dirty="0">
                <a:solidFill>
                  <a:srgbClr val="FFFF00"/>
                </a:solidFill>
              </a:endParaRPr>
            </a:p>
          </p:txBody>
        </p:sp>
      </p:grpSp>
    </p:spTree>
    <p:extLst>
      <p:ext uri="{BB962C8B-B14F-4D97-AF65-F5344CB8AC3E}">
        <p14:creationId xmlns:p14="http://schemas.microsoft.com/office/powerpoint/2010/main" val="16853765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 for CPCRN</a:t>
            </a:r>
            <a:endParaRPr lang="en-US" dirty="0"/>
          </a:p>
        </p:txBody>
      </p:sp>
      <p:sp>
        <p:nvSpPr>
          <p:cNvPr id="3" name="Content Placeholder 2"/>
          <p:cNvSpPr>
            <a:spLocks noGrp="1"/>
          </p:cNvSpPr>
          <p:nvPr>
            <p:ph idx="1"/>
          </p:nvPr>
        </p:nvSpPr>
        <p:spPr/>
        <p:txBody>
          <a:bodyPr>
            <a:normAutofit/>
          </a:bodyPr>
          <a:lstStyle/>
          <a:p>
            <a:r>
              <a:rPr lang="en-US" dirty="0" smtClean="0"/>
              <a:t>Can CHNA be leveraged to </a:t>
            </a:r>
            <a:r>
              <a:rPr lang="en-US" dirty="0" smtClean="0">
                <a:solidFill>
                  <a:srgbClr val="0070C0"/>
                </a:solidFill>
              </a:rPr>
              <a:t>measure local communication needs</a:t>
            </a:r>
            <a:r>
              <a:rPr lang="en-US" dirty="0" smtClean="0"/>
              <a:t> in cancer prevention and control? Can these be scaled up? </a:t>
            </a:r>
          </a:p>
          <a:p>
            <a:pPr lvl="1"/>
            <a:r>
              <a:rPr lang="en-US" dirty="0" smtClean="0"/>
              <a:t>E.g. NCI HINTS Survey at the local level to inform CHNAs for cancer control and prevention</a:t>
            </a:r>
          </a:p>
          <a:p>
            <a:r>
              <a:rPr lang="en-US" dirty="0" smtClean="0"/>
              <a:t>What opportunities exist to </a:t>
            </a:r>
            <a:r>
              <a:rPr lang="en-US" dirty="0" smtClean="0">
                <a:solidFill>
                  <a:srgbClr val="0070C0"/>
                </a:solidFill>
              </a:rPr>
              <a:t>merge local epidemiology, health information systems, behavioral research </a:t>
            </a:r>
            <a:r>
              <a:rPr lang="en-US" dirty="0" smtClean="0"/>
              <a:t>to meet community needs for cancer control and prevention?</a:t>
            </a:r>
          </a:p>
          <a:p>
            <a:pPr lvl="2"/>
            <a:r>
              <a:rPr lang="en-US" dirty="0" smtClean="0"/>
              <a:t>E.g. Chicago’s </a:t>
            </a:r>
            <a:r>
              <a:rPr lang="en-US" dirty="0" err="1" smtClean="0"/>
              <a:t>HealtheRx</a:t>
            </a:r>
            <a:r>
              <a:rPr lang="en-US" dirty="0" smtClean="0"/>
              <a:t> System</a:t>
            </a:r>
          </a:p>
          <a:p>
            <a:r>
              <a:rPr lang="en-US" dirty="0" smtClean="0"/>
              <a:t>Opportunity to learn about </a:t>
            </a:r>
            <a:r>
              <a:rPr lang="en-US" dirty="0" smtClean="0">
                <a:solidFill>
                  <a:srgbClr val="0070C0"/>
                </a:solidFill>
              </a:rPr>
              <a:t>multilevel communication interventions</a:t>
            </a:r>
            <a:r>
              <a:rPr lang="en-US" dirty="0" smtClean="0"/>
              <a:t> (</a:t>
            </a:r>
            <a:r>
              <a:rPr lang="en-US" dirty="0" err="1" smtClean="0"/>
              <a:t>eg</a:t>
            </a:r>
            <a:r>
              <a:rPr lang="en-US" dirty="0" smtClean="0"/>
              <a:t> individual and hospital or community and hospital) for </a:t>
            </a:r>
            <a:r>
              <a:rPr lang="en-US" dirty="0" smtClean="0">
                <a:solidFill>
                  <a:srgbClr val="0070C0"/>
                </a:solidFill>
              </a:rPr>
              <a:t>reducing Health Disparities/Inequalities</a:t>
            </a:r>
            <a:r>
              <a:rPr lang="en-US" dirty="0" smtClean="0"/>
              <a:t>?</a:t>
            </a:r>
          </a:p>
          <a:p>
            <a:pPr lvl="2"/>
            <a:r>
              <a:rPr lang="en-US" dirty="0" smtClean="0"/>
              <a:t>E.g. Mexico sugar-sweetened beverage multi-level communication </a:t>
            </a:r>
            <a:endParaRPr lang="en-US" dirty="0"/>
          </a:p>
        </p:txBody>
      </p:sp>
    </p:spTree>
    <p:extLst>
      <p:ext uri="{BB962C8B-B14F-4D97-AF65-F5344CB8AC3E}">
        <p14:creationId xmlns:p14="http://schemas.microsoft.com/office/powerpoint/2010/main" val="18348271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Advantages of a Network Project</a:t>
            </a:r>
            <a:endParaRPr lang="en-US" dirty="0"/>
          </a:p>
        </p:txBody>
      </p:sp>
      <p:sp>
        <p:nvSpPr>
          <p:cNvPr id="3" name="Content Placeholder 2"/>
          <p:cNvSpPr>
            <a:spLocks noGrp="1"/>
          </p:cNvSpPr>
          <p:nvPr>
            <p:ph idx="1"/>
          </p:nvPr>
        </p:nvSpPr>
        <p:spPr/>
        <p:txBody>
          <a:bodyPr>
            <a:normAutofit lnSpcReduction="10000"/>
          </a:bodyPr>
          <a:lstStyle/>
          <a:p>
            <a:r>
              <a:rPr lang="en-US" dirty="0" smtClean="0"/>
              <a:t>Evaluation of interventions across multiple contexts (health systems and communities)</a:t>
            </a:r>
          </a:p>
          <a:p>
            <a:pPr lvl="1"/>
            <a:r>
              <a:rPr lang="en-US" dirty="0" smtClean="0"/>
              <a:t>What communication interventions for HPV work? Where? Who? When?</a:t>
            </a:r>
          </a:p>
          <a:p>
            <a:pPr marL="274320" lvl="1" indent="0">
              <a:buNone/>
            </a:pPr>
            <a:endParaRPr lang="en-US" dirty="0" smtClean="0"/>
          </a:p>
          <a:p>
            <a:r>
              <a:rPr lang="en-US" dirty="0" smtClean="0"/>
              <a:t>Sites focus on multi-level interventions</a:t>
            </a:r>
          </a:p>
          <a:p>
            <a:pPr lvl="1"/>
            <a:r>
              <a:rPr lang="en-US" dirty="0" smtClean="0"/>
              <a:t>Develop understanding of how to coordinate, deliver, evaluate and measure multi-level communication interventions </a:t>
            </a:r>
          </a:p>
          <a:p>
            <a:pPr marL="274320" lvl="1" indent="0">
              <a:buNone/>
            </a:pPr>
            <a:endParaRPr lang="en-US" dirty="0" smtClean="0"/>
          </a:p>
          <a:p>
            <a:r>
              <a:rPr lang="en-US" dirty="0" smtClean="0"/>
              <a:t>Share measures and data across sites</a:t>
            </a:r>
          </a:p>
          <a:p>
            <a:pPr marL="0" indent="0">
              <a:buNone/>
            </a:pPr>
            <a:endParaRPr lang="en-US" dirty="0" smtClean="0"/>
          </a:p>
          <a:p>
            <a:r>
              <a:rPr lang="en-US" dirty="0" smtClean="0"/>
              <a:t>Leverage previously established partnerships and disseminate partnership models</a:t>
            </a:r>
          </a:p>
          <a:p>
            <a:endParaRPr lang="en-US" dirty="0"/>
          </a:p>
        </p:txBody>
      </p:sp>
    </p:spTree>
    <p:extLst>
      <p:ext uri="{BB962C8B-B14F-4D97-AF65-F5344CB8AC3E}">
        <p14:creationId xmlns:p14="http://schemas.microsoft.com/office/powerpoint/2010/main" val="35963560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Future Directions</a:t>
            </a:r>
            <a:endParaRPr lang="en-US" dirty="0"/>
          </a:p>
        </p:txBody>
      </p:sp>
      <p:sp>
        <p:nvSpPr>
          <p:cNvPr id="3" name="Content Placeholder 2"/>
          <p:cNvSpPr>
            <a:spLocks noGrp="1"/>
          </p:cNvSpPr>
          <p:nvPr>
            <p:ph idx="1"/>
          </p:nvPr>
        </p:nvSpPr>
        <p:spPr/>
        <p:txBody>
          <a:bodyPr/>
          <a:lstStyle/>
          <a:p>
            <a:r>
              <a:rPr lang="en-US" dirty="0" smtClean="0"/>
              <a:t>National policy level changes promote local community and hospital partnerships with data collection  for action</a:t>
            </a:r>
          </a:p>
          <a:p>
            <a:pPr marL="171450" indent="-171450"/>
            <a:r>
              <a:rPr lang="en-US" dirty="0" smtClean="0"/>
              <a:t>Hospital leaders report a need for capacity building and support for interventions</a:t>
            </a:r>
          </a:p>
          <a:p>
            <a:pPr marL="171450" indent="-171450"/>
            <a:r>
              <a:rPr lang="en-US" dirty="0" smtClean="0"/>
              <a:t>Evolution towards multi-level communication (simultaneous, parallel, and multiple targets– more than simply an aggregation of individuals) interventions with rapid deployment with new technology and media</a:t>
            </a:r>
          </a:p>
          <a:p>
            <a:pPr marL="171450" indent="-171450"/>
            <a:r>
              <a:rPr lang="en-US" dirty="0" smtClean="0"/>
              <a:t>CHNA offers a common ground and interest between hospitals and communities to advance cancer prevention and control</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68912"/>
            <a:ext cx="8229600" cy="801077"/>
          </a:xfrm>
        </p:spPr>
        <p:txBody>
          <a:bodyPr/>
          <a:lstStyle/>
          <a:p>
            <a:r>
              <a:rPr lang="en-US" dirty="0" smtClean="0"/>
              <a:t>Contacts and Questions</a:t>
            </a:r>
            <a:endParaRPr lang="en-US" dirty="0"/>
          </a:p>
        </p:txBody>
      </p:sp>
      <p:pic>
        <p:nvPicPr>
          <p:cNvPr id="4" name="Content Placeholder 3"/>
          <p:cNvPicPr>
            <a:picLocks noGrp="1" noChangeAspect="1"/>
          </p:cNvPicPr>
          <p:nvPr>
            <p:ph idx="1"/>
          </p:nvPr>
        </p:nvPicPr>
        <p:blipFill>
          <a:blip r:embed="rId2" cstate="print"/>
          <a:srcRect l="1248" r="1248"/>
          <a:stretch>
            <a:fillRect/>
          </a:stretch>
        </p:blipFill>
        <p:spPr>
          <a:xfrm>
            <a:off x="457200" y="1502495"/>
            <a:ext cx="8229600" cy="4525963"/>
          </a:xfrm>
        </p:spPr>
      </p:pic>
    </p:spTree>
    <p:extLst>
      <p:ext uri="{BB962C8B-B14F-4D97-AF65-F5344CB8AC3E}">
        <p14:creationId xmlns:p14="http://schemas.microsoft.com/office/powerpoint/2010/main" val="234931867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Clarity.thmx</Template>
  <TotalTime>999</TotalTime>
  <Words>570</Words>
  <Application>Microsoft Office PowerPoint</Application>
  <PresentationFormat>On-screen Show (4:3)</PresentationFormat>
  <Paragraphs>84</Paragraphs>
  <Slides>12</Slides>
  <Notes>8</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Clarity</vt:lpstr>
      <vt:lpstr>Evolving public health and health care landscape and opportunities for cancer communication</vt:lpstr>
      <vt:lpstr>Overview</vt:lpstr>
      <vt:lpstr>Health Communication and Informatics Research Branch </vt:lpstr>
      <vt:lpstr>HCIRB Research Interests</vt:lpstr>
      <vt:lpstr>What are the Opportunities  to Partner with CPCRNs?</vt:lpstr>
      <vt:lpstr>Evolving Public Health and Health Care Landscape with ACA</vt:lpstr>
      <vt:lpstr>CHNA Opportunities: HPV Example</vt:lpstr>
      <vt:lpstr>Community and Health System Partnership to Meet Local Cancer Control Goals</vt:lpstr>
      <vt:lpstr>Questions for CPCRN</vt:lpstr>
      <vt:lpstr>Advantages of a Network Project</vt:lpstr>
      <vt:lpstr>Future Directions</vt:lpstr>
      <vt:lpstr>Contacts and Questions</vt:lpstr>
    </vt:vector>
  </TitlesOfParts>
  <Company>NCI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Hospital and Community Partnership in Local Cancer Control and Prevention</dc:title>
  <dc:creator>NCI</dc:creator>
  <cp:lastModifiedBy>Tufte, Jessica</cp:lastModifiedBy>
  <cp:revision>68</cp:revision>
  <dcterms:created xsi:type="dcterms:W3CDTF">2014-11-26T16:47:19Z</dcterms:created>
  <dcterms:modified xsi:type="dcterms:W3CDTF">2015-01-08T16:10:49Z</dcterms:modified>
</cp:coreProperties>
</file>