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77" r:id="rId2"/>
    <p:sldId id="306" r:id="rId3"/>
    <p:sldId id="270" r:id="rId4"/>
    <p:sldId id="305" r:id="rId5"/>
    <p:sldId id="271" r:id="rId6"/>
  </p:sldIdLst>
  <p:sldSz cx="9144000" cy="6858000" type="screen4x3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ヒラギノ角ゴ Pro W3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6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16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209B"/>
    <a:srgbClr val="A2D391"/>
    <a:srgbClr val="90CA7C"/>
    <a:srgbClr val="99CC00"/>
    <a:srgbClr val="CCFF66"/>
    <a:srgbClr val="6C0086"/>
    <a:srgbClr val="66007E"/>
    <a:srgbClr val="ADAD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920" autoAdjust="0"/>
    <p:restoredTop sz="74115" autoAdjust="0"/>
  </p:normalViewPr>
  <p:slideViewPr>
    <p:cSldViewPr snapToGrid="0" showGuides="1">
      <p:cViewPr>
        <p:scale>
          <a:sx n="67" d="100"/>
          <a:sy n="67" d="100"/>
        </p:scale>
        <p:origin x="-108" y="-72"/>
      </p:cViewPr>
      <p:guideLst>
        <p:guide orient="horz" pos="2160"/>
        <p:guide pos="6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2034" y="-96"/>
      </p:cViewPr>
      <p:guideLst>
        <p:guide orient="horz" pos="2928"/>
        <p:guide pos="216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BC15A9-1BE6-4D62-9F4E-739690C4F58A}" type="datetimeFigureOut">
              <a:rPr lang="en-US" smtClean="0"/>
              <a:pPr/>
              <a:t>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82913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7313" y="8829675"/>
            <a:ext cx="2982912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A1154D-3C0C-4FF6-A99E-995C78EC38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8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3BC3E74-20A5-47B6-A4F4-09B8CF81FB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095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1</a:t>
            </a:fld>
            <a:endParaRPr 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383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2</a:t>
            </a:fld>
            <a:endParaRPr 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aseline="0" dirty="0" smtClean="0">
                <a:latin typeface="Times" charset="0"/>
              </a:rPr>
              <a:t>And we can examine other factors of a multi-level intervention as recommended by Steve </a:t>
            </a:r>
            <a:r>
              <a:rPr lang="en-US" baseline="0" dirty="0" err="1" smtClean="0">
                <a:latin typeface="Times" charset="0"/>
              </a:rPr>
              <a:t>Taplin</a:t>
            </a:r>
            <a:r>
              <a:rPr lang="en-US" baseline="0" dirty="0" smtClean="0">
                <a:latin typeface="Times" charset="0"/>
              </a:rPr>
              <a:t> et al and others…..</a:t>
            </a:r>
          </a:p>
          <a:p>
            <a:pPr eaLnBrk="1" hangingPunct="1"/>
            <a:endParaRPr lang="en-US" baseline="0" dirty="0" smtClean="0">
              <a:latin typeface="Times" charset="0"/>
            </a:endParaRPr>
          </a:p>
          <a:p>
            <a:pPr eaLnBrk="1" hangingPunct="1"/>
            <a:endParaRPr lang="en-US" baseline="0" dirty="0" smtClean="0">
              <a:latin typeface="Times" charset="0"/>
            </a:endParaRPr>
          </a:p>
          <a:p>
            <a:pPr eaLnBrk="1" hangingPunct="1"/>
            <a:r>
              <a:rPr lang="en-US" baseline="0" dirty="0" smtClean="0">
                <a:latin typeface="Times" charset="0"/>
              </a:rPr>
              <a:t>We allocated funds for mini-grants in years 2-5. To be honest, not that much but we will dedicate our person power to a cross-site project.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$7,000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$1,500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$2,000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$1,500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$12,000 total – also have two GAs on board for analysis and our key partner is SCPHCA and FQHCs, etc.</a:t>
            </a:r>
            <a:endParaRPr lang="en-US" dirty="0" smtClean="0">
              <a:latin typeface="Times" charset="0"/>
            </a:endParaRPr>
          </a:p>
          <a:p>
            <a:pPr eaLnBrk="1" hangingPunct="1"/>
            <a:endParaRPr lang="en-US" dirty="0" smtClean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272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3</a:t>
            </a:fld>
            <a:endParaRPr 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>
                <a:latin typeface="Times" charset="0"/>
              </a:rPr>
              <a:t>National priorities:</a:t>
            </a:r>
          </a:p>
          <a:p>
            <a:pPr eaLnBrk="1" hangingPunct="1"/>
            <a:r>
              <a:rPr lang="en-US" dirty="0" smtClean="0">
                <a:latin typeface="Times" charset="0"/>
              </a:rPr>
              <a:t>Mention R2R series</a:t>
            </a:r>
            <a:r>
              <a:rPr lang="en-US" baseline="0" dirty="0" smtClean="0">
                <a:latin typeface="Times" charset="0"/>
              </a:rPr>
              <a:t> (Brandt) and President’s Cancer Panel as well as National colorectal cancer roundtable and toolbox…</a:t>
            </a:r>
          </a:p>
          <a:p>
            <a:pPr eaLnBrk="1" hangingPunct="1"/>
            <a:endParaRPr lang="en-US" dirty="0" smtClean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449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4</a:t>
            </a:fld>
            <a:endParaRPr 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baseline="0" dirty="0" smtClean="0">
                <a:latin typeface="Times" charset="0"/>
              </a:rPr>
              <a:t>And we can examine other factors of a multi-level intervention as recommended by Steve </a:t>
            </a:r>
            <a:r>
              <a:rPr lang="en-US" baseline="0" dirty="0" err="1" smtClean="0">
                <a:latin typeface="Times" charset="0"/>
              </a:rPr>
              <a:t>Taplin</a:t>
            </a:r>
            <a:r>
              <a:rPr lang="en-US" baseline="0" dirty="0" smtClean="0">
                <a:latin typeface="Times" charset="0"/>
              </a:rPr>
              <a:t> et al and others…..</a:t>
            </a:r>
          </a:p>
          <a:p>
            <a:pPr eaLnBrk="1" hangingPunct="1"/>
            <a:endParaRPr lang="en-US" baseline="0" dirty="0" smtClean="0">
              <a:latin typeface="Times" charset="0"/>
            </a:endParaRPr>
          </a:p>
          <a:p>
            <a:pPr eaLnBrk="1" hangingPunct="1"/>
            <a:endParaRPr lang="en-US" baseline="0" dirty="0" smtClean="0">
              <a:latin typeface="Times" charset="0"/>
            </a:endParaRPr>
          </a:p>
          <a:p>
            <a:pPr eaLnBrk="1" hangingPunct="1"/>
            <a:r>
              <a:rPr lang="en-US" baseline="0" dirty="0" smtClean="0">
                <a:latin typeface="Times" charset="0"/>
              </a:rPr>
              <a:t>We allocated funds for mini-grants in years 2-5. To be honest, not that much but we will dedicate our person power to a cross-site project.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$7,000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$1,500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$2,000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$1,500</a:t>
            </a:r>
          </a:p>
          <a:p>
            <a:pPr eaLnBrk="1" hangingPunct="1"/>
            <a:r>
              <a:rPr lang="en-US" baseline="0" dirty="0" smtClean="0">
                <a:latin typeface="Times" charset="0"/>
              </a:rPr>
              <a:t>$12,000 total – also have two GAs on board for analysis and our key partner is SCPHCA and FQHCs, etc.</a:t>
            </a:r>
            <a:endParaRPr lang="en-US" dirty="0" smtClean="0">
              <a:latin typeface="Times" charset="0"/>
            </a:endParaRPr>
          </a:p>
          <a:p>
            <a:pPr eaLnBrk="1" hangingPunct="1"/>
            <a:endParaRPr lang="en-US" dirty="0" smtClean="0">
              <a:latin typeface="Time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727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3D9C5B-CBF9-49EE-9985-E1805271A8A0}" type="slidenum">
              <a:rPr lang="en-US"/>
              <a:pPr/>
              <a:t>5</a:t>
            </a:fld>
            <a:endParaRPr lang="en-US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200" dirty="0" smtClean="0"/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99696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41178" y="1143000"/>
            <a:ext cx="7772400" cy="12192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41178" y="3048000"/>
            <a:ext cx="7772400" cy="1752600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80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467600" cy="990600"/>
          </a:xfrm>
        </p:spPr>
        <p:txBody>
          <a:bodyPr/>
          <a:lstStyle>
            <a:lvl1pPr algn="l">
              <a:defRPr sz="4000" b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76400"/>
            <a:ext cx="7467600" cy="434340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400">
                <a:latin typeface="Arial" pitchFamily="34" charset="0"/>
                <a:cs typeface="Arial" pitchFamily="34" charset="0"/>
              </a:defRPr>
            </a:lvl4pPr>
            <a:lvl5pPr>
              <a:defRPr sz="24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 bwMode="auto">
          <a:xfrm>
            <a:off x="914400" y="304800"/>
            <a:ext cx="7467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>
                <a:solidFill>
                  <a:schemeClr val="bg1"/>
                </a:solidFill>
                <a:latin typeface="Georgia" charset="0"/>
                <a:cs typeface="Arial" charset="0"/>
              </a:rPr>
              <a:t>Click to edit Master 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7962"/>
            <a:ext cx="7162800" cy="1362075"/>
          </a:xfrm>
        </p:spPr>
        <p:txBody>
          <a:bodyPr anchor="t"/>
          <a:lstStyle>
            <a:lvl1pPr algn="l">
              <a:defRPr sz="3200" b="0" cap="none" baseline="0">
                <a:solidFill>
                  <a:srgbClr val="00206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0086"/>
            <a:ext cx="7467600" cy="1054444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676400"/>
            <a:ext cx="3657600" cy="41910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5576" y="502508"/>
            <a:ext cx="3834705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5576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401" y="502508"/>
            <a:ext cx="3836211" cy="81561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0">
                <a:latin typeface="Georgia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0"/>
          </p:nvPr>
        </p:nvSpPr>
        <p:spPr>
          <a:xfrm>
            <a:off x="5086873" y="1507524"/>
            <a:ext cx="3834705" cy="4473145"/>
          </a:xfrm>
          <a:prstGeom prst="rect">
            <a:avLst/>
          </a:prstGeom>
        </p:spPr>
        <p:txBody>
          <a:bodyPr/>
          <a:lstStyle>
            <a:lvl1pPr marL="230188" indent="-230188">
              <a:defRPr sz="2400"/>
            </a:lvl1pPr>
            <a:lvl2pPr marL="461963" indent="-231775">
              <a:tabLst/>
              <a:defRPr sz="2000"/>
            </a:lvl2pPr>
            <a:lvl3pPr marL="684213" indent="-222250">
              <a:defRPr sz="1800"/>
            </a:lvl3pPr>
            <a:lvl4pPr marL="914400" indent="-230188">
              <a:defRPr sz="1600"/>
            </a:lvl4pPr>
            <a:lvl5pPr marL="1144588" indent="-230188">
              <a:tabLst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8010"/>
            <a:ext cx="7467600" cy="107299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41716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41716" y="5070770"/>
            <a:ext cx="5486400" cy="57214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80304" y="897929"/>
            <a:ext cx="7467600" cy="5072449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143000"/>
            <a:ext cx="74676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itchFamily="18" charset="0"/>
          <a:ea typeface="Arial" charset="0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000" b="1">
          <a:solidFill>
            <a:schemeClr val="accent2"/>
          </a:solidFill>
          <a:latin typeface="Blue Highway" pitchFamily="2" charset="0"/>
        </a:defRPr>
      </a:lvl9pPr>
    </p:titleStyle>
    <p:bodyStyle>
      <a:lvl1pPr marL="342900" indent="-3429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•"/>
        <a:defRPr sz="4000">
          <a:solidFill>
            <a:schemeClr val="tx1"/>
          </a:solidFill>
          <a:latin typeface="+mn-lt"/>
          <a:ea typeface="ヒラギノ角ゴ Pro W3" charset="-128"/>
          <a:cs typeface="+mn-cs"/>
        </a:defRPr>
      </a:lvl1pPr>
      <a:lvl2pPr marL="742950" indent="-28575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–"/>
        <a:defRPr sz="3600">
          <a:solidFill>
            <a:schemeClr val="tx1"/>
          </a:solidFill>
          <a:latin typeface="+mn-lt"/>
          <a:ea typeface="ヒラギノ角ゴ Pro W3" charset="-128"/>
        </a:defRPr>
      </a:lvl2pPr>
      <a:lvl3pPr marL="11430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•"/>
        <a:defRPr sz="3200">
          <a:solidFill>
            <a:schemeClr val="tx1"/>
          </a:solidFill>
          <a:latin typeface="+mn-lt"/>
          <a:ea typeface="ヒラギノ角ゴ Pro W3" charset="-128"/>
        </a:defRPr>
      </a:lvl3pPr>
      <a:lvl4pPr marL="16002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–"/>
        <a:defRPr sz="2800">
          <a:solidFill>
            <a:schemeClr val="tx1"/>
          </a:solidFill>
          <a:latin typeface="+mn-lt"/>
          <a:ea typeface="ヒラギノ角ゴ Pro W3" charset="-128"/>
        </a:defRPr>
      </a:lvl4pPr>
      <a:lvl5pPr marL="2057400" indent="-228600" algn="l" rtl="0" eaLnBrk="0" fontAlgn="base" hangingPunct="0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  <a:ea typeface="ヒラギノ角ゴ Pro W3" charset="-128"/>
        </a:defRPr>
      </a:lvl5pPr>
      <a:lvl6pPr marL="25146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6pPr>
      <a:lvl7pPr marL="29718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7pPr>
      <a:lvl8pPr marL="34290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8pPr>
      <a:lvl9pPr marL="3886200" indent="-228600" algn="l" rtl="0" fontAlgn="base">
        <a:lnSpc>
          <a:spcPct val="70000"/>
        </a:lnSpc>
        <a:spcBef>
          <a:spcPct val="0"/>
        </a:spcBef>
        <a:spcAft>
          <a:spcPct val="20000"/>
        </a:spcAft>
        <a:buChar char="»"/>
        <a:defRPr sz="28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41405" y="1110049"/>
            <a:ext cx="7760043" cy="1219200"/>
          </a:xfrm>
        </p:spPr>
        <p:txBody>
          <a:bodyPr/>
          <a:lstStyle/>
          <a:p>
            <a:pPr algn="ctr"/>
            <a:r>
              <a:rPr lang="en-US" sz="2800" b="1" dirty="0" smtClean="0"/>
              <a:t>Federally Qualified Health Center </a:t>
            </a:r>
            <a:r>
              <a:rPr lang="en-US" sz="2800" b="1" dirty="0"/>
              <a:t/>
            </a:r>
            <a:br>
              <a:rPr lang="en-US" sz="2800" b="1" dirty="0"/>
            </a:br>
            <a:r>
              <a:rPr lang="en-US" sz="2800" b="1" dirty="0" smtClean="0"/>
              <a:t>Cross-Center Project Proposal</a:t>
            </a:r>
            <a:endParaRPr lang="en-US" sz="2800" dirty="0" smtClean="0">
              <a:latin typeface="Georgia" charset="0"/>
              <a:cs typeface="Arial" charset="0"/>
            </a:endParaRP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0" y="2627869"/>
            <a:ext cx="9144000" cy="24139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1800" b="1" dirty="0" smtClean="0"/>
              <a:t>  </a:t>
            </a:r>
          </a:p>
          <a:p>
            <a:pPr algn="ctr"/>
            <a:endParaRPr lang="en-US" sz="2000" b="1" dirty="0" smtClean="0"/>
          </a:p>
          <a:p>
            <a:pPr algn="ctr"/>
            <a:r>
              <a:rPr lang="en-US" sz="2000" b="1" dirty="0" smtClean="0"/>
              <a:t>Multi-Level</a:t>
            </a:r>
            <a:r>
              <a:rPr lang="en-US" sz="2000" b="1" dirty="0"/>
              <a:t>, </a:t>
            </a:r>
            <a:r>
              <a:rPr lang="en-US" sz="2000" b="1" dirty="0" smtClean="0"/>
              <a:t>Community-Clinical Intervention to Promote Cancer Screening in Partnership with FQHCs</a:t>
            </a:r>
          </a:p>
          <a:p>
            <a:endParaRPr lang="en-US" sz="2000" dirty="0"/>
          </a:p>
          <a:p>
            <a:pPr algn="ctr"/>
            <a:endParaRPr lang="en-US" sz="1800" dirty="0" smtClean="0"/>
          </a:p>
          <a:p>
            <a:pPr algn="ctr"/>
            <a:endParaRPr lang="en-US" sz="1800" dirty="0"/>
          </a:p>
          <a:p>
            <a:pPr algn="ctr"/>
            <a:endParaRPr lang="en-US" sz="1800" dirty="0" smtClean="0"/>
          </a:p>
          <a:p>
            <a:pPr algn="ctr"/>
            <a:r>
              <a:rPr lang="en-US" sz="1800" b="1" dirty="0" smtClean="0"/>
              <a:t>Robin </a:t>
            </a:r>
            <a:r>
              <a:rPr lang="en-US" sz="1800" b="1" dirty="0" err="1" smtClean="0"/>
              <a:t>Vanderpool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DrPH</a:t>
            </a:r>
            <a:r>
              <a:rPr lang="en-US" sz="1800" b="1" dirty="0" smtClean="0"/>
              <a:t>, CHES and Daniela B. Friedman, MSc, PhD</a:t>
            </a:r>
          </a:p>
          <a:p>
            <a:pPr algn="ctr"/>
            <a:endParaRPr lang="en-US" sz="1800" b="1" dirty="0" smtClean="0"/>
          </a:p>
          <a:p>
            <a:pPr algn="ctr"/>
            <a:endParaRPr lang="en-US" sz="1800" dirty="0" smtClean="0"/>
          </a:p>
          <a:p>
            <a:pPr algn="ctr"/>
            <a:r>
              <a:rPr lang="en-US" sz="1800" dirty="0" smtClean="0"/>
              <a:t>December 12, 2014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1245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57881" y="986481"/>
            <a:ext cx="7768281" cy="1072978"/>
          </a:xfrm>
        </p:spPr>
        <p:txBody>
          <a:bodyPr/>
          <a:lstStyle/>
          <a:p>
            <a:pPr algn="ctr" eaLnBrk="1" hangingPunct="1"/>
            <a:r>
              <a:rPr lang="en-US" sz="3600" b="1" dirty="0" smtClean="0"/>
              <a:t>Ad Hoc Workgroup</a:t>
            </a:r>
            <a:endParaRPr lang="en-US" sz="3600" dirty="0" smtClean="0">
              <a:latin typeface="Georgia" charset="0"/>
              <a:cs typeface="Arial" charset="0"/>
            </a:endParaRP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02672" y="2589294"/>
            <a:ext cx="8422546" cy="323266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+mn-lt"/>
              </a:rPr>
              <a:t>Held two workgroup conference calls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 smtClean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+mn-lt"/>
              </a:rPr>
              <a:t>Representation and active participation from 6-7 CPCRN centers on the calls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 smtClean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+mn-lt"/>
              </a:rPr>
              <a:t>Focusing on funders’ priorities of community-clinical linkages and multi-level intervention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+mn-lt"/>
              </a:rPr>
              <a:t>Centers have spoken with/worked with their local PCAs/FQHCs in between calls to gauge interest and capacity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73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57881" y="1103927"/>
            <a:ext cx="7768281" cy="1072978"/>
          </a:xfrm>
        </p:spPr>
        <p:txBody>
          <a:bodyPr/>
          <a:lstStyle/>
          <a:p>
            <a:pPr algn="ctr" eaLnBrk="1" hangingPunct="1"/>
            <a:r>
              <a:rPr lang="en-US" sz="3600" b="1" dirty="0" smtClean="0"/>
              <a:t>Potential Cross-Site Initiative</a:t>
            </a:r>
            <a:endParaRPr lang="en-US" sz="3600" b="1" dirty="0" smtClean="0">
              <a:latin typeface="Georgia" charset="0"/>
              <a:cs typeface="Arial" charset="0"/>
            </a:endParaRP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95818" y="2552404"/>
            <a:ext cx="8830736" cy="339539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lang="en-US" sz="1900" dirty="0" smtClean="0"/>
              <a:t>Given our strong partnership with FQHCs, experience with environmental interventions at an FQHC (e.g., USC farmers’ market), and proposed work…</a:t>
            </a:r>
            <a:br>
              <a:rPr lang="en-US" sz="1900" dirty="0" smtClean="0"/>
            </a:br>
            <a:r>
              <a:rPr lang="en-US" sz="1900" dirty="0" smtClean="0"/>
              <a:t>we are interested in a cross-site CPCRN project that aims to: 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1900" dirty="0" smtClean="0"/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1900" dirty="0" smtClean="0"/>
              <a:t>Increase cancer screenings at FQHCs </a:t>
            </a:r>
            <a:r>
              <a:rPr lang="en-US" sz="1900" u="sng" dirty="0" smtClean="0"/>
              <a:t>and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1900" dirty="0" smtClean="0"/>
              <a:t>Target multiple levels: local </a:t>
            </a:r>
            <a:r>
              <a:rPr lang="en-US" sz="1900" dirty="0"/>
              <a:t>community </a:t>
            </a:r>
            <a:r>
              <a:rPr lang="en-US" sz="1900" dirty="0" smtClean="0"/>
              <a:t>environment, organization/practice setting, </a:t>
            </a:r>
            <a:r>
              <a:rPr lang="en-US" sz="1900" dirty="0"/>
              <a:t>and </a:t>
            </a:r>
            <a:r>
              <a:rPr lang="en-US" sz="1900" dirty="0" smtClean="0"/>
              <a:t>individual patient, </a:t>
            </a:r>
            <a:r>
              <a:rPr lang="en-US" sz="1900" u="sng" dirty="0" smtClean="0"/>
              <a:t>and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1900" dirty="0" smtClean="0"/>
              <a:t>Provide </a:t>
            </a:r>
            <a:r>
              <a:rPr lang="en-US" sz="1900" dirty="0"/>
              <a:t>preliminary data for a cross-site R01 or other </a:t>
            </a:r>
            <a:r>
              <a:rPr lang="en-US" sz="1900" dirty="0" smtClean="0"/>
              <a:t>grant </a:t>
            </a:r>
            <a:r>
              <a:rPr lang="en-US" sz="1900" dirty="0"/>
              <a:t>proposal</a:t>
            </a:r>
          </a:p>
          <a:p>
            <a:pPr>
              <a:lnSpc>
                <a:spcPct val="80000"/>
              </a:lnSpc>
            </a:pPr>
            <a:endParaRPr lang="en-US" sz="1900" dirty="0" smtClean="0"/>
          </a:p>
          <a:p>
            <a:pPr>
              <a:lnSpc>
                <a:spcPct val="80000"/>
              </a:lnSpc>
            </a:pPr>
            <a:r>
              <a:rPr lang="en-US" sz="1900" dirty="0" smtClean="0"/>
              <a:t>We will potentially focus on:</a:t>
            </a:r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1900" dirty="0" smtClean="0"/>
              <a:t>Cervical cancer or </a:t>
            </a:r>
            <a:r>
              <a:rPr lang="en-US" sz="1900" dirty="0"/>
              <a:t>colorectal cancer given </a:t>
            </a:r>
            <a:r>
              <a:rPr lang="en-US" sz="1900" dirty="0" smtClean="0"/>
              <a:t>sites’ </a:t>
            </a:r>
            <a:r>
              <a:rPr lang="en-US" sz="1900" dirty="0"/>
              <a:t>interests </a:t>
            </a:r>
            <a:r>
              <a:rPr lang="en-US" sz="1900" dirty="0" smtClean="0"/>
              <a:t>&amp; </a:t>
            </a:r>
            <a:r>
              <a:rPr lang="en-US" sz="1900" dirty="0"/>
              <a:t>national </a:t>
            </a:r>
            <a:r>
              <a:rPr lang="en-US" sz="1900" dirty="0" smtClean="0"/>
              <a:t>priorities</a:t>
            </a:r>
            <a:endParaRPr lang="en-US" sz="1900" dirty="0"/>
          </a:p>
          <a:p>
            <a:pPr marL="342900" indent="-342900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1900" dirty="0" smtClean="0"/>
              <a:t>We could approach FQHCs that expressed greater readiness for research</a:t>
            </a:r>
          </a:p>
        </p:txBody>
      </p:sp>
    </p:spTree>
    <p:extLst>
      <p:ext uri="{BB962C8B-B14F-4D97-AF65-F5344CB8AC3E}">
        <p14:creationId xmlns:p14="http://schemas.microsoft.com/office/powerpoint/2010/main" val="107640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57881" y="1204594"/>
            <a:ext cx="7768281" cy="1072978"/>
          </a:xfrm>
        </p:spPr>
        <p:txBody>
          <a:bodyPr/>
          <a:lstStyle/>
          <a:p>
            <a:pPr algn="ctr" eaLnBrk="1" hangingPunct="1"/>
            <a:r>
              <a:rPr lang="en-US" sz="3600" b="1" dirty="0" smtClean="0"/>
              <a:t>Intervention Levels</a:t>
            </a:r>
            <a:endParaRPr lang="en-US" sz="3600" dirty="0" smtClean="0">
              <a:latin typeface="Georgia" charset="0"/>
              <a:cs typeface="Arial" charset="0"/>
            </a:endParaRPr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25835" y="2463459"/>
            <a:ext cx="8602210" cy="350950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b="1" dirty="0" smtClean="0">
                <a:latin typeface="+mn-lt"/>
              </a:rPr>
              <a:t>Local community </a:t>
            </a:r>
            <a:r>
              <a:rPr lang="en-US" sz="1700" dirty="0" smtClean="0">
                <a:latin typeface="+mn-lt"/>
              </a:rPr>
              <a:t>– community-clinical linkage via community mini-grants process to increase education about cancer screening.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700" dirty="0" smtClean="0">
              <a:latin typeface="+mn-lt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b="1" dirty="0" smtClean="0">
                <a:latin typeface="+mn-lt"/>
              </a:rPr>
              <a:t>Organization/practice setting </a:t>
            </a:r>
            <a:r>
              <a:rPr lang="en-US" sz="1700" dirty="0" smtClean="0">
                <a:latin typeface="+mn-lt"/>
              </a:rPr>
              <a:t>– office systems changes implemented through quality improvement approaches. </a:t>
            </a:r>
          </a:p>
          <a:p>
            <a:pPr marL="1085850" lvl="1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rgbClr val="002060"/>
                </a:solidFill>
              </a:rPr>
              <a:t>Kaiser Permanente Proactive Office Encounter (POE) vs. American Cancer Society toolkits (a comparison?)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700" dirty="0" smtClean="0">
              <a:latin typeface="+mn-lt"/>
            </a:endParaRP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b="1" dirty="0" smtClean="0">
                <a:latin typeface="+mn-lt"/>
              </a:rPr>
              <a:t>Individual patient </a:t>
            </a:r>
            <a:r>
              <a:rPr lang="en-US" sz="1700" dirty="0" smtClean="0">
                <a:latin typeface="+mn-lt"/>
              </a:rPr>
              <a:t>– adaptation of EBIs (primarily client directed interventions) for minority, ethnic, and/or LEP populations (depending on CPCRN site)</a:t>
            </a:r>
          </a:p>
          <a:p>
            <a:pPr marL="1085850" lvl="1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700" dirty="0" smtClean="0">
                <a:solidFill>
                  <a:srgbClr val="002060"/>
                </a:solidFill>
              </a:rPr>
              <a:t>Given research/interests in communication -- guided by plain language, cultural sensitivity, social marketing principles, etc.</a:t>
            </a:r>
          </a:p>
        </p:txBody>
      </p:sp>
    </p:spTree>
    <p:extLst>
      <p:ext uri="{BB962C8B-B14F-4D97-AF65-F5344CB8AC3E}">
        <p14:creationId xmlns:p14="http://schemas.microsoft.com/office/powerpoint/2010/main" val="2185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17836" y="1260446"/>
            <a:ext cx="7949513" cy="834081"/>
          </a:xfrm>
        </p:spPr>
        <p:txBody>
          <a:bodyPr/>
          <a:lstStyle/>
          <a:p>
            <a:pPr algn="ctr"/>
            <a:r>
              <a:rPr lang="en-US" sz="2800" b="1" dirty="0" smtClean="0"/>
              <a:t>Scaling Up from Previous FQHC Efforts</a:t>
            </a:r>
            <a:endParaRPr lang="en-US" sz="2800" b="1" dirty="0"/>
          </a:p>
        </p:txBody>
      </p:sp>
      <p:sp>
        <p:nvSpPr>
          <p:cNvPr id="11267" name="Rectangle 5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89579" y="2651275"/>
            <a:ext cx="8606029" cy="321263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+mn-lt"/>
                <a:cs typeface="Arial" charset="0"/>
              </a:rPr>
              <a:t>Focus on methodology </a:t>
            </a:r>
          </a:p>
          <a:p>
            <a:pPr marL="1085850" lvl="1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srgbClr val="002060"/>
                </a:solidFill>
                <a:cs typeface="Arial" charset="0"/>
              </a:rPr>
              <a:t>Ensuring mixed methods formative approach</a:t>
            </a:r>
          </a:p>
          <a:p>
            <a:pPr marL="1085850" lvl="1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srgbClr val="002060"/>
                </a:solidFill>
                <a:cs typeface="Arial" charset="0"/>
              </a:rPr>
              <a:t>Systematic evaluation of trainings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+mn-lt"/>
                <a:cs typeface="Arial" charset="0"/>
              </a:rPr>
              <a:t>Deliverables at each phase of research</a:t>
            </a:r>
            <a:endParaRPr lang="en-US" sz="2200" dirty="0">
              <a:latin typeface="+mn-lt"/>
              <a:cs typeface="Arial" charset="0"/>
            </a:endParaRP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cs typeface="Arial" charset="0"/>
              </a:rPr>
              <a:t>Community-clinical linkages and multi-level work will be required</a:t>
            </a: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cs typeface="Arial" charset="0"/>
              </a:rPr>
              <a:t>Technical assistance will be offered, monitored, and evaluated</a:t>
            </a:r>
            <a:endParaRPr lang="en-US" sz="2200" dirty="0">
              <a:cs typeface="Arial" charset="0"/>
            </a:endParaRPr>
          </a:p>
          <a:p>
            <a:pPr marL="342900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cs typeface="Arial" charset="0"/>
              </a:rPr>
              <a:t>Clear subcommittees focused on specific aspects of campaign</a:t>
            </a:r>
          </a:p>
          <a:p>
            <a:pPr marL="1085850" lvl="1" indent="-34290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solidFill>
                  <a:srgbClr val="002060"/>
                </a:solidFill>
                <a:cs typeface="Arial" charset="0"/>
              </a:rPr>
              <a:t>Training, messaging, evaluation, etc.</a:t>
            </a:r>
          </a:p>
        </p:txBody>
      </p:sp>
    </p:spTree>
    <p:extLst>
      <p:ext uri="{BB962C8B-B14F-4D97-AF65-F5344CB8AC3E}">
        <p14:creationId xmlns:p14="http://schemas.microsoft.com/office/powerpoint/2010/main" val="38147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PCRN ppt template">
  <a:themeElements>
    <a:clrScheme name="CPCRN ppt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CPCRN ppt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PCRN ppt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PCRN ppt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1533</TotalTime>
  <Words>449</Words>
  <Application>Microsoft Office PowerPoint</Application>
  <PresentationFormat>On-screen Show (4:3)</PresentationFormat>
  <Paragraphs>72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CPCRN ppt template</vt:lpstr>
      <vt:lpstr>Federally Qualified Health Center  Cross-Center Project Proposal</vt:lpstr>
      <vt:lpstr>Ad Hoc Workgroup</vt:lpstr>
      <vt:lpstr>Potential Cross-Site Initiative</vt:lpstr>
      <vt:lpstr>Intervention Levels</vt:lpstr>
      <vt:lpstr>Scaling Up from Previous FQHC Efforts</vt:lpstr>
    </vt:vector>
  </TitlesOfParts>
  <Company>UNC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UNC</dc:creator>
  <cp:lastModifiedBy>Tufte, Jessica</cp:lastModifiedBy>
  <cp:revision>254</cp:revision>
  <dcterms:created xsi:type="dcterms:W3CDTF">2012-07-30T12:34:59Z</dcterms:created>
  <dcterms:modified xsi:type="dcterms:W3CDTF">2015-01-08T16:18:40Z</dcterms:modified>
</cp:coreProperties>
</file>