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52" r:id="rId2"/>
  </p:sldMasterIdLst>
  <p:notesMasterIdLst>
    <p:notesMasterId r:id="rId10"/>
  </p:notesMasterIdLst>
  <p:handoutMasterIdLst>
    <p:handoutMasterId r:id="rId11"/>
  </p:handoutMasterIdLst>
  <p:sldIdLst>
    <p:sldId id="296" r:id="rId3"/>
    <p:sldId id="297" r:id="rId4"/>
    <p:sldId id="298" r:id="rId5"/>
    <p:sldId id="287" r:id="rId6"/>
    <p:sldId id="289" r:id="rId7"/>
    <p:sldId id="294" r:id="rId8"/>
    <p:sldId id="301" r:id="rId9"/>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A3FF"/>
    <a:srgbClr val="3399FF"/>
    <a:srgbClr val="660099"/>
    <a:srgbClr val="5A2781"/>
    <a:srgbClr val="672C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69950" autoAdjust="0"/>
  </p:normalViewPr>
  <p:slideViewPr>
    <p:cSldViewPr snapToObjects="1">
      <p:cViewPr>
        <p:scale>
          <a:sx n="54" d="100"/>
          <a:sy n="54" d="100"/>
        </p:scale>
        <p:origin x="-216" y="-1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p:cViewPr varScale="1">
        <p:scale>
          <a:sx n="99" d="100"/>
          <a:sy n="99" d="100"/>
        </p:scale>
        <p:origin x="-2256"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1" tIns="46586" rIns="93171" bIns="46586"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1" tIns="46586" rIns="93171" bIns="46586" rtlCol="0"/>
          <a:lstStyle>
            <a:lvl1pPr algn="r">
              <a:defRPr sz="1200"/>
            </a:lvl1pPr>
          </a:lstStyle>
          <a:p>
            <a:fld id="{36875781-92B0-45B1-9181-6D63C194258A}" type="datetimeFigureOut">
              <a:rPr lang="en-US" smtClean="0"/>
              <a:pPr/>
              <a:t>1/8/2015</a:t>
            </a:fld>
            <a:endParaRPr lang="en-US" dirty="0"/>
          </a:p>
        </p:txBody>
      </p:sp>
      <p:sp>
        <p:nvSpPr>
          <p:cNvPr id="4" name="Footer Placeholder 3"/>
          <p:cNvSpPr>
            <a:spLocks noGrp="1"/>
          </p:cNvSpPr>
          <p:nvPr>
            <p:ph type="ftr" sz="quarter" idx="2"/>
          </p:nvPr>
        </p:nvSpPr>
        <p:spPr>
          <a:xfrm>
            <a:off x="0" y="8829966"/>
            <a:ext cx="3037840" cy="464820"/>
          </a:xfrm>
          <a:prstGeom prst="rect">
            <a:avLst/>
          </a:prstGeom>
        </p:spPr>
        <p:txBody>
          <a:bodyPr vert="horz" lIns="93171" tIns="46586" rIns="93171" bIns="46586"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3171" tIns="46586" rIns="93171" bIns="46586" rtlCol="0" anchor="b"/>
          <a:lstStyle>
            <a:lvl1pPr algn="r">
              <a:defRPr sz="1200"/>
            </a:lvl1pPr>
          </a:lstStyle>
          <a:p>
            <a:fld id="{9268E24D-3B96-4486-B221-D41E284D0481}" type="slidenum">
              <a:rPr lang="en-US" smtClean="0"/>
              <a:pPr/>
              <a:t>‹#›</a:t>
            </a:fld>
            <a:endParaRPr lang="en-US" dirty="0"/>
          </a:p>
        </p:txBody>
      </p:sp>
    </p:spTree>
    <p:extLst>
      <p:ext uri="{BB962C8B-B14F-4D97-AF65-F5344CB8AC3E}">
        <p14:creationId xmlns:p14="http://schemas.microsoft.com/office/powerpoint/2010/main" val="22822416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1" tIns="46586" rIns="93171" bIns="46586"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1" tIns="46586" rIns="93171" bIns="46586" rtlCol="0"/>
          <a:lstStyle>
            <a:lvl1pPr algn="r">
              <a:defRPr sz="1200"/>
            </a:lvl1pPr>
          </a:lstStyle>
          <a:p>
            <a:fld id="{0230BDE6-4E85-4A6F-80F6-88781F3271F9}" type="datetimeFigureOut">
              <a:rPr lang="en-US" smtClean="0"/>
              <a:pPr/>
              <a:t>1/8/2015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1" tIns="46586" rIns="93171" bIns="46586"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1" tIns="46586" rIns="93171" bIns="4658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6"/>
            <a:ext cx="3037840" cy="464820"/>
          </a:xfrm>
          <a:prstGeom prst="rect">
            <a:avLst/>
          </a:prstGeom>
        </p:spPr>
        <p:txBody>
          <a:bodyPr vert="horz" lIns="93171" tIns="46586" rIns="93171" bIns="4658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171" tIns="46586" rIns="93171" bIns="46586" rtlCol="0" anchor="b"/>
          <a:lstStyle>
            <a:lvl1pPr algn="r">
              <a:defRPr sz="1200"/>
            </a:lvl1pPr>
          </a:lstStyle>
          <a:p>
            <a:fld id="{EB425539-E251-4053-9A4D-8F8D7FFF5CE1}" type="slidenum">
              <a:rPr lang="en-US" smtClean="0"/>
              <a:pPr/>
              <a:t>‹#›</a:t>
            </a:fld>
            <a:endParaRPr lang="en-US" dirty="0"/>
          </a:p>
        </p:txBody>
      </p:sp>
    </p:spTree>
    <p:extLst>
      <p:ext uri="{BB962C8B-B14F-4D97-AF65-F5344CB8AC3E}">
        <p14:creationId xmlns:p14="http://schemas.microsoft.com/office/powerpoint/2010/main" val="1279288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thecommunityguide.org/toolbox/"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solidFill>
                  <a:prstClr val="black"/>
                </a:solidFill>
              </a:rPr>
              <a:pPr/>
              <a:t>1</a:t>
            </a:fld>
            <a:endParaRPr lang="en-US">
              <a:solidFill>
                <a:prstClr val="black"/>
              </a:solidFill>
            </a:endParaRPr>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r>
              <a:rPr lang="en-US" b="1" dirty="0" smtClean="0">
                <a:latin typeface="Times" charset="0"/>
              </a:rPr>
              <a:t>If you don’t use the map, be</a:t>
            </a:r>
            <a:r>
              <a:rPr lang="en-US" b="1" baseline="0" dirty="0" smtClean="0">
                <a:latin typeface="Times" charset="0"/>
              </a:rPr>
              <a:t> sure to use this slide with the correct grant number.  I deleted your old slide with the old grant number. </a:t>
            </a:r>
            <a:endParaRPr lang="en-US" b="1" dirty="0" smtClean="0">
              <a:latin typeface="Times"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Mention</a:t>
            </a:r>
            <a:r>
              <a:rPr lang="en-US" baseline="0" dirty="0" smtClean="0"/>
              <a:t> </a:t>
            </a:r>
          </a:p>
          <a:p>
            <a:r>
              <a:rPr lang="en-US" baseline="0" dirty="0" smtClean="0"/>
              <a:t>	the Manual’s great D&amp;I glossary for practitioners with references that draw on CPCRN work.</a:t>
            </a:r>
          </a:p>
          <a:p>
            <a:r>
              <a:rPr lang="en-US" baseline="0" dirty="0" smtClean="0"/>
              <a:t>	training participants at national, state and local levels.</a:t>
            </a:r>
          </a:p>
          <a:p>
            <a:r>
              <a:rPr lang="en-US" baseline="0" dirty="0" smtClean="0"/>
              <a:t>	updates related to putting it online with CDC</a:t>
            </a:r>
          </a:p>
          <a:p>
            <a:endParaRPr lang="en-US" baseline="0" dirty="0" smtClean="0"/>
          </a:p>
          <a:p>
            <a:r>
              <a:rPr lang="en-US" baseline="0" dirty="0" smtClean="0"/>
              <a:t>Also, report on status of putting it online with DAISS or CPCRN.  I’m not sure what is going on at this point – but you should say something that’s concrete about when people can see it.  </a:t>
            </a:r>
          </a:p>
          <a:p>
            <a:pPr lvl="0"/>
            <a:r>
              <a:rPr lang="en-US" sz="1200" kern="1200" dirty="0" smtClean="0">
                <a:solidFill>
                  <a:schemeClr val="tx1"/>
                </a:solidFill>
                <a:effectLst/>
                <a:latin typeface="+mn-lt"/>
                <a:ea typeface="+mn-ea"/>
                <a:cs typeface="+mn-cs"/>
              </a:rPr>
              <a:t>CBTAT will disseminate the </a:t>
            </a:r>
            <a:r>
              <a:rPr lang="en-US" sz="1200" i="1" kern="1200" dirty="0" smtClean="0">
                <a:solidFill>
                  <a:schemeClr val="tx1"/>
                </a:solidFill>
                <a:effectLst/>
                <a:latin typeface="+mn-lt"/>
                <a:ea typeface="+mn-ea"/>
                <a:cs typeface="+mn-cs"/>
              </a:rPr>
              <a:t>Putting Public Health Evidence in Action </a:t>
            </a:r>
            <a:r>
              <a:rPr lang="en-US" sz="1200" kern="1200" dirty="0" smtClean="0">
                <a:solidFill>
                  <a:schemeClr val="tx1"/>
                </a:solidFill>
                <a:effectLst/>
                <a:latin typeface="+mn-lt"/>
                <a:ea typeface="+mn-ea"/>
                <a:cs typeface="+mn-cs"/>
              </a:rPr>
              <a:t>curriculum, glossary, resource list, and Facilitator’s Guide online at cpcrn.org in September 2014. Materials and past content will be available for CBTAT members via Google Drive.</a:t>
            </a:r>
          </a:p>
          <a:p>
            <a:pPr lvl="0"/>
            <a:r>
              <a:rPr lang="en-US" sz="1200" kern="1200" dirty="0" smtClean="0">
                <a:solidFill>
                  <a:schemeClr val="tx1"/>
                </a:solidFill>
                <a:effectLst/>
                <a:latin typeface="+mn-lt"/>
                <a:ea typeface="+mn-ea"/>
                <a:cs typeface="+mn-cs"/>
              </a:rPr>
              <a:t>(NIH R01) A </a:t>
            </a:r>
            <a:r>
              <a:rPr lang="en-US" sz="1200" i="1" u="sng" kern="1200" dirty="0" smtClean="0">
                <a:solidFill>
                  <a:schemeClr val="tx1"/>
                </a:solidFill>
                <a:effectLst/>
                <a:latin typeface="+mn-lt"/>
                <a:ea typeface="+mn-ea"/>
                <a:cs typeface="+mn-cs"/>
              </a:rPr>
              <a:t>T</a:t>
            </a:r>
            <a:r>
              <a:rPr lang="en-US" sz="1200" i="1" kern="1200" dirty="0" smtClean="0">
                <a:solidFill>
                  <a:schemeClr val="tx1"/>
                </a:solidFill>
                <a:effectLst/>
                <a:latin typeface="+mn-lt"/>
                <a:ea typeface="+mn-ea"/>
                <a:cs typeface="+mn-cs"/>
              </a:rPr>
              <a:t>ailored </a:t>
            </a:r>
            <a:r>
              <a:rPr lang="en-US" sz="1200" i="1" u="sng" kern="1200" dirty="0" smtClean="0">
                <a:solidFill>
                  <a:schemeClr val="tx1"/>
                </a:solidFill>
                <a:effectLst/>
                <a:latin typeface="+mn-lt"/>
                <a:ea typeface="+mn-ea"/>
                <a:cs typeface="+mn-cs"/>
              </a:rPr>
              <a:t>A</a:t>
            </a:r>
            <a:r>
              <a:rPr lang="en-US" sz="1200" i="1" kern="1200" dirty="0" smtClean="0">
                <a:solidFill>
                  <a:schemeClr val="tx1"/>
                </a:solidFill>
                <a:effectLst/>
                <a:latin typeface="+mn-lt"/>
                <a:ea typeface="+mn-ea"/>
                <a:cs typeface="+mn-cs"/>
              </a:rPr>
              <a:t>id for </a:t>
            </a:r>
            <a:r>
              <a:rPr lang="en-US" sz="1200" i="1" u="sng" kern="1200" dirty="0" smtClean="0">
                <a:solidFill>
                  <a:schemeClr val="tx1"/>
                </a:solidFill>
                <a:effectLst/>
                <a:latin typeface="+mn-lt"/>
                <a:ea typeface="+mn-ea"/>
                <a:cs typeface="+mn-cs"/>
              </a:rPr>
              <a:t>C</a:t>
            </a:r>
            <a:r>
              <a:rPr lang="en-US" sz="1200" i="1" kern="1200" dirty="0" smtClean="0">
                <a:solidFill>
                  <a:schemeClr val="tx1"/>
                </a:solidFill>
                <a:effectLst/>
                <a:latin typeface="+mn-lt"/>
                <a:ea typeface="+mn-ea"/>
                <a:cs typeface="+mn-cs"/>
              </a:rPr>
              <a:t>ommunities Adapting </a:t>
            </a:r>
            <a:r>
              <a:rPr lang="en-US" sz="1200" i="1" u="sng" kern="1200" dirty="0" smtClean="0">
                <a:solidFill>
                  <a:schemeClr val="tx1"/>
                </a:solidFill>
                <a:effectLst/>
                <a:latin typeface="+mn-lt"/>
                <a:ea typeface="+mn-ea"/>
                <a:cs typeface="+mn-cs"/>
              </a:rPr>
              <a:t>T</a:t>
            </a:r>
            <a:r>
              <a:rPr lang="en-US" sz="1200" i="1" kern="1200" dirty="0" smtClean="0">
                <a:solidFill>
                  <a:schemeClr val="tx1"/>
                </a:solidFill>
                <a:effectLst/>
                <a:latin typeface="+mn-lt"/>
                <a:ea typeface="+mn-ea"/>
                <a:cs typeface="+mn-cs"/>
              </a:rPr>
              <a:t>ested </a:t>
            </a:r>
            <a:r>
              <a:rPr lang="en-US" sz="1200" i="1" u="sng" kern="1200" dirty="0" smtClean="0">
                <a:solidFill>
                  <a:schemeClr val="tx1"/>
                </a:solidFill>
                <a:effectLst/>
                <a:latin typeface="+mn-lt"/>
                <a:ea typeface="+mn-ea"/>
                <a:cs typeface="+mn-cs"/>
              </a:rPr>
              <a:t>I</a:t>
            </a:r>
            <a:r>
              <a:rPr lang="en-US" sz="1200" i="1" kern="1200" dirty="0" smtClean="0">
                <a:solidFill>
                  <a:schemeClr val="tx1"/>
                </a:solidFill>
                <a:effectLst/>
                <a:latin typeface="+mn-lt"/>
                <a:ea typeface="+mn-ea"/>
                <a:cs typeface="+mn-cs"/>
              </a:rPr>
              <a:t>nterventions for </a:t>
            </a:r>
            <a:r>
              <a:rPr lang="en-US" sz="1200" i="1" u="sng" kern="1200" dirty="0" smtClean="0">
                <a:solidFill>
                  <a:schemeClr val="tx1"/>
                </a:solidFill>
                <a:effectLst/>
                <a:latin typeface="+mn-lt"/>
                <a:ea typeface="+mn-ea"/>
                <a:cs typeface="+mn-cs"/>
              </a:rPr>
              <a:t>C</a:t>
            </a:r>
            <a:r>
              <a:rPr lang="en-US" sz="1200" i="1" kern="1200" dirty="0" smtClean="0">
                <a:solidFill>
                  <a:schemeClr val="tx1"/>
                </a:solidFill>
                <a:effectLst/>
                <a:latin typeface="+mn-lt"/>
                <a:ea typeface="+mn-ea"/>
                <a:cs typeface="+mn-cs"/>
              </a:rPr>
              <a:t>ancer </a:t>
            </a:r>
            <a:r>
              <a:rPr lang="en-US" sz="1200" i="1" u="sng" kern="1200" dirty="0" smtClean="0">
                <a:solidFill>
                  <a:schemeClr val="tx1"/>
                </a:solidFill>
                <a:effectLst/>
                <a:latin typeface="+mn-lt"/>
                <a:ea typeface="+mn-ea"/>
                <a:cs typeface="+mn-cs"/>
              </a:rPr>
              <a:t>C</a:t>
            </a:r>
            <a:r>
              <a:rPr lang="en-US" sz="1200" i="1" kern="1200" dirty="0" smtClean="0">
                <a:solidFill>
                  <a:schemeClr val="tx1"/>
                </a:solidFill>
                <a:effectLst/>
                <a:latin typeface="+mn-lt"/>
                <a:ea typeface="+mn-ea"/>
                <a:cs typeface="+mn-cs"/>
              </a:rPr>
              <a:t>ontrol (TACTICC</a:t>
            </a:r>
            <a:r>
              <a:rPr lang="en-US" sz="1200" kern="1200" dirty="0" smtClean="0">
                <a:solidFill>
                  <a:schemeClr val="tx1"/>
                </a:solidFill>
                <a:effectLst/>
                <a:latin typeface="+mn-lt"/>
                <a:ea typeface="+mn-ea"/>
                <a:cs typeface="+mn-cs"/>
              </a:rPr>
              <a:t>): Members of CBTAT contributed to the content development and evaluation surveys. The online decision support system has been developed at UT and is ready for testing. Emory is leading the evaluation.</a:t>
            </a:r>
          </a:p>
          <a:p>
            <a:pPr lvl="0"/>
            <a:r>
              <a:rPr lang="en-US" sz="1200" kern="1200" dirty="0" smtClean="0">
                <a:solidFill>
                  <a:schemeClr val="tx1"/>
                </a:solidFill>
                <a:effectLst/>
                <a:latin typeface="+mn-lt"/>
                <a:ea typeface="+mn-ea"/>
                <a:cs typeface="+mn-cs"/>
              </a:rPr>
              <a:t>Emory, UNC and Washington University’s CBTAT members served on the Community Guide Toolbox Website for the CDC Community Guide Branch </a:t>
            </a:r>
            <a:r>
              <a:rPr lang="en-US" sz="1200" u="sng" kern="1200" dirty="0" smtClean="0">
                <a:solidFill>
                  <a:schemeClr val="tx1"/>
                </a:solidFill>
                <a:effectLst/>
                <a:latin typeface="+mn-lt"/>
                <a:ea typeface="+mn-ea"/>
                <a:cs typeface="+mn-cs"/>
                <a:hlinkClick r:id="rId3"/>
              </a:rPr>
              <a:t>http://www.thecommunityguide.org/toolbox/</a:t>
            </a:r>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CBTAT members have provided iterative feedback on the CDC Community Guide’s Decision and Implementation Support System (</a:t>
            </a:r>
            <a:r>
              <a:rPr lang="en-US" sz="1200" kern="1200" dirty="0" err="1" smtClean="0">
                <a:solidFill>
                  <a:schemeClr val="tx1"/>
                </a:solidFill>
                <a:effectLst/>
                <a:latin typeface="+mn-lt"/>
                <a:ea typeface="+mn-ea"/>
                <a:cs typeface="+mn-cs"/>
              </a:rPr>
              <a:t>DaISS</a:t>
            </a:r>
            <a:r>
              <a:rPr lang="en-US" sz="1200" kern="1200" dirty="0" smtClean="0">
                <a:solidFill>
                  <a:schemeClr val="tx1"/>
                </a:solidFill>
                <a:effectLst/>
                <a:latin typeface="+mn-lt"/>
                <a:ea typeface="+mn-ea"/>
                <a:cs typeface="+mn-cs"/>
              </a:rPr>
              <a:t>) development with Price Waterhouse Cooper via in-person meetings and webinar demonstrations</a:t>
            </a:r>
            <a:endParaRPr lang="en-US" dirty="0" smtClean="0"/>
          </a:p>
          <a:p>
            <a:endParaRPr lang="en-US" dirty="0"/>
          </a:p>
        </p:txBody>
      </p:sp>
      <p:sp>
        <p:nvSpPr>
          <p:cNvPr id="4" name="Slide Number Placeholder 3"/>
          <p:cNvSpPr>
            <a:spLocks noGrp="1"/>
          </p:cNvSpPr>
          <p:nvPr>
            <p:ph type="sldNum" sz="quarter" idx="10"/>
          </p:nvPr>
        </p:nvSpPr>
        <p:spPr/>
        <p:txBody>
          <a:bodyPr/>
          <a:lstStyle/>
          <a:p>
            <a:fld id="{EB425539-E251-4053-9A4D-8F8D7FFF5CE1}" type="slidenum">
              <a:rPr lang="en-US" smtClean="0"/>
              <a:pPr/>
              <a:t>2</a:t>
            </a:fld>
            <a:endParaRPr lang="en-US" dirty="0"/>
          </a:p>
        </p:txBody>
      </p:sp>
    </p:spTree>
    <p:extLst>
      <p:ext uri="{BB962C8B-B14F-4D97-AF65-F5344CB8AC3E}">
        <p14:creationId xmlns:p14="http://schemas.microsoft.com/office/powerpoint/2010/main" val="2241395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In</a:t>
            </a:r>
            <a:r>
              <a:rPr lang="en-US" b="1" baseline="0" dirty="0" smtClean="0"/>
              <a:t> talking points, say something about implications of first bullet/pub on practice or future CPCRN work.  Maybe also on the 3</a:t>
            </a:r>
            <a:r>
              <a:rPr lang="en-US" b="1" baseline="30000" dirty="0" smtClean="0"/>
              <a:t>rd</a:t>
            </a:r>
            <a:r>
              <a:rPr lang="en-US" b="1" baseline="0" dirty="0" smtClean="0"/>
              <a:t> bullet.  Publications just aren’t enough… important to give examples of their influence on practice or other CPCRN initiatives. </a:t>
            </a:r>
            <a:endParaRPr lang="en-US" b="1" dirty="0"/>
          </a:p>
        </p:txBody>
      </p:sp>
      <p:sp>
        <p:nvSpPr>
          <p:cNvPr id="4" name="Slide Number Placeholder 3"/>
          <p:cNvSpPr>
            <a:spLocks noGrp="1"/>
          </p:cNvSpPr>
          <p:nvPr>
            <p:ph type="sldNum" sz="quarter" idx="10"/>
          </p:nvPr>
        </p:nvSpPr>
        <p:spPr/>
        <p:txBody>
          <a:bodyPr/>
          <a:lstStyle/>
          <a:p>
            <a:fld id="{EB425539-E251-4053-9A4D-8F8D7FFF5CE1}" type="slidenum">
              <a:rPr lang="en-US" smtClean="0"/>
              <a:pPr/>
              <a:t>3</a:t>
            </a:fld>
            <a:endParaRPr lang="en-US" dirty="0"/>
          </a:p>
        </p:txBody>
      </p:sp>
    </p:spTree>
    <p:extLst>
      <p:ext uri="{BB962C8B-B14F-4D97-AF65-F5344CB8AC3E}">
        <p14:creationId xmlns:p14="http://schemas.microsoft.com/office/powerpoint/2010/main" val="3484899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EB425539-E251-4053-9A4D-8F8D7FFF5CE1}" type="slidenum">
              <a:rPr lang="en-US" smtClean="0"/>
              <a:pPr/>
              <a:t>4</a:t>
            </a:fld>
            <a:endParaRPr lang="en-US" dirty="0"/>
          </a:p>
        </p:txBody>
      </p:sp>
    </p:spTree>
    <p:extLst>
      <p:ext uri="{BB962C8B-B14F-4D97-AF65-F5344CB8AC3E}">
        <p14:creationId xmlns:p14="http://schemas.microsoft.com/office/powerpoint/2010/main" val="3820646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Emphasize</a:t>
            </a:r>
            <a:r>
              <a:rPr lang="en-US" b="1" baseline="0" dirty="0" smtClean="0"/>
              <a:t> provision or needed services </a:t>
            </a:r>
            <a:r>
              <a:rPr lang="en-US" b="1" u="sng" baseline="0" dirty="0" smtClean="0"/>
              <a:t>to CDC </a:t>
            </a:r>
            <a:r>
              <a:rPr lang="en-US" b="1" baseline="0" dirty="0" smtClean="0"/>
              <a:t>and </a:t>
            </a:r>
            <a:r>
              <a:rPr lang="en-US" b="1" u="sng" baseline="0" dirty="0" smtClean="0"/>
              <a:t>community practitioners</a:t>
            </a:r>
          </a:p>
          <a:p>
            <a:r>
              <a:rPr lang="en-US" b="1" baseline="0" dirty="0" smtClean="0"/>
              <a:t>In talking points describe some specific CDC benefit from the partnership (bullet 4)</a:t>
            </a:r>
          </a:p>
          <a:p>
            <a:endParaRPr lang="en-US" b="1" baseline="0" dirty="0" smtClean="0"/>
          </a:p>
          <a:p>
            <a:r>
              <a:rPr lang="en-US" b="1" baseline="0" dirty="0" smtClean="0"/>
              <a:t>What’s the last bullet mean?  </a:t>
            </a:r>
          </a:p>
        </p:txBody>
      </p:sp>
      <p:sp>
        <p:nvSpPr>
          <p:cNvPr id="4" name="Slide Number Placeholder 3"/>
          <p:cNvSpPr>
            <a:spLocks noGrp="1"/>
          </p:cNvSpPr>
          <p:nvPr>
            <p:ph type="sldNum" sz="quarter" idx="10"/>
          </p:nvPr>
        </p:nvSpPr>
        <p:spPr/>
        <p:txBody>
          <a:bodyPr/>
          <a:lstStyle/>
          <a:p>
            <a:fld id="{EB425539-E251-4053-9A4D-8F8D7FFF5CE1}" type="slidenum">
              <a:rPr lang="en-US" smtClean="0"/>
              <a:pPr/>
              <a:t>5</a:t>
            </a:fld>
            <a:endParaRPr lang="en-US" dirty="0"/>
          </a:p>
        </p:txBody>
      </p:sp>
    </p:spTree>
    <p:extLst>
      <p:ext uri="{BB962C8B-B14F-4D97-AF65-F5344CB8AC3E}">
        <p14:creationId xmlns:p14="http://schemas.microsoft.com/office/powerpoint/2010/main" val="3233366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B425539-E251-4053-9A4D-8F8D7FFF5CE1}" type="slidenum">
              <a:rPr lang="en-US" smtClean="0"/>
              <a:pPr/>
              <a:t>6</a:t>
            </a:fld>
            <a:endParaRPr lang="en-US" dirty="0"/>
          </a:p>
        </p:txBody>
      </p:sp>
    </p:spTree>
    <p:extLst>
      <p:ext uri="{BB962C8B-B14F-4D97-AF65-F5344CB8AC3E}">
        <p14:creationId xmlns:p14="http://schemas.microsoft.com/office/powerpoint/2010/main" val="3602826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think it would be nice to use animation to group and discuss these into lessons learned about 1) collaboration with national partners; 2)</a:t>
            </a:r>
            <a:r>
              <a:rPr lang="en-US" baseline="0" dirty="0" smtClean="0"/>
              <a:t> research; 3) administration</a:t>
            </a:r>
          </a:p>
          <a:p>
            <a:endParaRPr lang="en-US" baseline="0" dirty="0" smtClean="0"/>
          </a:p>
          <a:p>
            <a:r>
              <a:rPr lang="en-US" baseline="0" dirty="0" smtClean="0"/>
              <a:t>You want to end on an positive note, and I think everyone would say Michelle did a good job of coordinating.  The project managers, will appreciate the nod.  I bet they are feeling lost in the start of the CPCRN and trying to figure out where they fit in. </a:t>
            </a:r>
            <a:endParaRPr lang="en-US" dirty="0"/>
          </a:p>
        </p:txBody>
      </p:sp>
      <p:sp>
        <p:nvSpPr>
          <p:cNvPr id="4" name="Slide Number Placeholder 3"/>
          <p:cNvSpPr>
            <a:spLocks noGrp="1"/>
          </p:cNvSpPr>
          <p:nvPr>
            <p:ph type="sldNum" sz="quarter" idx="10"/>
          </p:nvPr>
        </p:nvSpPr>
        <p:spPr/>
        <p:txBody>
          <a:bodyPr/>
          <a:lstStyle/>
          <a:p>
            <a:fld id="{EB425539-E251-4053-9A4D-8F8D7FFF5CE1}" type="slidenum">
              <a:rPr lang="en-US" smtClean="0"/>
              <a:pPr/>
              <a:t>7</a:t>
            </a:fld>
            <a:endParaRPr lang="en-US" dirty="0"/>
          </a:p>
        </p:txBody>
      </p:sp>
    </p:spTree>
    <p:extLst>
      <p:ext uri="{BB962C8B-B14F-4D97-AF65-F5344CB8AC3E}">
        <p14:creationId xmlns:p14="http://schemas.microsoft.com/office/powerpoint/2010/main" val="12210739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Text Placeholder 11"/>
          <p:cNvSpPr>
            <a:spLocks noGrp="1"/>
          </p:cNvSpPr>
          <p:nvPr>
            <p:ph type="body" sz="quarter" idx="10" hasCustomPrompt="1"/>
          </p:nvPr>
        </p:nvSpPr>
        <p:spPr>
          <a:xfrm>
            <a:off x="990600" y="1169987"/>
            <a:ext cx="7543800" cy="1192213"/>
          </a:xfrm>
        </p:spPr>
        <p:txBody>
          <a:bodyPr wrap="square" anchor="ctr">
            <a:normAutofit/>
          </a:bodyPr>
          <a:lstStyle>
            <a:lvl1pPr marL="0" indent="0" algn="l">
              <a:spcAft>
                <a:spcPts val="0"/>
              </a:spcAft>
              <a:buNone/>
              <a:defRPr sz="4000" b="0" i="0" baseline="0">
                <a:solidFill>
                  <a:schemeClr val="bg1"/>
                </a:solidFill>
                <a:latin typeface="Georgia"/>
                <a:cs typeface="Georgia"/>
              </a:defRPr>
            </a:lvl1pPr>
          </a:lstStyle>
          <a:p>
            <a:pPr lvl="0"/>
            <a:r>
              <a:rPr lang="en-US" dirty="0" smtClean="0"/>
              <a:t>Main Slide Title Font is 40pt Georgia regular</a:t>
            </a:r>
          </a:p>
        </p:txBody>
      </p:sp>
      <p:sp>
        <p:nvSpPr>
          <p:cNvPr id="3" name="Subtitle 2"/>
          <p:cNvSpPr>
            <a:spLocks noGrp="1"/>
          </p:cNvSpPr>
          <p:nvPr>
            <p:ph type="subTitle" idx="1" hasCustomPrompt="1"/>
          </p:nvPr>
        </p:nvSpPr>
        <p:spPr>
          <a:xfrm>
            <a:off x="990600" y="3009900"/>
            <a:ext cx="7772400" cy="1752600"/>
          </a:xfrm>
        </p:spPr>
        <p:txBody>
          <a:bodyPr>
            <a:normAutofit/>
          </a:bodyPr>
          <a:lstStyle>
            <a:lvl1pPr marL="0" indent="0" algn="l">
              <a:buNone/>
              <a:defRPr sz="2800" baseline="0">
                <a:solidFill>
                  <a:schemeClr val="tx1"/>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font is 28pt Arial regular</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id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6" name="Text Placeholder 11"/>
          <p:cNvSpPr>
            <a:spLocks noGrp="1"/>
          </p:cNvSpPr>
          <p:nvPr>
            <p:ph type="body" sz="quarter" idx="10" hasCustomPrompt="1"/>
          </p:nvPr>
        </p:nvSpPr>
        <p:spPr>
          <a:xfrm>
            <a:off x="990600" y="331787"/>
            <a:ext cx="7543800" cy="963613"/>
          </a:xfrm>
        </p:spPr>
        <p:txBody>
          <a:bodyPr wrap="square" anchor="ctr">
            <a:normAutofit/>
          </a:bodyPr>
          <a:lstStyle>
            <a:lvl1pPr marL="0" indent="0" algn="l">
              <a:spcAft>
                <a:spcPts val="0"/>
              </a:spcAft>
              <a:buNone/>
              <a:defRPr sz="3200" b="0" i="0" baseline="0">
                <a:solidFill>
                  <a:schemeClr val="bg1"/>
                </a:solidFill>
                <a:latin typeface="Georgia"/>
                <a:cs typeface="Georgia"/>
              </a:defRPr>
            </a:lvl1pPr>
          </a:lstStyle>
          <a:p>
            <a:pPr lvl="0"/>
            <a:r>
              <a:rPr lang="en-US" dirty="0" smtClean="0"/>
              <a:t>Interior slide - 32 point Georgia Regular</a:t>
            </a:r>
          </a:p>
        </p:txBody>
      </p:sp>
      <p:sp>
        <p:nvSpPr>
          <p:cNvPr id="12" name="Text Placeholder 11"/>
          <p:cNvSpPr>
            <a:spLocks noGrp="1"/>
          </p:cNvSpPr>
          <p:nvPr>
            <p:ph type="body" sz="quarter" idx="11" hasCustomPrompt="1"/>
          </p:nvPr>
        </p:nvSpPr>
        <p:spPr>
          <a:xfrm>
            <a:off x="990600" y="1752600"/>
            <a:ext cx="7543800" cy="4114800"/>
          </a:xfrm>
        </p:spPr>
        <p:txBody>
          <a:bodyPr/>
          <a:lstStyle>
            <a:lvl1pPr>
              <a:buFontTx/>
              <a:buNone/>
              <a:defRPr sz="3200" baseline="0"/>
            </a:lvl1pPr>
          </a:lstStyle>
          <a:p>
            <a:r>
              <a:rPr lang="en-US" sz="2400" dirty="0" smtClean="0">
                <a:latin typeface="Arial" pitchFamily="34" charset="0"/>
                <a:cs typeface="Arial" pitchFamily="34" charset="0"/>
              </a:rPr>
              <a:t>Slide body text is 24pt Arial regular</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inimal footer graphic">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itle 3"/>
          <p:cNvSpPr>
            <a:spLocks noGrp="1"/>
          </p:cNvSpPr>
          <p:nvPr userDrawn="1">
            <p:ph type="title" idx="4294967295" hasCustomPrompt="1"/>
          </p:nvPr>
        </p:nvSpPr>
        <p:spPr>
          <a:xfrm>
            <a:off x="457200" y="2590800"/>
            <a:ext cx="8229600" cy="1143000"/>
          </a:xfrm>
        </p:spPr>
        <p:txBody>
          <a:bodyPr>
            <a:normAutofit/>
          </a:bodyPr>
          <a:lstStyle/>
          <a:p>
            <a:r>
              <a:rPr lang="en-US" sz="1000" dirty="0" smtClean="0">
                <a:solidFill>
                  <a:srgbClr val="660099"/>
                </a:solidFill>
                <a:latin typeface="Arial"/>
                <a:cs typeface="Arial"/>
              </a:rPr>
              <a:t>( minimal slide for charts/graphs/etc )</a:t>
            </a:r>
            <a:endParaRPr lang="en-US" sz="10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extLst>
      <p:ext uri="{BB962C8B-B14F-4D97-AF65-F5344CB8AC3E}">
        <p14:creationId xmlns:p14="http://schemas.microsoft.com/office/powerpoint/2010/main" val="1898796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4000" b="0">
                <a:solidFill>
                  <a:schemeClr val="bg1"/>
                </a:solidFill>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1676400"/>
            <a:ext cx="7467600" cy="4343400"/>
          </a:xfrm>
          <a:prstGeom prst="rect">
            <a:avLst/>
          </a:prstGeom>
        </p:spPr>
        <p:txBody>
          <a:bodyPr/>
          <a:lstStyle>
            <a:lvl1pPr>
              <a:defRPr sz="2400">
                <a:latin typeface="Arial" pitchFamily="34" charset="0"/>
                <a:cs typeface="Arial" pitchFamily="34" charset="0"/>
              </a:defRPr>
            </a:lvl1pPr>
            <a:lvl2pPr>
              <a:defRPr sz="2400">
                <a:latin typeface="Arial" pitchFamily="34" charset="0"/>
                <a:cs typeface="Arial" pitchFamily="34" charset="0"/>
              </a:defRPr>
            </a:lvl2pPr>
            <a:lvl3pPr>
              <a:defRPr sz="2400">
                <a:latin typeface="Arial" pitchFamily="34" charset="0"/>
                <a:cs typeface="Arial" pitchFamily="34" charset="0"/>
              </a:defRPr>
            </a:lvl3pPr>
            <a:lvl4pPr>
              <a:defRPr sz="2400">
                <a:latin typeface="Arial" pitchFamily="34" charset="0"/>
                <a:cs typeface="Arial" pitchFamily="34" charset="0"/>
              </a:defRPr>
            </a:lvl4pPr>
            <a:lvl5pPr>
              <a:defRPr sz="2400">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816392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userDrawn="1"/>
        </p:nvSpPr>
        <p:spPr bwMode="auto">
          <a:xfrm>
            <a:off x="914400" y="304800"/>
            <a:ext cx="7467600" cy="990600"/>
          </a:xfrm>
          <a:prstGeom prst="rect">
            <a:avLst/>
          </a:prstGeom>
          <a:noFill/>
          <a:ln w="9525">
            <a:noFill/>
            <a:miter lim="800000"/>
            <a:headEnd/>
            <a:tailEnd/>
          </a:ln>
        </p:spPr>
        <p:txBody>
          <a:bodyPr anchor="ctr"/>
          <a:lstStyle/>
          <a:p>
            <a:pPr defTabSz="914400" eaLnBrk="0" fontAlgn="base" hangingPunct="0">
              <a:spcBef>
                <a:spcPct val="0"/>
              </a:spcBef>
              <a:spcAft>
                <a:spcPct val="0"/>
              </a:spcAft>
              <a:defRPr/>
            </a:pPr>
            <a:r>
              <a:rPr lang="en-US" sz="4000">
                <a:solidFill>
                  <a:srgbClr val="FFFFFF"/>
                </a:solidFill>
                <a:latin typeface="Georgia" charset="0"/>
                <a:ea typeface="ヒラギノ角ゴ Pro W3" charset="-128"/>
                <a:cs typeface="Arial" charset="0"/>
              </a:rPr>
              <a:t>Click to edit Master title style</a:t>
            </a:r>
          </a:p>
        </p:txBody>
      </p:sp>
      <p:sp>
        <p:nvSpPr>
          <p:cNvPr id="2" name="Title 1"/>
          <p:cNvSpPr>
            <a:spLocks noGrp="1"/>
          </p:cNvSpPr>
          <p:nvPr>
            <p:ph type="title"/>
          </p:nvPr>
        </p:nvSpPr>
        <p:spPr>
          <a:xfrm>
            <a:off x="914400" y="2747962"/>
            <a:ext cx="7162800" cy="1362075"/>
          </a:xfrm>
        </p:spPr>
        <p:txBody>
          <a:bodyPr anchor="t"/>
          <a:lstStyle>
            <a:lvl1pPr algn="l">
              <a:defRPr sz="3200" b="0" cap="none" baseline="0">
                <a:solidFill>
                  <a:srgbClr val="002060"/>
                </a:solidFill>
                <a:latin typeface="Arial" pitchFamily="34" charset="0"/>
                <a:cs typeface="Arial" pitchFamily="34" charset="0"/>
              </a:defRPr>
            </a:lvl1pPr>
          </a:lstStyle>
          <a:p>
            <a:r>
              <a:rPr lang="en-US" smtClean="0"/>
              <a:t>Click to edit Master title style</a:t>
            </a:r>
            <a:endParaRPr lang="en-US" dirty="0"/>
          </a:p>
        </p:txBody>
      </p:sp>
    </p:spTree>
    <p:extLst>
      <p:ext uri="{BB962C8B-B14F-4D97-AF65-F5344CB8AC3E}">
        <p14:creationId xmlns:p14="http://schemas.microsoft.com/office/powerpoint/2010/main" val="3598378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80086"/>
            <a:ext cx="7467600" cy="1054444"/>
          </a:xfrm>
        </p:spPr>
        <p:txBody>
          <a:bodyPr/>
          <a:lstStyle>
            <a:lvl1pPr>
              <a:defRPr sz="4000"/>
            </a:lvl1pPr>
          </a:lstStyle>
          <a:p>
            <a:r>
              <a:rPr lang="en-US" dirty="0" smtClean="0"/>
              <a:t>Click to edit Master title style</a:t>
            </a:r>
            <a:endParaRPr lang="en-US" dirty="0"/>
          </a:p>
        </p:txBody>
      </p:sp>
      <p:sp>
        <p:nvSpPr>
          <p:cNvPr id="3" name="Content Placeholder 2"/>
          <p:cNvSpPr>
            <a:spLocks noGrp="1"/>
          </p:cNvSpPr>
          <p:nvPr>
            <p:ph sz="half" idx="1"/>
          </p:nvPr>
        </p:nvSpPr>
        <p:spPr>
          <a:xfrm>
            <a:off x="91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72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21344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85576" y="502508"/>
            <a:ext cx="3834705"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885576"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5073401" y="502508"/>
            <a:ext cx="3836211"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1" name="Content Placeholder 3"/>
          <p:cNvSpPr>
            <a:spLocks noGrp="1"/>
          </p:cNvSpPr>
          <p:nvPr>
            <p:ph sz="half" idx="10"/>
          </p:nvPr>
        </p:nvSpPr>
        <p:spPr>
          <a:xfrm>
            <a:off x="5086873"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15856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78010"/>
            <a:ext cx="7467600" cy="1072995"/>
          </a:xfrm>
        </p:spPr>
        <p:txBody>
          <a:bodyPr/>
          <a:lstStyle/>
          <a:p>
            <a:r>
              <a:rPr lang="en-US" smtClean="0"/>
              <a:t>Click to edit Master title style</a:t>
            </a:r>
            <a:endParaRPr lang="en-US"/>
          </a:p>
        </p:txBody>
      </p:sp>
    </p:spTree>
    <p:extLst>
      <p:ext uri="{BB962C8B-B14F-4D97-AF65-F5344CB8AC3E}">
        <p14:creationId xmlns:p14="http://schemas.microsoft.com/office/powerpoint/2010/main" val="2756820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4335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41716"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841716" y="5070770"/>
            <a:ext cx="5486400" cy="57214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373211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Tabl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980304" y="897929"/>
            <a:ext cx="7467600" cy="5072449"/>
          </a:xfrm>
          <a:prstGeom prst="rect">
            <a:avLst/>
          </a:prstGeom>
        </p:spPr>
        <p:txBody>
          <a:bodyPr/>
          <a:lstStyle>
            <a:lvl1pPr>
              <a:buFontTx/>
              <a:buNone/>
              <a:defRPr/>
            </a:lvl1pPr>
          </a:lstStyle>
          <a:p>
            <a:pPr lvl="0"/>
            <a:endParaRPr lang="en-US" noProof="0" dirty="0" smtClean="0"/>
          </a:p>
        </p:txBody>
      </p:sp>
    </p:spTree>
    <p:extLst>
      <p:ext uri="{BB962C8B-B14F-4D97-AF65-F5344CB8AC3E}">
        <p14:creationId xmlns:p14="http://schemas.microsoft.com/office/powerpoint/2010/main" val="26963529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image" Target="../media/image4.jpeg"/><Relationship Id="rId5" Type="http://schemas.openxmlformats.org/officeDocument/2006/relationships/slideLayout" Target="../slideLayouts/slideLayout8.xml"/><Relationship Id="rId10" Type="http://schemas.openxmlformats.org/officeDocument/2006/relationships/theme" Target="../theme/theme2.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2882C-A2A2-234C-A51F-5E29483AFB47}" type="datetimeFigureOut">
              <a:rPr lang="en-US" smtClean="0"/>
              <a:pPr/>
              <a:t>1/8/2015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EC0977-E28B-DA4E-B986-0EE40A406CC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1430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extLst>
      <p:ext uri="{BB962C8B-B14F-4D97-AF65-F5344CB8AC3E}">
        <p14:creationId xmlns:p14="http://schemas.microsoft.com/office/powerpoint/2010/main" val="3290137989"/>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Lst>
  <p:txStyles>
    <p:title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p:titleStyle>
    <p:bodyStyle>
      <a:lvl1pPr marL="342900" indent="-342900" algn="l" rtl="0" eaLnBrk="0" fontAlgn="base" hangingPunct="0">
        <a:lnSpc>
          <a:spcPct val="70000"/>
        </a:lnSpc>
        <a:spcBef>
          <a:spcPct val="0"/>
        </a:spcBef>
        <a:spcAft>
          <a:spcPct val="20000"/>
        </a:spcAft>
        <a:buChar char="•"/>
        <a:defRPr sz="4000">
          <a:solidFill>
            <a:schemeClr val="tx1"/>
          </a:solidFill>
          <a:latin typeface="+mn-lt"/>
          <a:ea typeface="ヒラギノ角ゴ Pro W3" charset="-128"/>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8888" y="6076950"/>
            <a:ext cx="7532687" cy="338554"/>
          </a:xfrm>
          <a:prstGeom prst="rect">
            <a:avLst/>
          </a:prstGeom>
          <a:noFill/>
        </p:spPr>
        <p:txBody>
          <a:bodyPr>
            <a:spAutoFit/>
          </a:bodyPr>
          <a:lstStyle/>
          <a:p>
            <a:pPr defTabSz="914400" eaLnBrk="0" fontAlgn="base" hangingPunct="0">
              <a:spcBef>
                <a:spcPct val="0"/>
              </a:spcBef>
              <a:spcAft>
                <a:spcPct val="0"/>
              </a:spcAft>
              <a:defRPr/>
            </a:pPr>
            <a:r>
              <a:rPr lang="en-US" sz="800" dirty="0">
                <a:solidFill>
                  <a:srgbClr val="66209B"/>
                </a:solidFill>
                <a:ea typeface="ヒラギノ角ゴ Pro W3" charset="-128"/>
              </a:rPr>
              <a:t>This presentation was supported by Cooperative Agreement Number 1U48DP005017 from the Centers for  Disease Control and Prevention. The findings and conclusions in this presentation are those of the </a:t>
            </a:r>
            <a:r>
              <a:rPr lang="en-US" sz="800" dirty="0" smtClean="0">
                <a:solidFill>
                  <a:srgbClr val="66209B"/>
                </a:solidFill>
                <a:ea typeface="ヒラギノ角ゴ Pro W3" charset="-128"/>
              </a:rPr>
              <a:t>author(s) and </a:t>
            </a:r>
            <a:r>
              <a:rPr lang="en-US" sz="800" dirty="0">
                <a:solidFill>
                  <a:srgbClr val="66209B"/>
                </a:solidFill>
                <a:ea typeface="ヒラギノ角ゴ Pro W3" charset="-128"/>
              </a:rPr>
              <a:t>do not necessarily represent the official position of the Centers for Disease Control and Prevention. </a:t>
            </a:r>
          </a:p>
        </p:txBody>
      </p:sp>
      <p:sp>
        <p:nvSpPr>
          <p:cNvPr id="6" name="Rectangle 4"/>
          <p:cNvSpPr>
            <a:spLocks noGrp="1" noChangeArrowheads="1"/>
          </p:cNvSpPr>
          <p:nvPr>
            <p:ph type="ctrTitle"/>
          </p:nvPr>
        </p:nvSpPr>
        <p:spPr/>
        <p:txBody>
          <a:bodyPr/>
          <a:lstStyle/>
          <a:p>
            <a:pPr lvl="0" defTabSz="457200" eaLnBrk="1" fontAlgn="auto" hangingPunct="1">
              <a:spcBef>
                <a:spcPct val="20000"/>
              </a:spcBef>
              <a:spcAft>
                <a:spcPts val="0"/>
              </a:spcAft>
            </a:pPr>
            <a:r>
              <a:rPr lang="en-US" kern="1200" dirty="0">
                <a:solidFill>
                  <a:prstClr val="white"/>
                </a:solidFill>
                <a:latin typeface="Georgia"/>
                <a:ea typeface="+mn-ea"/>
              </a:rPr>
              <a:t>Capacity Building Training and Technical Assistance Workgroup</a:t>
            </a:r>
          </a:p>
        </p:txBody>
      </p:sp>
      <p:sp>
        <p:nvSpPr>
          <p:cNvPr id="7" name="Rectangle 5"/>
          <p:cNvSpPr txBox="1">
            <a:spLocks noChangeArrowheads="1"/>
          </p:cNvSpPr>
          <p:nvPr/>
        </p:nvSpPr>
        <p:spPr bwMode="auto">
          <a:xfrm>
            <a:off x="664426" y="2743200"/>
            <a:ext cx="7772400" cy="76200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marL="0" indent="0" algn="l" rtl="0" eaLnBrk="0" fontAlgn="base" hangingPunct="0">
              <a:lnSpc>
                <a:spcPct val="70000"/>
              </a:lnSpc>
              <a:spcBef>
                <a:spcPct val="0"/>
              </a:spcBef>
              <a:spcAft>
                <a:spcPct val="20000"/>
              </a:spcAft>
              <a:buFontTx/>
              <a:buNone/>
              <a:defRPr sz="2800">
                <a:solidFill>
                  <a:srgbClr val="002060"/>
                </a:solidFill>
                <a:latin typeface="Arial" pitchFamily="34" charset="0"/>
                <a:ea typeface="ヒラギノ角ゴ Pro W3" charset="-128"/>
                <a:cs typeface="Arial" pitchFamily="34" charset="0"/>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a:lstStyle>
          <a:p>
            <a:pPr algn="ctr" defTabSz="914400" eaLnBrk="1" hangingPunct="1">
              <a:lnSpc>
                <a:spcPct val="100000"/>
              </a:lnSpc>
            </a:pPr>
            <a:r>
              <a:rPr lang="en-US" sz="3200" dirty="0" smtClean="0">
                <a:solidFill>
                  <a:schemeClr val="tx1"/>
                </a:solidFill>
                <a:latin typeface="+mn-lt"/>
                <a:ea typeface="+mn-ea"/>
                <a:cs typeface="+mn-cs"/>
              </a:rPr>
              <a:t>All </a:t>
            </a:r>
            <a:r>
              <a:rPr lang="en-US" sz="3200" dirty="0">
                <a:solidFill>
                  <a:schemeClr val="tx1"/>
                </a:solidFill>
                <a:latin typeface="+mn-lt"/>
                <a:ea typeface="+mn-ea"/>
                <a:cs typeface="+mn-cs"/>
              </a:rPr>
              <a:t>10 Centers Participated</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606" y="3581400"/>
            <a:ext cx="4052040" cy="227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55869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a:bodyPr>
          <a:lstStyle/>
          <a:p>
            <a:r>
              <a:rPr lang="en-US" sz="4000" dirty="0" smtClean="0"/>
              <a:t>What We Did</a:t>
            </a:r>
            <a:endParaRPr lang="en-US" sz="4000" dirty="0"/>
          </a:p>
        </p:txBody>
      </p:sp>
      <p:sp>
        <p:nvSpPr>
          <p:cNvPr id="3" name="Text Placeholder 2"/>
          <p:cNvSpPr>
            <a:spLocks noGrp="1"/>
          </p:cNvSpPr>
          <p:nvPr>
            <p:ph type="body" sz="quarter" idx="11"/>
          </p:nvPr>
        </p:nvSpPr>
        <p:spPr>
          <a:xfrm>
            <a:off x="457200" y="1752600"/>
            <a:ext cx="6096000" cy="3276600"/>
          </a:xfrm>
        </p:spPr>
        <p:txBody>
          <a:bodyPr/>
          <a:lstStyle/>
          <a:p>
            <a:pPr marL="457200" lvl="0" indent="-457200">
              <a:buFont typeface="Arial" panose="020B0604020202020204" pitchFamily="34" charset="0"/>
              <a:buChar char="•"/>
            </a:pPr>
            <a:r>
              <a:rPr lang="en-US" dirty="0"/>
              <a:t>Developed </a:t>
            </a:r>
            <a:r>
              <a:rPr lang="en-US" dirty="0" smtClean="0"/>
              <a:t>7 module training and Facilitator’s Guide</a:t>
            </a:r>
          </a:p>
          <a:p>
            <a:pPr marL="457200" lvl="0" indent="-457200">
              <a:buFont typeface="Arial" panose="020B0604020202020204" pitchFamily="34" charset="0"/>
              <a:buChar char="•"/>
            </a:pPr>
            <a:r>
              <a:rPr lang="en-US" dirty="0" smtClean="0"/>
              <a:t>Led </a:t>
            </a:r>
            <a:r>
              <a:rPr lang="en-US" dirty="0"/>
              <a:t>14 workshops for 600+ practitioners </a:t>
            </a:r>
          </a:p>
          <a:p>
            <a:pPr marL="457200" lvl="0" indent="-457200">
              <a:buFont typeface="Arial" panose="020B0604020202020204" pitchFamily="34" charset="0"/>
              <a:buChar char="•"/>
            </a:pPr>
            <a:r>
              <a:rPr lang="en-US" dirty="0"/>
              <a:t>Consulted with the Community </a:t>
            </a:r>
            <a:r>
              <a:rPr lang="en-US" dirty="0" smtClean="0"/>
              <a:t>Guide</a:t>
            </a:r>
          </a:p>
        </p:txBody>
      </p:sp>
      <p:pic>
        <p:nvPicPr>
          <p:cNvPr id="4" name="Picture 3"/>
          <p:cNvPicPr/>
          <p:nvPr/>
        </p:nvPicPr>
        <p:blipFill rotWithShape="1">
          <a:blip r:embed="rId3" cstate="email">
            <a:extLst>
              <a:ext uri="{28A0092B-C50C-407E-A947-70E740481C1C}">
                <a14:useLocalDpi xmlns:a14="http://schemas.microsoft.com/office/drawing/2010/main" val="0"/>
              </a:ext>
            </a:extLst>
          </a:blip>
          <a:srcRect l="29084" t="708" r="29243" b="840"/>
          <a:stretch/>
        </p:blipFill>
        <p:spPr bwMode="auto">
          <a:xfrm>
            <a:off x="6324600" y="2075210"/>
            <a:ext cx="2319624" cy="2908495"/>
          </a:xfrm>
          <a:prstGeom prst="rect">
            <a:avLst/>
          </a:prstGeom>
          <a:ln>
            <a:solidFill>
              <a:schemeClr val="accent1"/>
            </a:solidFill>
          </a:ln>
          <a:extLst>
            <a:ext uri="{53640926-AAD7-44D8-BBD7-CCE9431645EC}">
              <a14:shadowObscured xmlns:a14="http://schemas.microsoft.com/office/drawing/2010/main"/>
            </a:ext>
          </a:extLst>
        </p:spPr>
      </p:pic>
      <p:sp>
        <p:nvSpPr>
          <p:cNvPr id="5" name="Rectangle 4"/>
          <p:cNvSpPr/>
          <p:nvPr/>
        </p:nvSpPr>
        <p:spPr>
          <a:xfrm>
            <a:off x="990600" y="5000117"/>
            <a:ext cx="7772400" cy="1557349"/>
          </a:xfrm>
          <a:prstGeom prst="rect">
            <a:avLst/>
          </a:prstGeom>
        </p:spPr>
        <p:txBody>
          <a:bodyPr wrap="square">
            <a:spAutoFit/>
          </a:bodyPr>
          <a:lstStyle/>
          <a:p>
            <a:pPr marL="746125" lvl="1" indent="-407988">
              <a:spcBef>
                <a:spcPct val="20000"/>
              </a:spcBef>
              <a:buFont typeface="Calibri" panose="020F0502020204030204" pitchFamily="34" charset="0"/>
              <a:buChar char="‒"/>
            </a:pPr>
            <a:r>
              <a:rPr lang="en-US" sz="2800" dirty="0"/>
              <a:t>Toolbox</a:t>
            </a:r>
          </a:p>
          <a:p>
            <a:pPr marL="746125" lvl="1" indent="-407988">
              <a:spcBef>
                <a:spcPct val="20000"/>
              </a:spcBef>
              <a:buFont typeface="Calibri" panose="020F0502020204030204" pitchFamily="34" charset="0"/>
              <a:buChar char="‒"/>
            </a:pPr>
            <a:r>
              <a:rPr lang="en-US" sz="2800" dirty="0"/>
              <a:t>Decision and Implementation Support System</a:t>
            </a:r>
          </a:p>
          <a:p>
            <a:pPr marL="1139825" lvl="1" indent="-450850">
              <a:spcBef>
                <a:spcPct val="20000"/>
              </a:spcBef>
              <a:buFont typeface="Calibri" panose="020F0502020204030204" pitchFamily="34" charset="0"/>
              <a:buChar char="‒"/>
            </a:pPr>
            <a:endParaRPr lang="en-US" sz="2800" dirty="0"/>
          </a:p>
        </p:txBody>
      </p:sp>
    </p:spTree>
    <p:extLst>
      <p:ext uri="{BB962C8B-B14F-4D97-AF65-F5344CB8AC3E}">
        <p14:creationId xmlns:p14="http://schemas.microsoft.com/office/powerpoint/2010/main" val="39286192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09600" y="331787"/>
            <a:ext cx="7924800" cy="963613"/>
          </a:xfrm>
        </p:spPr>
        <p:txBody>
          <a:bodyPr>
            <a:normAutofit/>
          </a:bodyPr>
          <a:lstStyle/>
          <a:p>
            <a:r>
              <a:rPr lang="en-US" sz="4000" dirty="0" smtClean="0"/>
              <a:t>What We Did</a:t>
            </a:r>
            <a:endParaRPr lang="en-US" sz="4000" dirty="0"/>
          </a:p>
        </p:txBody>
      </p:sp>
      <p:sp>
        <p:nvSpPr>
          <p:cNvPr id="3" name="Text Placeholder 2"/>
          <p:cNvSpPr>
            <a:spLocks noGrp="1"/>
          </p:cNvSpPr>
          <p:nvPr>
            <p:ph type="body" sz="quarter" idx="11"/>
          </p:nvPr>
        </p:nvSpPr>
        <p:spPr>
          <a:xfrm>
            <a:off x="609600" y="1424354"/>
            <a:ext cx="8229600" cy="4900246"/>
          </a:xfrm>
        </p:spPr>
        <p:txBody>
          <a:bodyPr>
            <a:noAutofit/>
          </a:bodyPr>
          <a:lstStyle/>
          <a:p>
            <a:r>
              <a:rPr lang="en-US" dirty="0"/>
              <a:t>Papers under review</a:t>
            </a:r>
          </a:p>
          <a:p>
            <a:pPr marL="457200" lvl="0" indent="-457200">
              <a:buFont typeface="Arial" pitchFamily="34" charset="0"/>
              <a:buChar char="•"/>
            </a:pPr>
            <a:r>
              <a:rPr lang="en-US" sz="2600" dirty="0" err="1"/>
              <a:t>Escoffery</a:t>
            </a:r>
            <a:r>
              <a:rPr lang="en-US" sz="2600" dirty="0"/>
              <a:t> et al. Assessment of </a:t>
            </a:r>
            <a:r>
              <a:rPr lang="en-US" sz="2600" dirty="0" smtClean="0"/>
              <a:t>training </a:t>
            </a:r>
            <a:r>
              <a:rPr lang="en-US" sz="2600" dirty="0"/>
              <a:t>and </a:t>
            </a:r>
            <a:r>
              <a:rPr lang="en-US" sz="2600" dirty="0" smtClean="0"/>
              <a:t>technical </a:t>
            </a:r>
            <a:r>
              <a:rPr lang="en-US" sz="2600" dirty="0"/>
              <a:t>a</a:t>
            </a:r>
            <a:r>
              <a:rPr lang="en-US" sz="2600" dirty="0" smtClean="0"/>
              <a:t>ssistance </a:t>
            </a:r>
            <a:r>
              <a:rPr lang="en-US" sz="2600" dirty="0"/>
              <a:t>n</a:t>
            </a:r>
            <a:r>
              <a:rPr lang="en-US" sz="2600" dirty="0" smtClean="0"/>
              <a:t>eeds </a:t>
            </a:r>
            <a:r>
              <a:rPr lang="en-US" sz="2600" dirty="0"/>
              <a:t>of Colorectal Cancer Control Program Grantees</a:t>
            </a:r>
          </a:p>
          <a:p>
            <a:pPr marL="457200" lvl="0" indent="-457200">
              <a:buFont typeface="Arial" pitchFamily="34" charset="0"/>
              <a:buChar char="•"/>
            </a:pPr>
            <a:r>
              <a:rPr lang="en-US" sz="2600" dirty="0" err="1"/>
              <a:t>Kegler</a:t>
            </a:r>
            <a:r>
              <a:rPr lang="en-US" sz="2600" dirty="0"/>
              <a:t>  et al. Use of mini-grants to disseminate evidence-based interventions for cancer prevention and control</a:t>
            </a:r>
          </a:p>
          <a:p>
            <a:pPr marL="457200" lvl="0" indent="-457200">
              <a:buFont typeface="Arial" pitchFamily="34" charset="0"/>
              <a:buChar char="•"/>
            </a:pPr>
            <a:r>
              <a:rPr lang="en-US" sz="2600" dirty="0" err="1"/>
              <a:t>Leeman</a:t>
            </a:r>
            <a:r>
              <a:rPr lang="en-US" sz="2600" dirty="0"/>
              <a:t> et al. What strategies are used to build practitioners’ capacity to implement community-based interventions and are they effective?: A systematic review </a:t>
            </a:r>
          </a:p>
        </p:txBody>
      </p:sp>
    </p:spTree>
    <p:extLst>
      <p:ext uri="{BB962C8B-B14F-4D97-AF65-F5344CB8AC3E}">
        <p14:creationId xmlns:p14="http://schemas.microsoft.com/office/powerpoint/2010/main" val="37233215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a:bodyPr>
          <a:lstStyle/>
          <a:p>
            <a:r>
              <a:rPr lang="en-US" sz="4000" dirty="0" smtClean="0"/>
              <a:t>How We Worked Together</a:t>
            </a:r>
            <a:endParaRPr lang="en-US" sz="4000" dirty="0"/>
          </a:p>
        </p:txBody>
      </p:sp>
      <p:sp>
        <p:nvSpPr>
          <p:cNvPr id="3" name="Text Placeholder 2"/>
          <p:cNvSpPr>
            <a:spLocks noGrp="1"/>
          </p:cNvSpPr>
          <p:nvPr>
            <p:ph type="body" sz="quarter" idx="11"/>
          </p:nvPr>
        </p:nvSpPr>
        <p:spPr>
          <a:xfrm>
            <a:off x="762000" y="1600200"/>
            <a:ext cx="7543800" cy="4114800"/>
          </a:xfrm>
        </p:spPr>
        <p:txBody>
          <a:bodyPr>
            <a:noAutofit/>
          </a:bodyPr>
          <a:lstStyle/>
          <a:p>
            <a:pPr marL="457200" indent="-457200">
              <a:buFont typeface="Arial" panose="020B0604020202020204" pitchFamily="34" charset="0"/>
              <a:buChar char="•"/>
            </a:pPr>
            <a:r>
              <a:rPr lang="en-US" dirty="0" smtClean="0"/>
              <a:t>Monthly phone conferences</a:t>
            </a:r>
          </a:p>
          <a:p>
            <a:pPr marL="457200" indent="-457200">
              <a:buFont typeface="Arial" panose="020B0604020202020204" pitchFamily="34" charset="0"/>
              <a:buChar char="•"/>
            </a:pPr>
            <a:r>
              <a:rPr lang="en-US" dirty="0" smtClean="0"/>
              <a:t>Sub-workgroups</a:t>
            </a:r>
          </a:p>
          <a:p>
            <a:pPr marL="457200" indent="-457200">
              <a:buFont typeface="Arial" panose="020B0604020202020204" pitchFamily="34" charset="0"/>
              <a:buChar char="•"/>
            </a:pPr>
            <a:r>
              <a:rPr lang="en-US" dirty="0" smtClean="0"/>
              <a:t>Collaborative review and input on iterative versions of curriculum and papers</a:t>
            </a:r>
          </a:p>
          <a:p>
            <a:pPr marL="457200" indent="-457200">
              <a:buFont typeface="Arial" panose="020B0604020202020204" pitchFamily="34" charset="0"/>
              <a:buChar char="•"/>
            </a:pPr>
            <a:r>
              <a:rPr lang="en-US" dirty="0" smtClean="0"/>
              <a:t>Open invitations to assist with trainings</a:t>
            </a:r>
          </a:p>
          <a:p>
            <a:pPr marL="457200" indent="-457200">
              <a:buFont typeface="Arial" panose="020B0604020202020204" pitchFamily="34" charset="0"/>
              <a:buChar char="•"/>
            </a:pPr>
            <a:r>
              <a:rPr lang="en-US" dirty="0" smtClean="0"/>
              <a:t>Led by Cam </a:t>
            </a:r>
            <a:r>
              <a:rPr lang="en-US" dirty="0" err="1" smtClean="0"/>
              <a:t>Escoffery</a:t>
            </a:r>
            <a:r>
              <a:rPr lang="en-US" dirty="0" smtClean="0"/>
              <a:t> with support from Michelle </a:t>
            </a:r>
            <a:r>
              <a:rPr lang="en-US" dirty="0" err="1" smtClean="0"/>
              <a:t>Carvalho</a:t>
            </a:r>
            <a:r>
              <a:rPr lang="en-US" dirty="0" smtClean="0"/>
              <a:t> (Emory)</a:t>
            </a:r>
          </a:p>
        </p:txBody>
      </p:sp>
    </p:spTree>
    <p:extLst>
      <p:ext uri="{BB962C8B-B14F-4D97-AF65-F5344CB8AC3E}">
        <p14:creationId xmlns:p14="http://schemas.microsoft.com/office/powerpoint/2010/main" val="1428014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85800" y="331787"/>
            <a:ext cx="7848600" cy="963613"/>
          </a:xfrm>
        </p:spPr>
        <p:txBody>
          <a:bodyPr>
            <a:normAutofit/>
          </a:bodyPr>
          <a:lstStyle/>
          <a:p>
            <a:r>
              <a:rPr lang="en-US" sz="4000" dirty="0" smtClean="0"/>
              <a:t>What Worked</a:t>
            </a:r>
            <a:endParaRPr lang="en-US" sz="4000" dirty="0"/>
          </a:p>
        </p:txBody>
      </p:sp>
      <p:sp>
        <p:nvSpPr>
          <p:cNvPr id="3" name="Text Placeholder 2"/>
          <p:cNvSpPr>
            <a:spLocks noGrp="1"/>
          </p:cNvSpPr>
          <p:nvPr>
            <p:ph type="body" sz="quarter" idx="11"/>
          </p:nvPr>
        </p:nvSpPr>
        <p:spPr>
          <a:xfrm>
            <a:off x="-93785" y="1588477"/>
            <a:ext cx="9220200" cy="5257800"/>
          </a:xfrm>
        </p:spPr>
        <p:txBody>
          <a:bodyPr>
            <a:noAutofit/>
          </a:bodyPr>
          <a:lstStyle/>
          <a:p>
            <a:pPr marL="457200" indent="-457200">
              <a:spcBef>
                <a:spcPts val="1200"/>
              </a:spcBef>
              <a:buFont typeface="Arial" panose="020B0604020202020204" pitchFamily="34" charset="0"/>
              <a:buChar char="•"/>
            </a:pPr>
            <a:r>
              <a:rPr lang="en-US" sz="3000" dirty="0" smtClean="0"/>
              <a:t>Collaboration led to shared cross-center understanding of capacity-building  processes and terminology</a:t>
            </a:r>
          </a:p>
          <a:p>
            <a:pPr marL="457200" indent="-457200">
              <a:spcBef>
                <a:spcPts val="1200"/>
              </a:spcBef>
              <a:buFont typeface="Arial" panose="020B0604020202020204" pitchFamily="34" charset="0"/>
              <a:buChar char="•"/>
            </a:pPr>
            <a:r>
              <a:rPr lang="en-US" sz="3000" dirty="0" smtClean="0"/>
              <a:t>Visibility for CPCRN via presentations at multiple venues</a:t>
            </a:r>
          </a:p>
          <a:p>
            <a:pPr marL="457200" indent="-457200">
              <a:spcBef>
                <a:spcPts val="1200"/>
              </a:spcBef>
              <a:buFont typeface="Arial" panose="020B0604020202020204" pitchFamily="34" charset="0"/>
              <a:buChar char="•"/>
            </a:pPr>
            <a:r>
              <a:rPr lang="en-US" sz="3000" dirty="0" smtClean="0"/>
              <a:t>Provision of needed services</a:t>
            </a:r>
          </a:p>
          <a:p>
            <a:pPr marL="457200" indent="-457200">
              <a:spcBef>
                <a:spcPts val="1200"/>
              </a:spcBef>
              <a:buFont typeface="Arial" panose="020B0604020202020204" pitchFamily="34" charset="0"/>
              <a:buChar char="•"/>
            </a:pPr>
            <a:r>
              <a:rPr lang="en-US" sz="3000" dirty="0"/>
              <a:t>P</a:t>
            </a:r>
            <a:r>
              <a:rPr lang="en-US" sz="3000" dirty="0" smtClean="0"/>
              <a:t>artnership with Community Guide </a:t>
            </a:r>
          </a:p>
          <a:p>
            <a:pPr marL="457200" indent="-457200">
              <a:spcBef>
                <a:spcPts val="1200"/>
              </a:spcBef>
              <a:buFont typeface="Arial" panose="020B0604020202020204" pitchFamily="34" charset="0"/>
              <a:buChar char="•"/>
            </a:pPr>
            <a:r>
              <a:rPr lang="en-US" sz="3000" dirty="0"/>
              <a:t>C</a:t>
            </a:r>
            <a:r>
              <a:rPr lang="en-US" sz="3000" dirty="0" smtClean="0"/>
              <a:t>enters published findings from local experience delivering versions of curriculum</a:t>
            </a:r>
          </a:p>
        </p:txBody>
      </p:sp>
    </p:spTree>
    <p:extLst>
      <p:ext uri="{BB962C8B-B14F-4D97-AF65-F5344CB8AC3E}">
        <p14:creationId xmlns:p14="http://schemas.microsoft.com/office/powerpoint/2010/main" val="2878983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a:bodyPr>
          <a:lstStyle/>
          <a:p>
            <a:r>
              <a:rPr lang="en-US" sz="4000" dirty="0" smtClean="0"/>
              <a:t>What Didn’t Work</a:t>
            </a:r>
            <a:endParaRPr lang="en-US" sz="4000" dirty="0"/>
          </a:p>
        </p:txBody>
      </p:sp>
      <p:sp>
        <p:nvSpPr>
          <p:cNvPr id="3" name="Text Placeholder 2"/>
          <p:cNvSpPr>
            <a:spLocks noGrp="1"/>
          </p:cNvSpPr>
          <p:nvPr>
            <p:ph type="body" sz="quarter" idx="11"/>
          </p:nvPr>
        </p:nvSpPr>
        <p:spPr>
          <a:xfrm>
            <a:off x="539262" y="1752600"/>
            <a:ext cx="8001000" cy="4114800"/>
          </a:xfrm>
        </p:spPr>
        <p:txBody>
          <a:bodyPr/>
          <a:lstStyle/>
          <a:p>
            <a:pPr marL="457200" indent="-457200">
              <a:buFont typeface="Arial" panose="020B0604020202020204" pitchFamily="34" charset="0"/>
              <a:buChar char="•"/>
            </a:pPr>
            <a:r>
              <a:rPr lang="en-US" dirty="0" smtClean="0"/>
              <a:t>Many </a:t>
            </a:r>
            <a:r>
              <a:rPr lang="en-US" dirty="0"/>
              <a:t>contributors to </a:t>
            </a:r>
            <a:r>
              <a:rPr lang="en-US" dirty="0" smtClean="0"/>
              <a:t>curriculum</a:t>
            </a:r>
          </a:p>
          <a:p>
            <a:pPr marL="1139825" lvl="1" indent="-450850">
              <a:buFont typeface="Calibri" panose="020F0502020204030204" pitchFamily="34" charset="0"/>
              <a:buChar char="‒"/>
            </a:pPr>
            <a:r>
              <a:rPr lang="en-US" dirty="0" smtClean="0"/>
              <a:t>Achieving </a:t>
            </a:r>
            <a:r>
              <a:rPr lang="en-US" dirty="0"/>
              <a:t>consistency across modules was a </a:t>
            </a:r>
            <a:r>
              <a:rPr lang="en-US" dirty="0" smtClean="0"/>
              <a:t>long </a:t>
            </a:r>
            <a:r>
              <a:rPr lang="en-US" dirty="0"/>
              <a:t>process</a:t>
            </a:r>
          </a:p>
          <a:p>
            <a:pPr marL="457200" indent="-457200">
              <a:buFont typeface="Arial" panose="020B0604020202020204" pitchFamily="34" charset="0"/>
              <a:buChar char="•"/>
            </a:pPr>
            <a:r>
              <a:rPr lang="en-US" dirty="0"/>
              <a:t>Absence of a research </a:t>
            </a:r>
            <a:r>
              <a:rPr lang="en-US" dirty="0" smtClean="0"/>
              <a:t>agenda </a:t>
            </a:r>
          </a:p>
        </p:txBody>
      </p:sp>
    </p:spTree>
    <p:extLst>
      <p:ext uri="{BB962C8B-B14F-4D97-AF65-F5344CB8AC3E}">
        <p14:creationId xmlns:p14="http://schemas.microsoft.com/office/powerpoint/2010/main" val="15411585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a:bodyPr>
          <a:lstStyle/>
          <a:p>
            <a:r>
              <a:rPr lang="en-US" sz="4000" dirty="0" smtClean="0"/>
              <a:t>Lessons Learned </a:t>
            </a:r>
            <a:endParaRPr lang="en-US" sz="4000" dirty="0"/>
          </a:p>
        </p:txBody>
      </p:sp>
      <p:sp>
        <p:nvSpPr>
          <p:cNvPr id="3" name="Text Placeholder 2"/>
          <p:cNvSpPr>
            <a:spLocks noGrp="1"/>
          </p:cNvSpPr>
          <p:nvPr>
            <p:ph type="body" sz="quarter" idx="11"/>
          </p:nvPr>
        </p:nvSpPr>
        <p:spPr>
          <a:xfrm>
            <a:off x="762000" y="1600200"/>
            <a:ext cx="7924800" cy="4264855"/>
          </a:xfrm>
        </p:spPr>
        <p:txBody>
          <a:bodyPr>
            <a:normAutofit lnSpcReduction="10000"/>
          </a:bodyPr>
          <a:lstStyle/>
          <a:p>
            <a:pPr marL="457200" indent="-457200">
              <a:buFont typeface="Arial" pitchFamily="34" charset="0"/>
              <a:buChar char="•"/>
            </a:pPr>
            <a:r>
              <a:rPr lang="en-US" sz="3000" dirty="0"/>
              <a:t>Collaborate with local and national partners</a:t>
            </a:r>
          </a:p>
          <a:p>
            <a:pPr marL="457200" indent="-457200">
              <a:buFont typeface="Arial" pitchFamily="34" charset="0"/>
              <a:buChar char="•"/>
            </a:pPr>
            <a:r>
              <a:rPr lang="en-US" sz="3000" dirty="0" smtClean="0"/>
              <a:t>Identify </a:t>
            </a:r>
            <a:r>
              <a:rPr lang="en-US" sz="3000" dirty="0"/>
              <a:t>research questions up front </a:t>
            </a:r>
          </a:p>
          <a:p>
            <a:pPr marL="457200" indent="-457200">
              <a:buFont typeface="Arial" pitchFamily="34" charset="0"/>
              <a:buChar char="•"/>
            </a:pPr>
            <a:r>
              <a:rPr lang="en-US" sz="3000" dirty="0" smtClean="0"/>
              <a:t>Make feasible plans </a:t>
            </a:r>
            <a:r>
              <a:rPr lang="en-US" sz="3000" dirty="0"/>
              <a:t>for addressing </a:t>
            </a:r>
            <a:r>
              <a:rPr lang="en-US" sz="3000" dirty="0" smtClean="0"/>
              <a:t>your questions </a:t>
            </a:r>
          </a:p>
          <a:p>
            <a:pPr marL="457200" indent="-457200">
              <a:buFont typeface="Arial" pitchFamily="34" charset="0"/>
              <a:buChar char="•"/>
            </a:pPr>
            <a:r>
              <a:rPr lang="en-US" sz="3000" dirty="0" smtClean="0"/>
              <a:t>List </a:t>
            </a:r>
            <a:r>
              <a:rPr lang="en-US" sz="3000" dirty="0"/>
              <a:t>potential publications and research proposals early </a:t>
            </a:r>
            <a:r>
              <a:rPr lang="en-US" sz="3000" dirty="0" smtClean="0"/>
              <a:t>on</a:t>
            </a:r>
          </a:p>
          <a:p>
            <a:pPr marL="457200" indent="-457200">
              <a:buFont typeface="Arial" pitchFamily="34" charset="0"/>
              <a:buChar char="•"/>
            </a:pPr>
            <a:r>
              <a:rPr lang="en-US" sz="3000" dirty="0"/>
              <a:t>Be strategic when assigning tasks </a:t>
            </a:r>
          </a:p>
          <a:p>
            <a:pPr marL="457200" indent="-457200">
              <a:buFont typeface="Arial" pitchFamily="34" charset="0"/>
              <a:buChar char="•"/>
            </a:pPr>
            <a:r>
              <a:rPr lang="en-US" sz="3000" dirty="0" smtClean="0"/>
              <a:t>Engage </a:t>
            </a:r>
            <a:r>
              <a:rPr lang="en-US" sz="3000" dirty="0"/>
              <a:t>strong support staff to manage logistics, deliverables, and timelines</a:t>
            </a:r>
          </a:p>
          <a:p>
            <a:pPr lvl="1" indent="-342900"/>
            <a:endParaRPr lang="en-US" sz="2400" dirty="0"/>
          </a:p>
        </p:txBody>
      </p:sp>
    </p:spTree>
    <p:extLst>
      <p:ext uri="{BB962C8B-B14F-4D97-AF65-F5344CB8AC3E}">
        <p14:creationId xmlns:p14="http://schemas.microsoft.com/office/powerpoint/2010/main" val="1501533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PCRN ppt template">
  <a:themeElements>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PCRN pp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PCRN pp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PCRN pp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PCRN pp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PCRN pp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PCRN pp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PCRN pp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PCRN pp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PCRN pp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PCRN pp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PCRN pp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445</Words>
  <Application>Microsoft Office PowerPoint</Application>
  <PresentationFormat>On-screen Show (4:3)</PresentationFormat>
  <Paragraphs>63</Paragraphs>
  <Slides>7</Slides>
  <Notes>7</Notes>
  <HiddenSlides>0</HiddenSlides>
  <MMClips>0</MMClips>
  <ScaleCrop>false</ScaleCrop>
  <HeadingPairs>
    <vt:vector size="4" baseType="variant">
      <vt:variant>
        <vt:lpstr>Theme</vt:lpstr>
      </vt:variant>
      <vt:variant>
        <vt:i4>2</vt:i4>
      </vt:variant>
      <vt:variant>
        <vt:lpstr>Slide Titles</vt:lpstr>
      </vt:variant>
      <vt:variant>
        <vt:i4>7</vt:i4>
      </vt:variant>
    </vt:vector>
  </HeadingPairs>
  <TitlesOfParts>
    <vt:vector size="9" baseType="lpstr">
      <vt:lpstr>Office Theme</vt:lpstr>
      <vt:lpstr>CPCRN ppt template</vt:lpstr>
      <vt:lpstr>Capacity Building Training and Technical Assistance Workgroup</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2012-08-15T19:33:02Z</dcterms:created>
  <dcterms:modified xsi:type="dcterms:W3CDTF">2015-01-08T16:08:21Z</dcterms:modified>
</cp:coreProperties>
</file>