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92" r:id="rId2"/>
    <p:sldId id="291" r:id="rId3"/>
    <p:sldId id="290" r:id="rId4"/>
    <p:sldId id="297" r:id="rId5"/>
    <p:sldId id="298" r:id="rId6"/>
    <p:sldId id="299" r:id="rId7"/>
    <p:sldId id="301" r:id="rId8"/>
    <p:sldId id="302" r:id="rId9"/>
    <p:sldId id="293" r:id="rId10"/>
    <p:sldId id="294" r:id="rId11"/>
    <p:sldId id="295" r:id="rId12"/>
    <p:sldId id="303" r:id="rId13"/>
    <p:sldId id="287" r:id="rId14"/>
    <p:sldId id="289" r:id="rId15"/>
    <p:sldId id="288" r:id="rId16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2781"/>
    <a:srgbClr val="672C94"/>
    <a:srgbClr val="66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69950" autoAdjust="0"/>
  </p:normalViewPr>
  <p:slideViewPr>
    <p:cSldViewPr snapToObjects="1">
      <p:cViewPr>
        <p:scale>
          <a:sx n="64" d="100"/>
          <a:sy n="64" d="100"/>
        </p:scale>
        <p:origin x="-2538" y="-3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99" d="100"/>
          <a:sy n="99" d="100"/>
        </p:scale>
        <p:origin x="-2256" y="-10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r">
              <a:defRPr sz="1200"/>
            </a:lvl1pPr>
          </a:lstStyle>
          <a:p>
            <a:fld id="{36875781-92B0-45B1-9181-6D63C194258A}" type="datetimeFigureOut">
              <a:rPr lang="en-US" smtClean="0"/>
              <a:pPr/>
              <a:t>1/8/2015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6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r">
              <a:defRPr sz="1200"/>
            </a:lvl1pPr>
          </a:lstStyle>
          <a:p>
            <a:fld id="{9268E24D-3B96-4486-B221-D41E284D04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2416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r">
              <a:defRPr sz="1200"/>
            </a:lvl1pPr>
          </a:lstStyle>
          <a:p>
            <a:fld id="{0230BDE6-4E85-4A6F-80F6-88781F3271F9}" type="datetimeFigureOut">
              <a:rPr lang="en-US" smtClean="0"/>
              <a:pPr/>
              <a:t>1/8/2015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1" tIns="46586" rIns="93171" bIns="46586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1" tIns="46586" rIns="93171" bIns="4658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6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r">
              <a:defRPr sz="1200"/>
            </a:lvl1pPr>
          </a:lstStyle>
          <a:p>
            <a:fld id="{EB425539-E251-4053-9A4D-8F8D7FFF5CE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9288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25539-E251-4053-9A4D-8F8D7FFF5CE1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313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25539-E251-4053-9A4D-8F8D7FFF5CE1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05728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25539-E251-4053-9A4D-8F8D7FFF5CE1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646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25539-E251-4053-9A4D-8F8D7FFF5CE1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073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1169987"/>
            <a:ext cx="7543800" cy="1192213"/>
          </a:xfrm>
        </p:spPr>
        <p:txBody>
          <a:bodyPr wrap="square" anchor="ctr">
            <a:normAutofit/>
          </a:bodyPr>
          <a:lstStyle>
            <a:lvl1pPr marL="0" indent="0" algn="l">
              <a:spcAft>
                <a:spcPts val="0"/>
              </a:spcAft>
              <a:buNone/>
              <a:defRPr sz="4000" b="0" i="0" baseline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lvl="0"/>
            <a:r>
              <a:rPr lang="en-US" dirty="0" smtClean="0"/>
              <a:t>Main Slide Title Font is 40pt Georgia regular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90600" y="3009900"/>
            <a:ext cx="7772400" cy="1752600"/>
          </a:xfrm>
        </p:spPr>
        <p:txBody>
          <a:bodyPr>
            <a:normAutofit/>
          </a:bodyPr>
          <a:lstStyle>
            <a:lvl1pPr marL="0" indent="0" algn="l">
              <a:buNone/>
              <a:defRPr sz="2800" baseline="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font is 28pt Arial regular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id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331787"/>
            <a:ext cx="7543800" cy="963613"/>
          </a:xfrm>
        </p:spPr>
        <p:txBody>
          <a:bodyPr wrap="square" anchor="ctr">
            <a:normAutofit/>
          </a:bodyPr>
          <a:lstStyle>
            <a:lvl1pPr marL="0" indent="0" algn="l">
              <a:spcAft>
                <a:spcPts val="0"/>
              </a:spcAft>
              <a:buNone/>
              <a:defRPr sz="3200" b="0" i="0" baseline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lvl="0"/>
            <a:r>
              <a:rPr lang="en-US" dirty="0" smtClean="0"/>
              <a:t>Interior slide - 32 point Georgia Regular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90600" y="1752600"/>
            <a:ext cx="7543800" cy="4114800"/>
          </a:xfrm>
        </p:spPr>
        <p:txBody>
          <a:bodyPr/>
          <a:lstStyle>
            <a:lvl1pPr>
              <a:buFontTx/>
              <a:buNone/>
              <a:defRPr sz="3200" baseline="0"/>
            </a:lvl1pPr>
          </a:lstStyle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Slide body text is 24pt Arial regular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nimal footer graphic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>
            <a:spLocks noGrp="1"/>
          </p:cNvSpPr>
          <p:nvPr userDrawn="1">
            <p:ph type="title" idx="4294967295" hasCustomPrompt="1"/>
          </p:nvPr>
        </p:nvSpPr>
        <p:spPr>
          <a:xfrm>
            <a:off x="457200" y="2590800"/>
            <a:ext cx="8229600" cy="1143000"/>
          </a:xfrm>
        </p:spPr>
        <p:txBody>
          <a:bodyPr>
            <a:normAutofit/>
          </a:bodyPr>
          <a:lstStyle/>
          <a:p>
            <a:r>
              <a:rPr lang="en-US" sz="1000" dirty="0" smtClean="0">
                <a:solidFill>
                  <a:srgbClr val="660099"/>
                </a:solidFill>
                <a:latin typeface="Arial"/>
                <a:cs typeface="Arial"/>
              </a:rPr>
              <a:t>( minimal slide for charts/graphs/etc )</a:t>
            </a:r>
            <a:endParaRPr lang="en-US" sz="10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2882C-A2A2-234C-A51F-5E29483AFB47}" type="datetimeFigureOut">
              <a:rPr lang="en-US" smtClean="0"/>
              <a:pPr/>
              <a:t>1/8/2015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C0977-E28B-DA4E-B986-0EE40A406C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FQHC Workgroup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990600" y="2667000"/>
            <a:ext cx="7772400" cy="3276600"/>
          </a:xfrm>
        </p:spPr>
        <p:txBody>
          <a:bodyPr>
            <a:normAutofit fontScale="47500" lnSpcReduction="20000"/>
          </a:bodyPr>
          <a:lstStyle/>
          <a:p>
            <a:pPr algn="ctr"/>
            <a:r>
              <a:rPr lang="en-US" sz="5100" dirty="0" smtClean="0"/>
              <a:t>Participating Centers</a:t>
            </a:r>
          </a:p>
          <a:p>
            <a:endParaRPr lang="en-US" sz="2600" dirty="0" smtClean="0"/>
          </a:p>
          <a:p>
            <a:r>
              <a:rPr lang="en-US" sz="3600" dirty="0"/>
              <a:t>Emory University</a:t>
            </a:r>
          </a:p>
          <a:p>
            <a:r>
              <a:rPr lang="en-US" sz="3600" dirty="0"/>
              <a:t>Texas A&amp;M</a:t>
            </a:r>
          </a:p>
          <a:p>
            <a:r>
              <a:rPr lang="en-US" sz="3600" dirty="0" smtClean="0"/>
              <a:t>University </a:t>
            </a:r>
            <a:r>
              <a:rPr lang="en-US" sz="3600" dirty="0"/>
              <a:t>of Texas, </a:t>
            </a:r>
            <a:r>
              <a:rPr lang="en-US" sz="3600" dirty="0" smtClean="0"/>
              <a:t>Houston*</a:t>
            </a:r>
            <a:endParaRPr lang="en-US" sz="3600" dirty="0"/>
          </a:p>
          <a:p>
            <a:r>
              <a:rPr lang="en-US" sz="3600" dirty="0"/>
              <a:t>University of </a:t>
            </a:r>
            <a:r>
              <a:rPr lang="en-US" sz="3600" dirty="0" smtClean="0"/>
              <a:t>Washington*</a:t>
            </a:r>
            <a:endParaRPr lang="en-US" sz="3600" dirty="0"/>
          </a:p>
          <a:p>
            <a:r>
              <a:rPr lang="en-US" sz="3600" dirty="0" smtClean="0"/>
              <a:t>University </a:t>
            </a:r>
            <a:r>
              <a:rPr lang="en-US" sz="3600" dirty="0"/>
              <a:t>of Colorado</a:t>
            </a:r>
          </a:p>
          <a:p>
            <a:r>
              <a:rPr lang="en-US" sz="3600" dirty="0"/>
              <a:t>University of California, Los Angeles</a:t>
            </a:r>
          </a:p>
          <a:p>
            <a:r>
              <a:rPr lang="en-US" sz="3600" dirty="0"/>
              <a:t>Washington University in Saint Louis</a:t>
            </a:r>
          </a:p>
          <a:p>
            <a:r>
              <a:rPr lang="en-US" sz="3600" dirty="0"/>
              <a:t>UNC-Chapel </a:t>
            </a:r>
            <a:r>
              <a:rPr lang="en-US" sz="3600" dirty="0" smtClean="0"/>
              <a:t>Hill</a:t>
            </a:r>
          </a:p>
          <a:p>
            <a:r>
              <a:rPr lang="en-US" sz="3600" dirty="0"/>
              <a:t>University of South Carolina</a:t>
            </a:r>
          </a:p>
          <a:p>
            <a:endParaRPr lang="en-US" sz="2600" dirty="0"/>
          </a:p>
          <a:p>
            <a:r>
              <a:rPr lang="en-US" sz="1600" dirty="0"/>
              <a:t> </a:t>
            </a:r>
          </a:p>
          <a:p>
            <a:pPr algn="ctr"/>
            <a:endParaRPr lang="en-US" sz="16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87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FQHC Workgroup Goal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81000" y="1752600"/>
            <a:ext cx="8305800" cy="4114800"/>
          </a:xfrm>
        </p:spPr>
        <p:txBody>
          <a:bodyPr>
            <a:normAutofit/>
          </a:bodyPr>
          <a:lstStyle/>
          <a:p>
            <a:pPr marL="0" indent="0"/>
            <a:r>
              <a:rPr lang="en-US" sz="2800" dirty="0" smtClean="0"/>
              <a:t>	To 	partner </a:t>
            </a:r>
            <a:r>
              <a:rPr lang="en-US" sz="2800" dirty="0"/>
              <a:t>with FQHCs </a:t>
            </a:r>
            <a:r>
              <a:rPr lang="en-US" sz="2800" dirty="0" smtClean="0"/>
              <a:t>and state</a:t>
            </a:r>
            <a:r>
              <a:rPr lang="en-US" sz="2800" dirty="0"/>
              <a:t>, regional and </a:t>
            </a:r>
            <a:r>
              <a:rPr lang="en-US" sz="2800" dirty="0" smtClean="0"/>
              <a:t>	national </a:t>
            </a:r>
            <a:r>
              <a:rPr lang="en-US" sz="2800" dirty="0"/>
              <a:t>associations representing FQHCs to advance </a:t>
            </a:r>
            <a:r>
              <a:rPr lang="en-US" sz="2800" dirty="0" smtClean="0"/>
              <a:t>	the </a:t>
            </a:r>
            <a:r>
              <a:rPr lang="en-US" sz="2800" dirty="0"/>
              <a:t>dissemination and implementation of cancer </a:t>
            </a:r>
            <a:r>
              <a:rPr lang="en-US" sz="2800" dirty="0" smtClean="0"/>
              <a:t>	prevention </a:t>
            </a:r>
            <a:r>
              <a:rPr lang="en-US" sz="2800" dirty="0"/>
              <a:t>and control programs in community </a:t>
            </a:r>
            <a:r>
              <a:rPr lang="en-US" sz="2800" dirty="0" smtClean="0"/>
              <a:t>	health </a:t>
            </a:r>
            <a:r>
              <a:rPr lang="en-US" sz="2800" dirty="0"/>
              <a:t>centers that provide primary care to </a:t>
            </a:r>
            <a:r>
              <a:rPr lang="en-US" sz="2800" dirty="0" smtClean="0"/>
              <a:t>	underserved </a:t>
            </a:r>
            <a:r>
              <a:rPr lang="en-US" sz="2800" dirty="0"/>
              <a:t>populations.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01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We Did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752600"/>
            <a:ext cx="8305800" cy="4114800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/>
              <a:t>Studied many models </a:t>
            </a:r>
            <a:r>
              <a:rPr lang="en-US" dirty="0"/>
              <a:t>before selecting the Practice Change and Development Model and the Consolidated Framework for Implementation Research (CFIR) to guide the group’s work. </a:t>
            </a:r>
            <a:endParaRPr lang="en-US" dirty="0" smtClean="0"/>
          </a:p>
          <a:p>
            <a:endParaRPr lang="en-US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/>
              <a:t>Over </a:t>
            </a:r>
            <a:r>
              <a:rPr lang="en-US" dirty="0"/>
              <a:t>the years several </a:t>
            </a:r>
            <a:r>
              <a:rPr lang="en-US" dirty="0" smtClean="0"/>
              <a:t>sub-groups / mini-committees formed: </a:t>
            </a:r>
            <a:endParaRPr lang="en-US" dirty="0"/>
          </a:p>
          <a:p>
            <a:r>
              <a:rPr lang="en-US" dirty="0"/>
              <a:t> 	1) Partnership </a:t>
            </a:r>
            <a:r>
              <a:rPr lang="en-US" dirty="0" smtClean="0"/>
              <a:t>Subgroup</a:t>
            </a:r>
            <a:endParaRPr lang="en-US" dirty="0"/>
          </a:p>
          <a:p>
            <a:pPr lvl="0"/>
            <a:r>
              <a:rPr lang="en-US" dirty="0"/>
              <a:t>	2) Data </a:t>
            </a:r>
            <a:r>
              <a:rPr lang="en-US" dirty="0" smtClean="0"/>
              <a:t>Subgroup</a:t>
            </a:r>
            <a:endParaRPr lang="en-US" dirty="0"/>
          </a:p>
          <a:p>
            <a:pPr lvl="0"/>
            <a:r>
              <a:rPr lang="en-US" dirty="0"/>
              <a:t>	3) </a:t>
            </a:r>
            <a:r>
              <a:rPr lang="en-US" dirty="0" smtClean="0"/>
              <a:t>Cross-Center Survey Subgroup</a:t>
            </a:r>
            <a:endParaRPr lang="en-US" dirty="0"/>
          </a:p>
          <a:p>
            <a:pPr lvl="0"/>
            <a:r>
              <a:rPr lang="en-US" dirty="0"/>
              <a:t>	4) Qualitative Inquiry </a:t>
            </a:r>
            <a:r>
              <a:rPr lang="en-US" dirty="0" smtClean="0"/>
              <a:t>Subgroup</a:t>
            </a:r>
            <a:endParaRPr lang="en-US" dirty="0"/>
          </a:p>
          <a:p>
            <a:pPr lvl="0"/>
            <a:r>
              <a:rPr lang="en-US" dirty="0"/>
              <a:t>	5) Dissemination </a:t>
            </a:r>
            <a:r>
              <a:rPr lang="en-US" dirty="0" smtClean="0"/>
              <a:t>Subgroup</a:t>
            </a:r>
            <a:endParaRPr lang="en-US" dirty="0"/>
          </a:p>
          <a:p>
            <a:pPr marL="0" indent="0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866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We Did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752600"/>
            <a:ext cx="8305800" cy="4114800"/>
          </a:xfrm>
        </p:spPr>
        <p:txBody>
          <a:bodyPr>
            <a:normAutofit/>
          </a:bodyPr>
          <a:lstStyle/>
          <a:p>
            <a:pPr marL="0" indent="0"/>
            <a:endParaRPr lang="en-US" sz="2800" dirty="0" smtClean="0"/>
          </a:p>
          <a:p>
            <a:pPr marL="0" indent="0"/>
            <a:r>
              <a:rPr lang="en-US" sz="2800" b="1" dirty="0" smtClean="0"/>
              <a:t>Partnership Subgroup</a:t>
            </a:r>
            <a:r>
              <a:rPr lang="en-US" sz="2800" dirty="0" smtClean="0"/>
              <a:t> engaged HRSA/Bureau </a:t>
            </a:r>
            <a:r>
              <a:rPr lang="en-US" sz="2800" dirty="0"/>
              <a:t>of Primary Health Care, </a:t>
            </a:r>
            <a:r>
              <a:rPr lang="en-US" sz="2800" dirty="0" smtClean="0"/>
              <a:t>National Association of Community Health Centers (NACHC), National </a:t>
            </a:r>
            <a:r>
              <a:rPr lang="en-US" sz="2800" dirty="0"/>
              <a:t>Center for Farmworker Health, and other </a:t>
            </a:r>
            <a:r>
              <a:rPr lang="en-US" sz="2800" dirty="0" smtClean="0"/>
              <a:t>state </a:t>
            </a:r>
            <a:r>
              <a:rPr lang="en-US" sz="2800" dirty="0"/>
              <a:t>and local partners to guide and provide </a:t>
            </a:r>
            <a:r>
              <a:rPr lang="en-US" sz="2800" dirty="0" smtClean="0"/>
              <a:t>feedback </a:t>
            </a:r>
            <a:r>
              <a:rPr lang="en-US" sz="2800" dirty="0"/>
              <a:t>for our work. </a:t>
            </a:r>
          </a:p>
          <a:p>
            <a:pPr marL="0" indent="0"/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3391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We Did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752600"/>
            <a:ext cx="8305800" cy="4114800"/>
          </a:xfrm>
        </p:spPr>
        <p:txBody>
          <a:bodyPr>
            <a:normAutofit/>
          </a:bodyPr>
          <a:lstStyle/>
          <a:p>
            <a:pPr marL="0" indent="0"/>
            <a:r>
              <a:rPr lang="en-US" sz="2800" dirty="0" smtClean="0"/>
              <a:t>	</a:t>
            </a:r>
            <a:r>
              <a:rPr lang="en-US" sz="2800" b="1" dirty="0" smtClean="0"/>
              <a:t>Data Subgroup </a:t>
            </a:r>
            <a:r>
              <a:rPr lang="en-US" sz="2800" dirty="0"/>
              <a:t>began </a:t>
            </a:r>
            <a:r>
              <a:rPr lang="en-US" sz="2800" dirty="0" smtClean="0"/>
              <a:t>hosting </a:t>
            </a:r>
            <a:r>
              <a:rPr lang="en-US" sz="2800" dirty="0"/>
              <a:t>guest </a:t>
            </a:r>
            <a:r>
              <a:rPr lang="en-US" sz="2800" dirty="0" smtClean="0"/>
              <a:t>presentations 	focused </a:t>
            </a:r>
            <a:r>
              <a:rPr lang="en-US" sz="2800" dirty="0"/>
              <a:t>on the use of “big data” and E</a:t>
            </a:r>
            <a:r>
              <a:rPr lang="en-US" sz="2800" dirty="0" smtClean="0"/>
              <a:t>MRs </a:t>
            </a:r>
            <a:r>
              <a:rPr lang="en-US" sz="2800" dirty="0"/>
              <a:t>to </a:t>
            </a:r>
            <a:r>
              <a:rPr lang="en-US" sz="2800" dirty="0" smtClean="0"/>
              <a:t>	answer </a:t>
            </a:r>
            <a:r>
              <a:rPr lang="en-US" sz="2800" dirty="0"/>
              <a:t>questions on cancer prevention and </a:t>
            </a:r>
            <a:r>
              <a:rPr lang="en-US" sz="2800" dirty="0" smtClean="0"/>
              <a:t>	control 	strategies</a:t>
            </a:r>
            <a:r>
              <a:rPr lang="en-US" sz="2800" dirty="0"/>
              <a:t>. 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	Group then conducted cross-site studies </a:t>
            </a:r>
            <a:r>
              <a:rPr lang="en-US" sz="2800" dirty="0"/>
              <a:t>using </a:t>
            </a:r>
            <a:r>
              <a:rPr lang="en-US" sz="2800" dirty="0" smtClean="0"/>
              <a:t>pre-	existing </a:t>
            </a:r>
            <a:r>
              <a:rPr lang="en-US" sz="2800" dirty="0"/>
              <a:t>FQHC </a:t>
            </a:r>
            <a:r>
              <a:rPr lang="en-US" sz="2800" dirty="0" smtClean="0"/>
              <a:t>data and incorporating </a:t>
            </a:r>
            <a:r>
              <a:rPr lang="en-US" sz="2800" dirty="0"/>
              <a:t>GIS </a:t>
            </a:r>
            <a:r>
              <a:rPr lang="en-US" sz="2800" dirty="0" smtClean="0"/>
              <a:t>	applications </a:t>
            </a:r>
            <a:r>
              <a:rPr lang="en-US" sz="2800" dirty="0"/>
              <a:t>to explore </a:t>
            </a:r>
            <a:r>
              <a:rPr lang="en-US" sz="2800" dirty="0" smtClean="0"/>
              <a:t>cancer </a:t>
            </a:r>
            <a:r>
              <a:rPr lang="en-US" sz="2800" dirty="0"/>
              <a:t>data </a:t>
            </a:r>
            <a:r>
              <a:rPr lang="en-US" sz="2800" dirty="0" smtClean="0"/>
              <a:t>and </a:t>
            </a:r>
            <a:r>
              <a:rPr lang="en-US" sz="2800" dirty="0"/>
              <a:t>the </a:t>
            </a:r>
            <a:r>
              <a:rPr lang="en-US" sz="2800" dirty="0" smtClean="0"/>
              <a:t>impact 	of FQHCs at 	the </a:t>
            </a:r>
            <a:r>
              <a:rPr lang="en-US" sz="2800" dirty="0"/>
              <a:t>neighborhood level. </a:t>
            </a:r>
          </a:p>
          <a:p>
            <a:pPr marL="0" indent="0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1023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We Did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752600"/>
            <a:ext cx="8305800" cy="4114800"/>
          </a:xfrm>
        </p:spPr>
        <p:txBody>
          <a:bodyPr>
            <a:normAutofit/>
          </a:bodyPr>
          <a:lstStyle/>
          <a:p>
            <a:pPr marL="0" indent="0"/>
            <a:endParaRPr lang="en-US" sz="2800" dirty="0" smtClean="0"/>
          </a:p>
          <a:p>
            <a:pPr marL="0" indent="0"/>
            <a:r>
              <a:rPr lang="en-US" sz="2800" dirty="0"/>
              <a:t>	</a:t>
            </a:r>
            <a:r>
              <a:rPr lang="en-US" sz="2800" b="1" dirty="0" smtClean="0"/>
              <a:t>Cross-Center Survey Subgroup</a:t>
            </a:r>
            <a:r>
              <a:rPr lang="en-US" sz="2800" dirty="0" smtClean="0"/>
              <a:t> </a:t>
            </a:r>
            <a:r>
              <a:rPr lang="en-US" sz="2800" dirty="0"/>
              <a:t>conducted searches </a:t>
            </a:r>
            <a:r>
              <a:rPr lang="en-US" sz="2800" dirty="0" smtClean="0"/>
              <a:t>	for </a:t>
            </a:r>
            <a:r>
              <a:rPr lang="en-US" sz="2800" dirty="0"/>
              <a:t>and </a:t>
            </a:r>
            <a:r>
              <a:rPr lang="en-US" sz="2800" dirty="0" smtClean="0"/>
              <a:t>selected </a:t>
            </a:r>
            <a:r>
              <a:rPr lang="en-US" sz="2800" dirty="0"/>
              <a:t>measures for constructs of CFIR, </a:t>
            </a:r>
            <a:r>
              <a:rPr lang="en-US" sz="2800" dirty="0" smtClean="0"/>
              <a:t>	recruited FQHCs </a:t>
            </a:r>
            <a:r>
              <a:rPr lang="en-US" sz="2800" dirty="0"/>
              <a:t>across 7 states, and conducted a </a:t>
            </a:r>
            <a:r>
              <a:rPr lang="en-US" sz="2800" dirty="0" smtClean="0"/>
              <a:t>	survey of FQHCs </a:t>
            </a:r>
            <a:r>
              <a:rPr lang="en-US" sz="2800" dirty="0"/>
              <a:t>related to implementation of </a:t>
            </a:r>
            <a:r>
              <a:rPr lang="en-US" sz="2800" dirty="0" smtClean="0"/>
              <a:t>	evidence-based practices</a:t>
            </a:r>
            <a:r>
              <a:rPr lang="en-US" sz="2800" dirty="0"/>
              <a:t>. </a:t>
            </a:r>
          </a:p>
          <a:p>
            <a:pPr marL="0" indent="0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3454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We Did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752600"/>
            <a:ext cx="8305800" cy="4114800"/>
          </a:xfrm>
        </p:spPr>
        <p:txBody>
          <a:bodyPr>
            <a:normAutofit/>
          </a:bodyPr>
          <a:lstStyle/>
          <a:p>
            <a:pPr marL="0" indent="0"/>
            <a:endParaRPr lang="en-US" sz="2800" dirty="0" smtClean="0"/>
          </a:p>
          <a:p>
            <a:pPr marL="0" indent="0"/>
            <a:r>
              <a:rPr lang="en-US" sz="2800" dirty="0"/>
              <a:t>	</a:t>
            </a:r>
            <a:r>
              <a:rPr lang="en-US" sz="2800" b="1" dirty="0" smtClean="0"/>
              <a:t>Qualitative </a:t>
            </a:r>
            <a:r>
              <a:rPr lang="en-US" sz="2800" b="1" dirty="0"/>
              <a:t>Inquiry </a:t>
            </a:r>
            <a:r>
              <a:rPr lang="en-US" sz="2800" b="1" dirty="0" smtClean="0"/>
              <a:t>Subgroup</a:t>
            </a:r>
            <a:r>
              <a:rPr lang="en-US" sz="2800" dirty="0" smtClean="0"/>
              <a:t> </a:t>
            </a:r>
            <a:r>
              <a:rPr lang="en-US" sz="2800" dirty="0"/>
              <a:t>conducted </a:t>
            </a:r>
            <a:r>
              <a:rPr lang="en-US" sz="2800" dirty="0" smtClean="0"/>
              <a:t>	interviews </a:t>
            </a:r>
            <a:r>
              <a:rPr lang="en-US" sz="2800" dirty="0"/>
              <a:t>and focus groups of leaders and staff </a:t>
            </a:r>
            <a:r>
              <a:rPr lang="en-US" sz="2800" dirty="0" smtClean="0"/>
              <a:t>	members </a:t>
            </a:r>
            <a:r>
              <a:rPr lang="en-US" sz="2800" dirty="0"/>
              <a:t>from FQHCs in 14 states to explore </a:t>
            </a:r>
            <a:r>
              <a:rPr lang="en-US" sz="2800" dirty="0" smtClean="0"/>
              <a:t>	factors </a:t>
            </a:r>
            <a:r>
              <a:rPr lang="en-US" sz="2800" dirty="0"/>
              <a:t>affecting implementation of evidence-based </a:t>
            </a:r>
            <a:r>
              <a:rPr lang="en-US" sz="2800" dirty="0" smtClean="0"/>
              <a:t>	practices</a:t>
            </a:r>
            <a:r>
              <a:rPr lang="en-US" sz="2800" dirty="0"/>
              <a:t>. </a:t>
            </a:r>
          </a:p>
          <a:p>
            <a:pPr marL="0" indent="0"/>
            <a:endParaRPr lang="en-US" sz="2800" dirty="0"/>
          </a:p>
          <a:p>
            <a:pPr marL="0" indent="0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1973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We Did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752600"/>
            <a:ext cx="8305800" cy="4114800"/>
          </a:xfrm>
        </p:spPr>
        <p:txBody>
          <a:bodyPr>
            <a:normAutofit/>
          </a:bodyPr>
          <a:lstStyle/>
          <a:p>
            <a:pPr marL="0" indent="0"/>
            <a:endParaRPr lang="en-US" sz="2800" dirty="0" smtClean="0"/>
          </a:p>
          <a:p>
            <a:r>
              <a:rPr lang="en-US" sz="2800" dirty="0"/>
              <a:t>	</a:t>
            </a:r>
            <a:r>
              <a:rPr lang="en-US" sz="2800" dirty="0" smtClean="0"/>
              <a:t>		</a:t>
            </a:r>
          </a:p>
          <a:p>
            <a:r>
              <a:rPr lang="en-US" sz="2800" dirty="0"/>
              <a:t>	</a:t>
            </a:r>
            <a:r>
              <a:rPr lang="en-US" sz="2800" b="1" dirty="0" smtClean="0"/>
              <a:t>Dissemination Subgroup</a:t>
            </a:r>
            <a:r>
              <a:rPr lang="en-US" sz="2800" dirty="0" smtClean="0"/>
              <a:t> developed template for ways </a:t>
            </a:r>
            <a:r>
              <a:rPr lang="en-US" sz="2800" dirty="0"/>
              <a:t>to share </a:t>
            </a:r>
            <a:r>
              <a:rPr lang="en-US" sz="2800" dirty="0" smtClean="0"/>
              <a:t>cross-center results </a:t>
            </a:r>
            <a:r>
              <a:rPr lang="en-US" sz="2800" dirty="0"/>
              <a:t>with </a:t>
            </a:r>
            <a:r>
              <a:rPr lang="en-US" sz="2800" dirty="0" smtClean="0"/>
              <a:t>national</a:t>
            </a:r>
            <a:r>
              <a:rPr lang="en-US" sz="2800" dirty="0"/>
              <a:t>, state and local partners.</a:t>
            </a:r>
          </a:p>
          <a:p>
            <a:pPr marL="0" indent="0"/>
            <a:endParaRPr lang="en-US" sz="2800" dirty="0"/>
          </a:p>
          <a:p>
            <a:pPr marL="0" indent="0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4271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We Accomplished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33400" y="1752600"/>
            <a:ext cx="8001000" cy="4114800"/>
          </a:xfrm>
        </p:spPr>
        <p:txBody>
          <a:bodyPr>
            <a:normAutofit/>
          </a:bodyPr>
          <a:lstStyle/>
          <a:p>
            <a:endParaRPr lang="en-US" sz="2400" dirty="0"/>
          </a:p>
          <a:p>
            <a:r>
              <a:rPr lang="en-US" sz="2400" dirty="0" smtClean="0"/>
              <a:t>     Practice </a:t>
            </a:r>
            <a:r>
              <a:rPr lang="en-US" sz="2400" dirty="0"/>
              <a:t>adaptive reserve and colorectal cancer screening best practices at community health center clinics in seven states. S-P </a:t>
            </a:r>
            <a:r>
              <a:rPr lang="en-US" sz="2400" dirty="0" err="1"/>
              <a:t>Tu</a:t>
            </a:r>
            <a:r>
              <a:rPr lang="en-US" sz="2400" dirty="0"/>
              <a:t>, V Young, LJ Coombs, et al. </a:t>
            </a:r>
            <a:r>
              <a:rPr lang="en-GB" sz="2400" i="1" dirty="0" smtClean="0"/>
              <a:t>Cancer</a:t>
            </a:r>
            <a:r>
              <a:rPr lang="en-GB" sz="2400" i="1" dirty="0"/>
              <a:t>.</a:t>
            </a:r>
            <a:r>
              <a:rPr lang="en-GB" sz="2400" dirty="0"/>
              <a:t> </a:t>
            </a:r>
            <a:r>
              <a:rPr lang="en-GB" sz="2400" dirty="0" smtClean="0">
                <a:solidFill>
                  <a:srgbClr val="FF0000"/>
                </a:solidFill>
              </a:rPr>
              <a:t>Accepted/ In press</a:t>
            </a:r>
            <a:r>
              <a:rPr lang="en-GB" sz="2400" dirty="0">
                <a:solidFill>
                  <a:srgbClr val="FF0000"/>
                </a:solidFill>
              </a:rPr>
              <a:t>.</a:t>
            </a:r>
            <a:r>
              <a:rPr lang="en-GB" sz="2400" dirty="0"/>
              <a:t> </a:t>
            </a:r>
            <a:endParaRPr lang="en-US" sz="2400" dirty="0"/>
          </a:p>
          <a:p>
            <a:r>
              <a:rPr lang="en-US" sz="2400" dirty="0"/>
              <a:t> </a:t>
            </a:r>
            <a:endParaRPr lang="en-US" sz="2400" dirty="0" smtClean="0"/>
          </a:p>
          <a:p>
            <a:r>
              <a:rPr lang="en-US" sz="2400" dirty="0" smtClean="0"/>
              <a:t>	Decreased </a:t>
            </a:r>
            <a:r>
              <a:rPr lang="en-US" sz="2400" dirty="0"/>
              <a:t>cancer mortality-to-incidence ratios with increased accessibility of federally qualified health centers. SA Adams, SK Choi, L </a:t>
            </a:r>
            <a:r>
              <a:rPr lang="en-US" sz="2400" dirty="0" err="1"/>
              <a:t>Khang</a:t>
            </a:r>
            <a:r>
              <a:rPr lang="en-US" sz="2400" dirty="0"/>
              <a:t>, et al. Submitted to </a:t>
            </a:r>
            <a:r>
              <a:rPr lang="en-US" sz="2400" i="1" dirty="0"/>
              <a:t>Journal of Community </a:t>
            </a:r>
            <a:r>
              <a:rPr lang="en-US" sz="2400" i="1" dirty="0" smtClean="0"/>
              <a:t>Health. </a:t>
            </a:r>
            <a:r>
              <a:rPr lang="en-US" sz="2400" dirty="0" smtClean="0">
                <a:solidFill>
                  <a:srgbClr val="FF0000"/>
                </a:solidFill>
              </a:rPr>
              <a:t>Accepted/In press.</a:t>
            </a:r>
            <a:endParaRPr lang="en-US" sz="2400" dirty="0">
              <a:solidFill>
                <a:srgbClr val="FF0000"/>
              </a:solidFill>
            </a:endParaRP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4561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We Accomplished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33400" y="1752600"/>
            <a:ext cx="8001000" cy="4114800"/>
          </a:xfrm>
        </p:spPr>
        <p:txBody>
          <a:bodyPr>
            <a:normAutofit fontScale="85000" lnSpcReduction="20000"/>
          </a:bodyPr>
          <a:lstStyle/>
          <a:p>
            <a:r>
              <a:rPr lang="en-GB" sz="2200" dirty="0"/>
              <a:t> </a:t>
            </a:r>
            <a:endParaRPr lang="en-US" sz="2200" dirty="0"/>
          </a:p>
          <a:p>
            <a:r>
              <a:rPr lang="en-US" sz="2400" dirty="0" smtClean="0"/>
              <a:t>	</a:t>
            </a:r>
            <a:endParaRPr lang="en-US" sz="2400" dirty="0"/>
          </a:p>
          <a:p>
            <a:r>
              <a:rPr lang="en-US" sz="2400" dirty="0"/>
              <a:t>     	Reported use of electronic health records to implement evidence-based approaches to colorectal cancer screening in community health centers. A Cole, S-P </a:t>
            </a:r>
            <a:r>
              <a:rPr lang="en-US" sz="2400" dirty="0" err="1"/>
              <a:t>Tu</a:t>
            </a:r>
            <a:r>
              <a:rPr lang="en-US" sz="2400" dirty="0"/>
              <a:t>, ME Fernandez, et al. Submitted to </a:t>
            </a:r>
            <a:r>
              <a:rPr lang="en-US" sz="2400" i="1" dirty="0"/>
              <a:t>Journal of Health Care for the Poor and Underserved </a:t>
            </a:r>
            <a:r>
              <a:rPr lang="en-US" sz="2400" dirty="0"/>
              <a:t>(Under Review</a:t>
            </a:r>
            <a:r>
              <a:rPr lang="en-US" sz="2400" dirty="0" smtClean="0"/>
              <a:t>)</a:t>
            </a:r>
          </a:p>
          <a:p>
            <a:endParaRPr lang="en-US" sz="2400" dirty="0"/>
          </a:p>
          <a:p>
            <a:r>
              <a:rPr lang="en-US" sz="2400" dirty="0" smtClean="0"/>
              <a:t>	</a:t>
            </a:r>
          </a:p>
          <a:p>
            <a:r>
              <a:rPr lang="en-US" sz="2400" dirty="0" smtClean="0"/>
              <a:t>	Is </a:t>
            </a:r>
            <a:r>
              <a:rPr lang="en-US" sz="2400" dirty="0"/>
              <a:t>a</a:t>
            </a:r>
            <a:r>
              <a:rPr lang="en-US" sz="2400" dirty="0" smtClean="0"/>
              <a:t>vailability </a:t>
            </a:r>
            <a:r>
              <a:rPr lang="en-US" sz="2400" dirty="0"/>
              <a:t>of </a:t>
            </a:r>
            <a:r>
              <a:rPr lang="en-US" sz="2400" dirty="0" smtClean="0"/>
              <a:t>mammography </a:t>
            </a:r>
            <a:r>
              <a:rPr lang="en-US" sz="2400" dirty="0"/>
              <a:t>s</a:t>
            </a:r>
            <a:r>
              <a:rPr lang="en-US" sz="2400" dirty="0" smtClean="0"/>
              <a:t>ervices </a:t>
            </a:r>
            <a:r>
              <a:rPr lang="en-US" sz="2400" dirty="0"/>
              <a:t>at </a:t>
            </a:r>
            <a:r>
              <a:rPr lang="en-US" sz="2400" dirty="0" smtClean="0"/>
              <a:t>federally </a:t>
            </a:r>
            <a:r>
              <a:rPr lang="en-US" sz="2400" dirty="0"/>
              <a:t>q</a:t>
            </a:r>
            <a:r>
              <a:rPr lang="en-US" sz="2400" dirty="0" smtClean="0"/>
              <a:t>ualified </a:t>
            </a:r>
            <a:r>
              <a:rPr lang="en-US" sz="2400" dirty="0"/>
              <a:t>h</a:t>
            </a:r>
            <a:r>
              <a:rPr lang="en-US" sz="2400" dirty="0" smtClean="0"/>
              <a:t>ealth </a:t>
            </a:r>
            <a:r>
              <a:rPr lang="en-US" sz="2400" dirty="0"/>
              <a:t>c</a:t>
            </a:r>
            <a:r>
              <a:rPr lang="en-US" sz="2400" dirty="0" smtClean="0"/>
              <a:t>enters </a:t>
            </a:r>
            <a:r>
              <a:rPr lang="en-US" sz="2400" dirty="0"/>
              <a:t>a</a:t>
            </a:r>
            <a:r>
              <a:rPr lang="en-US" sz="2400" dirty="0" smtClean="0"/>
              <a:t>ssociated </a:t>
            </a:r>
            <a:r>
              <a:rPr lang="en-US" sz="2400" dirty="0"/>
              <a:t>with </a:t>
            </a:r>
            <a:r>
              <a:rPr lang="en-US" sz="2400" dirty="0" smtClean="0"/>
              <a:t>breast </a:t>
            </a:r>
            <a:r>
              <a:rPr lang="en-US" sz="2400" dirty="0"/>
              <a:t>c</a:t>
            </a:r>
            <a:r>
              <a:rPr lang="en-US" sz="2400" dirty="0" smtClean="0"/>
              <a:t>ancer mortality-to-incidence </a:t>
            </a:r>
            <a:r>
              <a:rPr lang="en-US" sz="2400" dirty="0"/>
              <a:t>r</a:t>
            </a:r>
            <a:r>
              <a:rPr lang="en-US" sz="2400" dirty="0" smtClean="0"/>
              <a:t>atios</a:t>
            </a:r>
            <a:r>
              <a:rPr lang="en-US" sz="2400" dirty="0"/>
              <a:t>?  An </a:t>
            </a:r>
            <a:r>
              <a:rPr lang="en-US" sz="2400" dirty="0" smtClean="0"/>
              <a:t>ecological </a:t>
            </a:r>
            <a:r>
              <a:rPr lang="en-US" sz="2400" dirty="0"/>
              <a:t>a</a:t>
            </a:r>
            <a:r>
              <a:rPr lang="en-US" sz="2400" dirty="0" smtClean="0"/>
              <a:t>nalysis</a:t>
            </a:r>
            <a:r>
              <a:rPr lang="en-US" sz="2400" dirty="0"/>
              <a:t>. </a:t>
            </a:r>
            <a:r>
              <a:rPr lang="en-US" sz="2400" dirty="0" smtClean="0"/>
              <a:t>SA Adams , SK Choi, JM Eberth, DB Friedman, et al. Submitted </a:t>
            </a:r>
            <a:r>
              <a:rPr lang="en-US" sz="2400" dirty="0"/>
              <a:t>to </a:t>
            </a:r>
            <a:r>
              <a:rPr lang="en-US" sz="2400" i="1" dirty="0"/>
              <a:t>Journal of Women’s Health</a:t>
            </a:r>
            <a:r>
              <a:rPr lang="en-US" sz="2400" dirty="0"/>
              <a:t> (Under Review)</a:t>
            </a:r>
          </a:p>
          <a:p>
            <a:r>
              <a:rPr lang="en-US" sz="2200" dirty="0" smtClean="0"/>
              <a:t>	</a:t>
            </a:r>
          </a:p>
          <a:p>
            <a:r>
              <a:rPr lang="en-US" sz="2200" dirty="0" smtClean="0"/>
              <a:t>	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47338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We Accomplished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20700" y="1524000"/>
            <a:ext cx="8001000" cy="4191000"/>
          </a:xfrm>
        </p:spPr>
        <p:txBody>
          <a:bodyPr>
            <a:normAutofit fontScale="25000" lnSpcReduction="20000"/>
          </a:bodyPr>
          <a:lstStyle/>
          <a:p>
            <a:r>
              <a:rPr lang="en-US" dirty="0" smtClean="0"/>
              <a:t>	</a:t>
            </a:r>
            <a:r>
              <a:rPr lang="en-US" sz="8000" dirty="0" smtClean="0"/>
              <a:t>Medicaid </a:t>
            </a:r>
            <a:r>
              <a:rPr lang="en-US" sz="8000" dirty="0"/>
              <a:t>coverage expansion and cancer disparities. </a:t>
            </a:r>
            <a:r>
              <a:rPr lang="en-US" sz="8000" dirty="0" smtClean="0"/>
              <a:t>SK Choi, SA Adams, JM Eberth, et al. In </a:t>
            </a:r>
            <a:r>
              <a:rPr lang="en-US" sz="8000" dirty="0"/>
              <a:t>preparation </a:t>
            </a:r>
            <a:r>
              <a:rPr lang="en-US" sz="8000" dirty="0" smtClean="0"/>
              <a:t>for submission to a special journal issue.</a:t>
            </a:r>
            <a:r>
              <a:rPr lang="en-US" sz="8000" i="1" dirty="0" smtClean="0"/>
              <a:t>​</a:t>
            </a:r>
            <a:endParaRPr lang="en-US" sz="8000" dirty="0"/>
          </a:p>
          <a:p>
            <a:r>
              <a:rPr lang="en-US" sz="8000" dirty="0" smtClean="0"/>
              <a:t>	</a:t>
            </a:r>
          </a:p>
          <a:p>
            <a:r>
              <a:rPr lang="en-US" sz="8000" dirty="0" smtClean="0"/>
              <a:t>	Practice </a:t>
            </a:r>
            <a:r>
              <a:rPr lang="en-US" sz="8000" dirty="0"/>
              <a:t>change in federally qualified health centers: Leaders' experiences in overcoming the challenges of implementing practice changes in FQHCs. ME Fernandez, N Woolf, M Kegler, et al. In progress.</a:t>
            </a:r>
          </a:p>
          <a:p>
            <a:r>
              <a:rPr lang="en-US" sz="8000" dirty="0" smtClean="0"/>
              <a:t>    </a:t>
            </a:r>
          </a:p>
          <a:p>
            <a:r>
              <a:rPr lang="en-US" sz="8000" dirty="0" smtClean="0"/>
              <a:t>	Developing </a:t>
            </a:r>
            <a:r>
              <a:rPr lang="en-US" sz="8000" dirty="0"/>
              <a:t>measures to assess constructs of the consolidated framework for implementation research. M Kegler, M Carvalho, L Liang, et al</a:t>
            </a:r>
            <a:r>
              <a:rPr lang="en-US" sz="8000" dirty="0" smtClean="0"/>
              <a:t>. In progress.</a:t>
            </a:r>
            <a:endParaRPr lang="en-US" sz="8000" dirty="0"/>
          </a:p>
          <a:p>
            <a:r>
              <a:rPr lang="en-US" sz="8000" dirty="0"/>
              <a:t> </a:t>
            </a:r>
          </a:p>
          <a:p>
            <a:r>
              <a:rPr lang="en-US" sz="8000" dirty="0" smtClean="0"/>
              <a:t>     	Developing </a:t>
            </a:r>
            <a:r>
              <a:rPr lang="en-US" sz="8000" dirty="0"/>
              <a:t>measures to assess constructs from the inner settings of the consolidated framework for implementation research. MR Fernandez, </a:t>
            </a:r>
            <a:r>
              <a:rPr lang="en-US" sz="8000" dirty="0" smtClean="0"/>
              <a:t>W </a:t>
            </a:r>
            <a:r>
              <a:rPr lang="en-US" sz="8000" dirty="0" err="1"/>
              <a:t>Calo</a:t>
            </a:r>
            <a:r>
              <a:rPr lang="en-US" sz="8000" dirty="0"/>
              <a:t>, M Kegler, et al</a:t>
            </a:r>
            <a:r>
              <a:rPr lang="en-US" sz="8000" dirty="0" smtClean="0"/>
              <a:t>. In progress.</a:t>
            </a:r>
            <a:endParaRPr lang="en-US" sz="8000" dirty="0"/>
          </a:p>
          <a:p>
            <a:r>
              <a:rPr lang="en-US" sz="8000" dirty="0"/>
              <a:t> </a:t>
            </a:r>
          </a:p>
          <a:p>
            <a:r>
              <a:rPr lang="en-US" sz="8000" dirty="0" smtClean="0"/>
              <a:t>     </a:t>
            </a:r>
            <a:r>
              <a:rPr lang="en-US" sz="8000" dirty="0"/>
              <a:t> FQHC implementation of electronic health records: A qualitative analysis. ME Fernandez, N Woolf, L Liang, et al</a:t>
            </a:r>
            <a:r>
              <a:rPr lang="en-US" sz="8000" dirty="0" smtClean="0"/>
              <a:t>. In progress.</a:t>
            </a:r>
            <a:endParaRPr lang="en-US" sz="8000" dirty="0"/>
          </a:p>
          <a:p>
            <a:r>
              <a:rPr lang="en-US" sz="8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680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What We Accomplished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u="sng" dirty="0"/>
              <a:t>NCI P01 Tobacco TIPS: Translation into Practice Systems</a:t>
            </a:r>
            <a:r>
              <a:rPr lang="en-US" dirty="0"/>
              <a:t>. (PI of Project 2: Fernandez; overall PI: Wetter). The aim of Project 2 study is to increase the adoption, implementation, and maintenance of AAC among health care systems that serve disadvantaged populations. Submitted May 2014.</a:t>
            </a:r>
          </a:p>
          <a:p>
            <a:r>
              <a:rPr lang="en-US" u="sng" dirty="0"/>
              <a:t>NCI-R15 A Geospatial Investigation of Breast Cancer Treatment</a:t>
            </a:r>
            <a:r>
              <a:rPr lang="en-US" dirty="0"/>
              <a:t> (PI:  Adams). </a:t>
            </a:r>
          </a:p>
          <a:p>
            <a:r>
              <a:rPr lang="en-US" dirty="0" smtClean="0"/>
              <a:t>	Grant </a:t>
            </a:r>
            <a:r>
              <a:rPr lang="en-US" dirty="0"/>
              <a:t>Awarded: August </a:t>
            </a:r>
            <a:r>
              <a:rPr lang="en-US" dirty="0" smtClean="0"/>
              <a:t>2014</a:t>
            </a:r>
            <a:r>
              <a:rPr lang="en-US" dirty="0"/>
              <a:t>. </a:t>
            </a:r>
            <a:r>
              <a:rPr lang="en-US" dirty="0" smtClean="0"/>
              <a:t>We </a:t>
            </a:r>
            <a:r>
              <a:rPr lang="en-US" dirty="0"/>
              <a:t>propose to apply geospatial methodologies in innovative ways to the problem of breast cancer disparities among African American women.  W</a:t>
            </a:r>
            <a:r>
              <a:rPr lang="en-US" dirty="0" smtClean="0"/>
              <a:t>e </a:t>
            </a:r>
            <a:r>
              <a:rPr lang="en-US" dirty="0"/>
              <a:t>plan to examine breast cancer treatment and mortality patterns among a racially and geographically (urban vs. rural) diverse cohort of women residing in South Carolina.</a:t>
            </a:r>
          </a:p>
        </p:txBody>
      </p:sp>
    </p:spTree>
    <p:extLst>
      <p:ext uri="{BB962C8B-B14F-4D97-AF65-F5344CB8AC3E}">
        <p14:creationId xmlns:p14="http://schemas.microsoft.com/office/powerpoint/2010/main" val="80149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How We Worked Together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/>
              <a:t>Calls – to establish priorities and work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/>
              <a:t>By email – to write/edit protocols and papers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/>
              <a:t>Involved our partners in decision making – CRITICAL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/>
              <a:t>Assigned some roles – leaders, organizers, etc.</a:t>
            </a:r>
          </a:p>
        </p:txBody>
      </p:sp>
    </p:spTree>
    <p:extLst>
      <p:ext uri="{BB962C8B-B14F-4D97-AF65-F5344CB8AC3E}">
        <p14:creationId xmlns:p14="http://schemas.microsoft.com/office/powerpoint/2010/main" val="142801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685800" y="331787"/>
            <a:ext cx="7848600" cy="963613"/>
          </a:xfrm>
        </p:spPr>
        <p:txBody>
          <a:bodyPr>
            <a:normAutofit/>
          </a:bodyPr>
          <a:lstStyle/>
          <a:p>
            <a:r>
              <a:rPr lang="en-US" sz="4000" dirty="0" smtClean="0"/>
              <a:t>What Worked and What Didn’t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28600" y="1447800"/>
            <a:ext cx="8458200" cy="434340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What Worked Well: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Co-chairing </a:t>
            </a:r>
            <a:r>
              <a:rPr lang="en-US" sz="2400" dirty="0" smtClean="0"/>
              <a:t>workgroup and having subgroups; </a:t>
            </a:r>
            <a:r>
              <a:rPr lang="en-US" sz="2400" dirty="0"/>
              <a:t>sharing responsibilities for logistics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Calls/meetings focused on specific analyses/projects/papers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Checking in on progress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What Didn’t Work Well: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US" sz="2400" dirty="0" smtClean="0"/>
              <a:t>Important decisions about project aims, variables, etc. not being made upfront – can delay IRB, analysis, writing, etc.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US" sz="2400" dirty="0" smtClean="0"/>
              <a:t>On and off participation by key players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US" sz="2400" dirty="0" smtClean="0"/>
              <a:t>Confusion regarding leads on data analysis</a:t>
            </a:r>
          </a:p>
          <a:p>
            <a:pPr marL="400050" lvl="1" indent="0">
              <a:buNone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87898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Lessons Learned 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Don’t bite off more than you can chew</a:t>
            </a:r>
            <a:r>
              <a:rPr lang="en-US" sz="2800" dirty="0" smtClean="0"/>
              <a:t>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Allocate adequate $$ (e.g., incentives) </a:t>
            </a:r>
            <a:r>
              <a:rPr lang="en-US" sz="2800" dirty="0" smtClean="0">
                <a:solidFill>
                  <a:srgbClr val="FF0000"/>
                </a:solidFill>
              </a:rPr>
              <a:t>and</a:t>
            </a:r>
            <a:r>
              <a:rPr lang="en-US" sz="2800" dirty="0" smtClean="0"/>
              <a:t> human resources right off the bat!</a:t>
            </a:r>
            <a:endParaRPr lang="en-US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Select call/meeting times that work for all key players.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Ensure follow up </a:t>
            </a:r>
            <a:r>
              <a:rPr lang="en-US" sz="2800" dirty="0" smtClean="0">
                <a:solidFill>
                  <a:srgbClr val="FF0000"/>
                </a:solidFill>
              </a:rPr>
              <a:t>and</a:t>
            </a:r>
            <a:r>
              <a:rPr lang="en-US" sz="2800" dirty="0" smtClean="0"/>
              <a:t> follow through between call/meeting dates.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Agree upon specific roles for specific people/sites.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Each site has different IRB timelines – beware and be prepared!</a:t>
            </a:r>
          </a:p>
          <a:p>
            <a:pPr marL="400050" lvl="1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7179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430</Words>
  <Application>Microsoft Office PowerPoint</Application>
  <PresentationFormat>On-screen Show (4:3)</PresentationFormat>
  <Paragraphs>94</Paragraphs>
  <Slides>15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2012-08-15T19:33:02Z</dcterms:created>
  <dcterms:modified xsi:type="dcterms:W3CDTF">2015-01-08T16:04:54Z</dcterms:modified>
</cp:coreProperties>
</file>