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8"/>
  </p:notesMasterIdLst>
  <p:sldIdLst>
    <p:sldId id="268" r:id="rId2"/>
    <p:sldId id="277" r:id="rId3"/>
    <p:sldId id="270" r:id="rId4"/>
    <p:sldId id="276" r:id="rId5"/>
    <p:sldId id="273" r:id="rId6"/>
    <p:sldId id="274" r:id="rId7"/>
  </p:sldIdLst>
  <p:sldSz cx="9144000" cy="6858000" type="screen4x3"/>
  <p:notesSz cx="6881813" cy="9296400"/>
  <p:defaultTextStyle>
    <a:defPPr>
      <a:defRPr lang="en-US"/>
    </a:defPPr>
    <a:lvl1pPr algn="l" rtl="0" eaLnBrk="0" fontAlgn="base" hangingPunct="0">
      <a:spcBef>
        <a:spcPct val="0"/>
      </a:spcBef>
      <a:spcAft>
        <a:spcPct val="0"/>
      </a:spcAft>
      <a:defRPr sz="2400" kern="1200">
        <a:solidFill>
          <a:schemeClr val="tx1"/>
        </a:solidFill>
        <a:latin typeface="Times" charset="0"/>
        <a:ea typeface="ヒラギノ角ゴ Pro W3" charset="-128"/>
        <a:cs typeface="+mn-cs"/>
      </a:defRPr>
    </a:lvl1pPr>
    <a:lvl2pPr marL="4572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2pPr>
    <a:lvl3pPr marL="9144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3pPr>
    <a:lvl4pPr marL="13716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4pPr>
    <a:lvl5pPr marL="18288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5pPr>
    <a:lvl6pPr marL="2286000" algn="l" defTabSz="914400" rtl="0" eaLnBrk="1" latinLnBrk="0" hangingPunct="1">
      <a:defRPr sz="2400" kern="1200">
        <a:solidFill>
          <a:schemeClr val="tx1"/>
        </a:solidFill>
        <a:latin typeface="Times" charset="0"/>
        <a:ea typeface="ヒラギノ角ゴ Pro W3" charset="-128"/>
        <a:cs typeface="+mn-cs"/>
      </a:defRPr>
    </a:lvl6pPr>
    <a:lvl7pPr marL="2743200" algn="l" defTabSz="914400" rtl="0" eaLnBrk="1" latinLnBrk="0" hangingPunct="1">
      <a:defRPr sz="2400" kern="1200">
        <a:solidFill>
          <a:schemeClr val="tx1"/>
        </a:solidFill>
        <a:latin typeface="Times" charset="0"/>
        <a:ea typeface="ヒラギノ角ゴ Pro W3" charset="-128"/>
        <a:cs typeface="+mn-cs"/>
      </a:defRPr>
    </a:lvl7pPr>
    <a:lvl8pPr marL="3200400" algn="l" defTabSz="914400" rtl="0" eaLnBrk="1" latinLnBrk="0" hangingPunct="1">
      <a:defRPr sz="2400" kern="1200">
        <a:solidFill>
          <a:schemeClr val="tx1"/>
        </a:solidFill>
        <a:latin typeface="Times" charset="0"/>
        <a:ea typeface="ヒラギノ角ゴ Pro W3" charset="-128"/>
        <a:cs typeface="+mn-cs"/>
      </a:defRPr>
    </a:lvl8pPr>
    <a:lvl9pPr marL="3657600" algn="l" defTabSz="914400" rtl="0" eaLnBrk="1" latinLnBrk="0" hangingPunct="1">
      <a:defRPr sz="2400" kern="1200">
        <a:solidFill>
          <a:schemeClr val="tx1"/>
        </a:solidFill>
        <a:latin typeface="Times" charset="0"/>
        <a:ea typeface="ヒラギノ角ゴ Pro W3"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6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eul Ki Choi" initials="SKC" lastIdx="2" clrIdx="0"/>
  <p:cmAuthor id="1" name="Jordyn" initials="J"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87FF"/>
    <a:srgbClr val="A3A3E0"/>
    <a:srgbClr val="99CCFF"/>
    <a:srgbClr val="333399"/>
    <a:srgbClr val="A2D391"/>
    <a:srgbClr val="90CA7C"/>
    <a:srgbClr val="99CC00"/>
    <a:srgbClr val="CCFF66"/>
    <a:srgbClr val="6C0086"/>
    <a:srgbClr val="6600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6498" autoAdjust="0"/>
    <p:restoredTop sz="94685" autoAdjust="0"/>
  </p:normalViewPr>
  <p:slideViewPr>
    <p:cSldViewPr snapToGrid="0" showGuides="1">
      <p:cViewPr>
        <p:scale>
          <a:sx n="81" d="100"/>
          <a:sy n="81" d="100"/>
        </p:scale>
        <p:origin x="-1692" y="204"/>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5-11T09:24:06.856" idx="1">
    <p:pos x="5715" y="953"/>
    <p:text>I would recommend coming up with one bullet for the data analysis section if you use this slide setup, otherwise it will look a little bit weird</p:text>
    <p:extLst>
      <p:ext uri="{C676402C-5697-4E1C-873F-D02D1690AC5C}">
        <p15:threadingInfo xmlns:p15="http://schemas.microsoft.com/office/powerpoint/2012/main" timeZoneBias="240"/>
      </p:ext>
    </p:extLst>
  </p:cm>
</p:cmLst>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87A81A-4E21-4C48-94C6-6E7AAC947460}" type="doc">
      <dgm:prSet loTypeId="urn:microsoft.com/office/officeart/2005/8/layout/hList3" loCatId="list" qsTypeId="urn:microsoft.com/office/officeart/2005/8/quickstyle/simple1" qsCatId="simple" csTypeId="urn:microsoft.com/office/officeart/2005/8/colors/accent1_5" csCatId="accent1" phldr="1"/>
      <dgm:spPr/>
      <dgm:t>
        <a:bodyPr/>
        <a:lstStyle/>
        <a:p>
          <a:endParaRPr lang="en-US"/>
        </a:p>
      </dgm:t>
    </dgm:pt>
    <dgm:pt modelId="{03F1FEAC-30D3-4FC7-878F-EB16B87D401F}">
      <dgm:prSet phldrT="[Text]"/>
      <dgm:spPr/>
      <dgm:t>
        <a:bodyPr/>
        <a:lstStyle/>
        <a:p>
          <a:r>
            <a:rPr lang="en-US" b="1" dirty="0">
              <a:solidFill>
                <a:schemeClr val="tx1"/>
              </a:solidFill>
            </a:rPr>
            <a:t>Objective:</a:t>
          </a:r>
          <a:r>
            <a:rPr lang="en-US" dirty="0">
              <a:solidFill>
                <a:schemeClr val="tx1"/>
              </a:solidFill>
            </a:rPr>
            <a:t> To assess and strengthen existing colorectal cancer (CRC) screening initiatives at the patient, clinic, and community level  </a:t>
          </a:r>
        </a:p>
      </dgm:t>
    </dgm:pt>
    <dgm:pt modelId="{C94358EA-C6EF-4A5C-BAF0-58F6C82EE6EA}" type="parTrans" cxnId="{38D98129-C53C-4785-8CC2-31B0271E481D}">
      <dgm:prSet/>
      <dgm:spPr/>
      <dgm:t>
        <a:bodyPr/>
        <a:lstStyle/>
        <a:p>
          <a:endParaRPr lang="en-US"/>
        </a:p>
      </dgm:t>
    </dgm:pt>
    <dgm:pt modelId="{BA55FA56-90EB-4C2C-A898-F9A2556B93A2}" type="sibTrans" cxnId="{38D98129-C53C-4785-8CC2-31B0271E481D}">
      <dgm:prSet/>
      <dgm:spPr/>
      <dgm:t>
        <a:bodyPr/>
        <a:lstStyle/>
        <a:p>
          <a:endParaRPr lang="en-US"/>
        </a:p>
      </dgm:t>
    </dgm:pt>
    <dgm:pt modelId="{376D27E3-67DC-45A1-8F0D-14B2D7421AEA}">
      <dgm:prSet phldrT="[Text]" custT="1"/>
      <dgm:spPr/>
      <dgm:t>
        <a:bodyPr anchor="t"/>
        <a:lstStyle/>
        <a:p>
          <a:r>
            <a:rPr lang="en-US" sz="1600" b="1">
              <a:solidFill>
                <a:schemeClr val="tx1"/>
              </a:solidFill>
            </a:rPr>
            <a:t>Specific </a:t>
          </a:r>
          <a:r>
            <a:rPr lang="en-US" sz="1600" b="1" dirty="0">
              <a:solidFill>
                <a:schemeClr val="tx1"/>
              </a:solidFill>
            </a:rPr>
            <a:t>Aim 1:</a:t>
          </a:r>
        </a:p>
        <a:p>
          <a:r>
            <a:rPr lang="en-US" sz="1600" dirty="0">
              <a:solidFill>
                <a:schemeClr val="tx1"/>
              </a:solidFill>
            </a:rPr>
            <a:t> Identify the evidence-based interventions FQHCs are currently using to increase CRC screening rates</a:t>
          </a:r>
        </a:p>
      </dgm:t>
    </dgm:pt>
    <dgm:pt modelId="{4BF7DD51-AFDA-41BC-8B82-D3D0162FC190}" type="parTrans" cxnId="{80B88B55-29B8-4831-B1E8-E3700A3E80B7}">
      <dgm:prSet/>
      <dgm:spPr/>
      <dgm:t>
        <a:bodyPr/>
        <a:lstStyle/>
        <a:p>
          <a:endParaRPr lang="en-US"/>
        </a:p>
      </dgm:t>
    </dgm:pt>
    <dgm:pt modelId="{8F0291ED-159C-4BF5-AAB6-D4406E52FD5F}" type="sibTrans" cxnId="{80B88B55-29B8-4831-B1E8-E3700A3E80B7}">
      <dgm:prSet/>
      <dgm:spPr/>
      <dgm:t>
        <a:bodyPr/>
        <a:lstStyle/>
        <a:p>
          <a:endParaRPr lang="en-US"/>
        </a:p>
      </dgm:t>
    </dgm:pt>
    <dgm:pt modelId="{0F0D27DA-AA85-4B09-8254-32B8F4812A2F}">
      <dgm:prSet phldrT="[Text]" custT="1"/>
      <dgm:spPr/>
      <dgm:t>
        <a:bodyPr anchor="t"/>
        <a:lstStyle/>
        <a:p>
          <a:r>
            <a:rPr lang="en-US" sz="1600" b="1" dirty="0">
              <a:solidFill>
                <a:schemeClr val="tx1"/>
              </a:solidFill>
            </a:rPr>
            <a:t>Specific Aim 2:</a:t>
          </a:r>
        </a:p>
        <a:p>
          <a:r>
            <a:rPr lang="en-US" sz="1600" dirty="0">
              <a:solidFill>
                <a:schemeClr val="tx1"/>
              </a:solidFill>
            </a:rPr>
            <a:t>Identify the evidence-informed implementation strategies that FQHCs are currently using to put CRC screening interventions into practice</a:t>
          </a:r>
        </a:p>
      </dgm:t>
    </dgm:pt>
    <dgm:pt modelId="{913B16E1-F1C6-44D8-9F2D-67C11AA6B208}" type="parTrans" cxnId="{1C9E2B7E-D5C9-466C-A914-57ACF7AAA15F}">
      <dgm:prSet/>
      <dgm:spPr/>
      <dgm:t>
        <a:bodyPr/>
        <a:lstStyle/>
        <a:p>
          <a:endParaRPr lang="en-US"/>
        </a:p>
      </dgm:t>
    </dgm:pt>
    <dgm:pt modelId="{57643BC6-BFE3-4A37-AE48-DFB29002C62E}" type="sibTrans" cxnId="{1C9E2B7E-D5C9-466C-A914-57ACF7AAA15F}">
      <dgm:prSet/>
      <dgm:spPr/>
      <dgm:t>
        <a:bodyPr/>
        <a:lstStyle/>
        <a:p>
          <a:endParaRPr lang="en-US"/>
        </a:p>
      </dgm:t>
    </dgm:pt>
    <dgm:pt modelId="{73C7C138-C205-42CB-A230-E44A52D60BDD}">
      <dgm:prSet phldrT="[Text]" custT="1"/>
      <dgm:spPr/>
      <dgm:t>
        <a:bodyPr anchor="t"/>
        <a:lstStyle/>
        <a:p>
          <a:r>
            <a:rPr lang="en-US" sz="1600" b="1" dirty="0">
              <a:solidFill>
                <a:schemeClr val="tx1"/>
              </a:solidFill>
            </a:rPr>
            <a:t>Specific Aim 5: </a:t>
          </a:r>
        </a:p>
        <a:p>
          <a:r>
            <a:rPr lang="en-US" sz="1600" dirty="0">
              <a:solidFill>
                <a:schemeClr val="tx1"/>
              </a:solidFill>
            </a:rPr>
            <a:t>Develop, deliver, and evaluate implementation support  tailored for multi-level  CRC screening interventions at FQHCs</a:t>
          </a:r>
        </a:p>
      </dgm:t>
    </dgm:pt>
    <dgm:pt modelId="{7ABED858-D2F5-4C23-A249-A16747781344}" type="parTrans" cxnId="{FDEBF193-B29D-44D1-A069-122C2CD3794B}">
      <dgm:prSet/>
      <dgm:spPr/>
      <dgm:t>
        <a:bodyPr/>
        <a:lstStyle/>
        <a:p>
          <a:endParaRPr lang="en-US"/>
        </a:p>
      </dgm:t>
    </dgm:pt>
    <dgm:pt modelId="{45466DE1-2F74-4300-B53E-2CAF0295E3FB}" type="sibTrans" cxnId="{FDEBF193-B29D-44D1-A069-122C2CD3794B}">
      <dgm:prSet/>
      <dgm:spPr/>
      <dgm:t>
        <a:bodyPr/>
        <a:lstStyle/>
        <a:p>
          <a:endParaRPr lang="en-US"/>
        </a:p>
      </dgm:t>
    </dgm:pt>
    <dgm:pt modelId="{D757D4C2-8CAA-4F40-AC05-C45A1CE5376D}">
      <dgm:prSet custT="1"/>
      <dgm:spPr/>
      <dgm:t>
        <a:bodyPr anchor="t"/>
        <a:lstStyle/>
        <a:p>
          <a:r>
            <a:rPr lang="en-US" sz="1600" b="1" dirty="0">
              <a:solidFill>
                <a:schemeClr val="tx1"/>
              </a:solidFill>
            </a:rPr>
            <a:t>Specific Aim 3: </a:t>
          </a:r>
        </a:p>
        <a:p>
          <a:r>
            <a:rPr lang="en-US" sz="1600" dirty="0">
              <a:solidFill>
                <a:schemeClr val="tx1"/>
              </a:solidFill>
            </a:rPr>
            <a:t>Identify the type of implementation supports that FQHCs are currently accessing and examine their experience with those supports </a:t>
          </a:r>
        </a:p>
      </dgm:t>
    </dgm:pt>
    <dgm:pt modelId="{B9F60055-96F1-45E2-8D22-79EE39BD489D}" type="parTrans" cxnId="{97902CAA-8461-43DC-A23E-BF3F7726674E}">
      <dgm:prSet/>
      <dgm:spPr/>
      <dgm:t>
        <a:bodyPr/>
        <a:lstStyle/>
        <a:p>
          <a:endParaRPr lang="en-US"/>
        </a:p>
      </dgm:t>
    </dgm:pt>
    <dgm:pt modelId="{FBE9B787-EE0F-4907-ACFB-65BD2CAA14F5}" type="sibTrans" cxnId="{97902CAA-8461-43DC-A23E-BF3F7726674E}">
      <dgm:prSet/>
      <dgm:spPr/>
      <dgm:t>
        <a:bodyPr/>
        <a:lstStyle/>
        <a:p>
          <a:endParaRPr lang="en-US"/>
        </a:p>
      </dgm:t>
    </dgm:pt>
    <dgm:pt modelId="{F41C8334-73C1-4E95-B13D-3F70008D425A}">
      <dgm:prSet phldrT="[Text]" custT="1"/>
      <dgm:spPr/>
      <dgm:t>
        <a:bodyPr anchor="t"/>
        <a:lstStyle/>
        <a:p>
          <a:r>
            <a:rPr lang="en-US" sz="1600" b="1" dirty="0">
              <a:solidFill>
                <a:schemeClr val="tx1"/>
              </a:solidFill>
            </a:rPr>
            <a:t>Specific Aim 4:</a:t>
          </a:r>
        </a:p>
        <a:p>
          <a:r>
            <a:rPr lang="en-US" sz="1600" dirty="0">
              <a:solidFill>
                <a:schemeClr val="tx1"/>
              </a:solidFill>
            </a:rPr>
            <a:t>Investigate the readiness of FQHCs to implement and evaluate multi-level interventions to increase CRC screening rates</a:t>
          </a:r>
        </a:p>
      </dgm:t>
    </dgm:pt>
    <dgm:pt modelId="{50B8BE5E-48EB-489A-A08C-FC26136FD52A}" type="parTrans" cxnId="{3F9B8869-D972-4A89-ABDC-897900682FE1}">
      <dgm:prSet/>
      <dgm:spPr/>
      <dgm:t>
        <a:bodyPr/>
        <a:lstStyle/>
        <a:p>
          <a:endParaRPr lang="en-US"/>
        </a:p>
      </dgm:t>
    </dgm:pt>
    <dgm:pt modelId="{FDE50F50-7076-4521-BA7F-1803041246A5}" type="sibTrans" cxnId="{3F9B8869-D972-4A89-ABDC-897900682FE1}">
      <dgm:prSet/>
      <dgm:spPr/>
      <dgm:t>
        <a:bodyPr/>
        <a:lstStyle/>
        <a:p>
          <a:endParaRPr lang="en-US"/>
        </a:p>
      </dgm:t>
    </dgm:pt>
    <dgm:pt modelId="{E96248EE-DA96-4383-9662-268DA2CAF280}" type="pres">
      <dgm:prSet presAssocID="{BA87A81A-4E21-4C48-94C6-6E7AAC947460}" presName="composite" presStyleCnt="0">
        <dgm:presLayoutVars>
          <dgm:chMax val="1"/>
          <dgm:dir/>
          <dgm:resizeHandles val="exact"/>
        </dgm:presLayoutVars>
      </dgm:prSet>
      <dgm:spPr/>
      <dgm:t>
        <a:bodyPr/>
        <a:lstStyle/>
        <a:p>
          <a:endParaRPr lang="en-US"/>
        </a:p>
      </dgm:t>
    </dgm:pt>
    <dgm:pt modelId="{99122DF7-4DCB-45F3-8F8B-02D8F181BD51}" type="pres">
      <dgm:prSet presAssocID="{03F1FEAC-30D3-4FC7-878F-EB16B87D401F}" presName="roof" presStyleLbl="dkBgShp" presStyleIdx="0" presStyleCnt="2"/>
      <dgm:spPr/>
      <dgm:t>
        <a:bodyPr/>
        <a:lstStyle/>
        <a:p>
          <a:endParaRPr lang="en-US"/>
        </a:p>
      </dgm:t>
    </dgm:pt>
    <dgm:pt modelId="{652F75D7-1333-4DB6-B64B-65F27D76C358}" type="pres">
      <dgm:prSet presAssocID="{03F1FEAC-30D3-4FC7-878F-EB16B87D401F}" presName="pillars" presStyleCnt="0"/>
      <dgm:spPr/>
    </dgm:pt>
    <dgm:pt modelId="{3B95E8B5-D827-4274-A11C-A2F0C5018423}" type="pres">
      <dgm:prSet presAssocID="{03F1FEAC-30D3-4FC7-878F-EB16B87D401F}" presName="pillar1" presStyleLbl="node1" presStyleIdx="0" presStyleCnt="5">
        <dgm:presLayoutVars>
          <dgm:bulletEnabled val="1"/>
        </dgm:presLayoutVars>
      </dgm:prSet>
      <dgm:spPr/>
      <dgm:t>
        <a:bodyPr/>
        <a:lstStyle/>
        <a:p>
          <a:endParaRPr lang="en-US"/>
        </a:p>
      </dgm:t>
    </dgm:pt>
    <dgm:pt modelId="{27C7F5FB-A2E1-4402-A81D-250B3C0D48F2}" type="pres">
      <dgm:prSet presAssocID="{0F0D27DA-AA85-4B09-8254-32B8F4812A2F}" presName="pillarX" presStyleLbl="node1" presStyleIdx="1" presStyleCnt="5">
        <dgm:presLayoutVars>
          <dgm:bulletEnabled val="1"/>
        </dgm:presLayoutVars>
      </dgm:prSet>
      <dgm:spPr/>
      <dgm:t>
        <a:bodyPr/>
        <a:lstStyle/>
        <a:p>
          <a:endParaRPr lang="en-US"/>
        </a:p>
      </dgm:t>
    </dgm:pt>
    <dgm:pt modelId="{DBE5700A-9D96-4823-97CC-6DE668B2DC45}" type="pres">
      <dgm:prSet presAssocID="{D757D4C2-8CAA-4F40-AC05-C45A1CE5376D}" presName="pillarX" presStyleLbl="node1" presStyleIdx="2" presStyleCnt="5">
        <dgm:presLayoutVars>
          <dgm:bulletEnabled val="1"/>
        </dgm:presLayoutVars>
      </dgm:prSet>
      <dgm:spPr/>
      <dgm:t>
        <a:bodyPr/>
        <a:lstStyle/>
        <a:p>
          <a:endParaRPr lang="en-US"/>
        </a:p>
      </dgm:t>
    </dgm:pt>
    <dgm:pt modelId="{9DB587A5-2E5A-4E1D-A27B-A1074A423F40}" type="pres">
      <dgm:prSet presAssocID="{F41C8334-73C1-4E95-B13D-3F70008D425A}" presName="pillarX" presStyleLbl="node1" presStyleIdx="3" presStyleCnt="5">
        <dgm:presLayoutVars>
          <dgm:bulletEnabled val="1"/>
        </dgm:presLayoutVars>
      </dgm:prSet>
      <dgm:spPr/>
      <dgm:t>
        <a:bodyPr/>
        <a:lstStyle/>
        <a:p>
          <a:endParaRPr lang="en-US"/>
        </a:p>
      </dgm:t>
    </dgm:pt>
    <dgm:pt modelId="{19BB83E0-49D0-461F-A947-EA0D4C59FBC3}" type="pres">
      <dgm:prSet presAssocID="{73C7C138-C205-42CB-A230-E44A52D60BDD}" presName="pillarX" presStyleLbl="node1" presStyleIdx="4" presStyleCnt="5">
        <dgm:presLayoutVars>
          <dgm:bulletEnabled val="1"/>
        </dgm:presLayoutVars>
      </dgm:prSet>
      <dgm:spPr/>
      <dgm:t>
        <a:bodyPr/>
        <a:lstStyle/>
        <a:p>
          <a:endParaRPr lang="en-US"/>
        </a:p>
      </dgm:t>
    </dgm:pt>
    <dgm:pt modelId="{005ED6CF-A9BC-48CE-93E1-146DE1FD7E40}" type="pres">
      <dgm:prSet presAssocID="{03F1FEAC-30D3-4FC7-878F-EB16B87D401F}" presName="base" presStyleLbl="dkBgShp" presStyleIdx="1" presStyleCnt="2"/>
      <dgm:spPr/>
    </dgm:pt>
  </dgm:ptLst>
  <dgm:cxnLst>
    <dgm:cxn modelId="{AD95EF48-06FB-468C-827D-20843683DB99}" type="presOf" srcId="{376D27E3-67DC-45A1-8F0D-14B2D7421AEA}" destId="{3B95E8B5-D827-4274-A11C-A2F0C5018423}" srcOrd="0" destOrd="0" presId="urn:microsoft.com/office/officeart/2005/8/layout/hList3"/>
    <dgm:cxn modelId="{7511787F-8847-4BF9-BA96-B1B5CE216ACD}" type="presOf" srcId="{73C7C138-C205-42CB-A230-E44A52D60BDD}" destId="{19BB83E0-49D0-461F-A947-EA0D4C59FBC3}" srcOrd="0" destOrd="0" presId="urn:microsoft.com/office/officeart/2005/8/layout/hList3"/>
    <dgm:cxn modelId="{3F9B8869-D972-4A89-ABDC-897900682FE1}" srcId="{03F1FEAC-30D3-4FC7-878F-EB16B87D401F}" destId="{F41C8334-73C1-4E95-B13D-3F70008D425A}" srcOrd="3" destOrd="0" parTransId="{50B8BE5E-48EB-489A-A08C-FC26136FD52A}" sibTransId="{FDE50F50-7076-4521-BA7F-1803041246A5}"/>
    <dgm:cxn modelId="{8D7B6FCF-3C29-4585-8C88-B0BFAD53BD39}" type="presOf" srcId="{D757D4C2-8CAA-4F40-AC05-C45A1CE5376D}" destId="{DBE5700A-9D96-4823-97CC-6DE668B2DC45}" srcOrd="0" destOrd="0" presId="urn:microsoft.com/office/officeart/2005/8/layout/hList3"/>
    <dgm:cxn modelId="{1C9E2B7E-D5C9-466C-A914-57ACF7AAA15F}" srcId="{03F1FEAC-30D3-4FC7-878F-EB16B87D401F}" destId="{0F0D27DA-AA85-4B09-8254-32B8F4812A2F}" srcOrd="1" destOrd="0" parTransId="{913B16E1-F1C6-44D8-9F2D-67C11AA6B208}" sibTransId="{57643BC6-BFE3-4A37-AE48-DFB29002C62E}"/>
    <dgm:cxn modelId="{08841DD0-3B1D-4502-974F-DAC097B43AE5}" type="presOf" srcId="{BA87A81A-4E21-4C48-94C6-6E7AAC947460}" destId="{E96248EE-DA96-4383-9662-268DA2CAF280}" srcOrd="0" destOrd="0" presId="urn:microsoft.com/office/officeart/2005/8/layout/hList3"/>
    <dgm:cxn modelId="{97902CAA-8461-43DC-A23E-BF3F7726674E}" srcId="{03F1FEAC-30D3-4FC7-878F-EB16B87D401F}" destId="{D757D4C2-8CAA-4F40-AC05-C45A1CE5376D}" srcOrd="2" destOrd="0" parTransId="{B9F60055-96F1-45E2-8D22-79EE39BD489D}" sibTransId="{FBE9B787-EE0F-4907-ACFB-65BD2CAA14F5}"/>
    <dgm:cxn modelId="{F7CAD072-2158-4642-A151-9A7B1817D8F7}" type="presOf" srcId="{0F0D27DA-AA85-4B09-8254-32B8F4812A2F}" destId="{27C7F5FB-A2E1-4402-A81D-250B3C0D48F2}" srcOrd="0" destOrd="0" presId="urn:microsoft.com/office/officeart/2005/8/layout/hList3"/>
    <dgm:cxn modelId="{FDEBF193-B29D-44D1-A069-122C2CD3794B}" srcId="{03F1FEAC-30D3-4FC7-878F-EB16B87D401F}" destId="{73C7C138-C205-42CB-A230-E44A52D60BDD}" srcOrd="4" destOrd="0" parTransId="{7ABED858-D2F5-4C23-A249-A16747781344}" sibTransId="{45466DE1-2F74-4300-B53E-2CAF0295E3FB}"/>
    <dgm:cxn modelId="{9C61AB54-2AD3-4BA2-BBC4-9BF8F8A8BE2A}" type="presOf" srcId="{03F1FEAC-30D3-4FC7-878F-EB16B87D401F}" destId="{99122DF7-4DCB-45F3-8F8B-02D8F181BD51}" srcOrd="0" destOrd="0" presId="urn:microsoft.com/office/officeart/2005/8/layout/hList3"/>
    <dgm:cxn modelId="{B1DE625C-09BB-49BD-861B-569ADCA5395F}" type="presOf" srcId="{F41C8334-73C1-4E95-B13D-3F70008D425A}" destId="{9DB587A5-2E5A-4E1D-A27B-A1074A423F40}" srcOrd="0" destOrd="0" presId="urn:microsoft.com/office/officeart/2005/8/layout/hList3"/>
    <dgm:cxn modelId="{80B88B55-29B8-4831-B1E8-E3700A3E80B7}" srcId="{03F1FEAC-30D3-4FC7-878F-EB16B87D401F}" destId="{376D27E3-67DC-45A1-8F0D-14B2D7421AEA}" srcOrd="0" destOrd="0" parTransId="{4BF7DD51-AFDA-41BC-8B82-D3D0162FC190}" sibTransId="{8F0291ED-159C-4BF5-AAB6-D4406E52FD5F}"/>
    <dgm:cxn modelId="{38D98129-C53C-4785-8CC2-31B0271E481D}" srcId="{BA87A81A-4E21-4C48-94C6-6E7AAC947460}" destId="{03F1FEAC-30D3-4FC7-878F-EB16B87D401F}" srcOrd="0" destOrd="0" parTransId="{C94358EA-C6EF-4A5C-BAF0-58F6C82EE6EA}" sibTransId="{BA55FA56-90EB-4C2C-A898-F9A2556B93A2}"/>
    <dgm:cxn modelId="{476680F6-3420-4213-925B-BDBCDC1B54CA}" type="presParOf" srcId="{E96248EE-DA96-4383-9662-268DA2CAF280}" destId="{99122DF7-4DCB-45F3-8F8B-02D8F181BD51}" srcOrd="0" destOrd="0" presId="urn:microsoft.com/office/officeart/2005/8/layout/hList3"/>
    <dgm:cxn modelId="{2E82E010-6975-4E1B-B76C-DF6C17F6C611}" type="presParOf" srcId="{E96248EE-DA96-4383-9662-268DA2CAF280}" destId="{652F75D7-1333-4DB6-B64B-65F27D76C358}" srcOrd="1" destOrd="0" presId="urn:microsoft.com/office/officeart/2005/8/layout/hList3"/>
    <dgm:cxn modelId="{B9731CA4-C808-430A-9D8B-55339E041C35}" type="presParOf" srcId="{652F75D7-1333-4DB6-B64B-65F27D76C358}" destId="{3B95E8B5-D827-4274-A11C-A2F0C5018423}" srcOrd="0" destOrd="0" presId="urn:microsoft.com/office/officeart/2005/8/layout/hList3"/>
    <dgm:cxn modelId="{DFEA44C0-F93C-41ED-9DE8-733941E0B0C8}" type="presParOf" srcId="{652F75D7-1333-4DB6-B64B-65F27D76C358}" destId="{27C7F5FB-A2E1-4402-A81D-250B3C0D48F2}" srcOrd="1" destOrd="0" presId="urn:microsoft.com/office/officeart/2005/8/layout/hList3"/>
    <dgm:cxn modelId="{DDBAD3D6-FA6E-4AF3-8005-5022BF256FD4}" type="presParOf" srcId="{652F75D7-1333-4DB6-B64B-65F27D76C358}" destId="{DBE5700A-9D96-4823-97CC-6DE668B2DC45}" srcOrd="2" destOrd="0" presId="urn:microsoft.com/office/officeart/2005/8/layout/hList3"/>
    <dgm:cxn modelId="{AA36A7A3-5825-4323-80F0-418901D2BD83}" type="presParOf" srcId="{652F75D7-1333-4DB6-B64B-65F27D76C358}" destId="{9DB587A5-2E5A-4E1D-A27B-A1074A423F40}" srcOrd="3" destOrd="0" presId="urn:microsoft.com/office/officeart/2005/8/layout/hList3"/>
    <dgm:cxn modelId="{956A0F6D-0033-478E-A849-6CB883F03804}" type="presParOf" srcId="{652F75D7-1333-4DB6-B64B-65F27D76C358}" destId="{19BB83E0-49D0-461F-A947-EA0D4C59FBC3}" srcOrd="4" destOrd="0" presId="urn:microsoft.com/office/officeart/2005/8/layout/hList3"/>
    <dgm:cxn modelId="{108F1688-1624-4AD9-8305-A2887CA73F40}" type="presParOf" srcId="{E96248EE-DA96-4383-9662-268DA2CAF280}" destId="{005ED6CF-A9BC-48CE-93E1-146DE1FD7E40}"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C52ED1-96B4-4A05-8A79-54621EA0E93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FD3500A-2096-41BC-AF7B-81D4DB31090A}">
      <dgm:prSet phldrT="[Text]" custT="1"/>
      <dgm:spPr/>
      <dgm:t>
        <a:bodyPr/>
        <a:lstStyle/>
        <a:p>
          <a:r>
            <a:rPr lang="en-US" sz="3200" dirty="0">
              <a:solidFill>
                <a:schemeClr val="tx1"/>
              </a:solidFill>
            </a:rPr>
            <a:t>Surveys</a:t>
          </a:r>
        </a:p>
        <a:p>
          <a:r>
            <a:rPr lang="en-US" sz="1600" b="0" dirty="0">
              <a:solidFill>
                <a:schemeClr val="tx1"/>
              </a:solidFill>
            </a:rPr>
            <a:t>July 1-September 31, 2016</a:t>
          </a:r>
        </a:p>
      </dgm:t>
    </dgm:pt>
    <dgm:pt modelId="{8BAD27D9-430C-45E6-8658-421877F4BA90}" type="parTrans" cxnId="{966D5D8E-BC69-41CF-AF91-A594B3296A6B}">
      <dgm:prSet/>
      <dgm:spPr/>
      <dgm:t>
        <a:bodyPr/>
        <a:lstStyle/>
        <a:p>
          <a:endParaRPr lang="en-US"/>
        </a:p>
      </dgm:t>
    </dgm:pt>
    <dgm:pt modelId="{A50D9218-6E38-4A77-84CC-C02FA814FCFA}" type="sibTrans" cxnId="{966D5D8E-BC69-41CF-AF91-A594B3296A6B}">
      <dgm:prSet/>
      <dgm:spPr/>
      <dgm:t>
        <a:bodyPr/>
        <a:lstStyle/>
        <a:p>
          <a:endParaRPr lang="en-US"/>
        </a:p>
      </dgm:t>
    </dgm:pt>
    <dgm:pt modelId="{0EBBA8AC-5D44-4B3B-96A7-D5199ED98183}">
      <dgm:prSet phldrT="[Text]" custT="1"/>
      <dgm:spPr/>
      <dgm:t>
        <a:bodyPr/>
        <a:lstStyle/>
        <a:p>
          <a:pPr>
            <a:buFont typeface="Arial" panose="020B0604020202020204" pitchFamily="34" charset="0"/>
            <a:buChar char="•"/>
          </a:pPr>
          <a:r>
            <a:rPr lang="en-US" sz="1600" dirty="0"/>
            <a:t>Coordinating Center will manage survey logistics</a:t>
          </a:r>
          <a:endParaRPr lang="en-US" sz="1800" b="1" dirty="0"/>
        </a:p>
      </dgm:t>
    </dgm:pt>
    <dgm:pt modelId="{699E0B70-274F-4785-A6A5-DF8E97010A9A}" type="parTrans" cxnId="{14A174FD-D67F-4387-B73B-36DD2D0A91F8}">
      <dgm:prSet/>
      <dgm:spPr/>
      <dgm:t>
        <a:bodyPr/>
        <a:lstStyle/>
        <a:p>
          <a:endParaRPr lang="en-US"/>
        </a:p>
      </dgm:t>
    </dgm:pt>
    <dgm:pt modelId="{088CE69F-4D26-4268-B9B1-1C825265F6AF}" type="sibTrans" cxnId="{14A174FD-D67F-4387-B73B-36DD2D0A91F8}">
      <dgm:prSet/>
      <dgm:spPr/>
      <dgm:t>
        <a:bodyPr/>
        <a:lstStyle/>
        <a:p>
          <a:endParaRPr lang="en-US"/>
        </a:p>
      </dgm:t>
    </dgm:pt>
    <dgm:pt modelId="{991BA25C-7C06-4B59-99FB-A5D2DA39884F}">
      <dgm:prSet phldrT="[Text]" custT="1"/>
      <dgm:spPr/>
      <dgm:t>
        <a:bodyPr/>
        <a:lstStyle/>
        <a:p>
          <a:pPr>
            <a:buFont typeface="Arial" panose="020B0604020202020204" pitchFamily="34" charset="0"/>
            <a:buChar char="•"/>
          </a:pPr>
          <a:r>
            <a:rPr lang="en-US" sz="1600" dirty="0"/>
            <a:t>Preliminary results of the survey will be used to inform interview instrument</a:t>
          </a:r>
          <a:endParaRPr lang="en-US" sz="1800" b="1" dirty="0"/>
        </a:p>
      </dgm:t>
    </dgm:pt>
    <dgm:pt modelId="{7CF4E3B5-FC71-498D-998A-33D0079F8F4F}" type="parTrans" cxnId="{5A78AA00-31B0-4659-BCE1-000C561E1F14}">
      <dgm:prSet/>
      <dgm:spPr/>
      <dgm:t>
        <a:bodyPr/>
        <a:lstStyle/>
        <a:p>
          <a:endParaRPr lang="en-US"/>
        </a:p>
      </dgm:t>
    </dgm:pt>
    <dgm:pt modelId="{1B60653D-C01F-47B5-88E8-9BAEDF07E9CA}" type="sibTrans" cxnId="{5A78AA00-31B0-4659-BCE1-000C561E1F14}">
      <dgm:prSet/>
      <dgm:spPr/>
      <dgm:t>
        <a:bodyPr/>
        <a:lstStyle/>
        <a:p>
          <a:endParaRPr lang="en-US"/>
        </a:p>
      </dgm:t>
    </dgm:pt>
    <dgm:pt modelId="{48BD89FA-2F12-490E-8410-0B0151DA2755}">
      <dgm:prSet phldrT="[Text]" custT="1"/>
      <dgm:spPr/>
      <dgm:t>
        <a:bodyPr/>
        <a:lstStyle/>
        <a:p>
          <a:r>
            <a:rPr lang="en-US" sz="3200" dirty="0">
              <a:solidFill>
                <a:schemeClr val="tx1"/>
              </a:solidFill>
            </a:rPr>
            <a:t>Data Analysis</a:t>
          </a:r>
        </a:p>
        <a:p>
          <a:r>
            <a:rPr lang="en-US" sz="1600" dirty="0">
              <a:solidFill>
                <a:schemeClr val="tx1"/>
              </a:solidFill>
            </a:rPr>
            <a:t>October 2016-March 2017</a:t>
          </a:r>
        </a:p>
      </dgm:t>
    </dgm:pt>
    <dgm:pt modelId="{1DCA7069-BFF8-4B7B-A29B-A93AE0F8768B}" type="parTrans" cxnId="{C7B9CCFB-555C-41E0-A6FB-50C63F08F37F}">
      <dgm:prSet/>
      <dgm:spPr/>
      <dgm:t>
        <a:bodyPr/>
        <a:lstStyle/>
        <a:p>
          <a:endParaRPr lang="en-US"/>
        </a:p>
      </dgm:t>
    </dgm:pt>
    <dgm:pt modelId="{E00F2E23-4DAD-48A4-9246-AFD03AF4EE65}" type="sibTrans" cxnId="{C7B9CCFB-555C-41E0-A6FB-50C63F08F37F}">
      <dgm:prSet/>
      <dgm:spPr/>
      <dgm:t>
        <a:bodyPr/>
        <a:lstStyle/>
        <a:p>
          <a:endParaRPr lang="en-US"/>
        </a:p>
      </dgm:t>
    </dgm:pt>
    <dgm:pt modelId="{E0083430-ACC8-4E5E-9CB8-F4297EE32108}">
      <dgm:prSet phldrT="[Text]" custT="1"/>
      <dgm:spPr/>
      <dgm:t>
        <a:bodyPr/>
        <a:lstStyle/>
        <a:p>
          <a:r>
            <a:rPr lang="en-US" sz="3200" dirty="0">
              <a:solidFill>
                <a:schemeClr val="tx1"/>
              </a:solidFill>
            </a:rPr>
            <a:t>Interviews</a:t>
          </a:r>
        </a:p>
        <a:p>
          <a:r>
            <a:rPr lang="en-US" sz="1600" dirty="0">
              <a:solidFill>
                <a:schemeClr val="tx1"/>
              </a:solidFill>
            </a:rPr>
            <a:t>October 1-December 31, 2016</a:t>
          </a:r>
        </a:p>
      </dgm:t>
    </dgm:pt>
    <dgm:pt modelId="{C5ACE653-AF3C-45E5-98DC-B7E3FA5ECFC5}" type="sibTrans" cxnId="{F209E24D-ED7E-406B-A487-57233DFA3FBD}">
      <dgm:prSet/>
      <dgm:spPr/>
      <dgm:t>
        <a:bodyPr/>
        <a:lstStyle/>
        <a:p>
          <a:endParaRPr lang="en-US"/>
        </a:p>
      </dgm:t>
    </dgm:pt>
    <dgm:pt modelId="{A73DA3F7-54B8-43DC-9CF7-CDC2AC328C53}" type="parTrans" cxnId="{F209E24D-ED7E-406B-A487-57233DFA3FBD}">
      <dgm:prSet/>
      <dgm:spPr/>
      <dgm:t>
        <a:bodyPr/>
        <a:lstStyle/>
        <a:p>
          <a:endParaRPr lang="en-US"/>
        </a:p>
      </dgm:t>
    </dgm:pt>
    <dgm:pt modelId="{39E9023E-5FC1-4802-994A-9790B56B3FB4}">
      <dgm:prSet phldrT="[Text]" custT="1"/>
      <dgm:spPr/>
      <dgm:t>
        <a:bodyPr/>
        <a:lstStyle/>
        <a:p>
          <a:r>
            <a:rPr lang="en-US" sz="1600" dirty="0"/>
            <a:t>Each data collection site will recruit and follow-up with assistance from PCA, ACS, and other partners</a:t>
          </a:r>
        </a:p>
      </dgm:t>
    </dgm:pt>
    <dgm:pt modelId="{3E1A13A9-6CA8-42A6-96F5-FA371E793CAA}" type="parTrans" cxnId="{3A06BE39-DEA9-4E37-BABF-A35F8C489BC2}">
      <dgm:prSet/>
      <dgm:spPr/>
      <dgm:t>
        <a:bodyPr/>
        <a:lstStyle/>
        <a:p>
          <a:endParaRPr lang="en-US"/>
        </a:p>
      </dgm:t>
    </dgm:pt>
    <dgm:pt modelId="{9C83F503-E4EA-44C4-B868-FAE7DE984381}" type="sibTrans" cxnId="{3A06BE39-DEA9-4E37-BABF-A35F8C489BC2}">
      <dgm:prSet/>
      <dgm:spPr/>
      <dgm:t>
        <a:bodyPr/>
        <a:lstStyle/>
        <a:p>
          <a:endParaRPr lang="en-US"/>
        </a:p>
      </dgm:t>
    </dgm:pt>
    <dgm:pt modelId="{65EE2057-BEE0-4368-B43E-7FE76AF1B4D1}">
      <dgm:prSet custT="1"/>
      <dgm:spPr/>
      <dgm:t>
        <a:bodyPr/>
        <a:lstStyle/>
        <a:p>
          <a:r>
            <a:rPr lang="en-US" sz="1800" b="0" dirty="0">
              <a:solidFill>
                <a:schemeClr val="tx1"/>
              </a:solidFill>
            </a:rPr>
            <a:t>Curriculum for implementation and evaluation of interventions</a:t>
          </a:r>
        </a:p>
        <a:p>
          <a:r>
            <a:rPr lang="en-US" sz="1600" b="0" dirty="0">
              <a:solidFill>
                <a:schemeClr val="tx1"/>
              </a:solidFill>
            </a:rPr>
            <a:t>May 2016 – March 2017  </a:t>
          </a:r>
        </a:p>
      </dgm:t>
    </dgm:pt>
    <dgm:pt modelId="{CB1BB5CA-756D-4EC7-B45A-9110892D87E4}" type="parTrans" cxnId="{910CE216-2F89-4E2D-BE4E-99E2B45879C7}">
      <dgm:prSet/>
      <dgm:spPr/>
      <dgm:t>
        <a:bodyPr/>
        <a:lstStyle/>
        <a:p>
          <a:endParaRPr lang="en-US"/>
        </a:p>
      </dgm:t>
    </dgm:pt>
    <dgm:pt modelId="{DA0FE772-D7DE-4C9C-8041-1DC05CE87DDF}" type="sibTrans" cxnId="{910CE216-2F89-4E2D-BE4E-99E2B45879C7}">
      <dgm:prSet/>
      <dgm:spPr/>
      <dgm:t>
        <a:bodyPr/>
        <a:lstStyle/>
        <a:p>
          <a:endParaRPr lang="en-US"/>
        </a:p>
      </dgm:t>
    </dgm:pt>
    <dgm:pt modelId="{6BF21FB5-79BD-45B2-8664-85C5376C8537}">
      <dgm:prSet custT="1"/>
      <dgm:spPr/>
      <dgm:t>
        <a:bodyPr/>
        <a:lstStyle/>
        <a:p>
          <a:pPr>
            <a:buFont typeface="Arial" panose="020B0604020202020204" pitchFamily="34" charset="0"/>
            <a:buChar char="•"/>
          </a:pPr>
          <a:r>
            <a:rPr lang="en-US" sz="1600" dirty="0"/>
            <a:t>Being developed by UNC</a:t>
          </a:r>
          <a:endParaRPr lang="en-US" sz="1800" b="1" dirty="0"/>
        </a:p>
      </dgm:t>
    </dgm:pt>
    <dgm:pt modelId="{474250B9-F49A-4434-A176-35625B5F98CD}" type="parTrans" cxnId="{2A437904-71E4-4F3E-98E5-AB19E9965943}">
      <dgm:prSet/>
      <dgm:spPr/>
      <dgm:t>
        <a:bodyPr/>
        <a:lstStyle/>
        <a:p>
          <a:endParaRPr lang="en-US"/>
        </a:p>
      </dgm:t>
    </dgm:pt>
    <dgm:pt modelId="{A1A59CFB-6151-4A63-BBAB-E272FED6F751}" type="sibTrans" cxnId="{2A437904-71E4-4F3E-98E5-AB19E9965943}">
      <dgm:prSet/>
      <dgm:spPr/>
      <dgm:t>
        <a:bodyPr/>
        <a:lstStyle/>
        <a:p>
          <a:endParaRPr lang="en-US"/>
        </a:p>
      </dgm:t>
    </dgm:pt>
    <dgm:pt modelId="{B688B11D-4FF4-4465-86D5-4638DD3858DF}">
      <dgm:prSet phldrT="[Text]" custT="1"/>
      <dgm:spPr/>
      <dgm:t>
        <a:bodyPr/>
        <a:lstStyle/>
        <a:p>
          <a:pPr>
            <a:buFont typeface="Arial" panose="020B0604020202020204" pitchFamily="34" charset="0"/>
            <a:buChar char="•"/>
          </a:pPr>
          <a:r>
            <a:rPr lang="en-US" sz="1600" b="0" i="0" dirty="0"/>
            <a:t>Survey data will be analyzed Oct-Dec 2016</a:t>
          </a:r>
        </a:p>
      </dgm:t>
    </dgm:pt>
    <dgm:pt modelId="{469810B5-D43C-4B7C-A619-5CEA607C556D}" type="parTrans" cxnId="{1CA5CC08-1906-4E20-9177-DE771AA03E21}">
      <dgm:prSet/>
      <dgm:spPr/>
      <dgm:t>
        <a:bodyPr/>
        <a:lstStyle/>
        <a:p>
          <a:endParaRPr lang="en-US"/>
        </a:p>
      </dgm:t>
    </dgm:pt>
    <dgm:pt modelId="{0E8251E4-A086-4933-B1E1-2D664370D826}" type="sibTrans" cxnId="{1CA5CC08-1906-4E20-9177-DE771AA03E21}">
      <dgm:prSet/>
      <dgm:spPr/>
      <dgm:t>
        <a:bodyPr/>
        <a:lstStyle/>
        <a:p>
          <a:endParaRPr lang="en-US"/>
        </a:p>
      </dgm:t>
    </dgm:pt>
    <dgm:pt modelId="{27E58AA9-BD36-4F38-87A6-78B1605C62B7}">
      <dgm:prSet custT="1"/>
      <dgm:spPr/>
      <dgm:t>
        <a:bodyPr/>
        <a:lstStyle/>
        <a:p>
          <a:pPr>
            <a:buFont typeface="Arial" panose="020B0604020202020204" pitchFamily="34" charset="0"/>
            <a:buChar char="•"/>
          </a:pPr>
          <a:endParaRPr lang="en-US" sz="1800" b="1" dirty="0"/>
        </a:p>
      </dgm:t>
    </dgm:pt>
    <dgm:pt modelId="{CE59BFCA-A5AB-4380-B1D0-26D26FE53A54}" type="parTrans" cxnId="{D22369A9-2D87-44A4-92CC-0E459D4716B6}">
      <dgm:prSet/>
      <dgm:spPr/>
      <dgm:t>
        <a:bodyPr/>
        <a:lstStyle/>
        <a:p>
          <a:endParaRPr lang="en-US"/>
        </a:p>
      </dgm:t>
    </dgm:pt>
    <dgm:pt modelId="{B08CAA35-CF73-4FA6-9A7A-F9CBD6182C35}" type="sibTrans" cxnId="{D22369A9-2D87-44A4-92CC-0E459D4716B6}">
      <dgm:prSet/>
      <dgm:spPr/>
      <dgm:t>
        <a:bodyPr/>
        <a:lstStyle/>
        <a:p>
          <a:endParaRPr lang="en-US"/>
        </a:p>
      </dgm:t>
    </dgm:pt>
    <dgm:pt modelId="{B462CBC7-07EA-4C1A-955B-FE8F1270E7C9}">
      <dgm:prSet phldrT="[Text]" custT="1"/>
      <dgm:spPr/>
      <dgm:t>
        <a:bodyPr/>
        <a:lstStyle/>
        <a:p>
          <a:pPr>
            <a:buFont typeface="Arial" panose="020B0604020202020204" pitchFamily="34" charset="0"/>
            <a:buChar char="•"/>
          </a:pPr>
          <a:endParaRPr lang="en-US" sz="1800" b="1" dirty="0"/>
        </a:p>
      </dgm:t>
    </dgm:pt>
    <dgm:pt modelId="{E6ABEB01-721A-498C-8FD7-6B6774D2268B}" type="parTrans" cxnId="{08419F4E-061D-4CC9-AB25-A0E14D5665C0}">
      <dgm:prSet/>
      <dgm:spPr/>
      <dgm:t>
        <a:bodyPr/>
        <a:lstStyle/>
        <a:p>
          <a:endParaRPr lang="en-US"/>
        </a:p>
      </dgm:t>
    </dgm:pt>
    <dgm:pt modelId="{A0B97E93-9AE6-4736-9566-8387E13346D6}" type="sibTrans" cxnId="{08419F4E-061D-4CC9-AB25-A0E14D5665C0}">
      <dgm:prSet/>
      <dgm:spPr/>
      <dgm:t>
        <a:bodyPr/>
        <a:lstStyle/>
        <a:p>
          <a:endParaRPr lang="en-US"/>
        </a:p>
      </dgm:t>
    </dgm:pt>
    <dgm:pt modelId="{DAB097BE-A430-49EB-84FC-90E936E2DE50}">
      <dgm:prSet phldrT="[Text]" custT="1"/>
      <dgm:spPr/>
      <dgm:t>
        <a:bodyPr/>
        <a:lstStyle/>
        <a:p>
          <a:pPr>
            <a:buNone/>
          </a:pPr>
          <a:endParaRPr lang="en-US" sz="1800" b="1" dirty="0"/>
        </a:p>
      </dgm:t>
    </dgm:pt>
    <dgm:pt modelId="{172D6917-4CDB-4E44-BFA8-BCDE47D59D1E}" type="parTrans" cxnId="{A6C2374D-0F99-4DF6-BF00-F66E708E27BE}">
      <dgm:prSet/>
      <dgm:spPr/>
      <dgm:t>
        <a:bodyPr/>
        <a:lstStyle/>
        <a:p>
          <a:endParaRPr lang="en-US"/>
        </a:p>
      </dgm:t>
    </dgm:pt>
    <dgm:pt modelId="{929C590A-B9EE-4C9E-A70F-1BDA2CC60B07}" type="sibTrans" cxnId="{A6C2374D-0F99-4DF6-BF00-F66E708E27BE}">
      <dgm:prSet/>
      <dgm:spPr/>
      <dgm:t>
        <a:bodyPr/>
        <a:lstStyle/>
        <a:p>
          <a:endParaRPr lang="en-US"/>
        </a:p>
      </dgm:t>
    </dgm:pt>
    <dgm:pt modelId="{43777A90-E46D-4E5F-9783-D3FDA8C2E92E}">
      <dgm:prSet phldrT="[Text]" custT="1"/>
      <dgm:spPr/>
      <dgm:t>
        <a:bodyPr/>
        <a:lstStyle/>
        <a:p>
          <a:pPr>
            <a:buNone/>
          </a:pPr>
          <a:endParaRPr lang="en-US" sz="1800" b="1" dirty="0"/>
        </a:p>
      </dgm:t>
    </dgm:pt>
    <dgm:pt modelId="{8CC27D1D-CD76-4CFA-9385-8B72FDBE5EAD}" type="parTrans" cxnId="{F2282564-0137-439A-B7DC-7C4E275F7BF0}">
      <dgm:prSet/>
      <dgm:spPr/>
      <dgm:t>
        <a:bodyPr/>
        <a:lstStyle/>
        <a:p>
          <a:endParaRPr lang="en-US"/>
        </a:p>
      </dgm:t>
    </dgm:pt>
    <dgm:pt modelId="{4113EEF6-1B96-4460-A683-B7BB8EF8C856}" type="sibTrans" cxnId="{F2282564-0137-439A-B7DC-7C4E275F7BF0}">
      <dgm:prSet/>
      <dgm:spPr/>
      <dgm:t>
        <a:bodyPr/>
        <a:lstStyle/>
        <a:p>
          <a:endParaRPr lang="en-US"/>
        </a:p>
      </dgm:t>
    </dgm:pt>
    <dgm:pt modelId="{30DB3256-C262-441A-B590-183E16B3BC15}">
      <dgm:prSet phldrT="[Text]" custT="1"/>
      <dgm:spPr/>
      <dgm:t>
        <a:bodyPr/>
        <a:lstStyle/>
        <a:p>
          <a:pPr>
            <a:buFont typeface="Arial" panose="020B0604020202020204" pitchFamily="34" charset="0"/>
            <a:buChar char="•"/>
          </a:pPr>
          <a:r>
            <a:rPr lang="en-US" sz="1600" b="0" i="0" dirty="0"/>
            <a:t>Interview data will be analyzed Jan-Mar 2017</a:t>
          </a:r>
        </a:p>
      </dgm:t>
    </dgm:pt>
    <dgm:pt modelId="{69E6279C-C5E3-4084-8FDA-C61A441EB7F4}" type="parTrans" cxnId="{49119549-7D83-4B8F-A42C-D70D65D57294}">
      <dgm:prSet/>
      <dgm:spPr/>
      <dgm:t>
        <a:bodyPr/>
        <a:lstStyle/>
        <a:p>
          <a:endParaRPr lang="en-US"/>
        </a:p>
      </dgm:t>
    </dgm:pt>
    <dgm:pt modelId="{59F97BDC-2DAC-4119-850B-8FBF3649F4F7}" type="sibTrans" cxnId="{49119549-7D83-4B8F-A42C-D70D65D57294}">
      <dgm:prSet/>
      <dgm:spPr/>
      <dgm:t>
        <a:bodyPr/>
        <a:lstStyle/>
        <a:p>
          <a:endParaRPr lang="en-US"/>
        </a:p>
      </dgm:t>
    </dgm:pt>
    <dgm:pt modelId="{9AA1805D-1509-461F-A6A3-37FF0DB54990}" type="pres">
      <dgm:prSet presAssocID="{C3C52ED1-96B4-4A05-8A79-54621EA0E930}" presName="Name0" presStyleCnt="0">
        <dgm:presLayoutVars>
          <dgm:dir/>
          <dgm:animLvl val="lvl"/>
          <dgm:resizeHandles val="exact"/>
        </dgm:presLayoutVars>
      </dgm:prSet>
      <dgm:spPr/>
      <dgm:t>
        <a:bodyPr/>
        <a:lstStyle/>
        <a:p>
          <a:endParaRPr lang="en-US"/>
        </a:p>
      </dgm:t>
    </dgm:pt>
    <dgm:pt modelId="{2753BFFA-4ECD-4E78-AC61-F3A95DF414DB}" type="pres">
      <dgm:prSet presAssocID="{EFD3500A-2096-41BC-AF7B-81D4DB31090A}" presName="linNode" presStyleCnt="0"/>
      <dgm:spPr/>
    </dgm:pt>
    <dgm:pt modelId="{B25E0A1E-BFEC-4722-AA99-F67CE24060FD}" type="pres">
      <dgm:prSet presAssocID="{EFD3500A-2096-41BC-AF7B-81D4DB31090A}" presName="parentText" presStyleLbl="node1" presStyleIdx="0" presStyleCnt="4">
        <dgm:presLayoutVars>
          <dgm:chMax val="1"/>
          <dgm:bulletEnabled val="1"/>
        </dgm:presLayoutVars>
      </dgm:prSet>
      <dgm:spPr/>
      <dgm:t>
        <a:bodyPr/>
        <a:lstStyle/>
        <a:p>
          <a:endParaRPr lang="en-US"/>
        </a:p>
      </dgm:t>
    </dgm:pt>
    <dgm:pt modelId="{2F6FFA04-AEEB-48E9-9FC6-6208C003E599}" type="pres">
      <dgm:prSet presAssocID="{EFD3500A-2096-41BC-AF7B-81D4DB31090A}" presName="descendantText" presStyleLbl="alignAccFollowNode1" presStyleIdx="0" presStyleCnt="4" custScaleY="124164">
        <dgm:presLayoutVars>
          <dgm:bulletEnabled val="1"/>
        </dgm:presLayoutVars>
      </dgm:prSet>
      <dgm:spPr/>
      <dgm:t>
        <a:bodyPr/>
        <a:lstStyle/>
        <a:p>
          <a:endParaRPr lang="en-US"/>
        </a:p>
      </dgm:t>
    </dgm:pt>
    <dgm:pt modelId="{12DF5B35-E2D6-4502-8731-EA8F363A3AA6}" type="pres">
      <dgm:prSet presAssocID="{A50D9218-6E38-4A77-84CC-C02FA814FCFA}" presName="sp" presStyleCnt="0"/>
      <dgm:spPr/>
    </dgm:pt>
    <dgm:pt modelId="{C29F92B9-FFC2-4A26-B74E-89389C3E42DA}" type="pres">
      <dgm:prSet presAssocID="{E0083430-ACC8-4E5E-9CB8-F4297EE32108}" presName="linNode" presStyleCnt="0"/>
      <dgm:spPr/>
    </dgm:pt>
    <dgm:pt modelId="{AAF0175E-AEEB-45FA-AF3B-9E8405EF7A5B}" type="pres">
      <dgm:prSet presAssocID="{E0083430-ACC8-4E5E-9CB8-F4297EE32108}" presName="parentText" presStyleLbl="node1" presStyleIdx="1" presStyleCnt="4">
        <dgm:presLayoutVars>
          <dgm:chMax val="1"/>
          <dgm:bulletEnabled val="1"/>
        </dgm:presLayoutVars>
      </dgm:prSet>
      <dgm:spPr/>
      <dgm:t>
        <a:bodyPr/>
        <a:lstStyle/>
        <a:p>
          <a:endParaRPr lang="en-US"/>
        </a:p>
      </dgm:t>
    </dgm:pt>
    <dgm:pt modelId="{C41CE4A5-766A-480D-B31C-897E8C143E7F}" type="pres">
      <dgm:prSet presAssocID="{E0083430-ACC8-4E5E-9CB8-F4297EE32108}" presName="descendantText" presStyleLbl="alignAccFollowNode1" presStyleIdx="1" presStyleCnt="4" custLinFactNeighborY="0">
        <dgm:presLayoutVars>
          <dgm:bulletEnabled val="1"/>
        </dgm:presLayoutVars>
      </dgm:prSet>
      <dgm:spPr/>
      <dgm:t>
        <a:bodyPr/>
        <a:lstStyle/>
        <a:p>
          <a:endParaRPr lang="en-US"/>
        </a:p>
      </dgm:t>
    </dgm:pt>
    <dgm:pt modelId="{838B9699-6321-4134-88A5-CB8DE9D318E1}" type="pres">
      <dgm:prSet presAssocID="{C5ACE653-AF3C-45E5-98DC-B7E3FA5ECFC5}" presName="sp" presStyleCnt="0"/>
      <dgm:spPr/>
    </dgm:pt>
    <dgm:pt modelId="{9D3A2E07-D72E-4AF0-B06F-CD81CB7F5E84}" type="pres">
      <dgm:prSet presAssocID="{48BD89FA-2F12-490E-8410-0B0151DA2755}" presName="linNode" presStyleCnt="0"/>
      <dgm:spPr/>
    </dgm:pt>
    <dgm:pt modelId="{477D0287-9449-4393-889F-A33E73D2738F}" type="pres">
      <dgm:prSet presAssocID="{48BD89FA-2F12-490E-8410-0B0151DA2755}" presName="parentText" presStyleLbl="node1" presStyleIdx="2" presStyleCnt="4">
        <dgm:presLayoutVars>
          <dgm:chMax val="1"/>
          <dgm:bulletEnabled val="1"/>
        </dgm:presLayoutVars>
      </dgm:prSet>
      <dgm:spPr/>
      <dgm:t>
        <a:bodyPr/>
        <a:lstStyle/>
        <a:p>
          <a:endParaRPr lang="en-US"/>
        </a:p>
      </dgm:t>
    </dgm:pt>
    <dgm:pt modelId="{37CC88C4-3214-435D-9C7A-0B96255FB37D}" type="pres">
      <dgm:prSet presAssocID="{48BD89FA-2F12-490E-8410-0B0151DA2755}" presName="descendantText" presStyleLbl="alignAccFollowNode1" presStyleIdx="2" presStyleCnt="4" custLinFactNeighborY="0">
        <dgm:presLayoutVars>
          <dgm:bulletEnabled val="1"/>
        </dgm:presLayoutVars>
      </dgm:prSet>
      <dgm:spPr/>
      <dgm:t>
        <a:bodyPr/>
        <a:lstStyle/>
        <a:p>
          <a:endParaRPr lang="en-US"/>
        </a:p>
      </dgm:t>
    </dgm:pt>
    <dgm:pt modelId="{4E91B6F4-6B5D-4400-A17A-5A843D684DD0}" type="pres">
      <dgm:prSet presAssocID="{E00F2E23-4DAD-48A4-9246-AFD03AF4EE65}" presName="sp" presStyleCnt="0"/>
      <dgm:spPr/>
    </dgm:pt>
    <dgm:pt modelId="{DA47747A-8B24-4592-A94F-BED36DFB5E3A}" type="pres">
      <dgm:prSet presAssocID="{65EE2057-BEE0-4368-B43E-7FE76AF1B4D1}" presName="linNode" presStyleCnt="0"/>
      <dgm:spPr/>
    </dgm:pt>
    <dgm:pt modelId="{1DD62E2C-5F59-4DAC-B1BF-6D6A7373CA82}" type="pres">
      <dgm:prSet presAssocID="{65EE2057-BEE0-4368-B43E-7FE76AF1B4D1}" presName="parentText" presStyleLbl="node1" presStyleIdx="3" presStyleCnt="4">
        <dgm:presLayoutVars>
          <dgm:chMax val="1"/>
          <dgm:bulletEnabled val="1"/>
        </dgm:presLayoutVars>
      </dgm:prSet>
      <dgm:spPr/>
      <dgm:t>
        <a:bodyPr/>
        <a:lstStyle/>
        <a:p>
          <a:endParaRPr lang="en-US"/>
        </a:p>
      </dgm:t>
    </dgm:pt>
    <dgm:pt modelId="{386C419F-550E-46CF-9799-4FDA5F951F74}" type="pres">
      <dgm:prSet presAssocID="{65EE2057-BEE0-4368-B43E-7FE76AF1B4D1}" presName="descendantText" presStyleLbl="alignAccFollowNode1" presStyleIdx="3" presStyleCnt="4">
        <dgm:presLayoutVars>
          <dgm:bulletEnabled val="1"/>
        </dgm:presLayoutVars>
      </dgm:prSet>
      <dgm:spPr/>
      <dgm:t>
        <a:bodyPr/>
        <a:lstStyle/>
        <a:p>
          <a:endParaRPr lang="en-US"/>
        </a:p>
      </dgm:t>
    </dgm:pt>
  </dgm:ptLst>
  <dgm:cxnLst>
    <dgm:cxn modelId="{1A32FC53-100A-44CA-B875-7AD7E6222EA0}" type="presOf" srcId="{B462CBC7-07EA-4C1A-955B-FE8F1270E7C9}" destId="{37CC88C4-3214-435D-9C7A-0B96255FB37D}" srcOrd="0" destOrd="5" presId="urn:microsoft.com/office/officeart/2005/8/layout/vList5"/>
    <dgm:cxn modelId="{F209E24D-ED7E-406B-A487-57233DFA3FBD}" srcId="{C3C52ED1-96B4-4A05-8A79-54621EA0E930}" destId="{E0083430-ACC8-4E5E-9CB8-F4297EE32108}" srcOrd="1" destOrd="0" parTransId="{A73DA3F7-54B8-43DC-9CF7-CDC2AC328C53}" sibTransId="{C5ACE653-AF3C-45E5-98DC-B7E3FA5ECFC5}"/>
    <dgm:cxn modelId="{910CE216-2F89-4E2D-BE4E-99E2B45879C7}" srcId="{C3C52ED1-96B4-4A05-8A79-54621EA0E930}" destId="{65EE2057-BEE0-4368-B43E-7FE76AF1B4D1}" srcOrd="3" destOrd="0" parTransId="{CB1BB5CA-756D-4EC7-B45A-9110892D87E4}" sibTransId="{DA0FE772-D7DE-4C9C-8041-1DC05CE87DDF}"/>
    <dgm:cxn modelId="{A57459B5-2ED5-4C6B-9429-EE4EE88A4362}" type="presOf" srcId="{E0083430-ACC8-4E5E-9CB8-F4297EE32108}" destId="{AAF0175E-AEEB-45FA-AF3B-9E8405EF7A5B}" srcOrd="0" destOrd="0" presId="urn:microsoft.com/office/officeart/2005/8/layout/vList5"/>
    <dgm:cxn modelId="{D8BBC42F-FA9B-4E8B-A382-72FE42B5796F}" type="presOf" srcId="{991BA25C-7C06-4B59-99FB-A5D2DA39884F}" destId="{C41CE4A5-766A-480D-B31C-897E8C143E7F}" srcOrd="0" destOrd="0" presId="urn:microsoft.com/office/officeart/2005/8/layout/vList5"/>
    <dgm:cxn modelId="{966D5D8E-BC69-41CF-AF91-A594B3296A6B}" srcId="{C3C52ED1-96B4-4A05-8A79-54621EA0E930}" destId="{EFD3500A-2096-41BC-AF7B-81D4DB31090A}" srcOrd="0" destOrd="0" parTransId="{8BAD27D9-430C-45E6-8658-421877F4BA90}" sibTransId="{A50D9218-6E38-4A77-84CC-C02FA814FCFA}"/>
    <dgm:cxn modelId="{D22369A9-2D87-44A4-92CC-0E459D4716B6}" srcId="{48BD89FA-2F12-490E-8410-0B0151DA2755}" destId="{27E58AA9-BD36-4F38-87A6-78B1605C62B7}" srcOrd="4" destOrd="0" parTransId="{CE59BFCA-A5AB-4380-B1D0-26D26FE53A54}" sibTransId="{B08CAA35-CF73-4FA6-9A7A-F9CBD6182C35}"/>
    <dgm:cxn modelId="{3A06BE39-DEA9-4E37-BABF-A35F8C489BC2}" srcId="{EFD3500A-2096-41BC-AF7B-81D4DB31090A}" destId="{39E9023E-5FC1-4802-994A-9790B56B3FB4}" srcOrd="1" destOrd="0" parTransId="{3E1A13A9-6CA8-42A6-96F5-FA371E793CAA}" sibTransId="{9C83F503-E4EA-44C4-B868-FAE7DE984381}"/>
    <dgm:cxn modelId="{A842CE00-9EFB-4107-BCF3-7689395A877A}" type="presOf" srcId="{C3C52ED1-96B4-4A05-8A79-54621EA0E930}" destId="{9AA1805D-1509-461F-A6A3-37FF0DB54990}" srcOrd="0" destOrd="0" presId="urn:microsoft.com/office/officeart/2005/8/layout/vList5"/>
    <dgm:cxn modelId="{F2282564-0137-439A-B7DC-7C4E275F7BF0}" srcId="{48BD89FA-2F12-490E-8410-0B0151DA2755}" destId="{43777A90-E46D-4E5F-9783-D3FDA8C2E92E}" srcOrd="1" destOrd="0" parTransId="{8CC27D1D-CD76-4CFA-9385-8B72FDBE5EAD}" sibTransId="{4113EEF6-1B96-4460-A683-B7BB8EF8C856}"/>
    <dgm:cxn modelId="{C4ECD16F-572D-4DC3-AAD9-30BB8B392D53}" type="presOf" srcId="{43777A90-E46D-4E5F-9783-D3FDA8C2E92E}" destId="{37CC88C4-3214-435D-9C7A-0B96255FB37D}" srcOrd="0" destOrd="1" presId="urn:microsoft.com/office/officeart/2005/8/layout/vList5"/>
    <dgm:cxn modelId="{0CA43273-F75A-4CDE-9922-D0FC2BC585A7}" type="presOf" srcId="{DAB097BE-A430-49EB-84FC-90E936E2DE50}" destId="{37CC88C4-3214-435D-9C7A-0B96255FB37D}" srcOrd="0" destOrd="0" presId="urn:microsoft.com/office/officeart/2005/8/layout/vList5"/>
    <dgm:cxn modelId="{6CB60DDD-2FCA-4BCB-9F81-EC744CBE42BE}" type="presOf" srcId="{27E58AA9-BD36-4F38-87A6-78B1605C62B7}" destId="{37CC88C4-3214-435D-9C7A-0B96255FB37D}" srcOrd="0" destOrd="4" presId="urn:microsoft.com/office/officeart/2005/8/layout/vList5"/>
    <dgm:cxn modelId="{A6C2374D-0F99-4DF6-BF00-F66E708E27BE}" srcId="{48BD89FA-2F12-490E-8410-0B0151DA2755}" destId="{DAB097BE-A430-49EB-84FC-90E936E2DE50}" srcOrd="0" destOrd="0" parTransId="{172D6917-4CDB-4E44-BFA8-BCDE47D59D1E}" sibTransId="{929C590A-B9EE-4C9E-A70F-1BDA2CC60B07}"/>
    <dgm:cxn modelId="{9052133F-9421-4185-A43A-CC6876703575}" type="presOf" srcId="{65EE2057-BEE0-4368-B43E-7FE76AF1B4D1}" destId="{1DD62E2C-5F59-4DAC-B1BF-6D6A7373CA82}" srcOrd="0" destOrd="0" presId="urn:microsoft.com/office/officeart/2005/8/layout/vList5"/>
    <dgm:cxn modelId="{5A78AA00-31B0-4659-BCE1-000C561E1F14}" srcId="{E0083430-ACC8-4E5E-9CB8-F4297EE32108}" destId="{991BA25C-7C06-4B59-99FB-A5D2DA39884F}" srcOrd="0" destOrd="0" parTransId="{7CF4E3B5-FC71-498D-998A-33D0079F8F4F}" sibTransId="{1B60653D-C01F-47B5-88E8-9BAEDF07E9CA}"/>
    <dgm:cxn modelId="{C7B9CCFB-555C-41E0-A6FB-50C63F08F37F}" srcId="{C3C52ED1-96B4-4A05-8A79-54621EA0E930}" destId="{48BD89FA-2F12-490E-8410-0B0151DA2755}" srcOrd="2" destOrd="0" parTransId="{1DCA7069-BFF8-4B7B-A29B-A93AE0F8768B}" sibTransId="{E00F2E23-4DAD-48A4-9246-AFD03AF4EE65}"/>
    <dgm:cxn modelId="{E0755EF6-2B59-4583-B8FE-E2445D1F1721}" type="presOf" srcId="{39E9023E-5FC1-4802-994A-9790B56B3FB4}" destId="{2F6FFA04-AEEB-48E9-9FC6-6208C003E599}" srcOrd="0" destOrd="1" presId="urn:microsoft.com/office/officeart/2005/8/layout/vList5"/>
    <dgm:cxn modelId="{E0EC0F5C-0FA5-4BC7-96BF-4BC4B72E9F0D}" type="presOf" srcId="{0EBBA8AC-5D44-4B3B-96A7-D5199ED98183}" destId="{2F6FFA04-AEEB-48E9-9FC6-6208C003E599}" srcOrd="0" destOrd="0" presId="urn:microsoft.com/office/officeart/2005/8/layout/vList5"/>
    <dgm:cxn modelId="{14A174FD-D67F-4387-B73B-36DD2D0A91F8}" srcId="{EFD3500A-2096-41BC-AF7B-81D4DB31090A}" destId="{0EBBA8AC-5D44-4B3B-96A7-D5199ED98183}" srcOrd="0" destOrd="0" parTransId="{699E0B70-274F-4785-A6A5-DF8E97010A9A}" sibTransId="{088CE69F-4D26-4268-B9B1-1C825265F6AF}"/>
    <dgm:cxn modelId="{636FECA4-B49B-46DD-9755-62419191FDD8}" type="presOf" srcId="{30DB3256-C262-441A-B590-183E16B3BC15}" destId="{37CC88C4-3214-435D-9C7A-0B96255FB37D}" srcOrd="0" destOrd="3" presId="urn:microsoft.com/office/officeart/2005/8/layout/vList5"/>
    <dgm:cxn modelId="{BFFEF2FF-E0A8-4B0F-97D9-FAF1149694A0}" type="presOf" srcId="{B688B11D-4FF4-4465-86D5-4638DD3858DF}" destId="{37CC88C4-3214-435D-9C7A-0B96255FB37D}" srcOrd="0" destOrd="2" presId="urn:microsoft.com/office/officeart/2005/8/layout/vList5"/>
    <dgm:cxn modelId="{49119549-7D83-4B8F-A42C-D70D65D57294}" srcId="{48BD89FA-2F12-490E-8410-0B0151DA2755}" destId="{30DB3256-C262-441A-B590-183E16B3BC15}" srcOrd="3" destOrd="0" parTransId="{69E6279C-C5E3-4084-8FDA-C61A441EB7F4}" sibTransId="{59F97BDC-2DAC-4119-850B-8FBF3649F4F7}"/>
    <dgm:cxn modelId="{1CA5CC08-1906-4E20-9177-DE771AA03E21}" srcId="{48BD89FA-2F12-490E-8410-0B0151DA2755}" destId="{B688B11D-4FF4-4465-86D5-4638DD3858DF}" srcOrd="2" destOrd="0" parTransId="{469810B5-D43C-4B7C-A619-5CEA607C556D}" sibTransId="{0E8251E4-A086-4933-B1E1-2D664370D826}"/>
    <dgm:cxn modelId="{2A437904-71E4-4F3E-98E5-AB19E9965943}" srcId="{65EE2057-BEE0-4368-B43E-7FE76AF1B4D1}" destId="{6BF21FB5-79BD-45B2-8664-85C5376C8537}" srcOrd="0" destOrd="0" parTransId="{474250B9-F49A-4434-A176-35625B5F98CD}" sibTransId="{A1A59CFB-6151-4A63-BBAB-E272FED6F751}"/>
    <dgm:cxn modelId="{B2D32A3A-A957-4D7F-AD5F-1015DEC8F104}" type="presOf" srcId="{48BD89FA-2F12-490E-8410-0B0151DA2755}" destId="{477D0287-9449-4393-889F-A33E73D2738F}" srcOrd="0" destOrd="0" presId="urn:microsoft.com/office/officeart/2005/8/layout/vList5"/>
    <dgm:cxn modelId="{3E9BDA08-C3CA-4F8B-AD2B-9F724E872EA3}" type="presOf" srcId="{EFD3500A-2096-41BC-AF7B-81D4DB31090A}" destId="{B25E0A1E-BFEC-4722-AA99-F67CE24060FD}" srcOrd="0" destOrd="0" presId="urn:microsoft.com/office/officeart/2005/8/layout/vList5"/>
    <dgm:cxn modelId="{F14CE3E4-2A32-4839-AA61-D878298750D6}" type="presOf" srcId="{6BF21FB5-79BD-45B2-8664-85C5376C8537}" destId="{386C419F-550E-46CF-9799-4FDA5F951F74}" srcOrd="0" destOrd="0" presId="urn:microsoft.com/office/officeart/2005/8/layout/vList5"/>
    <dgm:cxn modelId="{08419F4E-061D-4CC9-AB25-A0E14D5665C0}" srcId="{48BD89FA-2F12-490E-8410-0B0151DA2755}" destId="{B462CBC7-07EA-4C1A-955B-FE8F1270E7C9}" srcOrd="5" destOrd="0" parTransId="{E6ABEB01-721A-498C-8FD7-6B6774D2268B}" sibTransId="{A0B97E93-9AE6-4736-9566-8387E13346D6}"/>
    <dgm:cxn modelId="{04813347-D66F-41C6-8B05-7FA21C5FE84F}" type="presParOf" srcId="{9AA1805D-1509-461F-A6A3-37FF0DB54990}" destId="{2753BFFA-4ECD-4E78-AC61-F3A95DF414DB}" srcOrd="0" destOrd="0" presId="urn:microsoft.com/office/officeart/2005/8/layout/vList5"/>
    <dgm:cxn modelId="{1CC4E5B8-6BAF-48E0-BFCF-E43597CBA8F4}" type="presParOf" srcId="{2753BFFA-4ECD-4E78-AC61-F3A95DF414DB}" destId="{B25E0A1E-BFEC-4722-AA99-F67CE24060FD}" srcOrd="0" destOrd="0" presId="urn:microsoft.com/office/officeart/2005/8/layout/vList5"/>
    <dgm:cxn modelId="{B76507C1-5302-445A-91AF-6C94B0AC3DC0}" type="presParOf" srcId="{2753BFFA-4ECD-4E78-AC61-F3A95DF414DB}" destId="{2F6FFA04-AEEB-48E9-9FC6-6208C003E599}" srcOrd="1" destOrd="0" presId="urn:microsoft.com/office/officeart/2005/8/layout/vList5"/>
    <dgm:cxn modelId="{C1444F17-25B6-4C86-88D2-2ADFD3017E7C}" type="presParOf" srcId="{9AA1805D-1509-461F-A6A3-37FF0DB54990}" destId="{12DF5B35-E2D6-4502-8731-EA8F363A3AA6}" srcOrd="1" destOrd="0" presId="urn:microsoft.com/office/officeart/2005/8/layout/vList5"/>
    <dgm:cxn modelId="{E5FDD5C2-E663-4CDA-8260-59D8162AB9A8}" type="presParOf" srcId="{9AA1805D-1509-461F-A6A3-37FF0DB54990}" destId="{C29F92B9-FFC2-4A26-B74E-89389C3E42DA}" srcOrd="2" destOrd="0" presId="urn:microsoft.com/office/officeart/2005/8/layout/vList5"/>
    <dgm:cxn modelId="{5C878B71-DD6B-406B-A8A5-FBD391A5F1BE}" type="presParOf" srcId="{C29F92B9-FFC2-4A26-B74E-89389C3E42DA}" destId="{AAF0175E-AEEB-45FA-AF3B-9E8405EF7A5B}" srcOrd="0" destOrd="0" presId="urn:microsoft.com/office/officeart/2005/8/layout/vList5"/>
    <dgm:cxn modelId="{0265505A-CCF0-428A-80F9-7EB53560A345}" type="presParOf" srcId="{C29F92B9-FFC2-4A26-B74E-89389C3E42DA}" destId="{C41CE4A5-766A-480D-B31C-897E8C143E7F}" srcOrd="1" destOrd="0" presId="urn:microsoft.com/office/officeart/2005/8/layout/vList5"/>
    <dgm:cxn modelId="{4C1B1E15-C0BB-4726-B717-16065C94FD83}" type="presParOf" srcId="{9AA1805D-1509-461F-A6A3-37FF0DB54990}" destId="{838B9699-6321-4134-88A5-CB8DE9D318E1}" srcOrd="3" destOrd="0" presId="urn:microsoft.com/office/officeart/2005/8/layout/vList5"/>
    <dgm:cxn modelId="{27CFB078-7A17-4099-82A3-8106B29DDEFA}" type="presParOf" srcId="{9AA1805D-1509-461F-A6A3-37FF0DB54990}" destId="{9D3A2E07-D72E-4AF0-B06F-CD81CB7F5E84}" srcOrd="4" destOrd="0" presId="urn:microsoft.com/office/officeart/2005/8/layout/vList5"/>
    <dgm:cxn modelId="{E2B98736-A91E-4A14-9368-7A4ED3EE833B}" type="presParOf" srcId="{9D3A2E07-D72E-4AF0-B06F-CD81CB7F5E84}" destId="{477D0287-9449-4393-889F-A33E73D2738F}" srcOrd="0" destOrd="0" presId="urn:microsoft.com/office/officeart/2005/8/layout/vList5"/>
    <dgm:cxn modelId="{9180DF3E-1C28-4116-BD0C-EA30CD96AEB5}" type="presParOf" srcId="{9D3A2E07-D72E-4AF0-B06F-CD81CB7F5E84}" destId="{37CC88C4-3214-435D-9C7A-0B96255FB37D}" srcOrd="1" destOrd="0" presId="urn:microsoft.com/office/officeart/2005/8/layout/vList5"/>
    <dgm:cxn modelId="{BD7CAD81-D127-4A60-9321-3FECAABA6D6D}" type="presParOf" srcId="{9AA1805D-1509-461F-A6A3-37FF0DB54990}" destId="{4E91B6F4-6B5D-4400-A17A-5A843D684DD0}" srcOrd="5" destOrd="0" presId="urn:microsoft.com/office/officeart/2005/8/layout/vList5"/>
    <dgm:cxn modelId="{AB994E60-E198-415B-B131-9A441A7C774B}" type="presParOf" srcId="{9AA1805D-1509-461F-A6A3-37FF0DB54990}" destId="{DA47747A-8B24-4592-A94F-BED36DFB5E3A}" srcOrd="6" destOrd="0" presId="urn:microsoft.com/office/officeart/2005/8/layout/vList5"/>
    <dgm:cxn modelId="{FB83FB05-D7E0-403F-A0A6-A0C77BC87969}" type="presParOf" srcId="{DA47747A-8B24-4592-A94F-BED36DFB5E3A}" destId="{1DD62E2C-5F59-4DAC-B1BF-6D6A7373CA82}" srcOrd="0" destOrd="0" presId="urn:microsoft.com/office/officeart/2005/8/layout/vList5"/>
    <dgm:cxn modelId="{E6932AAE-9238-4189-838A-A4DC8E34A232}" type="presParOf" srcId="{DA47747A-8B24-4592-A94F-BED36DFB5E3A}" destId="{386C419F-550E-46CF-9799-4FDA5F951F7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122DF7-4DCB-45F3-8F8B-02D8F181BD51}">
      <dsp:nvSpPr>
        <dsp:cNvPr id="0" name=""/>
        <dsp:cNvSpPr/>
      </dsp:nvSpPr>
      <dsp:spPr>
        <a:xfrm>
          <a:off x="0" y="0"/>
          <a:ext cx="9144000" cy="1314055"/>
        </a:xfrm>
        <a:prstGeom prst="rect">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dirty="0">
              <a:solidFill>
                <a:schemeClr val="tx1"/>
              </a:solidFill>
            </a:rPr>
            <a:t>Objective:</a:t>
          </a:r>
          <a:r>
            <a:rPr lang="en-US" sz="2700" kern="1200" dirty="0">
              <a:solidFill>
                <a:schemeClr val="tx1"/>
              </a:solidFill>
            </a:rPr>
            <a:t> To assess and strengthen existing colorectal cancer (CRC) screening initiatives at the patient, clinic, and community level  </a:t>
          </a:r>
        </a:p>
      </dsp:txBody>
      <dsp:txXfrm>
        <a:off x="0" y="0"/>
        <a:ext cx="9144000" cy="1314055"/>
      </dsp:txXfrm>
    </dsp:sp>
    <dsp:sp modelId="{3B95E8B5-D827-4274-A11C-A2F0C5018423}">
      <dsp:nvSpPr>
        <dsp:cNvPr id="0" name=""/>
        <dsp:cNvSpPr/>
      </dsp:nvSpPr>
      <dsp:spPr>
        <a:xfrm>
          <a:off x="1116" y="1314055"/>
          <a:ext cx="1828353" cy="2759516"/>
        </a:xfrm>
        <a:prstGeom prst="rect">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n-US" sz="1600" b="1" kern="1200">
              <a:solidFill>
                <a:schemeClr val="tx1"/>
              </a:solidFill>
            </a:rPr>
            <a:t>Specific </a:t>
          </a:r>
          <a:r>
            <a:rPr lang="en-US" sz="1600" b="1" kern="1200" dirty="0">
              <a:solidFill>
                <a:schemeClr val="tx1"/>
              </a:solidFill>
            </a:rPr>
            <a:t>Aim 1:</a:t>
          </a:r>
        </a:p>
        <a:p>
          <a:pPr lvl="0" algn="ctr" defTabSz="711200">
            <a:lnSpc>
              <a:spcPct val="90000"/>
            </a:lnSpc>
            <a:spcBef>
              <a:spcPct val="0"/>
            </a:spcBef>
            <a:spcAft>
              <a:spcPct val="35000"/>
            </a:spcAft>
          </a:pPr>
          <a:r>
            <a:rPr lang="en-US" sz="1600" kern="1200" dirty="0">
              <a:solidFill>
                <a:schemeClr val="tx1"/>
              </a:solidFill>
            </a:rPr>
            <a:t> Identify the evidence-based interventions FQHCs are currently using to increase CRC screening rates</a:t>
          </a:r>
        </a:p>
      </dsp:txBody>
      <dsp:txXfrm>
        <a:off x="1116" y="1314055"/>
        <a:ext cx="1828353" cy="2759516"/>
      </dsp:txXfrm>
    </dsp:sp>
    <dsp:sp modelId="{27C7F5FB-A2E1-4402-A81D-250B3C0D48F2}">
      <dsp:nvSpPr>
        <dsp:cNvPr id="0" name=""/>
        <dsp:cNvSpPr/>
      </dsp:nvSpPr>
      <dsp:spPr>
        <a:xfrm>
          <a:off x="1829469" y="1314055"/>
          <a:ext cx="1828353" cy="2759516"/>
        </a:xfrm>
        <a:prstGeom prst="rect">
          <a:avLst/>
        </a:prstGeom>
        <a:solidFill>
          <a:schemeClr val="accent1">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n-US" sz="1600" b="1" kern="1200" dirty="0">
              <a:solidFill>
                <a:schemeClr val="tx1"/>
              </a:solidFill>
            </a:rPr>
            <a:t>Specific Aim 2:</a:t>
          </a:r>
        </a:p>
        <a:p>
          <a:pPr lvl="0" algn="ctr" defTabSz="711200">
            <a:lnSpc>
              <a:spcPct val="90000"/>
            </a:lnSpc>
            <a:spcBef>
              <a:spcPct val="0"/>
            </a:spcBef>
            <a:spcAft>
              <a:spcPct val="35000"/>
            </a:spcAft>
          </a:pPr>
          <a:r>
            <a:rPr lang="en-US" sz="1600" kern="1200" dirty="0">
              <a:solidFill>
                <a:schemeClr val="tx1"/>
              </a:solidFill>
            </a:rPr>
            <a:t>Identify the evidence-informed implementation strategies that FQHCs are currently using to put CRC screening interventions into practice</a:t>
          </a:r>
        </a:p>
      </dsp:txBody>
      <dsp:txXfrm>
        <a:off x="1829469" y="1314055"/>
        <a:ext cx="1828353" cy="2759516"/>
      </dsp:txXfrm>
    </dsp:sp>
    <dsp:sp modelId="{DBE5700A-9D96-4823-97CC-6DE668B2DC45}">
      <dsp:nvSpPr>
        <dsp:cNvPr id="0" name=""/>
        <dsp:cNvSpPr/>
      </dsp:nvSpPr>
      <dsp:spPr>
        <a:xfrm>
          <a:off x="3657823" y="1314055"/>
          <a:ext cx="1828353" cy="2759516"/>
        </a:xfrm>
        <a:prstGeom prst="rect">
          <a:avLst/>
        </a:prstGeom>
        <a:solidFill>
          <a:schemeClr val="accent1">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n-US" sz="1600" b="1" kern="1200" dirty="0">
              <a:solidFill>
                <a:schemeClr val="tx1"/>
              </a:solidFill>
            </a:rPr>
            <a:t>Specific Aim 3: </a:t>
          </a:r>
        </a:p>
        <a:p>
          <a:pPr lvl="0" algn="ctr" defTabSz="711200">
            <a:lnSpc>
              <a:spcPct val="90000"/>
            </a:lnSpc>
            <a:spcBef>
              <a:spcPct val="0"/>
            </a:spcBef>
            <a:spcAft>
              <a:spcPct val="35000"/>
            </a:spcAft>
          </a:pPr>
          <a:r>
            <a:rPr lang="en-US" sz="1600" kern="1200" dirty="0">
              <a:solidFill>
                <a:schemeClr val="tx1"/>
              </a:solidFill>
            </a:rPr>
            <a:t>Identify the type of implementation supports that FQHCs are currently accessing and examine their experience with those supports </a:t>
          </a:r>
        </a:p>
      </dsp:txBody>
      <dsp:txXfrm>
        <a:off x="3657823" y="1314055"/>
        <a:ext cx="1828353" cy="2759516"/>
      </dsp:txXfrm>
    </dsp:sp>
    <dsp:sp modelId="{9DB587A5-2E5A-4E1D-A27B-A1074A423F40}">
      <dsp:nvSpPr>
        <dsp:cNvPr id="0" name=""/>
        <dsp:cNvSpPr/>
      </dsp:nvSpPr>
      <dsp:spPr>
        <a:xfrm>
          <a:off x="5486176" y="1314055"/>
          <a:ext cx="1828353" cy="2759516"/>
        </a:xfrm>
        <a:prstGeom prst="rect">
          <a:avLst/>
        </a:prstGeom>
        <a:solidFill>
          <a:schemeClr val="accent1">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n-US" sz="1600" b="1" kern="1200" dirty="0">
              <a:solidFill>
                <a:schemeClr val="tx1"/>
              </a:solidFill>
            </a:rPr>
            <a:t>Specific Aim 4:</a:t>
          </a:r>
        </a:p>
        <a:p>
          <a:pPr lvl="0" algn="ctr" defTabSz="711200">
            <a:lnSpc>
              <a:spcPct val="90000"/>
            </a:lnSpc>
            <a:spcBef>
              <a:spcPct val="0"/>
            </a:spcBef>
            <a:spcAft>
              <a:spcPct val="35000"/>
            </a:spcAft>
          </a:pPr>
          <a:r>
            <a:rPr lang="en-US" sz="1600" kern="1200" dirty="0">
              <a:solidFill>
                <a:schemeClr val="tx1"/>
              </a:solidFill>
            </a:rPr>
            <a:t>Investigate the readiness of FQHCs to implement and evaluate multi-level interventions to increase CRC screening rates</a:t>
          </a:r>
        </a:p>
      </dsp:txBody>
      <dsp:txXfrm>
        <a:off x="5486176" y="1314055"/>
        <a:ext cx="1828353" cy="2759516"/>
      </dsp:txXfrm>
    </dsp:sp>
    <dsp:sp modelId="{19BB83E0-49D0-461F-A947-EA0D4C59FBC3}">
      <dsp:nvSpPr>
        <dsp:cNvPr id="0" name=""/>
        <dsp:cNvSpPr/>
      </dsp:nvSpPr>
      <dsp:spPr>
        <a:xfrm>
          <a:off x="7314530" y="1314055"/>
          <a:ext cx="1828353" cy="2759516"/>
        </a:xfrm>
        <a:prstGeom prst="rect">
          <a:avLst/>
        </a:prstGeom>
        <a:solidFill>
          <a:schemeClr val="accent1">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ctr" defTabSz="711200">
            <a:lnSpc>
              <a:spcPct val="90000"/>
            </a:lnSpc>
            <a:spcBef>
              <a:spcPct val="0"/>
            </a:spcBef>
            <a:spcAft>
              <a:spcPct val="35000"/>
            </a:spcAft>
          </a:pPr>
          <a:r>
            <a:rPr lang="en-US" sz="1600" b="1" kern="1200" dirty="0">
              <a:solidFill>
                <a:schemeClr val="tx1"/>
              </a:solidFill>
            </a:rPr>
            <a:t>Specific Aim 5: </a:t>
          </a:r>
        </a:p>
        <a:p>
          <a:pPr lvl="0" algn="ctr" defTabSz="711200">
            <a:lnSpc>
              <a:spcPct val="90000"/>
            </a:lnSpc>
            <a:spcBef>
              <a:spcPct val="0"/>
            </a:spcBef>
            <a:spcAft>
              <a:spcPct val="35000"/>
            </a:spcAft>
          </a:pPr>
          <a:r>
            <a:rPr lang="en-US" sz="1600" kern="1200" dirty="0">
              <a:solidFill>
                <a:schemeClr val="tx1"/>
              </a:solidFill>
            </a:rPr>
            <a:t>Develop, deliver, and evaluate implementation support  tailored for multi-level  CRC screening interventions at FQHCs</a:t>
          </a:r>
        </a:p>
      </dsp:txBody>
      <dsp:txXfrm>
        <a:off x="7314530" y="1314055"/>
        <a:ext cx="1828353" cy="2759516"/>
      </dsp:txXfrm>
    </dsp:sp>
    <dsp:sp modelId="{005ED6CF-A9BC-48CE-93E1-146DE1FD7E40}">
      <dsp:nvSpPr>
        <dsp:cNvPr id="0" name=""/>
        <dsp:cNvSpPr/>
      </dsp:nvSpPr>
      <dsp:spPr>
        <a:xfrm>
          <a:off x="0" y="4073572"/>
          <a:ext cx="9144000" cy="306612"/>
        </a:xfrm>
        <a:prstGeom prst="rect">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6FFA04-AEEB-48E9-9FC6-6208C003E599}">
      <dsp:nvSpPr>
        <dsp:cNvPr id="0" name=""/>
        <dsp:cNvSpPr/>
      </dsp:nvSpPr>
      <dsp:spPr>
        <a:xfrm rot="5400000">
          <a:off x="5476845" y="-2285043"/>
          <a:ext cx="1081913" cy="566381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Coordinating Center will manage survey logistics</a:t>
          </a:r>
          <a:endParaRPr lang="en-US" sz="1800" b="1" kern="1200" dirty="0"/>
        </a:p>
        <a:p>
          <a:pPr marL="171450" lvl="1" indent="-171450" algn="l" defTabSz="711200">
            <a:lnSpc>
              <a:spcPct val="90000"/>
            </a:lnSpc>
            <a:spcBef>
              <a:spcPct val="0"/>
            </a:spcBef>
            <a:spcAft>
              <a:spcPct val="15000"/>
            </a:spcAft>
            <a:buChar char="••"/>
          </a:pPr>
          <a:r>
            <a:rPr lang="en-US" sz="1600" kern="1200" dirty="0"/>
            <a:t>Each data collection site will recruit and follow-up with assistance from PCA, ACS, and other partners</a:t>
          </a:r>
        </a:p>
      </dsp:txBody>
      <dsp:txXfrm rot="-5400000">
        <a:off x="3185896" y="58721"/>
        <a:ext cx="5610998" cy="976283"/>
      </dsp:txXfrm>
    </dsp:sp>
    <dsp:sp modelId="{B25E0A1E-BFEC-4722-AA99-F67CE24060FD}">
      <dsp:nvSpPr>
        <dsp:cNvPr id="0" name=""/>
        <dsp:cNvSpPr/>
      </dsp:nvSpPr>
      <dsp:spPr>
        <a:xfrm>
          <a:off x="0" y="2264"/>
          <a:ext cx="3185895" cy="108919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a:solidFill>
                <a:schemeClr val="tx1"/>
              </a:solidFill>
            </a:rPr>
            <a:t>Surveys</a:t>
          </a:r>
        </a:p>
        <a:p>
          <a:pPr lvl="0" algn="ctr" defTabSz="1422400">
            <a:lnSpc>
              <a:spcPct val="90000"/>
            </a:lnSpc>
            <a:spcBef>
              <a:spcPct val="0"/>
            </a:spcBef>
            <a:spcAft>
              <a:spcPct val="35000"/>
            </a:spcAft>
          </a:pPr>
          <a:r>
            <a:rPr lang="en-US" sz="1600" b="0" kern="1200" dirty="0">
              <a:solidFill>
                <a:schemeClr val="tx1"/>
              </a:solidFill>
            </a:rPr>
            <a:t>July 1-September 31, 2016</a:t>
          </a:r>
        </a:p>
      </dsp:txBody>
      <dsp:txXfrm>
        <a:off x="53170" y="55434"/>
        <a:ext cx="3079555" cy="982858"/>
      </dsp:txXfrm>
    </dsp:sp>
    <dsp:sp modelId="{C41CE4A5-766A-480D-B31C-897E8C143E7F}">
      <dsp:nvSpPr>
        <dsp:cNvPr id="0" name=""/>
        <dsp:cNvSpPr/>
      </dsp:nvSpPr>
      <dsp:spPr>
        <a:xfrm rot="5400000">
          <a:off x="5582122" y="-1141384"/>
          <a:ext cx="871358" cy="566381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Preliminary results of the survey will be used to inform interview instrument</a:t>
          </a:r>
          <a:endParaRPr lang="en-US" sz="1800" b="1" kern="1200" dirty="0"/>
        </a:p>
      </dsp:txBody>
      <dsp:txXfrm rot="-5400000">
        <a:off x="3185895" y="1297379"/>
        <a:ext cx="5621277" cy="786286"/>
      </dsp:txXfrm>
    </dsp:sp>
    <dsp:sp modelId="{AAF0175E-AEEB-45FA-AF3B-9E8405EF7A5B}">
      <dsp:nvSpPr>
        <dsp:cNvPr id="0" name=""/>
        <dsp:cNvSpPr/>
      </dsp:nvSpPr>
      <dsp:spPr>
        <a:xfrm>
          <a:off x="0" y="1145922"/>
          <a:ext cx="3185895" cy="108919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a:solidFill>
                <a:schemeClr val="tx1"/>
              </a:solidFill>
            </a:rPr>
            <a:t>Interviews</a:t>
          </a:r>
        </a:p>
        <a:p>
          <a:pPr lvl="0" algn="ctr" defTabSz="1422400">
            <a:lnSpc>
              <a:spcPct val="90000"/>
            </a:lnSpc>
            <a:spcBef>
              <a:spcPct val="0"/>
            </a:spcBef>
            <a:spcAft>
              <a:spcPct val="35000"/>
            </a:spcAft>
          </a:pPr>
          <a:r>
            <a:rPr lang="en-US" sz="1600" kern="1200" dirty="0">
              <a:solidFill>
                <a:schemeClr val="tx1"/>
              </a:solidFill>
            </a:rPr>
            <a:t>October 1-December 31, 2016</a:t>
          </a:r>
        </a:p>
      </dsp:txBody>
      <dsp:txXfrm>
        <a:off x="53170" y="1199092"/>
        <a:ext cx="3079555" cy="982858"/>
      </dsp:txXfrm>
    </dsp:sp>
    <dsp:sp modelId="{37CC88C4-3214-435D-9C7A-0B96255FB37D}">
      <dsp:nvSpPr>
        <dsp:cNvPr id="0" name=""/>
        <dsp:cNvSpPr/>
      </dsp:nvSpPr>
      <dsp:spPr>
        <a:xfrm rot="5400000">
          <a:off x="5582122" y="2273"/>
          <a:ext cx="871358" cy="566381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endParaRPr lang="en-US" sz="1800" b="1" kern="1200" dirty="0"/>
        </a:p>
        <a:p>
          <a:pPr marL="171450" lvl="1" indent="-171450" algn="l" defTabSz="800100">
            <a:lnSpc>
              <a:spcPct val="90000"/>
            </a:lnSpc>
            <a:spcBef>
              <a:spcPct val="0"/>
            </a:spcBef>
            <a:spcAft>
              <a:spcPct val="15000"/>
            </a:spcAft>
            <a:buChar char="••"/>
          </a:pPr>
          <a:endParaRPr lang="en-US" sz="1800" b="1" kern="1200" dirty="0"/>
        </a:p>
        <a:p>
          <a:pPr marL="171450" lvl="1" indent="-171450" algn="l" defTabSz="711200">
            <a:lnSpc>
              <a:spcPct val="90000"/>
            </a:lnSpc>
            <a:spcBef>
              <a:spcPct val="0"/>
            </a:spcBef>
            <a:spcAft>
              <a:spcPct val="15000"/>
            </a:spcAft>
            <a:buFont typeface="Arial" panose="020B0604020202020204" pitchFamily="34" charset="0"/>
            <a:buChar char="••"/>
          </a:pPr>
          <a:r>
            <a:rPr lang="en-US" sz="1600" b="0" i="0" kern="1200" dirty="0"/>
            <a:t>Survey data will be analyzed Oct-Dec 2016</a:t>
          </a:r>
        </a:p>
        <a:p>
          <a:pPr marL="171450" lvl="1" indent="-171450" algn="l" defTabSz="711200">
            <a:lnSpc>
              <a:spcPct val="90000"/>
            </a:lnSpc>
            <a:spcBef>
              <a:spcPct val="0"/>
            </a:spcBef>
            <a:spcAft>
              <a:spcPct val="15000"/>
            </a:spcAft>
            <a:buFont typeface="Arial" panose="020B0604020202020204" pitchFamily="34" charset="0"/>
            <a:buChar char="••"/>
          </a:pPr>
          <a:r>
            <a:rPr lang="en-US" sz="1600" b="0" i="0" kern="1200" dirty="0"/>
            <a:t>Interview data will be analyzed Jan-Mar 2017</a:t>
          </a:r>
        </a:p>
        <a:p>
          <a:pPr marL="171450" lvl="1" indent="-171450" algn="l" defTabSz="800100">
            <a:lnSpc>
              <a:spcPct val="90000"/>
            </a:lnSpc>
            <a:spcBef>
              <a:spcPct val="0"/>
            </a:spcBef>
            <a:spcAft>
              <a:spcPct val="15000"/>
            </a:spcAft>
            <a:buFont typeface="Arial" panose="020B0604020202020204" pitchFamily="34" charset="0"/>
            <a:buChar char="••"/>
          </a:pPr>
          <a:endParaRPr lang="en-US" sz="1800" b="1" kern="1200" dirty="0"/>
        </a:p>
        <a:p>
          <a:pPr marL="171450" lvl="1" indent="-171450" algn="l" defTabSz="800100">
            <a:lnSpc>
              <a:spcPct val="90000"/>
            </a:lnSpc>
            <a:spcBef>
              <a:spcPct val="0"/>
            </a:spcBef>
            <a:spcAft>
              <a:spcPct val="15000"/>
            </a:spcAft>
            <a:buFont typeface="Arial" panose="020B0604020202020204" pitchFamily="34" charset="0"/>
            <a:buChar char="••"/>
          </a:pPr>
          <a:endParaRPr lang="en-US" sz="1800" b="1" kern="1200" dirty="0"/>
        </a:p>
      </dsp:txBody>
      <dsp:txXfrm rot="-5400000">
        <a:off x="3185895" y="2441036"/>
        <a:ext cx="5621277" cy="786286"/>
      </dsp:txXfrm>
    </dsp:sp>
    <dsp:sp modelId="{477D0287-9449-4393-889F-A33E73D2738F}">
      <dsp:nvSpPr>
        <dsp:cNvPr id="0" name=""/>
        <dsp:cNvSpPr/>
      </dsp:nvSpPr>
      <dsp:spPr>
        <a:xfrm>
          <a:off x="0" y="2289580"/>
          <a:ext cx="3185895" cy="108919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a:solidFill>
                <a:schemeClr val="tx1"/>
              </a:solidFill>
            </a:rPr>
            <a:t>Data Analysis</a:t>
          </a:r>
        </a:p>
        <a:p>
          <a:pPr lvl="0" algn="ctr" defTabSz="1422400">
            <a:lnSpc>
              <a:spcPct val="90000"/>
            </a:lnSpc>
            <a:spcBef>
              <a:spcPct val="0"/>
            </a:spcBef>
            <a:spcAft>
              <a:spcPct val="35000"/>
            </a:spcAft>
          </a:pPr>
          <a:r>
            <a:rPr lang="en-US" sz="1600" kern="1200" dirty="0">
              <a:solidFill>
                <a:schemeClr val="tx1"/>
              </a:solidFill>
            </a:rPr>
            <a:t>October 2016-March 2017</a:t>
          </a:r>
        </a:p>
      </dsp:txBody>
      <dsp:txXfrm>
        <a:off x="53170" y="2342750"/>
        <a:ext cx="3079555" cy="982858"/>
      </dsp:txXfrm>
    </dsp:sp>
    <dsp:sp modelId="{386C419F-550E-46CF-9799-4FDA5F951F74}">
      <dsp:nvSpPr>
        <dsp:cNvPr id="0" name=""/>
        <dsp:cNvSpPr/>
      </dsp:nvSpPr>
      <dsp:spPr>
        <a:xfrm rot="5400000">
          <a:off x="5582122" y="1145931"/>
          <a:ext cx="871358" cy="566381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Font typeface="Arial" panose="020B0604020202020204" pitchFamily="34" charset="0"/>
            <a:buChar char="••"/>
          </a:pPr>
          <a:r>
            <a:rPr lang="en-US" sz="1600" kern="1200" dirty="0"/>
            <a:t>Being developed by UNC</a:t>
          </a:r>
          <a:endParaRPr lang="en-US" sz="1800" b="1" kern="1200" dirty="0"/>
        </a:p>
      </dsp:txBody>
      <dsp:txXfrm rot="-5400000">
        <a:off x="3185895" y="3584694"/>
        <a:ext cx="5621277" cy="786286"/>
      </dsp:txXfrm>
    </dsp:sp>
    <dsp:sp modelId="{1DD62E2C-5F59-4DAC-B1BF-6D6A7373CA82}">
      <dsp:nvSpPr>
        <dsp:cNvPr id="0" name=""/>
        <dsp:cNvSpPr/>
      </dsp:nvSpPr>
      <dsp:spPr>
        <a:xfrm>
          <a:off x="0" y="3433239"/>
          <a:ext cx="3185895" cy="108919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0" kern="1200" dirty="0">
              <a:solidFill>
                <a:schemeClr val="tx1"/>
              </a:solidFill>
            </a:rPr>
            <a:t>Curriculum for implementation and evaluation of interventions</a:t>
          </a:r>
        </a:p>
        <a:p>
          <a:pPr lvl="0" algn="ctr" defTabSz="800100">
            <a:lnSpc>
              <a:spcPct val="90000"/>
            </a:lnSpc>
            <a:spcBef>
              <a:spcPct val="0"/>
            </a:spcBef>
            <a:spcAft>
              <a:spcPct val="35000"/>
            </a:spcAft>
          </a:pPr>
          <a:r>
            <a:rPr lang="en-US" sz="1600" b="0" kern="1200" dirty="0">
              <a:solidFill>
                <a:schemeClr val="tx1"/>
              </a:solidFill>
            </a:rPr>
            <a:t>May 2016 – March 2017  </a:t>
          </a:r>
        </a:p>
      </dsp:txBody>
      <dsp:txXfrm>
        <a:off x="53170" y="3486409"/>
        <a:ext cx="3079555" cy="982858"/>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79"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atin typeface="Times" pitchFamily="18" charset="0"/>
                <a:ea typeface="+mn-ea"/>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0182"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83"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smtClean="0"/>
            </a:lvl1pPr>
          </a:lstStyle>
          <a:p>
            <a:pPr>
              <a:defRPr/>
            </a:pPr>
            <a:fld id="{A3BC3E74-20A5-47B6-A4F4-09B8CF81FB2E}" type="slidenum">
              <a:rPr lang="en-US"/>
              <a:pPr>
                <a:defRPr/>
              </a:pPr>
              <a:t>‹#›</a:t>
            </a:fld>
            <a:endParaRPr lang="en-US"/>
          </a:p>
        </p:txBody>
      </p:sp>
    </p:spTree>
    <p:extLst>
      <p:ext uri="{BB962C8B-B14F-4D97-AF65-F5344CB8AC3E}">
        <p14:creationId xmlns:p14="http://schemas.microsoft.com/office/powerpoint/2010/main" val="38791011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a:t>
            </a:fld>
            <a:endParaRPr 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r>
              <a:rPr lang="en-US" sz="1200" kern="1200" dirty="0">
                <a:solidFill>
                  <a:schemeClr val="tx1"/>
                </a:solidFill>
                <a:effectLst/>
                <a:latin typeface="Times" pitchFamily="18" charset="0"/>
                <a:ea typeface="ヒラギノ角ゴ Pro W3" charset="-128"/>
                <a:cs typeface="+mn-cs"/>
              </a:rPr>
              <a:t>Project Objectives and Aims</a:t>
            </a:r>
          </a:p>
          <a:p>
            <a:r>
              <a:rPr lang="en-US" sz="1200" kern="1200" dirty="0">
                <a:solidFill>
                  <a:schemeClr val="tx1"/>
                </a:solidFill>
                <a:effectLst/>
                <a:latin typeface="Times" pitchFamily="18" charset="0"/>
                <a:ea typeface="ヒラギノ角ゴ Pro W3" charset="-128"/>
                <a:cs typeface="+mn-cs"/>
              </a:rPr>
              <a:t>Work Completed to Date</a:t>
            </a:r>
          </a:p>
          <a:p>
            <a:r>
              <a:rPr lang="en-US" sz="1200" kern="1200" dirty="0">
                <a:solidFill>
                  <a:schemeClr val="tx1"/>
                </a:solidFill>
                <a:effectLst/>
                <a:latin typeface="Times" pitchFamily="18" charset="0"/>
                <a:ea typeface="ヒラギノ角ゴ Pro W3" charset="-128"/>
                <a:cs typeface="+mn-cs"/>
              </a:rPr>
              <a:t>Work in Progress</a:t>
            </a:r>
          </a:p>
          <a:p>
            <a:r>
              <a:rPr lang="en-US" sz="1200" kern="1200" dirty="0">
                <a:solidFill>
                  <a:schemeClr val="tx1"/>
                </a:solidFill>
                <a:effectLst/>
                <a:latin typeface="Times" pitchFamily="18" charset="0"/>
                <a:ea typeface="ヒラギノ角ゴ Pro W3" charset="-128"/>
                <a:cs typeface="+mn-cs"/>
              </a:rPr>
              <a:t>Next Steps</a:t>
            </a:r>
          </a:p>
          <a:p>
            <a:r>
              <a:rPr lang="en-US" sz="1200" kern="1200" dirty="0">
                <a:solidFill>
                  <a:schemeClr val="tx1"/>
                </a:solidFill>
                <a:effectLst/>
                <a:latin typeface="Times" pitchFamily="18" charset="0"/>
                <a:ea typeface="ヒラギノ角ゴ Pro W3" charset="-128"/>
                <a:cs typeface="+mn-cs"/>
              </a:rPr>
              <a:t>Contribution/impact in D&amp;I Science</a:t>
            </a:r>
          </a:p>
          <a:p>
            <a:r>
              <a:rPr lang="en-US" sz="1200" kern="1200">
                <a:solidFill>
                  <a:schemeClr val="tx1"/>
                </a:solidFill>
                <a:effectLst/>
                <a:latin typeface="Times" pitchFamily="18" charset="0"/>
                <a:ea typeface="ヒラギノ角ゴ Pro W3" charset="-128"/>
                <a:cs typeface="+mn-cs"/>
              </a:rPr>
              <a:t>Contribution/impact in Cancer Prevention and Control</a:t>
            </a:r>
          </a:p>
          <a:p>
            <a:pPr eaLnBrk="1" hangingPunct="1"/>
            <a:endParaRPr lang="en-US">
              <a:latin typeface="Times" charset="0"/>
            </a:endParaRPr>
          </a:p>
        </p:txBody>
      </p:sp>
    </p:spTree>
    <p:extLst>
      <p:ext uri="{BB962C8B-B14F-4D97-AF65-F5344CB8AC3E}">
        <p14:creationId xmlns:p14="http://schemas.microsoft.com/office/powerpoint/2010/main" val="4000096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Mention Florida</a:t>
            </a:r>
            <a:r>
              <a:rPr lang="en-US" baseline="0" dirty="0"/>
              <a:t> (Alicia Best) and Arkansas (Michael Preston)</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aseline="0" dirty="0"/>
              <a:t>Manuscript has gone through CDC clearance, is going through NCI clearance, will be submitted to American Journal of Preventive Medicine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aseline="0" dirty="0"/>
              <a:t>Five sub-committees include sampling, survey, IRB, qualitative, and analysis</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aseline="0" dirty="0"/>
              <a:t>Describe how survey was developed with clear framework and items based on the literature; categories include evidence-based interventions, implementation strategies, implementation support, and general organizational capacity</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en-US" baseline="0" dirty="0"/>
              <a:t>Describe latest sampling strategy and challenges of defining denominator (center versus clinic) and obtaining a sufficient sample size</a:t>
            </a:r>
          </a:p>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3</a:t>
            </a:fld>
            <a:endParaRPr lang="en-US"/>
          </a:p>
        </p:txBody>
      </p:sp>
    </p:spTree>
    <p:extLst>
      <p:ext uri="{BB962C8B-B14F-4D97-AF65-F5344CB8AC3E}">
        <p14:creationId xmlns:p14="http://schemas.microsoft.com/office/powerpoint/2010/main" val="27306067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4</a:t>
            </a:fld>
            <a:endParaRPr lang="en-US"/>
          </a:p>
        </p:txBody>
      </p:sp>
    </p:spTree>
    <p:extLst>
      <p:ext uri="{BB962C8B-B14F-4D97-AF65-F5344CB8AC3E}">
        <p14:creationId xmlns:p14="http://schemas.microsoft.com/office/powerpoint/2010/main" val="3533579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Not</a:t>
            </a:r>
            <a:r>
              <a:rPr lang="en-US" baseline="0" dirty="0"/>
              <a:t> quite sure how to separate contributions to D&amp;I versus contributions to cancer control and prevention since there is some overlap in these bullet points </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5</a:t>
            </a:fld>
            <a:endParaRPr lang="en-US"/>
          </a:p>
        </p:txBody>
      </p:sp>
    </p:spTree>
    <p:extLst>
      <p:ext uri="{BB962C8B-B14F-4D97-AF65-F5344CB8AC3E}">
        <p14:creationId xmlns:p14="http://schemas.microsoft.com/office/powerpoint/2010/main" val="2714049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a:defRPr/>
            </a:pPr>
            <a:r>
              <a:rPr lang="en-US" sz="4000">
                <a:solidFill>
                  <a:schemeClr val="bg1"/>
                </a:solidFill>
                <a:latin typeface="Georgia" charset="0"/>
                <a:cs typeface="Arial" charset="0"/>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a:t>Click to edit Master title style</a:t>
            </a:r>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1"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Lst>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a:xfrm>
            <a:off x="941388" y="1143000"/>
            <a:ext cx="7772400" cy="1219200"/>
          </a:xfrm>
        </p:spPr>
        <p:txBody>
          <a:bodyPr/>
          <a:lstStyle/>
          <a:p>
            <a:pPr eaLnBrk="1" hangingPunct="1"/>
            <a:r>
              <a:rPr lang="en-US" sz="2000" dirty="0">
                <a:latin typeface="Georgia" charset="0"/>
                <a:cs typeface="Arial" charset="0"/>
              </a:rPr>
              <a:t>Collaborating with Primary Care Associations (PCAs) and Federally Qualified Health Center (FQHC) Partners to Increase Colorectal Cancer Screening Rates by Increasing Capacity to Implement and Evaluate Multi-level Interventions</a:t>
            </a:r>
          </a:p>
        </p:txBody>
      </p:sp>
      <p:sp>
        <p:nvSpPr>
          <p:cNvPr id="11267" name="Rectangle 5"/>
          <p:cNvSpPr>
            <a:spLocks noGrp="1" noChangeArrowheads="1"/>
          </p:cNvSpPr>
          <p:nvPr>
            <p:ph type="subTitle" idx="1"/>
          </p:nvPr>
        </p:nvSpPr>
        <p:spPr bwMode="auto">
          <a:xfrm>
            <a:off x="897924" y="3048000"/>
            <a:ext cx="7815864" cy="1752600"/>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100000"/>
              </a:lnSpc>
            </a:pPr>
            <a:r>
              <a:rPr lang="en-US" sz="2400" dirty="0">
                <a:latin typeface="Arial" charset="0"/>
                <a:cs typeface="Arial" charset="0"/>
              </a:rPr>
              <a:t>Workgroup Co-Chairs:</a:t>
            </a:r>
          </a:p>
          <a:p>
            <a:pPr eaLnBrk="1" hangingPunct="1">
              <a:lnSpc>
                <a:spcPct val="100000"/>
              </a:lnSpc>
            </a:pPr>
            <a:r>
              <a:rPr lang="en-US" sz="2400" dirty="0">
                <a:latin typeface="Arial" charset="0"/>
                <a:cs typeface="Arial" charset="0"/>
              </a:rPr>
              <a:t>Daniela B. Friedman, University of South Carolina</a:t>
            </a:r>
          </a:p>
          <a:p>
            <a:pPr eaLnBrk="1" hangingPunct="1">
              <a:lnSpc>
                <a:spcPct val="100000"/>
              </a:lnSpc>
            </a:pPr>
            <a:r>
              <a:rPr lang="en-US" sz="2400" dirty="0">
                <a:latin typeface="Arial" charset="0"/>
                <a:cs typeface="Arial" charset="0"/>
              </a:rPr>
              <a:t>Catherine L. </a:t>
            </a:r>
            <a:r>
              <a:rPr lang="en-US" sz="2400" dirty="0" err="1">
                <a:latin typeface="Arial" charset="0"/>
                <a:cs typeface="Arial" charset="0"/>
              </a:rPr>
              <a:t>Rohweder</a:t>
            </a:r>
            <a:r>
              <a:rPr lang="en-US" sz="2400" dirty="0">
                <a:latin typeface="Arial" charset="0"/>
                <a:cs typeface="Arial" charset="0"/>
              </a:rPr>
              <a:t>, University of North Carolina</a:t>
            </a:r>
          </a:p>
        </p:txBody>
      </p:sp>
      <p:sp>
        <p:nvSpPr>
          <p:cNvPr id="4" name="TextBox 3"/>
          <p:cNvSpPr txBox="1"/>
          <p:nvPr/>
        </p:nvSpPr>
        <p:spPr>
          <a:xfrm>
            <a:off x="1258888" y="6076950"/>
            <a:ext cx="7532687" cy="461665"/>
          </a:xfrm>
          <a:prstGeom prst="rect">
            <a:avLst/>
          </a:prstGeom>
          <a:noFill/>
        </p:spPr>
        <p:txBody>
          <a:bodyPr>
            <a:spAutoFit/>
          </a:bodyPr>
          <a:lstStyle/>
          <a:p>
            <a:pPr>
              <a:defRPr/>
            </a:pPr>
            <a:r>
              <a:rPr lang="en-US" sz="800" dirty="0">
                <a:solidFill>
                  <a:srgbClr val="66209B"/>
                </a:solidFill>
                <a:latin typeface="Arial" charset="0"/>
              </a:rPr>
              <a:t>This presentation was supported by Cooperative Agreement Number </a:t>
            </a:r>
            <a:r>
              <a:rPr lang="pl-PL" sz="800" dirty="0">
                <a:solidFill>
                  <a:srgbClr val="66209B"/>
                </a:solidFill>
                <a:latin typeface="Arial" charset="0"/>
              </a:rPr>
              <a:t>U48 DP005030-01S5, U48 DP005021-01S4, U48 DP005014-01S2, U48 DP005053-01S1, U48 DP005000-01S2, U48 DP005013-01S1A3, and U48 DP005017-01S8</a:t>
            </a:r>
            <a:r>
              <a:rPr lang="en-US" sz="800" dirty="0" smtClean="0">
                <a:solidFill>
                  <a:srgbClr val="66209B"/>
                </a:solidFill>
                <a:latin typeface="Arial" charset="0"/>
              </a:rPr>
              <a:t> </a:t>
            </a:r>
            <a:r>
              <a:rPr lang="en-US" sz="800" dirty="0">
                <a:solidFill>
                  <a:srgbClr val="66209B"/>
                </a:solidFill>
                <a:latin typeface="Arial" charset="0"/>
              </a:rPr>
              <a:t>from the Centers for  Disease Control and Prevention. The findings and conclusions in this presentation are those of the author(s)  and do not necessarily represent the official position of the Centers for Disease Control and Prevention.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Objectives and Aims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87797461"/>
              </p:ext>
            </p:extLst>
          </p:nvPr>
        </p:nvGraphicFramePr>
        <p:xfrm>
          <a:off x="0" y="1639614"/>
          <a:ext cx="9144000" cy="43801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5131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 Completed to Date</a:t>
            </a:r>
          </a:p>
        </p:txBody>
      </p:sp>
      <p:sp>
        <p:nvSpPr>
          <p:cNvPr id="3" name="Content Placeholder 2"/>
          <p:cNvSpPr>
            <a:spLocks noGrp="1"/>
          </p:cNvSpPr>
          <p:nvPr>
            <p:ph idx="1"/>
          </p:nvPr>
        </p:nvSpPr>
        <p:spPr>
          <a:xfrm>
            <a:off x="664533" y="1559441"/>
            <a:ext cx="8224285" cy="4343400"/>
          </a:xfrm>
        </p:spPr>
        <p:txBody>
          <a:bodyPr/>
          <a:lstStyle/>
          <a:p>
            <a:pPr>
              <a:lnSpc>
                <a:spcPct val="100000"/>
              </a:lnSpc>
            </a:pPr>
            <a:r>
              <a:rPr lang="en-US" dirty="0"/>
              <a:t>7/8 CPCRN sites are participating plus two affiliates</a:t>
            </a:r>
          </a:p>
          <a:p>
            <a:pPr>
              <a:lnSpc>
                <a:spcPct val="100000"/>
              </a:lnSpc>
            </a:pPr>
            <a:r>
              <a:rPr lang="en-US" dirty="0"/>
              <a:t>Bi-monthly calls have been held since November 2014 </a:t>
            </a:r>
          </a:p>
          <a:p>
            <a:pPr>
              <a:lnSpc>
                <a:spcPct val="100000"/>
              </a:lnSpc>
            </a:pPr>
            <a:r>
              <a:rPr lang="en-US" dirty="0"/>
              <a:t>Evidence-based, multi-level CRC intervention and implementation strategies were presented at the 80 by 2018 Forum</a:t>
            </a:r>
          </a:p>
          <a:p>
            <a:pPr>
              <a:lnSpc>
                <a:spcPct val="100000"/>
              </a:lnSpc>
            </a:pPr>
            <a:r>
              <a:rPr lang="en-US" dirty="0"/>
              <a:t>Manuscript based on the results presented at the 80 by 2018 Forum </a:t>
            </a:r>
            <a:r>
              <a:rPr lang="en-US" dirty="0" smtClean="0"/>
              <a:t>has been submitted </a:t>
            </a:r>
            <a:r>
              <a:rPr lang="en-US" dirty="0"/>
              <a:t>for publication</a:t>
            </a:r>
          </a:p>
          <a:p>
            <a:pPr>
              <a:lnSpc>
                <a:spcPct val="100000"/>
              </a:lnSpc>
            </a:pPr>
            <a:r>
              <a:rPr lang="en-US" dirty="0"/>
              <a:t>5 sub-committees have been formed</a:t>
            </a:r>
          </a:p>
          <a:p>
            <a:pPr>
              <a:lnSpc>
                <a:spcPct val="100000"/>
              </a:lnSpc>
            </a:pPr>
            <a:r>
              <a:rPr lang="en-US" dirty="0"/>
              <a:t>Sampling frame has been specified, survey instrument has been created and piloted; study procedures have been finalized; IRB has been submitted </a:t>
            </a:r>
          </a:p>
        </p:txBody>
      </p:sp>
    </p:spTree>
    <p:extLst>
      <p:ext uri="{BB962C8B-B14F-4D97-AF65-F5344CB8AC3E}">
        <p14:creationId xmlns:p14="http://schemas.microsoft.com/office/powerpoint/2010/main" val="32016432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Next Steps</a:t>
            </a:r>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val="809907988"/>
              </p:ext>
            </p:extLst>
          </p:nvPr>
        </p:nvGraphicFramePr>
        <p:xfrm>
          <a:off x="223345" y="1513491"/>
          <a:ext cx="8849709" cy="45247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63699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Contribution to D&amp;I Science</a:t>
            </a:r>
          </a:p>
        </p:txBody>
      </p:sp>
      <p:sp>
        <p:nvSpPr>
          <p:cNvPr id="3" name="Content Placeholder 2"/>
          <p:cNvSpPr>
            <a:spLocks noGrp="1"/>
          </p:cNvSpPr>
          <p:nvPr>
            <p:ph idx="1"/>
          </p:nvPr>
        </p:nvSpPr>
        <p:spPr>
          <a:xfrm>
            <a:off x="285760" y="1366840"/>
            <a:ext cx="8567057" cy="4343400"/>
          </a:xfrm>
        </p:spPr>
        <p:txBody>
          <a:bodyPr/>
          <a:lstStyle/>
          <a:p>
            <a:pPr marL="0" indent="0">
              <a:lnSpc>
                <a:spcPct val="100000"/>
              </a:lnSpc>
              <a:buNone/>
            </a:pPr>
            <a:r>
              <a:rPr lang="en-US" dirty="0"/>
              <a:t>Findings will advance the science of how to </a:t>
            </a:r>
          </a:p>
          <a:p>
            <a:pPr marL="457200" indent="-457200">
              <a:lnSpc>
                <a:spcPct val="100000"/>
              </a:lnSpc>
              <a:buAutoNum type="arabicParenBoth"/>
            </a:pPr>
            <a:r>
              <a:rPr lang="en-US" dirty="0"/>
              <a:t>Assess a delivery system’s use of multi-level intervention and implementation strategies</a:t>
            </a:r>
          </a:p>
          <a:p>
            <a:pPr marL="457200" indent="-457200">
              <a:lnSpc>
                <a:spcPct val="100000"/>
              </a:lnSpc>
              <a:buAutoNum type="arabicParenBoth"/>
            </a:pPr>
            <a:r>
              <a:rPr lang="en-US" dirty="0"/>
              <a:t>Build delivery system capacity to</a:t>
            </a:r>
          </a:p>
          <a:p>
            <a:pPr lvl="1">
              <a:lnSpc>
                <a:spcPct val="100000"/>
              </a:lnSpc>
              <a:buFont typeface="Arial" panose="020B0604020202020204" pitchFamily="34" charset="0"/>
              <a:buChar char="•"/>
            </a:pPr>
            <a:r>
              <a:rPr lang="en-US" dirty="0"/>
              <a:t>assess contributing factors across multiple levels</a:t>
            </a:r>
          </a:p>
          <a:p>
            <a:pPr lvl="1">
              <a:lnSpc>
                <a:spcPct val="100000"/>
              </a:lnSpc>
              <a:buFont typeface="Arial" panose="020B0604020202020204" pitchFamily="34" charset="0"/>
              <a:buChar char="•"/>
            </a:pPr>
            <a:r>
              <a:rPr lang="en-US" dirty="0"/>
              <a:t>select intervention strategies that target identified factors</a:t>
            </a:r>
          </a:p>
          <a:p>
            <a:pPr lvl="1">
              <a:lnSpc>
                <a:spcPct val="100000"/>
              </a:lnSpc>
              <a:buFont typeface="Arial" panose="020B0604020202020204" pitchFamily="34" charset="0"/>
              <a:buChar char="•"/>
            </a:pPr>
            <a:r>
              <a:rPr lang="en-US" dirty="0"/>
              <a:t>combine intervention strategies into multi-level interventions   </a:t>
            </a:r>
          </a:p>
          <a:p>
            <a:pPr lvl="1">
              <a:lnSpc>
                <a:spcPct val="100000"/>
              </a:lnSpc>
              <a:buFont typeface="Arial" panose="020B0604020202020204" pitchFamily="34" charset="0"/>
              <a:buChar char="•"/>
            </a:pPr>
            <a:r>
              <a:rPr lang="en-US" dirty="0"/>
              <a:t>apply implementation strategies to integrate multi-level interventions into practice</a:t>
            </a:r>
          </a:p>
          <a:p>
            <a:pPr marL="0" indent="0">
              <a:lnSpc>
                <a:spcPct val="100000"/>
              </a:lnSpc>
              <a:buNone/>
            </a:pPr>
            <a:r>
              <a:rPr lang="en-US" dirty="0"/>
              <a:t>(3) Evaluate the impact of multi-level implementation support</a:t>
            </a:r>
          </a:p>
        </p:txBody>
      </p:sp>
    </p:spTree>
    <p:extLst>
      <p:ext uri="{BB962C8B-B14F-4D97-AF65-F5344CB8AC3E}">
        <p14:creationId xmlns:p14="http://schemas.microsoft.com/office/powerpoint/2010/main" val="28028026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80000"/>
              </a:lnSpc>
            </a:pPr>
            <a:r>
              <a:rPr lang="en-US" dirty="0"/>
              <a:t>Contribution/Impact in Cancer Prevention and Control</a:t>
            </a:r>
          </a:p>
        </p:txBody>
      </p:sp>
      <p:sp>
        <p:nvSpPr>
          <p:cNvPr id="3" name="Content Placeholder 2"/>
          <p:cNvSpPr>
            <a:spLocks noGrp="1"/>
          </p:cNvSpPr>
          <p:nvPr>
            <p:ph idx="1"/>
          </p:nvPr>
        </p:nvSpPr>
        <p:spPr>
          <a:xfrm>
            <a:off x="161928" y="1595448"/>
            <a:ext cx="8610600" cy="4343400"/>
          </a:xfrm>
        </p:spPr>
        <p:txBody>
          <a:bodyPr/>
          <a:lstStyle/>
          <a:p>
            <a:pPr>
              <a:lnSpc>
                <a:spcPct val="100000"/>
              </a:lnSpc>
            </a:pPr>
            <a:r>
              <a:rPr lang="en-US" dirty="0"/>
              <a:t>Promote and support implementation of interventions that strategically target factors that contribute to CRC screening, diagnosis, and treatment across multiple </a:t>
            </a:r>
            <a:r>
              <a:rPr lang="en-US" dirty="0" smtClean="0"/>
              <a:t>levels</a:t>
            </a:r>
          </a:p>
          <a:p>
            <a:pPr>
              <a:lnSpc>
                <a:spcPct val="100000"/>
              </a:lnSpc>
            </a:pPr>
            <a:endParaRPr lang="en-US" dirty="0"/>
          </a:p>
          <a:p>
            <a:pPr>
              <a:lnSpc>
                <a:spcPct val="100000"/>
              </a:lnSpc>
            </a:pPr>
            <a:r>
              <a:rPr lang="en-US" dirty="0"/>
              <a:t>Accelerate demand for screening, recommendation for screening, and testing completion by moving from a single-intervention to a multi-level approach to CRC screening  </a:t>
            </a:r>
            <a:endParaRPr lang="en-US" dirty="0" smtClean="0"/>
          </a:p>
          <a:p>
            <a:pPr>
              <a:lnSpc>
                <a:spcPct val="100000"/>
              </a:lnSpc>
            </a:pPr>
            <a:endParaRPr lang="en-US" dirty="0"/>
          </a:p>
          <a:p>
            <a:pPr>
              <a:lnSpc>
                <a:spcPct val="100000"/>
              </a:lnSpc>
            </a:pPr>
            <a:r>
              <a:rPr lang="en-US" dirty="0"/>
              <a:t>Through our collaboration with FQHCs, improve care for vulnerable populations that experience greatest disparities in CRC morbidity and mortality</a:t>
            </a:r>
          </a:p>
          <a:p>
            <a:pPr marL="0" indent="0">
              <a:lnSpc>
                <a:spcPct val="100000"/>
              </a:lnSpc>
              <a:buNone/>
            </a:pPr>
            <a:r>
              <a:rPr lang="en-US" dirty="0"/>
              <a:t>  </a:t>
            </a:r>
          </a:p>
        </p:txBody>
      </p:sp>
    </p:spTree>
    <p:extLst>
      <p:ext uri="{BB962C8B-B14F-4D97-AF65-F5344CB8AC3E}">
        <p14:creationId xmlns:p14="http://schemas.microsoft.com/office/powerpoint/2010/main" val="1630521355"/>
      </p:ext>
    </p:extLst>
  </p:cSld>
  <p:clrMapOvr>
    <a:masterClrMapping/>
  </p:clrMapOvr>
  <p:timing>
    <p:tnLst>
      <p:par>
        <p:cTn id="1" dur="indefinite" restart="never" nodeType="tmRoot"/>
      </p:par>
    </p:tnLst>
  </p:timing>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1155</TotalTime>
  <Words>705</Words>
  <Application>Microsoft Office PowerPoint</Application>
  <PresentationFormat>On-screen Show (4:3)</PresentationFormat>
  <Paragraphs>71</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CPCRN ppt template</vt:lpstr>
      <vt:lpstr>Collaborating with Primary Care Associations (PCAs) and Federally Qualified Health Center (FQHC) Partners to Increase Colorectal Cancer Screening Rates by Increasing Capacity to Implement and Evaluate Multi-level Interventions</vt:lpstr>
      <vt:lpstr>Project Objectives and Aims</vt:lpstr>
      <vt:lpstr>Work Completed to Date</vt:lpstr>
      <vt:lpstr>Next Steps</vt:lpstr>
      <vt:lpstr>Contribution to D&amp;I Science</vt:lpstr>
      <vt:lpstr>Contribution/Impact in Cancer Prevention and Control</vt:lpstr>
    </vt:vector>
  </TitlesOfParts>
  <Company>UNC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Daniela Friedman</cp:lastModifiedBy>
  <cp:revision>118</cp:revision>
  <dcterms:created xsi:type="dcterms:W3CDTF">2012-07-30T12:34:59Z</dcterms:created>
  <dcterms:modified xsi:type="dcterms:W3CDTF">2016-05-16T15:28:59Z</dcterms:modified>
</cp:coreProperties>
</file>