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6" r:id="rId1"/>
    <p:sldMasterId id="2147483704" r:id="rId2"/>
    <p:sldMasterId id="2147483719" r:id="rId3"/>
  </p:sldMasterIdLst>
  <p:notesMasterIdLst>
    <p:notesMasterId r:id="rId23"/>
  </p:notesMasterIdLst>
  <p:handoutMasterIdLst>
    <p:handoutMasterId r:id="rId24"/>
  </p:handoutMasterIdLst>
  <p:sldIdLst>
    <p:sldId id="256" r:id="rId4"/>
    <p:sldId id="490" r:id="rId5"/>
    <p:sldId id="491" r:id="rId6"/>
    <p:sldId id="492" r:id="rId7"/>
    <p:sldId id="463" r:id="rId8"/>
    <p:sldId id="274" r:id="rId9"/>
    <p:sldId id="479" r:id="rId10"/>
    <p:sldId id="484" r:id="rId11"/>
    <p:sldId id="482" r:id="rId12"/>
    <p:sldId id="483" r:id="rId13"/>
    <p:sldId id="485" r:id="rId14"/>
    <p:sldId id="486" r:id="rId15"/>
    <p:sldId id="493" r:id="rId16"/>
    <p:sldId id="467" r:id="rId17"/>
    <p:sldId id="489" r:id="rId18"/>
    <p:sldId id="488" r:id="rId19"/>
    <p:sldId id="487" r:id="rId20"/>
    <p:sldId id="466" r:id="rId21"/>
    <p:sldId id="470"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ee, Becky" initials="LB" lastIdx="1" clrIdx="0">
    <p:extLst>
      <p:ext uri="{19B8F6BF-5375-455C-9EA6-DF929625EA0E}">
        <p15:presenceInfo xmlns:p15="http://schemas.microsoft.com/office/powerpoint/2012/main" userId="S::beckylee@ad.unc.edu::850c0cb8-13f4-4cbd-bca7-7af128dc212e"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browse/>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89BD5"/>
    <a:srgbClr val="203355"/>
    <a:srgbClr val="263E67"/>
    <a:srgbClr val="CBDE69"/>
    <a:srgbClr val="485C7E"/>
    <a:srgbClr val="C6D6E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420"/>
    <p:restoredTop sz="93196"/>
  </p:normalViewPr>
  <p:slideViewPr>
    <p:cSldViewPr snapToGrid="0" snapToObjects="1">
      <p:cViewPr varScale="1">
        <p:scale>
          <a:sx n="87" d="100"/>
          <a:sy n="87" d="100"/>
        </p:scale>
        <p:origin x="250" y="58"/>
      </p:cViewPr>
      <p:guideLst/>
    </p:cSldViewPr>
  </p:slideViewPr>
  <p:notesTextViewPr>
    <p:cViewPr>
      <p:scale>
        <a:sx n="70" d="100"/>
        <a:sy n="70" d="100"/>
      </p:scale>
      <p:origin x="0" y="0"/>
    </p:cViewPr>
  </p:notesTextViewPr>
  <p:sorterViewPr>
    <p:cViewPr>
      <p:scale>
        <a:sx n="66" d="100"/>
        <a:sy n="66" d="100"/>
      </p:scale>
      <p:origin x="0" y="0"/>
    </p:cViewPr>
  </p:sorterViewPr>
  <p:notesViewPr>
    <p:cSldViewPr snapToGrid="0" snapToObjects="1">
      <p:cViewPr varScale="1">
        <p:scale>
          <a:sx n="95" d="100"/>
          <a:sy n="95" d="100"/>
        </p:scale>
        <p:origin x="2512" y="192"/>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commentAuthors" Target="commentAuthor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handoutMaster" Target="handoutMasters/handoutMaster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notesMaster" Target="notesMasters/notesMaster1.xml"/><Relationship Id="rId28"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6193E91-544F-0843-A69A-56CC010F533A}" type="datetimeFigureOut">
              <a:rPr lang="en-US" smtClean="0"/>
              <a:t>1/21/2021</a:t>
            </a:fld>
            <a:endParaRPr lang="en-US"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526F4BD-AC7B-304D-B8E1-B021DE65E39E}" type="slidenum">
              <a:rPr lang="en-US" smtClean="0"/>
              <a:t>‹#›</a:t>
            </a:fld>
            <a:endParaRPr lang="en-US" dirty="0"/>
          </a:p>
        </p:txBody>
      </p:sp>
    </p:spTree>
    <p:extLst>
      <p:ext uri="{BB962C8B-B14F-4D97-AF65-F5344CB8AC3E}">
        <p14:creationId xmlns:p14="http://schemas.microsoft.com/office/powerpoint/2010/main" val="161924547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80F1A70-46FB-D343-9760-C9F840048637}" type="datetimeFigureOut">
              <a:rPr lang="en-US" smtClean="0"/>
              <a:t>1/21/2021</a:t>
            </a:fld>
            <a:endParaRPr lang="en-US"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4D9DDFA-EA4D-2441-878A-4CE106B2EF16}" type="slidenum">
              <a:rPr lang="en-US" smtClean="0"/>
              <a:t>‹#›</a:t>
            </a:fld>
            <a:endParaRPr lang="en-US" dirty="0"/>
          </a:p>
        </p:txBody>
      </p:sp>
    </p:spTree>
    <p:extLst>
      <p:ext uri="{BB962C8B-B14F-4D97-AF65-F5344CB8AC3E}">
        <p14:creationId xmlns:p14="http://schemas.microsoft.com/office/powerpoint/2010/main" val="2451819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i="0" dirty="0"/>
          </a:p>
        </p:txBody>
      </p:sp>
      <p:sp>
        <p:nvSpPr>
          <p:cNvPr id="4" name="Slide Number Placeholder 3"/>
          <p:cNvSpPr>
            <a:spLocks noGrp="1"/>
          </p:cNvSpPr>
          <p:nvPr>
            <p:ph type="sldNum" sz="quarter" idx="5"/>
          </p:nvPr>
        </p:nvSpPr>
        <p:spPr/>
        <p:txBody>
          <a:bodyPr/>
          <a:lstStyle/>
          <a:p>
            <a:fld id="{34D9DDFA-EA4D-2441-878A-4CE106B2EF16}" type="slidenum">
              <a:rPr lang="en-US" smtClean="0"/>
              <a:t>1</a:t>
            </a:fld>
            <a:endParaRPr lang="en-US" dirty="0"/>
          </a:p>
        </p:txBody>
      </p:sp>
    </p:spTree>
    <p:extLst>
      <p:ext uri="{BB962C8B-B14F-4D97-AF65-F5344CB8AC3E}">
        <p14:creationId xmlns:p14="http://schemas.microsoft.com/office/powerpoint/2010/main" val="5756203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p:spPr>
        <p:txBody>
          <a:bodyPr/>
          <a:lstStyle/>
          <a:p>
            <a:fld id="{BB3D9C5B-CBF9-49EE-9985-E1805271A8A0}" type="slidenum">
              <a:rPr lang="en-US"/>
              <a:pPr/>
              <a:t>5</a:t>
            </a:fld>
            <a:endParaRPr lang="en-US" dirty="0"/>
          </a:p>
        </p:txBody>
      </p:sp>
      <p:sp>
        <p:nvSpPr>
          <p:cNvPr id="13315" name="Rectangle 2"/>
          <p:cNvSpPr>
            <a:spLocks noGrp="1" noRot="1" noChangeAspect="1" noChangeArrowheads="1" noTextEdit="1"/>
          </p:cNvSpPr>
          <p:nvPr>
            <p:ph type="sldImg"/>
          </p:nvPr>
        </p:nvSpPr>
        <p:spPr>
          <a:ln/>
        </p:spPr>
      </p:sp>
      <p:sp>
        <p:nvSpPr>
          <p:cNvPr id="13316" name="Rectangle 3"/>
          <p:cNvSpPr>
            <a:spLocks noGrp="1" noChangeArrowheads="1"/>
          </p:cNvSpPr>
          <p:nvPr>
            <p:ph type="body" idx="1"/>
          </p:nvPr>
        </p:nvSpPr>
        <p:spPr>
          <a:noFill/>
          <a:ln/>
        </p:spPr>
        <p:txBody>
          <a:bodyPr/>
          <a:lstStyle/>
          <a:p>
            <a:pPr eaLnBrk="1" hangingPunct="1"/>
            <a:endParaRPr lang="en-US" dirty="0">
              <a:latin typeface="Times" charset="0"/>
            </a:endParaRPr>
          </a:p>
        </p:txBody>
      </p:sp>
    </p:spTree>
    <p:extLst>
      <p:ext uri="{BB962C8B-B14F-4D97-AF65-F5344CB8AC3E}">
        <p14:creationId xmlns:p14="http://schemas.microsoft.com/office/powerpoint/2010/main" val="25974151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p:spPr>
        <p:txBody>
          <a:bodyPr/>
          <a:lstStyle/>
          <a:p>
            <a:fld id="{BB3D9C5B-CBF9-49EE-9985-E1805271A8A0}" type="slidenum">
              <a:rPr lang="en-US"/>
              <a:pPr/>
              <a:t>6</a:t>
            </a:fld>
            <a:endParaRPr lang="en-US" dirty="0"/>
          </a:p>
        </p:txBody>
      </p:sp>
      <p:sp>
        <p:nvSpPr>
          <p:cNvPr id="13315" name="Rectangle 2"/>
          <p:cNvSpPr>
            <a:spLocks noGrp="1" noRot="1" noChangeAspect="1" noChangeArrowheads="1" noTextEdit="1"/>
          </p:cNvSpPr>
          <p:nvPr>
            <p:ph type="sldImg"/>
          </p:nvPr>
        </p:nvSpPr>
        <p:spPr>
          <a:ln/>
        </p:spPr>
      </p:sp>
      <p:sp>
        <p:nvSpPr>
          <p:cNvPr id="13316" name="Rectangle 3"/>
          <p:cNvSpPr>
            <a:spLocks noGrp="1" noChangeArrowheads="1"/>
          </p:cNvSpPr>
          <p:nvPr>
            <p:ph type="body" idx="1"/>
          </p:nvPr>
        </p:nvSpPr>
        <p:spPr>
          <a:noFill/>
          <a:ln/>
        </p:spPr>
        <p:txBody>
          <a:bodyPr/>
          <a:lstStyle/>
          <a:p>
            <a:pPr eaLnBrk="1" hangingPunct="1"/>
            <a:endParaRPr lang="en-US" dirty="0">
              <a:latin typeface="Times" charset="0"/>
            </a:endParaRPr>
          </a:p>
        </p:txBody>
      </p:sp>
    </p:spTree>
    <p:extLst>
      <p:ext uri="{BB962C8B-B14F-4D97-AF65-F5344CB8AC3E}">
        <p14:creationId xmlns:p14="http://schemas.microsoft.com/office/powerpoint/2010/main" val="5222495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p:spPr>
        <p:txBody>
          <a:bodyPr/>
          <a:lstStyle/>
          <a:p>
            <a:fld id="{BB3D9C5B-CBF9-49EE-9985-E1805271A8A0}" type="slidenum">
              <a:rPr lang="en-US"/>
              <a:pPr/>
              <a:t>7</a:t>
            </a:fld>
            <a:endParaRPr lang="en-US" dirty="0"/>
          </a:p>
        </p:txBody>
      </p:sp>
      <p:sp>
        <p:nvSpPr>
          <p:cNvPr id="13315" name="Rectangle 2"/>
          <p:cNvSpPr>
            <a:spLocks noGrp="1" noRot="1" noChangeAspect="1" noChangeArrowheads="1" noTextEdit="1"/>
          </p:cNvSpPr>
          <p:nvPr>
            <p:ph type="sldImg"/>
          </p:nvPr>
        </p:nvSpPr>
        <p:spPr>
          <a:ln/>
        </p:spPr>
      </p:sp>
      <p:sp>
        <p:nvSpPr>
          <p:cNvPr id="13316" name="Rectangle 3"/>
          <p:cNvSpPr>
            <a:spLocks noGrp="1" noChangeArrowheads="1"/>
          </p:cNvSpPr>
          <p:nvPr>
            <p:ph type="body" idx="1"/>
          </p:nvPr>
        </p:nvSpPr>
        <p:spPr>
          <a:noFill/>
          <a:ln/>
        </p:spPr>
        <p:txBody>
          <a:bodyPr/>
          <a:lstStyle/>
          <a:p>
            <a:pPr eaLnBrk="1" hangingPunct="1"/>
            <a:endParaRPr lang="en-US" dirty="0">
              <a:latin typeface="Times" charset="0"/>
            </a:endParaRPr>
          </a:p>
        </p:txBody>
      </p:sp>
    </p:spTree>
    <p:extLst>
      <p:ext uri="{BB962C8B-B14F-4D97-AF65-F5344CB8AC3E}">
        <p14:creationId xmlns:p14="http://schemas.microsoft.com/office/powerpoint/2010/main" val="37468132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p:spPr>
        <p:txBody>
          <a:bodyPr/>
          <a:lstStyle/>
          <a:p>
            <a:fld id="{BB3D9C5B-CBF9-49EE-9985-E1805271A8A0}" type="slidenum">
              <a:rPr lang="en-US"/>
              <a:pPr/>
              <a:t>8</a:t>
            </a:fld>
            <a:endParaRPr lang="en-US" dirty="0"/>
          </a:p>
        </p:txBody>
      </p:sp>
      <p:sp>
        <p:nvSpPr>
          <p:cNvPr id="13315" name="Rectangle 2"/>
          <p:cNvSpPr>
            <a:spLocks noGrp="1" noRot="1" noChangeAspect="1" noChangeArrowheads="1" noTextEdit="1"/>
          </p:cNvSpPr>
          <p:nvPr>
            <p:ph type="sldImg"/>
          </p:nvPr>
        </p:nvSpPr>
        <p:spPr>
          <a:ln/>
        </p:spPr>
      </p:sp>
      <p:sp>
        <p:nvSpPr>
          <p:cNvPr id="13316" name="Rectangle 3"/>
          <p:cNvSpPr>
            <a:spLocks noGrp="1" noChangeArrowheads="1"/>
          </p:cNvSpPr>
          <p:nvPr>
            <p:ph type="body" idx="1"/>
          </p:nvPr>
        </p:nvSpPr>
        <p:spPr>
          <a:noFill/>
          <a:ln/>
        </p:spPr>
        <p:txBody>
          <a:bodyPr/>
          <a:lstStyle/>
          <a:p>
            <a:pPr eaLnBrk="1" hangingPunct="1"/>
            <a:endParaRPr lang="en-US" dirty="0">
              <a:latin typeface="Times" charset="0"/>
            </a:endParaRPr>
          </a:p>
        </p:txBody>
      </p:sp>
    </p:spTree>
    <p:extLst>
      <p:ext uri="{BB962C8B-B14F-4D97-AF65-F5344CB8AC3E}">
        <p14:creationId xmlns:p14="http://schemas.microsoft.com/office/powerpoint/2010/main" val="42031127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p:spPr>
        <p:txBody>
          <a:bodyPr/>
          <a:lstStyle/>
          <a:p>
            <a:fld id="{BB3D9C5B-CBF9-49EE-9985-E1805271A8A0}" type="slidenum">
              <a:rPr lang="en-US"/>
              <a:pPr/>
              <a:t>9</a:t>
            </a:fld>
            <a:endParaRPr lang="en-US" dirty="0"/>
          </a:p>
        </p:txBody>
      </p:sp>
      <p:sp>
        <p:nvSpPr>
          <p:cNvPr id="13315" name="Rectangle 2"/>
          <p:cNvSpPr>
            <a:spLocks noGrp="1" noRot="1" noChangeAspect="1" noChangeArrowheads="1" noTextEdit="1"/>
          </p:cNvSpPr>
          <p:nvPr>
            <p:ph type="sldImg"/>
          </p:nvPr>
        </p:nvSpPr>
        <p:spPr>
          <a:ln/>
        </p:spPr>
      </p:sp>
      <p:sp>
        <p:nvSpPr>
          <p:cNvPr id="13316" name="Rectangle 3"/>
          <p:cNvSpPr>
            <a:spLocks noGrp="1" noChangeArrowheads="1"/>
          </p:cNvSpPr>
          <p:nvPr>
            <p:ph type="body" idx="1"/>
          </p:nvPr>
        </p:nvSpPr>
        <p:spPr>
          <a:noFill/>
          <a:ln/>
        </p:spPr>
        <p:txBody>
          <a:bodyPr/>
          <a:lstStyle/>
          <a:p>
            <a:pPr eaLnBrk="1" hangingPunct="1"/>
            <a:endParaRPr lang="en-US" dirty="0">
              <a:latin typeface="Times" charset="0"/>
            </a:endParaRPr>
          </a:p>
        </p:txBody>
      </p:sp>
    </p:spTree>
    <p:extLst>
      <p:ext uri="{BB962C8B-B14F-4D97-AF65-F5344CB8AC3E}">
        <p14:creationId xmlns:p14="http://schemas.microsoft.com/office/powerpoint/2010/main" val="34950136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lang="en-US" sz="1200" u="none"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F1459DD9-C07A-0F4A-BE38-5AFB42BB2A68}" type="slidenum">
              <a:rPr lang="en-US" smtClean="0"/>
              <a:t>10</a:t>
            </a:fld>
            <a:endParaRPr lang="en-US" dirty="0"/>
          </a:p>
        </p:txBody>
      </p:sp>
    </p:spTree>
    <p:extLst>
      <p:ext uri="{BB962C8B-B14F-4D97-AF65-F5344CB8AC3E}">
        <p14:creationId xmlns:p14="http://schemas.microsoft.com/office/powerpoint/2010/main" val="6997576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4D9DDFA-EA4D-2441-878A-4CE106B2EF16}" type="slidenum">
              <a:rPr lang="en-US" smtClean="0"/>
              <a:t>11</a:t>
            </a:fld>
            <a:endParaRPr lang="en-US" dirty="0"/>
          </a:p>
        </p:txBody>
      </p:sp>
    </p:spTree>
    <p:extLst>
      <p:ext uri="{BB962C8B-B14F-4D97-AF65-F5344CB8AC3E}">
        <p14:creationId xmlns:p14="http://schemas.microsoft.com/office/powerpoint/2010/main" val="4985919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F1459DD9-C07A-0F4A-BE38-5AFB42BB2A68}" type="slidenum">
              <a:rPr lang="en-US" smtClean="0"/>
              <a:t>12</a:t>
            </a:fld>
            <a:endParaRPr lang="en-US" dirty="0"/>
          </a:p>
        </p:txBody>
      </p:sp>
    </p:spTree>
    <p:extLst>
      <p:ext uri="{BB962C8B-B14F-4D97-AF65-F5344CB8AC3E}">
        <p14:creationId xmlns:p14="http://schemas.microsoft.com/office/powerpoint/2010/main" val="37253694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4D9DDFA-EA4D-2441-878A-4CE106B2EF16}" type="slidenum">
              <a:rPr lang="en-US" smtClean="0"/>
              <a:t>13</a:t>
            </a:fld>
            <a:endParaRPr lang="en-US" dirty="0"/>
          </a:p>
        </p:txBody>
      </p:sp>
    </p:spTree>
    <p:extLst>
      <p:ext uri="{BB962C8B-B14F-4D97-AF65-F5344CB8AC3E}">
        <p14:creationId xmlns:p14="http://schemas.microsoft.com/office/powerpoint/2010/main" val="34823284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4D9DDFA-EA4D-2441-878A-4CE106B2EF16}" type="slidenum">
              <a:rPr lang="en-US" smtClean="0"/>
              <a:t>14</a:t>
            </a:fld>
            <a:endParaRPr lang="en-US" dirty="0"/>
          </a:p>
        </p:txBody>
      </p:sp>
    </p:spTree>
    <p:extLst>
      <p:ext uri="{BB962C8B-B14F-4D97-AF65-F5344CB8AC3E}">
        <p14:creationId xmlns:p14="http://schemas.microsoft.com/office/powerpoint/2010/main" val="283642728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4D9DDFA-EA4D-2441-878A-4CE106B2EF16}" type="slidenum">
              <a:rPr lang="en-US" smtClean="0"/>
              <a:t>15</a:t>
            </a:fld>
            <a:endParaRPr lang="en-US" dirty="0"/>
          </a:p>
        </p:txBody>
      </p:sp>
    </p:spTree>
    <p:extLst>
      <p:ext uri="{BB962C8B-B14F-4D97-AF65-F5344CB8AC3E}">
        <p14:creationId xmlns:p14="http://schemas.microsoft.com/office/powerpoint/2010/main" val="14134442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4D9DDFA-EA4D-2441-878A-4CE106B2EF16}" type="slidenum">
              <a:rPr lang="en-US" smtClean="0"/>
              <a:t>16</a:t>
            </a:fld>
            <a:endParaRPr lang="en-US" dirty="0"/>
          </a:p>
        </p:txBody>
      </p:sp>
    </p:spTree>
    <p:extLst>
      <p:ext uri="{BB962C8B-B14F-4D97-AF65-F5344CB8AC3E}">
        <p14:creationId xmlns:p14="http://schemas.microsoft.com/office/powerpoint/2010/main" val="23071565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4D9DDFA-EA4D-2441-878A-4CE106B2EF16}" type="slidenum">
              <a:rPr lang="en-US" smtClean="0"/>
              <a:t>17</a:t>
            </a:fld>
            <a:endParaRPr lang="en-US" dirty="0"/>
          </a:p>
        </p:txBody>
      </p:sp>
    </p:spTree>
    <p:extLst>
      <p:ext uri="{BB962C8B-B14F-4D97-AF65-F5344CB8AC3E}">
        <p14:creationId xmlns:p14="http://schemas.microsoft.com/office/powerpoint/2010/main" val="33883985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Thank you for taking this opportunity to learn about the Cancer Prevention and Control Research Network. I invite you to connect with CPCRN through our website, CPCRN.org as well as our Twitter and Facebook accounts. You can also reach out anytime to me or the Coordinating Center project director, Becky Lee, using the contact information on this slide. </a:t>
            </a:r>
          </a:p>
        </p:txBody>
      </p:sp>
      <p:sp>
        <p:nvSpPr>
          <p:cNvPr id="4" name="Slide Number Placeholder 3"/>
          <p:cNvSpPr>
            <a:spLocks noGrp="1"/>
          </p:cNvSpPr>
          <p:nvPr>
            <p:ph type="sldNum" sz="quarter" idx="5"/>
          </p:nvPr>
        </p:nvSpPr>
        <p:spPr/>
        <p:txBody>
          <a:bodyPr/>
          <a:lstStyle/>
          <a:p>
            <a:fld id="{F1459DD9-C07A-0F4A-BE38-5AFB42BB2A68}" type="slidenum">
              <a:rPr lang="en-US" smtClean="0"/>
              <a:t>18</a:t>
            </a:fld>
            <a:endParaRPr lang="en-US" dirty="0"/>
          </a:p>
        </p:txBody>
      </p:sp>
    </p:spTree>
    <p:extLst>
      <p:ext uri="{BB962C8B-B14F-4D97-AF65-F5344CB8AC3E}">
        <p14:creationId xmlns:p14="http://schemas.microsoft.com/office/powerpoint/2010/main" val="322326463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4D9DDFA-EA4D-2441-878A-4CE106B2EF16}" type="slidenum">
              <a:rPr lang="en-US" smtClean="0"/>
              <a:t>19</a:t>
            </a:fld>
            <a:endParaRPr lang="en-US" dirty="0"/>
          </a:p>
        </p:txBody>
      </p:sp>
    </p:spTree>
    <p:extLst>
      <p:ext uri="{BB962C8B-B14F-4D97-AF65-F5344CB8AC3E}">
        <p14:creationId xmlns:p14="http://schemas.microsoft.com/office/powerpoint/2010/main" val="13910490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40926430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5602" name="Rectangle 2"/>
          <p:cNvSpPr>
            <a:spLocks noGrp="1" noChangeArrowheads="1"/>
          </p:cNvSpPr>
          <p:nvPr>
            <p:ph type="ctrTitle"/>
          </p:nvPr>
        </p:nvSpPr>
        <p:spPr>
          <a:xfrm>
            <a:off x="941178" y="1143000"/>
            <a:ext cx="7772400" cy="1219200"/>
          </a:xfrm>
        </p:spPr>
        <p:txBody>
          <a:bodyPr/>
          <a:lstStyle>
            <a:lvl1pPr algn="l">
              <a:defRPr sz="4000" b="0">
                <a:solidFill>
                  <a:schemeClr val="bg1"/>
                </a:solidFill>
                <a:latin typeface="Georgia" pitchFamily="18" charset="0"/>
              </a:defRPr>
            </a:lvl1pPr>
          </a:lstStyle>
          <a:p>
            <a:r>
              <a:rPr lang="en-US" dirty="0"/>
              <a:t>Click to edit Master title style</a:t>
            </a:r>
          </a:p>
        </p:txBody>
      </p:sp>
      <p:sp>
        <p:nvSpPr>
          <p:cNvPr id="25603" name="Rectangle 3"/>
          <p:cNvSpPr>
            <a:spLocks noGrp="1" noChangeArrowheads="1"/>
          </p:cNvSpPr>
          <p:nvPr>
            <p:ph type="subTitle" idx="1"/>
          </p:nvPr>
        </p:nvSpPr>
        <p:spPr>
          <a:xfrm>
            <a:off x="941178" y="3048000"/>
            <a:ext cx="7772400" cy="1752600"/>
          </a:xfrm>
          <a:prstGeom prst="rect">
            <a:avLst/>
          </a:prstGeom>
        </p:spPr>
        <p:txBody>
          <a:bodyPr/>
          <a:lstStyle>
            <a:lvl1pPr marL="0" indent="0" algn="l">
              <a:buFontTx/>
              <a:buNone/>
              <a:defRPr sz="2800">
                <a:solidFill>
                  <a:srgbClr val="002060"/>
                </a:solidFill>
                <a:latin typeface="Arial" pitchFamily="34" charset="0"/>
                <a:cs typeface="Arial" pitchFamily="34" charset="0"/>
              </a:defRPr>
            </a:lvl1pPr>
          </a:lstStyle>
          <a:p>
            <a:r>
              <a:rPr lang="en-US" dirty="0"/>
              <a:t>Click to edit Master subtitle style</a:t>
            </a:r>
          </a:p>
        </p:txBody>
      </p:sp>
    </p:spTree>
    <p:extLst>
      <p:ext uri="{BB962C8B-B14F-4D97-AF65-F5344CB8AC3E}">
        <p14:creationId xmlns:p14="http://schemas.microsoft.com/office/powerpoint/2010/main" val="89649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5936279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C448FB-B11B-3149-A424-B52AB73E4141}"/>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1163653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18213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430752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536477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7973457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8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814065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7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5071082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9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2847337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1769693"/>
          </a:xfrm>
          <a:prstGeom prst="rect">
            <a:avLst/>
          </a:prstGeom>
        </p:spPr>
        <p:txBody>
          <a:bodyPr anchor="b"/>
          <a:lstStyle>
            <a:lvl1pPr algn="ctr">
              <a:defRPr sz="6000" baseline="0">
                <a:solidFill>
                  <a:srgbClr val="263E67"/>
                </a:solidFill>
              </a:defRPr>
            </a:lvl1pPr>
          </a:lstStyle>
          <a:p>
            <a:r>
              <a:rPr lang="en-US" dirty="0"/>
              <a:t>Click to edit Master title style</a:t>
            </a:r>
          </a:p>
        </p:txBody>
      </p:sp>
      <p:sp>
        <p:nvSpPr>
          <p:cNvPr id="3" name="Subtitle 2"/>
          <p:cNvSpPr>
            <a:spLocks noGrp="1"/>
          </p:cNvSpPr>
          <p:nvPr>
            <p:ph type="subTitle" idx="1"/>
          </p:nvPr>
        </p:nvSpPr>
        <p:spPr>
          <a:xfrm>
            <a:off x="1143000" y="3168502"/>
            <a:ext cx="6858000" cy="2089298"/>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81996384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52270827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848501"/>
            <a:ext cx="7886700" cy="1735211"/>
          </a:xfrm>
          <a:prstGeom prst="rect">
            <a:avLst/>
          </a:prstGeom>
        </p:spPr>
        <p:txBody>
          <a:bodyPr anchor="b"/>
          <a:lstStyle>
            <a:lvl1pPr>
              <a:defRPr sz="6000"/>
            </a:lvl1pPr>
          </a:lstStyle>
          <a:p>
            <a:r>
              <a:rPr lang="en-US" dirty="0"/>
              <a:t>Click to edit Master title style</a:t>
            </a:r>
          </a:p>
        </p:txBody>
      </p:sp>
      <p:sp>
        <p:nvSpPr>
          <p:cNvPr id="3" name="Text Placeholder 2"/>
          <p:cNvSpPr>
            <a:spLocks noGrp="1"/>
          </p:cNvSpPr>
          <p:nvPr>
            <p:ph type="body" idx="1"/>
          </p:nvPr>
        </p:nvSpPr>
        <p:spPr>
          <a:xfrm>
            <a:off x="623888" y="2583713"/>
            <a:ext cx="7886700" cy="3505938"/>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59532301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5"/>
            <a:ext cx="7886700" cy="112343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28650" y="1648047"/>
            <a:ext cx="3867150" cy="452891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4648200" y="1648047"/>
            <a:ext cx="3867150" cy="4061637"/>
          </a:xfrm>
        </p:spPr>
        <p:txBody>
          <a:bodyPr/>
          <a:lstStyle/>
          <a:p>
            <a:pPr lvl="0"/>
            <a:r>
              <a:rPr lang="en-US"/>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675513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788" cy="320460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922196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5"/>
            <a:ext cx="78867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62787618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12786677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a:prstGeom prst="rect">
            <a:avLst/>
          </a:prstGeom>
        </p:spPr>
        <p:txBody>
          <a:bodyPr anchor="b"/>
          <a:lstStyle>
            <a:lvl1pPr>
              <a:defRPr sz="3200"/>
            </a:lvl1pPr>
          </a:lstStyle>
          <a:p>
            <a:r>
              <a:rPr lang="en-US" dirty="0"/>
              <a:t>Click to edit Master title style</a:t>
            </a:r>
          </a:p>
        </p:txBody>
      </p:sp>
      <p:sp>
        <p:nvSpPr>
          <p:cNvPr id="3" name="Content Placeholder 2"/>
          <p:cNvSpPr>
            <a:spLocks noGrp="1"/>
          </p:cNvSpPr>
          <p:nvPr>
            <p:ph idx="1"/>
          </p:nvPr>
        </p:nvSpPr>
        <p:spPr>
          <a:xfrm>
            <a:off x="3887788" y="457201"/>
            <a:ext cx="4629150" cy="525248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101174754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3887788" y="987426"/>
            <a:ext cx="4629150" cy="459466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66552229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5"/>
            <a:ext cx="7886700" cy="772559"/>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628650" y="1286540"/>
            <a:ext cx="7886700" cy="4338083"/>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33829445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376456"/>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762625" cy="5376456"/>
          </a:xfrm>
        </p:spPr>
        <p:txBody>
          <a:bodyPr vert="eaVert"/>
          <a:lstStyle/>
          <a:p>
            <a:pPr lvl="0"/>
            <a:r>
              <a:rPr lang="en-US"/>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11865334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975AA1-0924-6749-90AE-984E5144E4A7}"/>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64193525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C448FB-B11B-3149-A424-B52AB73E4141}"/>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54089656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7016154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2526175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One Column — Footer">
    <p:spTree>
      <p:nvGrpSpPr>
        <p:cNvPr id="1" name=""/>
        <p:cNvGrpSpPr/>
        <p:nvPr/>
      </p:nvGrpSpPr>
      <p:grpSpPr>
        <a:xfrm>
          <a:off x="0" y="0"/>
          <a:ext cx="0" cy="0"/>
          <a:chOff x="0" y="0"/>
          <a:chExt cx="0" cy="0"/>
        </a:xfrm>
      </p:grpSpPr>
      <p:sp>
        <p:nvSpPr>
          <p:cNvPr id="13" name="Title 1"/>
          <p:cNvSpPr>
            <a:spLocks noGrp="1"/>
          </p:cNvSpPr>
          <p:nvPr>
            <p:ph type="title" hasCustomPrompt="1"/>
          </p:nvPr>
        </p:nvSpPr>
        <p:spPr>
          <a:xfrm>
            <a:off x="493776" y="415545"/>
            <a:ext cx="8165592" cy="423193"/>
          </a:xfrm>
        </p:spPr>
        <p:txBody>
          <a:bodyPr lIns="0" tIns="0" rIns="0" bIns="0" anchor="b">
            <a:noAutofit/>
          </a:bodyPr>
          <a:lstStyle>
            <a:lvl1pPr>
              <a:lnSpc>
                <a:spcPct val="90000"/>
              </a:lnSpc>
              <a:defRPr sz="2400" baseline="0">
                <a:solidFill>
                  <a:srgbClr val="123E57"/>
                </a:solidFill>
                <a:latin typeface="+mj-lt"/>
                <a:cs typeface="SapientSansBold"/>
              </a:defRPr>
            </a:lvl1pPr>
          </a:lstStyle>
          <a:p>
            <a:r>
              <a:rPr lang="en-US" dirty="0"/>
              <a:t>Slide title</a:t>
            </a:r>
          </a:p>
        </p:txBody>
      </p:sp>
      <p:sp>
        <p:nvSpPr>
          <p:cNvPr id="12" name="Text Box 14"/>
          <p:cNvSpPr txBox="1">
            <a:spLocks noChangeArrowheads="1"/>
          </p:cNvSpPr>
          <p:nvPr userDrawn="1"/>
        </p:nvSpPr>
        <p:spPr bwMode="auto">
          <a:xfrm>
            <a:off x="8647114" y="6486144"/>
            <a:ext cx="307975" cy="243840"/>
          </a:xfrm>
          <a:prstGeom prst="rect">
            <a:avLst/>
          </a:prstGeom>
          <a:noFill/>
          <a:ln w="9525">
            <a:noFill/>
            <a:miter lim="800000"/>
            <a:headEnd/>
            <a:tailEnd/>
          </a:ln>
          <a:effectLst/>
        </p:spPr>
        <p:txBody>
          <a:bodyPr lIns="0" tIns="0" rIns="0" bIns="0">
            <a:noAutofit/>
          </a:bodyPr>
          <a:lstStyle>
            <a:lvl1pPr defTabSz="912813" eaLnBrk="0" hangingPunct="0">
              <a:tabLst>
                <a:tab pos="11025188" algn="r"/>
              </a:tabLst>
              <a:defRPr sz="2400">
                <a:solidFill>
                  <a:schemeClr val="tx1"/>
                </a:solidFill>
                <a:latin typeface="Georgia" charset="0"/>
                <a:ea typeface="ＭＳ Ｐゴシック" charset="0"/>
                <a:cs typeface="ＭＳ Ｐゴシック" charset="0"/>
              </a:defRPr>
            </a:lvl1pPr>
            <a:lvl2pPr marL="37931725" indent="-37474525" defTabSz="912813" eaLnBrk="0" hangingPunct="0">
              <a:tabLst>
                <a:tab pos="11025188" algn="r"/>
              </a:tabLst>
              <a:defRPr sz="2400">
                <a:solidFill>
                  <a:schemeClr val="tx1"/>
                </a:solidFill>
                <a:latin typeface="Georgia" charset="0"/>
                <a:ea typeface="ＭＳ Ｐゴシック" charset="0"/>
              </a:defRPr>
            </a:lvl2pPr>
            <a:lvl3pPr eaLnBrk="0" hangingPunct="0">
              <a:tabLst>
                <a:tab pos="11025188" algn="r"/>
              </a:tabLst>
              <a:defRPr sz="2400">
                <a:solidFill>
                  <a:schemeClr val="tx1"/>
                </a:solidFill>
                <a:latin typeface="Georgia" charset="0"/>
                <a:ea typeface="ＭＳ Ｐゴシック" charset="0"/>
              </a:defRPr>
            </a:lvl3pPr>
            <a:lvl4pPr eaLnBrk="0" hangingPunct="0">
              <a:tabLst>
                <a:tab pos="11025188" algn="r"/>
              </a:tabLst>
              <a:defRPr sz="2400">
                <a:solidFill>
                  <a:schemeClr val="tx1"/>
                </a:solidFill>
                <a:latin typeface="Georgia" charset="0"/>
                <a:ea typeface="ＭＳ Ｐゴシック" charset="0"/>
              </a:defRPr>
            </a:lvl4pPr>
            <a:lvl5pPr eaLnBrk="0" hangingPunct="0">
              <a:tabLst>
                <a:tab pos="11025188" algn="r"/>
              </a:tabLst>
              <a:defRPr sz="2400">
                <a:solidFill>
                  <a:schemeClr val="tx1"/>
                </a:solidFill>
                <a:latin typeface="Georgia" charset="0"/>
                <a:ea typeface="ＭＳ Ｐゴシック" charset="0"/>
              </a:defRPr>
            </a:lvl5pPr>
            <a:lvl6pPr marL="457200" eaLnBrk="0" fontAlgn="base" hangingPunct="0">
              <a:spcBef>
                <a:spcPct val="0"/>
              </a:spcBef>
              <a:spcAft>
                <a:spcPct val="0"/>
              </a:spcAft>
              <a:tabLst>
                <a:tab pos="11025188" algn="r"/>
              </a:tabLst>
              <a:defRPr sz="2400">
                <a:solidFill>
                  <a:schemeClr val="tx1"/>
                </a:solidFill>
                <a:latin typeface="Georgia" charset="0"/>
                <a:ea typeface="ＭＳ Ｐゴシック" charset="0"/>
              </a:defRPr>
            </a:lvl6pPr>
            <a:lvl7pPr marL="914400" eaLnBrk="0" fontAlgn="base" hangingPunct="0">
              <a:spcBef>
                <a:spcPct val="0"/>
              </a:spcBef>
              <a:spcAft>
                <a:spcPct val="0"/>
              </a:spcAft>
              <a:tabLst>
                <a:tab pos="11025188" algn="r"/>
              </a:tabLst>
              <a:defRPr sz="2400">
                <a:solidFill>
                  <a:schemeClr val="tx1"/>
                </a:solidFill>
                <a:latin typeface="Georgia" charset="0"/>
                <a:ea typeface="ＭＳ Ｐゴシック" charset="0"/>
              </a:defRPr>
            </a:lvl7pPr>
            <a:lvl8pPr marL="1371600" eaLnBrk="0" fontAlgn="base" hangingPunct="0">
              <a:spcBef>
                <a:spcPct val="0"/>
              </a:spcBef>
              <a:spcAft>
                <a:spcPct val="0"/>
              </a:spcAft>
              <a:tabLst>
                <a:tab pos="11025188" algn="r"/>
              </a:tabLst>
              <a:defRPr sz="2400">
                <a:solidFill>
                  <a:schemeClr val="tx1"/>
                </a:solidFill>
                <a:latin typeface="Georgia" charset="0"/>
                <a:ea typeface="ＭＳ Ｐゴシック" charset="0"/>
              </a:defRPr>
            </a:lvl8pPr>
            <a:lvl9pPr marL="1828800" eaLnBrk="0" fontAlgn="base" hangingPunct="0">
              <a:spcBef>
                <a:spcPct val="0"/>
              </a:spcBef>
              <a:spcAft>
                <a:spcPct val="0"/>
              </a:spcAft>
              <a:tabLst>
                <a:tab pos="11025188" algn="r"/>
              </a:tabLst>
              <a:defRPr sz="2400">
                <a:solidFill>
                  <a:schemeClr val="tx1"/>
                </a:solidFill>
                <a:latin typeface="Georgia" charset="0"/>
                <a:ea typeface="ＭＳ Ｐゴシック" charset="0"/>
              </a:defRPr>
            </a:lvl9pPr>
          </a:lstStyle>
          <a:p>
            <a:pPr algn="r" fontAlgn="auto">
              <a:lnSpc>
                <a:spcPct val="101000"/>
              </a:lnSpc>
              <a:spcBef>
                <a:spcPct val="50000"/>
              </a:spcBef>
              <a:spcAft>
                <a:spcPts val="0"/>
              </a:spcAft>
              <a:defRPr/>
            </a:pPr>
            <a:r>
              <a:rPr lang="en-US" sz="1000" b="1" dirty="0">
                <a:solidFill>
                  <a:srgbClr val="7F7F7F"/>
                </a:solidFill>
                <a:latin typeface="+mn-lt"/>
                <a:cs typeface="SapientSansRegular"/>
              </a:rPr>
              <a:t> </a:t>
            </a:r>
            <a:fld id="{4225D95B-3580-C74C-AC82-B8FCF626B418}" type="slidenum">
              <a:rPr lang="en-US" sz="1000" b="1" smtClean="0">
                <a:solidFill>
                  <a:srgbClr val="7F7F7F"/>
                </a:solidFill>
                <a:latin typeface="+mn-lt"/>
                <a:cs typeface="SapientSansRegular"/>
              </a:rPr>
              <a:pPr algn="r" fontAlgn="auto">
                <a:lnSpc>
                  <a:spcPct val="101000"/>
                </a:lnSpc>
                <a:spcBef>
                  <a:spcPct val="50000"/>
                </a:spcBef>
                <a:spcAft>
                  <a:spcPts val="0"/>
                </a:spcAft>
                <a:defRPr/>
              </a:pPr>
              <a:t>‹#›</a:t>
            </a:fld>
            <a:endParaRPr lang="en-US" sz="1000" b="1" dirty="0">
              <a:solidFill>
                <a:srgbClr val="7F7F7F"/>
              </a:solidFill>
              <a:latin typeface="+mn-lt"/>
              <a:cs typeface="SapientSansRegular"/>
            </a:endParaRPr>
          </a:p>
        </p:txBody>
      </p:sp>
      <p:sp>
        <p:nvSpPr>
          <p:cNvPr id="3" name="Content Placeholder 2"/>
          <p:cNvSpPr>
            <a:spLocks noGrp="1"/>
          </p:cNvSpPr>
          <p:nvPr>
            <p:ph sz="quarter" idx="11"/>
          </p:nvPr>
        </p:nvSpPr>
        <p:spPr>
          <a:xfrm>
            <a:off x="493776" y="1426633"/>
            <a:ext cx="8165592" cy="4800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20540483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5D74CC-850A-A747-8A50-CC809314B4A0}"/>
              </a:ext>
            </a:extLst>
          </p:cNvPr>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C8EF31A-CA98-7E4B-A15D-1208756E9C1B}"/>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0BF09FF-74B0-B640-9DF7-7994AF12926C}"/>
              </a:ext>
            </a:extLst>
          </p:cNvPr>
          <p:cNvSpPr>
            <a:spLocks noGrp="1"/>
          </p:cNvSpPr>
          <p:nvPr>
            <p:ph type="dt" sz="half" idx="10"/>
          </p:nvPr>
        </p:nvSpPr>
        <p:spPr/>
        <p:txBody>
          <a:bodyPr/>
          <a:lstStyle/>
          <a:p>
            <a:fld id="{559F2B51-8C50-1F47-A2D3-3CB380675AE8}" type="datetimeFigureOut">
              <a:rPr lang="en-US" smtClean="0"/>
              <a:t>1/21/2021</a:t>
            </a:fld>
            <a:endParaRPr lang="en-US" dirty="0"/>
          </a:p>
        </p:txBody>
      </p:sp>
      <p:sp>
        <p:nvSpPr>
          <p:cNvPr id="5" name="Footer Placeholder 4">
            <a:extLst>
              <a:ext uri="{FF2B5EF4-FFF2-40B4-BE49-F238E27FC236}">
                <a16:creationId xmlns:a16="http://schemas.microsoft.com/office/drawing/2014/main" id="{2D5112A2-240E-944B-B6C3-E257353EE37C}"/>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924F00CA-8A80-6B4E-A190-A7AA5BDCB250}"/>
              </a:ext>
            </a:extLst>
          </p:cNvPr>
          <p:cNvSpPr>
            <a:spLocks noGrp="1"/>
          </p:cNvSpPr>
          <p:nvPr>
            <p:ph type="sldNum" sz="quarter" idx="12"/>
          </p:nvPr>
        </p:nvSpPr>
        <p:spPr/>
        <p:txBody>
          <a:bodyPr/>
          <a:lstStyle/>
          <a:p>
            <a:fld id="{F06FD7B4-BB0B-9743-9810-B7534C6A7E36}" type="slidenum">
              <a:rPr lang="en-US" smtClean="0"/>
              <a:t>‹#›</a:t>
            </a:fld>
            <a:endParaRPr lang="en-US" dirty="0"/>
          </a:p>
        </p:txBody>
      </p:sp>
    </p:spTree>
    <p:extLst>
      <p:ext uri="{BB962C8B-B14F-4D97-AF65-F5344CB8AC3E}">
        <p14:creationId xmlns:p14="http://schemas.microsoft.com/office/powerpoint/2010/main" val="49050944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2B2E98-9329-6A49-99D1-7D9A2B331D7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DB81942-9D69-E145-8D43-A4BD23D2EF91}"/>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BB8742C-DAA9-A94F-A146-91581938DE61}"/>
              </a:ext>
            </a:extLst>
          </p:cNvPr>
          <p:cNvSpPr>
            <a:spLocks noGrp="1"/>
          </p:cNvSpPr>
          <p:nvPr>
            <p:ph type="dt" sz="half" idx="10"/>
          </p:nvPr>
        </p:nvSpPr>
        <p:spPr/>
        <p:txBody>
          <a:bodyPr/>
          <a:lstStyle/>
          <a:p>
            <a:fld id="{559F2B51-8C50-1F47-A2D3-3CB380675AE8}" type="datetimeFigureOut">
              <a:rPr lang="en-US" smtClean="0"/>
              <a:t>1/21/2021</a:t>
            </a:fld>
            <a:endParaRPr lang="en-US" dirty="0"/>
          </a:p>
        </p:txBody>
      </p:sp>
      <p:sp>
        <p:nvSpPr>
          <p:cNvPr id="5" name="Footer Placeholder 4">
            <a:extLst>
              <a:ext uri="{FF2B5EF4-FFF2-40B4-BE49-F238E27FC236}">
                <a16:creationId xmlns:a16="http://schemas.microsoft.com/office/drawing/2014/main" id="{39833128-59D3-174A-9204-9F9482D562F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B7C7E6B-B6F5-BF4E-B681-8D5596B014B0}"/>
              </a:ext>
            </a:extLst>
          </p:cNvPr>
          <p:cNvSpPr>
            <a:spLocks noGrp="1"/>
          </p:cNvSpPr>
          <p:nvPr>
            <p:ph type="sldNum" sz="quarter" idx="12"/>
          </p:nvPr>
        </p:nvSpPr>
        <p:spPr/>
        <p:txBody>
          <a:bodyPr/>
          <a:lstStyle/>
          <a:p>
            <a:fld id="{F06FD7B4-BB0B-9743-9810-B7534C6A7E36}" type="slidenum">
              <a:rPr lang="en-US" smtClean="0"/>
              <a:t>‹#›</a:t>
            </a:fld>
            <a:endParaRPr lang="en-US" dirty="0"/>
          </a:p>
        </p:txBody>
      </p:sp>
    </p:spTree>
    <p:extLst>
      <p:ext uri="{BB962C8B-B14F-4D97-AF65-F5344CB8AC3E}">
        <p14:creationId xmlns:p14="http://schemas.microsoft.com/office/powerpoint/2010/main" val="123070886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105CCD-EFDC-1C49-9593-9354A92FA860}"/>
              </a:ext>
            </a:extLst>
          </p:cNvPr>
          <p:cNvSpPr>
            <a:spLocks noGrp="1"/>
          </p:cNvSpPr>
          <p:nvPr>
            <p:ph type="title"/>
          </p:nvPr>
        </p:nvSpPr>
        <p:spPr>
          <a:xfrm>
            <a:off x="623888" y="1709738"/>
            <a:ext cx="78867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76865B90-D394-A24C-B5AE-0C97CDEC0B40}"/>
              </a:ext>
            </a:extLst>
          </p:cNvPr>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7C1C8895-1C55-E642-87C6-64D5C208FEB9}"/>
              </a:ext>
            </a:extLst>
          </p:cNvPr>
          <p:cNvSpPr>
            <a:spLocks noGrp="1"/>
          </p:cNvSpPr>
          <p:nvPr>
            <p:ph type="dt" sz="half" idx="10"/>
          </p:nvPr>
        </p:nvSpPr>
        <p:spPr/>
        <p:txBody>
          <a:bodyPr/>
          <a:lstStyle/>
          <a:p>
            <a:fld id="{559F2B51-8C50-1F47-A2D3-3CB380675AE8}" type="datetimeFigureOut">
              <a:rPr lang="en-US" smtClean="0"/>
              <a:t>1/21/2021</a:t>
            </a:fld>
            <a:endParaRPr lang="en-US" dirty="0"/>
          </a:p>
        </p:txBody>
      </p:sp>
      <p:sp>
        <p:nvSpPr>
          <p:cNvPr id="5" name="Footer Placeholder 4">
            <a:extLst>
              <a:ext uri="{FF2B5EF4-FFF2-40B4-BE49-F238E27FC236}">
                <a16:creationId xmlns:a16="http://schemas.microsoft.com/office/drawing/2014/main" id="{A1C2ACC0-9F70-2442-9D35-76C0C9825AD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744CE6A-35A6-0840-A8FC-F071DED3560E}"/>
              </a:ext>
            </a:extLst>
          </p:cNvPr>
          <p:cNvSpPr>
            <a:spLocks noGrp="1"/>
          </p:cNvSpPr>
          <p:nvPr>
            <p:ph type="sldNum" sz="quarter" idx="12"/>
          </p:nvPr>
        </p:nvSpPr>
        <p:spPr/>
        <p:txBody>
          <a:bodyPr/>
          <a:lstStyle/>
          <a:p>
            <a:fld id="{F06FD7B4-BB0B-9743-9810-B7534C6A7E36}" type="slidenum">
              <a:rPr lang="en-US" smtClean="0"/>
              <a:t>‹#›</a:t>
            </a:fld>
            <a:endParaRPr lang="en-US" dirty="0"/>
          </a:p>
        </p:txBody>
      </p:sp>
    </p:spTree>
    <p:extLst>
      <p:ext uri="{BB962C8B-B14F-4D97-AF65-F5344CB8AC3E}">
        <p14:creationId xmlns:p14="http://schemas.microsoft.com/office/powerpoint/2010/main" val="400932308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ECCD17-69F1-7C4C-ACCF-A60067CE034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31F189F-6E9E-8B45-AB52-6F0C3CB6CD31}"/>
              </a:ext>
            </a:extLst>
          </p:cNvPr>
          <p:cNvSpPr>
            <a:spLocks noGrp="1"/>
          </p:cNvSpPr>
          <p:nvPr>
            <p:ph sz="half" idx="1"/>
          </p:nvPr>
        </p:nvSpPr>
        <p:spPr>
          <a:xfrm>
            <a:off x="628650" y="1825625"/>
            <a:ext cx="38671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4B6E4F93-AECF-1543-A72E-7A9CEC30A248}"/>
              </a:ext>
            </a:extLst>
          </p:cNvPr>
          <p:cNvSpPr>
            <a:spLocks noGrp="1"/>
          </p:cNvSpPr>
          <p:nvPr>
            <p:ph sz="half" idx="2"/>
          </p:nvPr>
        </p:nvSpPr>
        <p:spPr>
          <a:xfrm>
            <a:off x="4648200" y="1825625"/>
            <a:ext cx="38671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62672F6-32A1-6D45-8032-B847D57A0801}"/>
              </a:ext>
            </a:extLst>
          </p:cNvPr>
          <p:cNvSpPr>
            <a:spLocks noGrp="1"/>
          </p:cNvSpPr>
          <p:nvPr>
            <p:ph type="dt" sz="half" idx="10"/>
          </p:nvPr>
        </p:nvSpPr>
        <p:spPr/>
        <p:txBody>
          <a:bodyPr/>
          <a:lstStyle/>
          <a:p>
            <a:fld id="{559F2B51-8C50-1F47-A2D3-3CB380675AE8}" type="datetimeFigureOut">
              <a:rPr lang="en-US" smtClean="0"/>
              <a:t>1/21/2021</a:t>
            </a:fld>
            <a:endParaRPr lang="en-US" dirty="0"/>
          </a:p>
        </p:txBody>
      </p:sp>
      <p:sp>
        <p:nvSpPr>
          <p:cNvPr id="6" name="Footer Placeholder 5">
            <a:extLst>
              <a:ext uri="{FF2B5EF4-FFF2-40B4-BE49-F238E27FC236}">
                <a16:creationId xmlns:a16="http://schemas.microsoft.com/office/drawing/2014/main" id="{8881544A-1B2C-5345-87EB-15392E836624}"/>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342E28B7-56B2-8440-90F6-C820EDD75CC3}"/>
              </a:ext>
            </a:extLst>
          </p:cNvPr>
          <p:cNvSpPr>
            <a:spLocks noGrp="1"/>
          </p:cNvSpPr>
          <p:nvPr>
            <p:ph type="sldNum" sz="quarter" idx="12"/>
          </p:nvPr>
        </p:nvSpPr>
        <p:spPr/>
        <p:txBody>
          <a:bodyPr/>
          <a:lstStyle/>
          <a:p>
            <a:fld id="{F06FD7B4-BB0B-9743-9810-B7534C6A7E36}" type="slidenum">
              <a:rPr lang="en-US" smtClean="0"/>
              <a:t>‹#›</a:t>
            </a:fld>
            <a:endParaRPr lang="en-US" dirty="0"/>
          </a:p>
        </p:txBody>
      </p:sp>
    </p:spTree>
    <p:extLst>
      <p:ext uri="{BB962C8B-B14F-4D97-AF65-F5344CB8AC3E}">
        <p14:creationId xmlns:p14="http://schemas.microsoft.com/office/powerpoint/2010/main" val="46596285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DC41FF-65A3-974A-8FE2-9EA2844E9E9E}"/>
              </a:ext>
            </a:extLst>
          </p:cNvPr>
          <p:cNvSpPr>
            <a:spLocks noGrp="1"/>
          </p:cNvSpPr>
          <p:nvPr>
            <p:ph type="title"/>
          </p:nvPr>
        </p:nvSpPr>
        <p:spPr>
          <a:xfrm>
            <a:off x="630238" y="365125"/>
            <a:ext cx="78867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0587289-A4B9-7140-820A-51813CBF8EE6}"/>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669F893F-87C2-1F4C-886D-CA301E145121}"/>
              </a:ext>
            </a:extLst>
          </p:cNvPr>
          <p:cNvSpPr>
            <a:spLocks noGrp="1"/>
          </p:cNvSpPr>
          <p:nvPr>
            <p:ph sz="half" idx="2"/>
          </p:nvPr>
        </p:nvSpPr>
        <p:spPr>
          <a:xfrm>
            <a:off x="630238" y="2505075"/>
            <a:ext cx="386873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D034D3F-A873-414F-B4DC-3736DB751531}"/>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87B0ACC8-D251-664F-A360-ECC8D6B52795}"/>
              </a:ext>
            </a:extLst>
          </p:cNvPr>
          <p:cNvSpPr>
            <a:spLocks noGrp="1"/>
          </p:cNvSpPr>
          <p:nvPr>
            <p:ph sz="quarter" idx="4"/>
          </p:nvPr>
        </p:nvSpPr>
        <p:spPr>
          <a:xfrm>
            <a:off x="4629150" y="2505075"/>
            <a:ext cx="38877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12AD987-D650-7648-8C38-D6268BA8D859}"/>
              </a:ext>
            </a:extLst>
          </p:cNvPr>
          <p:cNvSpPr>
            <a:spLocks noGrp="1"/>
          </p:cNvSpPr>
          <p:nvPr>
            <p:ph type="dt" sz="half" idx="10"/>
          </p:nvPr>
        </p:nvSpPr>
        <p:spPr/>
        <p:txBody>
          <a:bodyPr/>
          <a:lstStyle/>
          <a:p>
            <a:fld id="{559F2B51-8C50-1F47-A2D3-3CB380675AE8}" type="datetimeFigureOut">
              <a:rPr lang="en-US" smtClean="0"/>
              <a:t>1/21/2021</a:t>
            </a:fld>
            <a:endParaRPr lang="en-US" dirty="0"/>
          </a:p>
        </p:txBody>
      </p:sp>
      <p:sp>
        <p:nvSpPr>
          <p:cNvPr id="8" name="Footer Placeholder 7">
            <a:extLst>
              <a:ext uri="{FF2B5EF4-FFF2-40B4-BE49-F238E27FC236}">
                <a16:creationId xmlns:a16="http://schemas.microsoft.com/office/drawing/2014/main" id="{4669B5D6-05DC-174E-834A-BE930E71C6CF}"/>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E0EBF1AB-3D0E-D947-ABAD-53D7145D4727}"/>
              </a:ext>
            </a:extLst>
          </p:cNvPr>
          <p:cNvSpPr>
            <a:spLocks noGrp="1"/>
          </p:cNvSpPr>
          <p:nvPr>
            <p:ph type="sldNum" sz="quarter" idx="12"/>
          </p:nvPr>
        </p:nvSpPr>
        <p:spPr/>
        <p:txBody>
          <a:bodyPr/>
          <a:lstStyle/>
          <a:p>
            <a:fld id="{F06FD7B4-BB0B-9743-9810-B7534C6A7E36}" type="slidenum">
              <a:rPr lang="en-US" smtClean="0"/>
              <a:t>‹#›</a:t>
            </a:fld>
            <a:endParaRPr lang="en-US" dirty="0"/>
          </a:p>
        </p:txBody>
      </p:sp>
    </p:spTree>
    <p:extLst>
      <p:ext uri="{BB962C8B-B14F-4D97-AF65-F5344CB8AC3E}">
        <p14:creationId xmlns:p14="http://schemas.microsoft.com/office/powerpoint/2010/main" val="24024721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7C92A1-D93F-6944-843F-65771E6AA0AA}"/>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AE7065BA-8871-0F46-B311-CA321B4FB982}"/>
              </a:ext>
            </a:extLst>
          </p:cNvPr>
          <p:cNvSpPr>
            <a:spLocks noGrp="1"/>
          </p:cNvSpPr>
          <p:nvPr>
            <p:ph type="dt" sz="half" idx="10"/>
          </p:nvPr>
        </p:nvSpPr>
        <p:spPr/>
        <p:txBody>
          <a:bodyPr/>
          <a:lstStyle/>
          <a:p>
            <a:fld id="{559F2B51-8C50-1F47-A2D3-3CB380675AE8}" type="datetimeFigureOut">
              <a:rPr lang="en-US" smtClean="0"/>
              <a:t>1/21/2021</a:t>
            </a:fld>
            <a:endParaRPr lang="en-US" dirty="0"/>
          </a:p>
        </p:txBody>
      </p:sp>
      <p:sp>
        <p:nvSpPr>
          <p:cNvPr id="4" name="Footer Placeholder 3">
            <a:extLst>
              <a:ext uri="{FF2B5EF4-FFF2-40B4-BE49-F238E27FC236}">
                <a16:creationId xmlns:a16="http://schemas.microsoft.com/office/drawing/2014/main" id="{BC6F0C8E-B8BD-FB44-BC38-CC64CC2FDE5E}"/>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9796EB94-E0FE-D644-BA24-657C0EAA9D18}"/>
              </a:ext>
            </a:extLst>
          </p:cNvPr>
          <p:cNvSpPr>
            <a:spLocks noGrp="1"/>
          </p:cNvSpPr>
          <p:nvPr>
            <p:ph type="sldNum" sz="quarter" idx="12"/>
          </p:nvPr>
        </p:nvSpPr>
        <p:spPr/>
        <p:txBody>
          <a:bodyPr/>
          <a:lstStyle/>
          <a:p>
            <a:fld id="{F06FD7B4-BB0B-9743-9810-B7534C6A7E36}" type="slidenum">
              <a:rPr lang="en-US" smtClean="0"/>
              <a:t>‹#›</a:t>
            </a:fld>
            <a:endParaRPr lang="en-US" dirty="0"/>
          </a:p>
        </p:txBody>
      </p:sp>
    </p:spTree>
    <p:extLst>
      <p:ext uri="{BB962C8B-B14F-4D97-AF65-F5344CB8AC3E}">
        <p14:creationId xmlns:p14="http://schemas.microsoft.com/office/powerpoint/2010/main" val="261298937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B5F57BE-72FF-7442-907B-414EEE0E7F17}"/>
              </a:ext>
            </a:extLst>
          </p:cNvPr>
          <p:cNvSpPr>
            <a:spLocks noGrp="1"/>
          </p:cNvSpPr>
          <p:nvPr>
            <p:ph type="dt" sz="half" idx="10"/>
          </p:nvPr>
        </p:nvSpPr>
        <p:spPr/>
        <p:txBody>
          <a:bodyPr/>
          <a:lstStyle/>
          <a:p>
            <a:fld id="{559F2B51-8C50-1F47-A2D3-3CB380675AE8}" type="datetimeFigureOut">
              <a:rPr lang="en-US" smtClean="0"/>
              <a:t>1/21/2021</a:t>
            </a:fld>
            <a:endParaRPr lang="en-US" dirty="0"/>
          </a:p>
        </p:txBody>
      </p:sp>
      <p:sp>
        <p:nvSpPr>
          <p:cNvPr id="3" name="Footer Placeholder 2">
            <a:extLst>
              <a:ext uri="{FF2B5EF4-FFF2-40B4-BE49-F238E27FC236}">
                <a16:creationId xmlns:a16="http://schemas.microsoft.com/office/drawing/2014/main" id="{D6AA68C0-9AF6-8C43-913A-3321DC78ED90}"/>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8713DA11-197F-8543-BAE5-9A7F2FB3D1C5}"/>
              </a:ext>
            </a:extLst>
          </p:cNvPr>
          <p:cNvSpPr>
            <a:spLocks noGrp="1"/>
          </p:cNvSpPr>
          <p:nvPr>
            <p:ph type="sldNum" sz="quarter" idx="12"/>
          </p:nvPr>
        </p:nvSpPr>
        <p:spPr/>
        <p:txBody>
          <a:bodyPr/>
          <a:lstStyle/>
          <a:p>
            <a:fld id="{F06FD7B4-BB0B-9743-9810-B7534C6A7E36}" type="slidenum">
              <a:rPr lang="en-US" smtClean="0"/>
              <a:t>‹#›</a:t>
            </a:fld>
            <a:endParaRPr lang="en-US" dirty="0"/>
          </a:p>
        </p:txBody>
      </p:sp>
    </p:spTree>
    <p:extLst>
      <p:ext uri="{BB962C8B-B14F-4D97-AF65-F5344CB8AC3E}">
        <p14:creationId xmlns:p14="http://schemas.microsoft.com/office/powerpoint/2010/main" val="24221281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3E6FD1-5CE8-8F48-B630-55F50E2B1A4C}"/>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62771E0-FDF4-5B44-BCED-F3E945187225}"/>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89D61E61-A1F2-9348-A38E-5B9D6C4FE4C3}"/>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C2D13E60-9625-B84B-910A-6EED363CA00D}"/>
              </a:ext>
            </a:extLst>
          </p:cNvPr>
          <p:cNvSpPr>
            <a:spLocks noGrp="1"/>
          </p:cNvSpPr>
          <p:nvPr>
            <p:ph type="dt" sz="half" idx="10"/>
          </p:nvPr>
        </p:nvSpPr>
        <p:spPr/>
        <p:txBody>
          <a:bodyPr/>
          <a:lstStyle/>
          <a:p>
            <a:fld id="{559F2B51-8C50-1F47-A2D3-3CB380675AE8}" type="datetimeFigureOut">
              <a:rPr lang="en-US" smtClean="0"/>
              <a:t>1/21/2021</a:t>
            </a:fld>
            <a:endParaRPr lang="en-US" dirty="0"/>
          </a:p>
        </p:txBody>
      </p:sp>
      <p:sp>
        <p:nvSpPr>
          <p:cNvPr id="6" name="Footer Placeholder 5">
            <a:extLst>
              <a:ext uri="{FF2B5EF4-FFF2-40B4-BE49-F238E27FC236}">
                <a16:creationId xmlns:a16="http://schemas.microsoft.com/office/drawing/2014/main" id="{77BB3F91-E0B5-414D-878A-17B11BBC287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DF736D9E-99A8-2841-AD60-3359FB9E1005}"/>
              </a:ext>
            </a:extLst>
          </p:cNvPr>
          <p:cNvSpPr>
            <a:spLocks noGrp="1"/>
          </p:cNvSpPr>
          <p:nvPr>
            <p:ph type="sldNum" sz="quarter" idx="12"/>
          </p:nvPr>
        </p:nvSpPr>
        <p:spPr/>
        <p:txBody>
          <a:bodyPr/>
          <a:lstStyle/>
          <a:p>
            <a:fld id="{F06FD7B4-BB0B-9743-9810-B7534C6A7E36}" type="slidenum">
              <a:rPr lang="en-US" smtClean="0"/>
              <a:t>‹#›</a:t>
            </a:fld>
            <a:endParaRPr lang="en-US" dirty="0"/>
          </a:p>
        </p:txBody>
      </p:sp>
    </p:spTree>
    <p:extLst>
      <p:ext uri="{BB962C8B-B14F-4D97-AF65-F5344CB8AC3E}">
        <p14:creationId xmlns:p14="http://schemas.microsoft.com/office/powerpoint/2010/main" val="246030855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F02B91-C22C-554A-BEBF-645F14DDF3B3}"/>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7386C24-9962-784F-8066-D12D476FC3F7}"/>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4D5C6D2E-7ACD-814C-99BA-35D7E390D9CA}"/>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B929676F-B47A-9548-A38A-BCCBCAF4CA16}"/>
              </a:ext>
            </a:extLst>
          </p:cNvPr>
          <p:cNvSpPr>
            <a:spLocks noGrp="1"/>
          </p:cNvSpPr>
          <p:nvPr>
            <p:ph type="dt" sz="half" idx="10"/>
          </p:nvPr>
        </p:nvSpPr>
        <p:spPr/>
        <p:txBody>
          <a:bodyPr/>
          <a:lstStyle/>
          <a:p>
            <a:fld id="{559F2B51-8C50-1F47-A2D3-3CB380675AE8}" type="datetimeFigureOut">
              <a:rPr lang="en-US" smtClean="0"/>
              <a:t>1/21/2021</a:t>
            </a:fld>
            <a:endParaRPr lang="en-US" dirty="0"/>
          </a:p>
        </p:txBody>
      </p:sp>
      <p:sp>
        <p:nvSpPr>
          <p:cNvPr id="6" name="Footer Placeholder 5">
            <a:extLst>
              <a:ext uri="{FF2B5EF4-FFF2-40B4-BE49-F238E27FC236}">
                <a16:creationId xmlns:a16="http://schemas.microsoft.com/office/drawing/2014/main" id="{3A6B1D2E-8C14-8643-B3E5-3B9E902BADD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518FBF5-ADDF-2944-B983-9ECA392CF39E}"/>
              </a:ext>
            </a:extLst>
          </p:cNvPr>
          <p:cNvSpPr>
            <a:spLocks noGrp="1"/>
          </p:cNvSpPr>
          <p:nvPr>
            <p:ph type="sldNum" sz="quarter" idx="12"/>
          </p:nvPr>
        </p:nvSpPr>
        <p:spPr/>
        <p:txBody>
          <a:bodyPr/>
          <a:lstStyle/>
          <a:p>
            <a:fld id="{F06FD7B4-BB0B-9743-9810-B7534C6A7E36}" type="slidenum">
              <a:rPr lang="en-US" smtClean="0"/>
              <a:t>‹#›</a:t>
            </a:fld>
            <a:endParaRPr lang="en-US" dirty="0"/>
          </a:p>
        </p:txBody>
      </p:sp>
    </p:spTree>
    <p:extLst>
      <p:ext uri="{BB962C8B-B14F-4D97-AF65-F5344CB8AC3E}">
        <p14:creationId xmlns:p14="http://schemas.microsoft.com/office/powerpoint/2010/main" val="87221744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8BC16-7F5D-9E49-978E-AC6C4CD5D0E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A5042B0-0504-7C41-ABAE-48FCEA518A02}"/>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598BCFC-9E58-174A-9AFC-B240A8B49F48}"/>
              </a:ext>
            </a:extLst>
          </p:cNvPr>
          <p:cNvSpPr>
            <a:spLocks noGrp="1"/>
          </p:cNvSpPr>
          <p:nvPr>
            <p:ph type="dt" sz="half" idx="10"/>
          </p:nvPr>
        </p:nvSpPr>
        <p:spPr/>
        <p:txBody>
          <a:bodyPr/>
          <a:lstStyle/>
          <a:p>
            <a:fld id="{559F2B51-8C50-1F47-A2D3-3CB380675AE8}" type="datetimeFigureOut">
              <a:rPr lang="en-US" smtClean="0"/>
              <a:t>1/21/2021</a:t>
            </a:fld>
            <a:endParaRPr lang="en-US" dirty="0"/>
          </a:p>
        </p:txBody>
      </p:sp>
      <p:sp>
        <p:nvSpPr>
          <p:cNvPr id="5" name="Footer Placeholder 4">
            <a:extLst>
              <a:ext uri="{FF2B5EF4-FFF2-40B4-BE49-F238E27FC236}">
                <a16:creationId xmlns:a16="http://schemas.microsoft.com/office/drawing/2014/main" id="{D9936EF4-07C8-4B41-8AB8-38793CD78940}"/>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845A8A7-6B65-0444-BFED-D72753F53F5F}"/>
              </a:ext>
            </a:extLst>
          </p:cNvPr>
          <p:cNvSpPr>
            <a:spLocks noGrp="1"/>
          </p:cNvSpPr>
          <p:nvPr>
            <p:ph type="sldNum" sz="quarter" idx="12"/>
          </p:nvPr>
        </p:nvSpPr>
        <p:spPr/>
        <p:txBody>
          <a:bodyPr/>
          <a:lstStyle/>
          <a:p>
            <a:fld id="{F06FD7B4-BB0B-9743-9810-B7534C6A7E36}" type="slidenum">
              <a:rPr lang="en-US" smtClean="0"/>
              <a:t>‹#›</a:t>
            </a:fld>
            <a:endParaRPr lang="en-US" dirty="0"/>
          </a:p>
        </p:txBody>
      </p:sp>
    </p:spTree>
    <p:extLst>
      <p:ext uri="{BB962C8B-B14F-4D97-AF65-F5344CB8AC3E}">
        <p14:creationId xmlns:p14="http://schemas.microsoft.com/office/powerpoint/2010/main" val="73832980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6FA7CBC-D2C9-8942-AAB1-00C3F3DA030C}"/>
              </a:ext>
            </a:extLst>
          </p:cNvPr>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0DAF1B8-8702-914F-B9EE-7406DAAF4927}"/>
              </a:ext>
            </a:extLst>
          </p:cNvPr>
          <p:cNvSpPr>
            <a:spLocks noGrp="1"/>
          </p:cNvSpPr>
          <p:nvPr>
            <p:ph type="body" orient="vert" idx="1"/>
          </p:nvPr>
        </p:nvSpPr>
        <p:spPr>
          <a:xfrm>
            <a:off x="628650" y="365125"/>
            <a:ext cx="57626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B52699B-C925-4645-BCAC-2499C59BB121}"/>
              </a:ext>
            </a:extLst>
          </p:cNvPr>
          <p:cNvSpPr>
            <a:spLocks noGrp="1"/>
          </p:cNvSpPr>
          <p:nvPr>
            <p:ph type="dt" sz="half" idx="10"/>
          </p:nvPr>
        </p:nvSpPr>
        <p:spPr/>
        <p:txBody>
          <a:bodyPr/>
          <a:lstStyle/>
          <a:p>
            <a:fld id="{559F2B51-8C50-1F47-A2D3-3CB380675AE8}" type="datetimeFigureOut">
              <a:rPr lang="en-US" smtClean="0"/>
              <a:t>1/21/2021</a:t>
            </a:fld>
            <a:endParaRPr lang="en-US" dirty="0"/>
          </a:p>
        </p:txBody>
      </p:sp>
      <p:sp>
        <p:nvSpPr>
          <p:cNvPr id="5" name="Footer Placeholder 4">
            <a:extLst>
              <a:ext uri="{FF2B5EF4-FFF2-40B4-BE49-F238E27FC236}">
                <a16:creationId xmlns:a16="http://schemas.microsoft.com/office/drawing/2014/main" id="{1D5317B3-A6AC-4B4F-B6B8-95008829BDFC}"/>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3AC11A2-96A5-EE49-B00B-96474A8564D3}"/>
              </a:ext>
            </a:extLst>
          </p:cNvPr>
          <p:cNvSpPr>
            <a:spLocks noGrp="1"/>
          </p:cNvSpPr>
          <p:nvPr>
            <p:ph type="sldNum" sz="quarter" idx="12"/>
          </p:nvPr>
        </p:nvSpPr>
        <p:spPr/>
        <p:txBody>
          <a:bodyPr/>
          <a:lstStyle/>
          <a:p>
            <a:fld id="{F06FD7B4-BB0B-9743-9810-B7534C6A7E36}" type="slidenum">
              <a:rPr lang="en-US" smtClean="0"/>
              <a:t>‹#›</a:t>
            </a:fld>
            <a:endParaRPr lang="en-US" dirty="0"/>
          </a:p>
        </p:txBody>
      </p:sp>
    </p:spTree>
    <p:extLst>
      <p:ext uri="{BB962C8B-B14F-4D97-AF65-F5344CB8AC3E}">
        <p14:creationId xmlns:p14="http://schemas.microsoft.com/office/powerpoint/2010/main" val="183023981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404193001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11548243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62539485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56839442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5231121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15717290"/>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6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51265405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7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58289933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8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635132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C448FB-B11B-3149-A424-B52AB73E4141}"/>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18333265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userDrawn="1">
  <p:cSld name="9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936166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em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image" Target="../media/image1.emf"/><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theme" Target="../theme/theme2.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5.xml"/><Relationship Id="rId13" Type="http://schemas.openxmlformats.org/officeDocument/2006/relationships/slideLayout" Target="../slideLayouts/slideLayout40.xml"/><Relationship Id="rId18" Type="http://schemas.openxmlformats.org/officeDocument/2006/relationships/slideLayout" Target="../slideLayouts/slideLayout45.xml"/><Relationship Id="rId3" Type="http://schemas.openxmlformats.org/officeDocument/2006/relationships/slideLayout" Target="../slideLayouts/slideLayout30.xml"/><Relationship Id="rId21" Type="http://schemas.openxmlformats.org/officeDocument/2006/relationships/slideLayout" Target="../slideLayouts/slideLayout48.xml"/><Relationship Id="rId7" Type="http://schemas.openxmlformats.org/officeDocument/2006/relationships/slideLayout" Target="../slideLayouts/slideLayout34.xml"/><Relationship Id="rId12" Type="http://schemas.openxmlformats.org/officeDocument/2006/relationships/slideLayout" Target="../slideLayouts/slideLayout39.xml"/><Relationship Id="rId17" Type="http://schemas.openxmlformats.org/officeDocument/2006/relationships/slideLayout" Target="../slideLayouts/slideLayout44.xml"/><Relationship Id="rId2" Type="http://schemas.openxmlformats.org/officeDocument/2006/relationships/slideLayout" Target="../slideLayouts/slideLayout29.xml"/><Relationship Id="rId16" Type="http://schemas.openxmlformats.org/officeDocument/2006/relationships/slideLayout" Target="../slideLayouts/slideLayout43.xml"/><Relationship Id="rId20" Type="http://schemas.openxmlformats.org/officeDocument/2006/relationships/slideLayout" Target="../slideLayouts/slideLayout47.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5" Type="http://schemas.openxmlformats.org/officeDocument/2006/relationships/slideLayout" Target="../slideLayouts/slideLayout42.xml"/><Relationship Id="rId23" Type="http://schemas.openxmlformats.org/officeDocument/2006/relationships/theme" Target="../theme/theme3.xml"/><Relationship Id="rId10" Type="http://schemas.openxmlformats.org/officeDocument/2006/relationships/slideLayout" Target="../slideLayouts/slideLayout37.xml"/><Relationship Id="rId19" Type="http://schemas.openxmlformats.org/officeDocument/2006/relationships/slideLayout" Target="../slideLayouts/slideLayout46.xml"/><Relationship Id="rId4" Type="http://schemas.openxmlformats.org/officeDocument/2006/relationships/slideLayout" Target="../slideLayouts/slideLayout31.xml"/><Relationship Id="rId9" Type="http://schemas.openxmlformats.org/officeDocument/2006/relationships/slideLayout" Target="../slideLayouts/slideLayout36.xml"/><Relationship Id="rId14" Type="http://schemas.openxmlformats.org/officeDocument/2006/relationships/slideLayout" Target="../slideLayouts/slideLayout41.xml"/><Relationship Id="rId22" Type="http://schemas.openxmlformats.org/officeDocument/2006/relationships/slideLayout" Target="../slideLayouts/slideLayout4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13"/>
          <a:stretch>
            <a:fillRect/>
          </a:stretch>
        </p:blipFill>
        <p:spPr>
          <a:xfrm>
            <a:off x="478465" y="372096"/>
            <a:ext cx="2320544" cy="611239"/>
          </a:xfrm>
          <a:prstGeom prst="rect">
            <a:avLst/>
          </a:prstGeom>
        </p:spPr>
      </p:pic>
      <p:cxnSp>
        <p:nvCxnSpPr>
          <p:cNvPr id="3" name="Straight Connector 2"/>
          <p:cNvCxnSpPr/>
          <p:nvPr userDrawn="1"/>
        </p:nvCxnSpPr>
        <p:spPr>
          <a:xfrm flipH="1">
            <a:off x="2830908" y="961937"/>
            <a:ext cx="5835139" cy="0"/>
          </a:xfrm>
          <a:prstGeom prst="line">
            <a:avLst/>
          </a:prstGeom>
          <a:ln w="38100">
            <a:solidFill>
              <a:srgbClr val="263E67"/>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79048689"/>
      </p:ext>
    </p:extLst>
  </p:cSld>
  <p:clrMap bg1="lt1" tx1="dk1" bg2="lt2" tx2="dk2" accent1="accent1" accent2="accent2" accent3="accent3" accent4="accent4" accent5="accent5" accent6="accent6" hlink="hlink" folHlink="folHlink"/>
  <p:sldLayoutIdLst>
    <p:sldLayoutId id="2147483716" r:id="rId1"/>
    <p:sldLayoutId id="2147483717" r:id="rId2"/>
    <p:sldLayoutId id="2147483733" r:id="rId3"/>
    <p:sldLayoutId id="2147483734" r:id="rId4"/>
    <p:sldLayoutId id="2147483755" r:id="rId5"/>
    <p:sldLayoutId id="2147483756" r:id="rId6"/>
    <p:sldLayoutId id="2147483757" r:id="rId7"/>
    <p:sldLayoutId id="2147483758" r:id="rId8"/>
    <p:sldLayoutId id="2147483759" r:id="rId9"/>
    <p:sldLayoutId id="2147483760" r:id="rId10"/>
    <p:sldLayoutId id="214748376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28650" y="1825625"/>
            <a:ext cx="7886700" cy="3921276"/>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Picture 6"/>
          <p:cNvPicPr>
            <a:picLocks noChangeAspect="1"/>
          </p:cNvPicPr>
          <p:nvPr userDrawn="1"/>
        </p:nvPicPr>
        <p:blipFill>
          <a:blip r:embed="rId18"/>
          <a:stretch>
            <a:fillRect/>
          </a:stretch>
        </p:blipFill>
        <p:spPr>
          <a:xfrm>
            <a:off x="6302971" y="5746901"/>
            <a:ext cx="2320544" cy="611239"/>
          </a:xfrm>
          <a:prstGeom prst="rect">
            <a:avLst/>
          </a:prstGeom>
        </p:spPr>
      </p:pic>
      <p:cxnSp>
        <p:nvCxnSpPr>
          <p:cNvPr id="8" name="Straight Connector 7"/>
          <p:cNvCxnSpPr/>
          <p:nvPr userDrawn="1"/>
        </p:nvCxnSpPr>
        <p:spPr>
          <a:xfrm flipH="1">
            <a:off x="467833" y="6336742"/>
            <a:ext cx="5835139" cy="0"/>
          </a:xfrm>
          <a:prstGeom prst="line">
            <a:avLst/>
          </a:prstGeom>
          <a:ln w="38100">
            <a:solidFill>
              <a:srgbClr val="263E67"/>
            </a:solidFill>
          </a:ln>
        </p:spPr>
        <p:style>
          <a:lnRef idx="1">
            <a:schemeClr val="accent1"/>
          </a:lnRef>
          <a:fillRef idx="0">
            <a:schemeClr val="accent1"/>
          </a:fillRef>
          <a:effectRef idx="0">
            <a:schemeClr val="accent1"/>
          </a:effectRef>
          <a:fontRef idx="minor">
            <a:schemeClr val="tx1"/>
          </a:fontRef>
        </p:style>
      </p:cxnSp>
      <p:sp>
        <p:nvSpPr>
          <p:cNvPr id="9" name="Title Placeholder 8"/>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Tree>
    <p:extLst>
      <p:ext uri="{BB962C8B-B14F-4D97-AF65-F5344CB8AC3E}">
        <p14:creationId xmlns:p14="http://schemas.microsoft.com/office/powerpoint/2010/main" val="1547824679"/>
      </p:ext>
    </p:extLst>
  </p:cSld>
  <p:clrMap bg1="lt1" tx1="dk1" bg2="lt2" tx2="dk2" accent1="accent1" accent2="accent2" accent3="accent3" accent4="accent4" accent5="accent5" accent6="accent6" hlink="hlink" folHlink="folHlink"/>
  <p:sldLayoutIdLst>
    <p:sldLayoutId id="2147483705" r:id="rId1"/>
    <p:sldLayoutId id="2147483706" r:id="rId2"/>
    <p:sldLayoutId id="2147483707" r:id="rId3"/>
    <p:sldLayoutId id="2147483708" r:id="rId4"/>
    <p:sldLayoutId id="2147483709" r:id="rId5"/>
    <p:sldLayoutId id="2147483710" r:id="rId6"/>
    <p:sldLayoutId id="2147483711" r:id="rId7"/>
    <p:sldLayoutId id="2147483712" r:id="rId8"/>
    <p:sldLayoutId id="2147483713" r:id="rId9"/>
    <p:sldLayoutId id="2147483714" r:id="rId10"/>
    <p:sldLayoutId id="2147483715" r:id="rId11"/>
    <p:sldLayoutId id="2147483718" r:id="rId12"/>
    <p:sldLayoutId id="2147483731" r:id="rId13"/>
    <p:sldLayoutId id="2147483747" r:id="rId14"/>
    <p:sldLayoutId id="2147483748" r:id="rId15"/>
    <p:sldLayoutId id="2147483762" r:id="rId16"/>
  </p:sldLayoutIdLst>
  <p:txStyles>
    <p:titleStyle>
      <a:lvl1pPr algn="l" defTabSz="914400" rtl="0" eaLnBrk="1" latinLnBrk="0" hangingPunct="1">
        <a:lnSpc>
          <a:spcPct val="90000"/>
        </a:lnSpc>
        <a:spcBef>
          <a:spcPct val="0"/>
        </a:spcBef>
        <a:buNone/>
        <a:defRPr sz="4400" kern="1200" baseline="0">
          <a:solidFill>
            <a:srgbClr val="263E67"/>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baseline="0">
          <a:solidFill>
            <a:srgbClr val="263E67"/>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baseline="0">
          <a:solidFill>
            <a:srgbClr val="263E67"/>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baseline="0">
          <a:solidFill>
            <a:srgbClr val="263E67"/>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baseline="0">
          <a:solidFill>
            <a:srgbClr val="263E67"/>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baseline="0">
          <a:solidFill>
            <a:srgbClr val="263E67"/>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715C6B7-2D14-F843-BE16-7CCE38C60CE0}"/>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F804169F-280F-B44C-A5DB-84A8D3F9F777}"/>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5894B6F-2AFD-614A-974B-41789DAA195D}"/>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59F2B51-8C50-1F47-A2D3-3CB380675AE8}" type="datetimeFigureOut">
              <a:rPr lang="en-US" smtClean="0"/>
              <a:t>1/21/2021</a:t>
            </a:fld>
            <a:endParaRPr lang="en-US" dirty="0"/>
          </a:p>
        </p:txBody>
      </p:sp>
      <p:sp>
        <p:nvSpPr>
          <p:cNvPr id="5" name="Footer Placeholder 4">
            <a:extLst>
              <a:ext uri="{FF2B5EF4-FFF2-40B4-BE49-F238E27FC236}">
                <a16:creationId xmlns:a16="http://schemas.microsoft.com/office/drawing/2014/main" id="{E3A0E5EB-0EB9-AF41-9CEF-45762D74DD09}"/>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A9310E86-BFDB-3F48-9DF3-02CDDBA2644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06FD7B4-BB0B-9743-9810-B7534C6A7E36}" type="slidenum">
              <a:rPr lang="en-US" smtClean="0"/>
              <a:t>‹#›</a:t>
            </a:fld>
            <a:endParaRPr lang="en-US" dirty="0"/>
          </a:p>
        </p:txBody>
      </p:sp>
    </p:spTree>
    <p:extLst>
      <p:ext uri="{BB962C8B-B14F-4D97-AF65-F5344CB8AC3E}">
        <p14:creationId xmlns:p14="http://schemas.microsoft.com/office/powerpoint/2010/main" val="479515425"/>
      </p:ext>
    </p:extLst>
  </p:cSld>
  <p:clrMap bg1="lt1" tx1="dk1" bg2="lt2" tx2="dk2" accent1="accent1" accent2="accent2" accent3="accent3" accent4="accent4" accent5="accent5" accent6="accent6" hlink="hlink" folHlink="folHlink"/>
  <p:sldLayoutIdLst>
    <p:sldLayoutId id="2147483720" r:id="rId1"/>
    <p:sldLayoutId id="2147483721" r:id="rId2"/>
    <p:sldLayoutId id="2147483722" r:id="rId3"/>
    <p:sldLayoutId id="2147483723" r:id="rId4"/>
    <p:sldLayoutId id="2147483724" r:id="rId5"/>
    <p:sldLayoutId id="2147483725" r:id="rId6"/>
    <p:sldLayoutId id="2147483726" r:id="rId7"/>
    <p:sldLayoutId id="2147483727" r:id="rId8"/>
    <p:sldLayoutId id="2147483728" r:id="rId9"/>
    <p:sldLayoutId id="2147483729" r:id="rId10"/>
    <p:sldLayoutId id="2147483730" r:id="rId11"/>
    <p:sldLayoutId id="2147483736" r:id="rId12"/>
    <p:sldLayoutId id="2147483737" r:id="rId13"/>
    <p:sldLayoutId id="2147483738" r:id="rId14"/>
    <p:sldLayoutId id="2147483739" r:id="rId15"/>
    <p:sldLayoutId id="2147483740" r:id="rId16"/>
    <p:sldLayoutId id="2147483741" r:id="rId17"/>
    <p:sldLayoutId id="2147483742" r:id="rId18"/>
    <p:sldLayoutId id="2147483743" r:id="rId19"/>
    <p:sldLayoutId id="2147483744" r:id="rId20"/>
    <p:sldLayoutId id="2147483745" r:id="rId21"/>
    <p:sldLayoutId id="2147483746" r:id="rId2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cpcrn.org/"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emf"/><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5.xml"/></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3.xml"/><Relationship Id="rId1" Type="http://schemas.openxmlformats.org/officeDocument/2006/relationships/slideLayout" Target="../slideLayouts/slideLayout25.xml"/></Relationships>
</file>

<file path=ppt/slides/_rels/slide7.xml.rels><?xml version="1.0" encoding="UTF-8" standalone="yes"?>
<Relationships xmlns="http://schemas.openxmlformats.org/package/2006/relationships"><Relationship Id="rId8" Type="http://schemas.openxmlformats.org/officeDocument/2006/relationships/image" Target="../media/image13.png"/><Relationship Id="rId13" Type="http://schemas.openxmlformats.org/officeDocument/2006/relationships/image" Target="../media/image18.jpg"/><Relationship Id="rId3" Type="http://schemas.openxmlformats.org/officeDocument/2006/relationships/image" Target="../media/image8.png"/><Relationship Id="rId7" Type="http://schemas.openxmlformats.org/officeDocument/2006/relationships/image" Target="../media/image12.png"/><Relationship Id="rId12" Type="http://schemas.openxmlformats.org/officeDocument/2006/relationships/image" Target="../media/image17.png"/><Relationship Id="rId2" Type="http://schemas.openxmlformats.org/officeDocument/2006/relationships/notesSlide" Target="../notesSlides/notesSlide4.xml"/><Relationship Id="rId1" Type="http://schemas.openxmlformats.org/officeDocument/2006/relationships/slideLayout" Target="../slideLayouts/slideLayout26.xml"/><Relationship Id="rId6" Type="http://schemas.openxmlformats.org/officeDocument/2006/relationships/image" Target="../media/image11.png"/><Relationship Id="rId11" Type="http://schemas.openxmlformats.org/officeDocument/2006/relationships/image" Target="../media/image16.jpg"/><Relationship Id="rId5" Type="http://schemas.openxmlformats.org/officeDocument/2006/relationships/image" Target="../media/image10.png"/><Relationship Id="rId10" Type="http://schemas.openxmlformats.org/officeDocument/2006/relationships/image" Target="../media/image15.jpg"/><Relationship Id="rId4" Type="http://schemas.openxmlformats.org/officeDocument/2006/relationships/image" Target="../media/image9.png"/><Relationship Id="rId9" Type="http://schemas.openxmlformats.org/officeDocument/2006/relationships/image" Target="../media/image14.png"/><Relationship Id="rId14" Type="http://schemas.openxmlformats.org/officeDocument/2006/relationships/image" Target="../media/image19.jpeg"/></Relationships>
</file>

<file path=ppt/slides/_rels/slide8.xml.rels><?xml version="1.0" encoding="UTF-8" standalone="yes"?>
<Relationships xmlns="http://schemas.openxmlformats.org/package/2006/relationships"><Relationship Id="rId8" Type="http://schemas.openxmlformats.org/officeDocument/2006/relationships/image" Target="../media/image25.jpg"/><Relationship Id="rId13" Type="http://schemas.openxmlformats.org/officeDocument/2006/relationships/image" Target="../media/image30.png"/><Relationship Id="rId3" Type="http://schemas.openxmlformats.org/officeDocument/2006/relationships/image" Target="../media/image20.jpg"/><Relationship Id="rId7" Type="http://schemas.openxmlformats.org/officeDocument/2006/relationships/image" Target="../media/image24.jpg"/><Relationship Id="rId12" Type="http://schemas.openxmlformats.org/officeDocument/2006/relationships/image" Target="../media/image29.png"/><Relationship Id="rId2" Type="http://schemas.openxmlformats.org/officeDocument/2006/relationships/notesSlide" Target="../notesSlides/notesSlide5.xml"/><Relationship Id="rId1" Type="http://schemas.openxmlformats.org/officeDocument/2006/relationships/slideLayout" Target="../slideLayouts/slideLayout26.xml"/><Relationship Id="rId6" Type="http://schemas.openxmlformats.org/officeDocument/2006/relationships/image" Target="../media/image23.png"/><Relationship Id="rId11" Type="http://schemas.openxmlformats.org/officeDocument/2006/relationships/image" Target="../media/image28.jpg"/><Relationship Id="rId5" Type="http://schemas.openxmlformats.org/officeDocument/2006/relationships/image" Target="../media/image22.jpg"/><Relationship Id="rId10" Type="http://schemas.openxmlformats.org/officeDocument/2006/relationships/image" Target="../media/image27.jpg"/><Relationship Id="rId4" Type="http://schemas.openxmlformats.org/officeDocument/2006/relationships/image" Target="../media/image21.jpg"/><Relationship Id="rId9" Type="http://schemas.openxmlformats.org/officeDocument/2006/relationships/image" Target="../media/image26.png"/></Relationships>
</file>

<file path=ppt/slides/_rels/slide9.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34.png"/><Relationship Id="rId5" Type="http://schemas.openxmlformats.org/officeDocument/2006/relationships/image" Target="../media/image33.jpg"/><Relationship Id="rId4" Type="http://schemas.openxmlformats.org/officeDocument/2006/relationships/image" Target="../media/image32.jp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7.xml"/></Relationships>
</file>

<file path=ppt/slides/_rels/slide11.xml.rels><?xml version="1.0" encoding="UTF-8" standalone="yes"?>
<Relationships xmlns="http://schemas.openxmlformats.org/package/2006/relationships"><Relationship Id="rId8" Type="http://schemas.openxmlformats.org/officeDocument/2006/relationships/hyperlink" Target="mailto:rohweder@email.unc.edu" TargetMode="External"/><Relationship Id="rId13" Type="http://schemas.openxmlformats.org/officeDocument/2006/relationships/hyperlink" Target="mailto:rosimvogel@arizona.edu" TargetMode="External"/><Relationship Id="rId3" Type="http://schemas.openxmlformats.org/officeDocument/2006/relationships/hyperlink" Target="mailto:christine.agnone@emory.edu" TargetMode="External"/><Relationship Id="rId7" Type="http://schemas.openxmlformats.org/officeDocument/2006/relationships/hyperlink" Target="mailto:victoria.foster@nyulangone.org" TargetMode="External"/><Relationship Id="rId12" Type="http://schemas.openxmlformats.org/officeDocument/2006/relationships/hyperlink" Target="mailto:heidi-haines@uiowa.edu" TargetMode="External"/><Relationship Id="rId2" Type="http://schemas.openxmlformats.org/officeDocument/2006/relationships/notesSlide" Target="../notesSlides/notesSlide8.xml"/><Relationship Id="rId16" Type="http://schemas.openxmlformats.org/officeDocument/2006/relationships/hyperlink" Target="mailto:sarah.drier@unc.edu" TargetMode="External"/><Relationship Id="rId1" Type="http://schemas.openxmlformats.org/officeDocument/2006/relationships/slideLayout" Target="../slideLayouts/slideLayout25.xml"/><Relationship Id="rId6" Type="http://schemas.openxmlformats.org/officeDocument/2006/relationships/hyperlink" Target="mailto:julie.kranick@nyulangone.org" TargetMode="External"/><Relationship Id="rId11" Type="http://schemas.openxmlformats.org/officeDocument/2006/relationships/hyperlink" Target="mailto:apeluso@wakehealth.edu" TargetMode="External"/><Relationship Id="rId5" Type="http://schemas.openxmlformats.org/officeDocument/2006/relationships/hyperlink" Target="mailto:thuytvu@uw.edu" TargetMode="External"/><Relationship Id="rId15" Type="http://schemas.openxmlformats.org/officeDocument/2006/relationships/hyperlink" Target="mailto:Jade.Avelis@pennmedicine.upenn.edu" TargetMode="External"/><Relationship Id="rId10" Type="http://schemas.openxmlformats.org/officeDocument/2006/relationships/hyperlink" Target="mailto:wange062@live.unc.edu" TargetMode="External"/><Relationship Id="rId4" Type="http://schemas.openxmlformats.org/officeDocument/2006/relationships/hyperlink" Target="mailto:NOBLET@mailbox.sc.edu" TargetMode="External"/><Relationship Id="rId9" Type="http://schemas.openxmlformats.org/officeDocument/2006/relationships/hyperlink" Target="mailto:EMILY.BILENDUKE@UCDENVER.EDU" TargetMode="External"/><Relationship Id="rId14" Type="http://schemas.openxmlformats.org/officeDocument/2006/relationships/hyperlink" Target="mailto:lindsay.stradtman@unc.edu" TargetMode="Externa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4.xml"/></Relationships>
</file>

<file path=ppt/slides/_rels/slide18.xml.rels><?xml version="1.0" encoding="UTF-8" standalone="yes"?>
<Relationships xmlns="http://schemas.openxmlformats.org/package/2006/relationships"><Relationship Id="rId3" Type="http://schemas.openxmlformats.org/officeDocument/2006/relationships/image" Target="../media/image35.tiff"/><Relationship Id="rId2" Type="http://schemas.openxmlformats.org/officeDocument/2006/relationships/notesSlide" Target="../notesSlides/notesSlide15.xml"/><Relationship Id="rId1" Type="http://schemas.openxmlformats.org/officeDocument/2006/relationships/slideLayout" Target="../slideLayouts/slideLayout27.xml"/><Relationship Id="rId5" Type="http://schemas.openxmlformats.org/officeDocument/2006/relationships/image" Target="../media/image37.jpeg"/><Relationship Id="rId4" Type="http://schemas.openxmlformats.org/officeDocument/2006/relationships/image" Target="../media/image36.tiff"/></Relationships>
</file>

<file path=ppt/slides/_rels/slide19.xml.rels><?xml version="1.0" encoding="UTF-8" standalone="yes"?>
<Relationships xmlns="http://schemas.openxmlformats.org/package/2006/relationships"><Relationship Id="rId3" Type="http://schemas.openxmlformats.org/officeDocument/2006/relationships/hyperlink" Target="https://cpcrn.kumu.io/cpcrn-members-areas-of-expertise-2021" TargetMode="External"/><Relationship Id="rId2" Type="http://schemas.openxmlformats.org/officeDocument/2006/relationships/notesSlide" Target="../notesSlides/notesSlide16.xml"/><Relationship Id="rId1" Type="http://schemas.openxmlformats.org/officeDocument/2006/relationships/slideLayout" Target="../slideLayouts/slideLayout13.xml"/><Relationship Id="rId4" Type="http://schemas.openxmlformats.org/officeDocument/2006/relationships/image" Target="../media/image3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extBox 24"/>
          <p:cNvSpPr txBox="1"/>
          <p:nvPr/>
        </p:nvSpPr>
        <p:spPr>
          <a:xfrm>
            <a:off x="359984" y="1219640"/>
            <a:ext cx="8364071" cy="4278094"/>
          </a:xfrm>
          <a:prstGeom prst="rect">
            <a:avLst/>
          </a:prstGeom>
          <a:noFill/>
        </p:spPr>
        <p:txBody>
          <a:bodyPr wrap="square" rtlCol="0">
            <a:spAutoFit/>
          </a:bodyPr>
          <a:lstStyle/>
          <a:p>
            <a:pPr algn="ctr"/>
            <a:r>
              <a:rPr lang="en-US" sz="3200" dirty="0">
                <a:solidFill>
                  <a:srgbClr val="263E67"/>
                </a:solidFill>
                <a:latin typeface="Rockwell" panose="02060603020205020403" pitchFamily="18" charset="77"/>
              </a:rPr>
              <a:t>The Cancer Prevention and Control Research Network (CPCRN)</a:t>
            </a:r>
          </a:p>
          <a:p>
            <a:pPr algn="ctr"/>
            <a:endParaRPr lang="en-US" dirty="0">
              <a:solidFill>
                <a:srgbClr val="263E67"/>
              </a:solidFill>
              <a:latin typeface="Rockwell" panose="02060603020205020403" pitchFamily="18" charset="77"/>
            </a:endParaRPr>
          </a:p>
          <a:p>
            <a:pPr algn="ctr"/>
            <a:r>
              <a:rPr lang="en-US" sz="2800" i="1" dirty="0">
                <a:solidFill>
                  <a:srgbClr val="263E67"/>
                </a:solidFill>
                <a:latin typeface="Rockwell" panose="02060603020205020403" pitchFamily="18" charset="77"/>
              </a:rPr>
              <a:t> CPCRN Welcome &amp; Network Progress</a:t>
            </a:r>
          </a:p>
          <a:p>
            <a:pPr algn="ctr"/>
            <a:r>
              <a:rPr lang="en-US" sz="2800" i="1" dirty="0">
                <a:solidFill>
                  <a:srgbClr val="263E67"/>
                </a:solidFill>
                <a:latin typeface="Rockwell" panose="02060603020205020403" pitchFamily="18" charset="77"/>
              </a:rPr>
              <a:t>January 21, 2021</a:t>
            </a:r>
          </a:p>
          <a:p>
            <a:pPr algn="ctr"/>
            <a:endParaRPr lang="en-US" sz="800" i="1" dirty="0">
              <a:solidFill>
                <a:srgbClr val="263E67"/>
              </a:solidFill>
              <a:latin typeface="Rockwell" panose="02060603020205020403" pitchFamily="18" charset="77"/>
            </a:endParaRPr>
          </a:p>
          <a:p>
            <a:r>
              <a:rPr lang="en-US" dirty="0">
                <a:solidFill>
                  <a:srgbClr val="263E67"/>
                </a:solidFill>
                <a:latin typeface="Rockwell" panose="02060603020205020403" pitchFamily="18" charset="77"/>
              </a:rPr>
              <a:t>		</a:t>
            </a:r>
          </a:p>
          <a:p>
            <a:r>
              <a:rPr lang="en-US" dirty="0">
                <a:solidFill>
                  <a:srgbClr val="263E67"/>
                </a:solidFill>
                <a:latin typeface="Rockwell" panose="02060603020205020403" pitchFamily="18" charset="77"/>
              </a:rPr>
              <a:t>		Stephanie B. Wheeler, PhD MPH</a:t>
            </a:r>
          </a:p>
          <a:p>
            <a:r>
              <a:rPr lang="en-US" dirty="0">
                <a:solidFill>
                  <a:srgbClr val="263E67"/>
                </a:solidFill>
                <a:latin typeface="Rockwell" panose="02060603020205020403" pitchFamily="18" charset="77"/>
              </a:rPr>
              <a:t>		University of North Carolina at Chapel Hill</a:t>
            </a:r>
            <a:endParaRPr lang="en-US" sz="1200" dirty="0">
              <a:solidFill>
                <a:srgbClr val="263E67"/>
              </a:solidFill>
              <a:latin typeface="Rockwell" panose="02060603020205020403" pitchFamily="18" charset="77"/>
            </a:endParaRPr>
          </a:p>
          <a:p>
            <a:r>
              <a:rPr lang="en-US" dirty="0">
                <a:solidFill>
                  <a:srgbClr val="263E67"/>
                </a:solidFill>
                <a:latin typeface="Rockwell" panose="02060603020205020403" pitchFamily="18" charset="77"/>
              </a:rPr>
              <a:t>		Principal Investigator, CPCRN Coordinating Center</a:t>
            </a:r>
          </a:p>
          <a:p>
            <a:endParaRPr lang="en-US" dirty="0">
              <a:solidFill>
                <a:srgbClr val="263E67"/>
              </a:solidFill>
              <a:latin typeface="Rockwell" panose="02060603020205020403" pitchFamily="18" charset="77"/>
            </a:endParaRPr>
          </a:p>
          <a:p>
            <a:r>
              <a:rPr lang="en-US" dirty="0">
                <a:solidFill>
                  <a:srgbClr val="263E67"/>
                </a:solidFill>
                <a:latin typeface="Rockwell" panose="02060603020205020403" pitchFamily="18" charset="77"/>
              </a:rPr>
              <a:t>		@CPCRNcancer			</a:t>
            </a:r>
            <a:r>
              <a:rPr lang="en-US" dirty="0">
                <a:solidFill>
                  <a:srgbClr val="263E67"/>
                </a:solidFill>
                <a:latin typeface="Rockwell" panose="02060603020205020403" pitchFamily="18" charset="77"/>
                <a:hlinkClick r:id="rId3"/>
              </a:rPr>
              <a:t>www.cpcrn.org</a:t>
            </a:r>
            <a:r>
              <a:rPr lang="en-US" dirty="0">
                <a:solidFill>
                  <a:srgbClr val="263E67"/>
                </a:solidFill>
                <a:latin typeface="Rockwell" panose="02060603020205020403" pitchFamily="18" charset="77"/>
              </a:rPr>
              <a:t> </a:t>
            </a:r>
          </a:p>
          <a:p>
            <a:r>
              <a:rPr lang="en-US" dirty="0">
                <a:solidFill>
                  <a:srgbClr val="263E67"/>
                </a:solidFill>
                <a:latin typeface="Rockwell" panose="02060603020205020403" pitchFamily="18" charset="77"/>
              </a:rPr>
              <a:t>		@StephWheelerUNC</a:t>
            </a:r>
          </a:p>
        </p:txBody>
      </p:sp>
      <p:pic>
        <p:nvPicPr>
          <p:cNvPr id="3" name="Picture 2">
            <a:extLst>
              <a:ext uri="{FF2B5EF4-FFF2-40B4-BE49-F238E27FC236}">
                <a16:creationId xmlns:a16="http://schemas.microsoft.com/office/drawing/2014/main" id="{7D64CA5A-62F9-442B-BE56-43D3467430F4}"/>
              </a:ext>
            </a:extLst>
          </p:cNvPr>
          <p:cNvPicPr>
            <a:picLocks noChangeAspect="1"/>
          </p:cNvPicPr>
          <p:nvPr/>
        </p:nvPicPr>
        <p:blipFill rotWithShape="1">
          <a:blip r:embed="rId4"/>
          <a:srcRect l="31072" t="12339" r="25357" b="12493"/>
          <a:stretch/>
        </p:blipFill>
        <p:spPr>
          <a:xfrm>
            <a:off x="1629613" y="4879923"/>
            <a:ext cx="534359" cy="536548"/>
          </a:xfrm>
          <a:prstGeom prst="rect">
            <a:avLst/>
          </a:prstGeom>
        </p:spPr>
      </p:pic>
      <p:sp>
        <p:nvSpPr>
          <p:cNvPr id="5" name="TextBox 4">
            <a:extLst>
              <a:ext uri="{FF2B5EF4-FFF2-40B4-BE49-F238E27FC236}">
                <a16:creationId xmlns:a16="http://schemas.microsoft.com/office/drawing/2014/main" id="{07AE4386-1499-684B-B7FD-F6347FBA00C0}"/>
              </a:ext>
            </a:extLst>
          </p:cNvPr>
          <p:cNvSpPr txBox="1"/>
          <p:nvPr/>
        </p:nvSpPr>
        <p:spPr>
          <a:xfrm>
            <a:off x="359984" y="6182265"/>
            <a:ext cx="7584608" cy="553998"/>
          </a:xfrm>
          <a:prstGeom prst="rect">
            <a:avLst/>
          </a:prstGeom>
          <a:noFill/>
        </p:spPr>
        <p:txBody>
          <a:bodyPr wrap="square" rtlCol="0">
            <a:spAutoFit/>
          </a:bodyPr>
          <a:lstStyle/>
          <a:p>
            <a:r>
              <a:rPr lang="en-US" sz="1000" dirty="0">
                <a:solidFill>
                  <a:srgbClr val="263E67"/>
                </a:solidFill>
              </a:rPr>
              <a:t>This presentation is supported by the Centers for Disease Control and Prevention of the U.S. Department of Health and Human Services (HHS) as part of a financial assistance award with 100 percent funded by CDC/HHS (Cooperative Agreement Number U48 DP006400). The contents are those of the author(s) and do not necessarily represent the official views of, nor an endorsement, by CDC/HHS, or the U.S. Government.</a:t>
            </a:r>
          </a:p>
        </p:txBody>
      </p:sp>
      <p:pic>
        <p:nvPicPr>
          <p:cNvPr id="6" name="Picture 5">
            <a:extLst>
              <a:ext uri="{FF2B5EF4-FFF2-40B4-BE49-F238E27FC236}">
                <a16:creationId xmlns:a16="http://schemas.microsoft.com/office/drawing/2014/main" id="{0E0BF775-AB01-2342-A388-D3694B08365E}"/>
              </a:ext>
            </a:extLst>
          </p:cNvPr>
          <p:cNvPicPr>
            <a:picLocks noChangeAspect="1"/>
          </p:cNvPicPr>
          <p:nvPr/>
        </p:nvPicPr>
        <p:blipFill>
          <a:blip r:embed="rId5"/>
          <a:stretch>
            <a:fillRect/>
          </a:stretch>
        </p:blipFill>
        <p:spPr>
          <a:xfrm>
            <a:off x="7828156" y="6202025"/>
            <a:ext cx="895899" cy="514477"/>
          </a:xfrm>
          <a:prstGeom prst="rect">
            <a:avLst/>
          </a:prstGeom>
        </p:spPr>
      </p:pic>
    </p:spTree>
    <p:extLst>
      <p:ext uri="{BB962C8B-B14F-4D97-AF65-F5344CB8AC3E}">
        <p14:creationId xmlns:p14="http://schemas.microsoft.com/office/powerpoint/2010/main" val="15342991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1A614E-B7E3-4ECA-A864-764646249D38}"/>
              </a:ext>
            </a:extLst>
          </p:cNvPr>
          <p:cNvSpPr>
            <a:spLocks noGrp="1"/>
          </p:cNvSpPr>
          <p:nvPr>
            <p:ph type="ctrTitle"/>
          </p:nvPr>
        </p:nvSpPr>
        <p:spPr>
          <a:xfrm>
            <a:off x="685800" y="1942012"/>
            <a:ext cx="7772400" cy="1219200"/>
          </a:xfrm>
        </p:spPr>
        <p:txBody>
          <a:bodyPr/>
          <a:lstStyle/>
          <a:p>
            <a:pPr algn="ctr"/>
            <a:r>
              <a:rPr lang="en-US" sz="7200" i="1" dirty="0">
                <a:solidFill>
                  <a:schemeClr val="accent1"/>
                </a:solidFill>
                <a:effectLst>
                  <a:outerShdw blurRad="38100" dist="38100" dir="2700000" algn="tl">
                    <a:srgbClr val="000000">
                      <a:alpha val="43137"/>
                    </a:srgbClr>
                  </a:outerShdw>
                </a:effectLst>
              </a:rPr>
              <a:t>Welcome!!!</a:t>
            </a:r>
            <a:br>
              <a:rPr lang="en-US" sz="7200" i="1" dirty="0">
                <a:solidFill>
                  <a:schemeClr val="accent1"/>
                </a:solidFill>
                <a:effectLst>
                  <a:outerShdw blurRad="38100" dist="38100" dir="2700000" algn="tl">
                    <a:srgbClr val="000000">
                      <a:alpha val="43137"/>
                    </a:srgbClr>
                  </a:outerShdw>
                </a:effectLst>
              </a:rPr>
            </a:br>
            <a:r>
              <a:rPr lang="en-US" sz="3600" i="1" dirty="0">
                <a:solidFill>
                  <a:schemeClr val="accent1"/>
                </a:solidFill>
                <a:effectLst>
                  <a:outerShdw blurRad="38100" dist="38100" dir="2700000" algn="tl">
                    <a:srgbClr val="000000">
                      <a:alpha val="43137"/>
                    </a:srgbClr>
                  </a:outerShdw>
                </a:effectLst>
              </a:rPr>
              <a:t>We are glad you are here.</a:t>
            </a:r>
            <a:endParaRPr lang="en-US" sz="7200" i="1" dirty="0">
              <a:solidFill>
                <a:schemeClr val="accent1"/>
              </a:solidFill>
              <a:effectLst>
                <a:outerShdw blurRad="38100" dist="38100" dir="2700000" algn="tl">
                  <a:srgbClr val="000000">
                    <a:alpha val="43137"/>
                  </a:srgbClr>
                </a:outerShdw>
              </a:effectLst>
            </a:endParaRPr>
          </a:p>
        </p:txBody>
      </p:sp>
      <p:pic>
        <p:nvPicPr>
          <p:cNvPr id="4" name="Picture 3">
            <a:extLst>
              <a:ext uri="{FF2B5EF4-FFF2-40B4-BE49-F238E27FC236}">
                <a16:creationId xmlns:a16="http://schemas.microsoft.com/office/drawing/2014/main" id="{46AF3DF8-DA05-4DA8-9564-358D59DCBF17}"/>
              </a:ext>
            </a:extLst>
          </p:cNvPr>
          <p:cNvPicPr>
            <a:picLocks noChangeAspect="1"/>
          </p:cNvPicPr>
          <p:nvPr/>
        </p:nvPicPr>
        <p:blipFill rotWithShape="1">
          <a:blip r:embed="rId2"/>
          <a:srcRect t="9022" b="43525"/>
          <a:stretch/>
        </p:blipFill>
        <p:spPr>
          <a:xfrm>
            <a:off x="4133850" y="4480560"/>
            <a:ext cx="5010150" cy="2377440"/>
          </a:xfrm>
          <a:prstGeom prst="rect">
            <a:avLst/>
          </a:prstGeom>
        </p:spPr>
      </p:pic>
      <p:pic>
        <p:nvPicPr>
          <p:cNvPr id="6" name="Picture 5" descr="Text&#10;&#10;Description automatically generated">
            <a:extLst>
              <a:ext uri="{FF2B5EF4-FFF2-40B4-BE49-F238E27FC236}">
                <a16:creationId xmlns:a16="http://schemas.microsoft.com/office/drawing/2014/main" id="{9466E28F-B6D9-4E2D-85CE-FD4430C603CE}"/>
              </a:ext>
            </a:extLst>
          </p:cNvPr>
          <p:cNvPicPr>
            <a:picLocks noChangeAspect="1"/>
          </p:cNvPicPr>
          <p:nvPr/>
        </p:nvPicPr>
        <p:blipFill rotWithShape="1">
          <a:blip r:embed="rId3"/>
          <a:srcRect t="17050" b="25439"/>
          <a:stretch/>
        </p:blipFill>
        <p:spPr>
          <a:xfrm>
            <a:off x="0" y="4480560"/>
            <a:ext cx="4133850" cy="2377440"/>
          </a:xfrm>
          <a:prstGeom prst="rect">
            <a:avLst/>
          </a:prstGeom>
        </p:spPr>
      </p:pic>
    </p:spTree>
    <p:extLst>
      <p:ext uri="{BB962C8B-B14F-4D97-AF65-F5344CB8AC3E}">
        <p14:creationId xmlns:p14="http://schemas.microsoft.com/office/powerpoint/2010/main" val="1446937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6E11EE-132C-46F3-972E-4B14957C3E26}"/>
              </a:ext>
            </a:extLst>
          </p:cNvPr>
          <p:cNvSpPr>
            <a:spLocks noGrp="1"/>
          </p:cNvSpPr>
          <p:nvPr>
            <p:ph type="ctrTitle"/>
          </p:nvPr>
        </p:nvSpPr>
        <p:spPr/>
        <p:txBody>
          <a:bodyPr/>
          <a:lstStyle/>
          <a:p>
            <a:endParaRPr lang="en-US" dirty="0"/>
          </a:p>
        </p:txBody>
      </p:sp>
      <p:sp>
        <p:nvSpPr>
          <p:cNvPr id="3" name="Subtitle 2">
            <a:extLst>
              <a:ext uri="{FF2B5EF4-FFF2-40B4-BE49-F238E27FC236}">
                <a16:creationId xmlns:a16="http://schemas.microsoft.com/office/drawing/2014/main" id="{53EBE2EC-8DAA-4BDC-868C-167431945CEF}"/>
              </a:ext>
            </a:extLst>
          </p:cNvPr>
          <p:cNvSpPr>
            <a:spLocks noGrp="1"/>
          </p:cNvSpPr>
          <p:nvPr>
            <p:ph type="subTitle" idx="1"/>
          </p:nvPr>
        </p:nvSpPr>
        <p:spPr>
          <a:xfrm>
            <a:off x="685800" y="1143000"/>
            <a:ext cx="8397240" cy="1752600"/>
          </a:xfrm>
        </p:spPr>
        <p:txBody>
          <a:bodyPr/>
          <a:lstStyle/>
          <a:p>
            <a:r>
              <a:rPr lang="en-US" dirty="0"/>
              <a:t>Today’s Agenda:</a:t>
            </a:r>
          </a:p>
          <a:p>
            <a:pPr marL="457200" indent="-457200">
              <a:buFontTx/>
              <a:buChar char="-"/>
            </a:pPr>
            <a:r>
              <a:rPr lang="en-US" dirty="0"/>
              <a:t>12:20 CDC and NCI Remarks</a:t>
            </a:r>
          </a:p>
          <a:p>
            <a:pPr marL="457200" indent="-457200">
              <a:buFontTx/>
              <a:buChar char="-"/>
            </a:pPr>
            <a:r>
              <a:rPr lang="en-US" dirty="0"/>
              <a:t>12:45 Group Picture (Bring wigs/hats/masks/</a:t>
            </a:r>
            <a:r>
              <a:rPr lang="en-US" dirty="0" err="1"/>
              <a:t>etc</a:t>
            </a:r>
            <a:r>
              <a:rPr lang="en-US" dirty="0"/>
              <a:t>!)</a:t>
            </a:r>
          </a:p>
          <a:p>
            <a:pPr marL="457200" indent="-457200">
              <a:buFontTx/>
              <a:buChar char="-"/>
            </a:pPr>
            <a:r>
              <a:rPr lang="en-US" dirty="0"/>
              <a:t>12:50 Break / Informal Conversations</a:t>
            </a:r>
          </a:p>
          <a:p>
            <a:pPr marL="1143000" lvl="1" indent="-457200">
              <a:buFontTx/>
              <a:buChar char="-"/>
            </a:pPr>
            <a:r>
              <a:rPr lang="en-US" dirty="0"/>
              <a:t>“Inaugural” Scavenger Hunt</a:t>
            </a:r>
          </a:p>
          <a:p>
            <a:pPr marL="1143000" lvl="1" indent="-457200">
              <a:buFontTx/>
              <a:buChar char="-"/>
            </a:pPr>
            <a:r>
              <a:rPr lang="en-US" dirty="0"/>
              <a:t>Crowdsourcing (Listen Up: Podcast Plugs)</a:t>
            </a:r>
          </a:p>
          <a:p>
            <a:pPr marL="1143000" lvl="1" indent="-457200">
              <a:buFontTx/>
              <a:buChar char="-"/>
            </a:pPr>
            <a:r>
              <a:rPr lang="en-US" dirty="0"/>
              <a:t>Open Chat/Networking</a:t>
            </a:r>
          </a:p>
          <a:p>
            <a:pPr marL="457200" indent="-457200">
              <a:buFontTx/>
              <a:buChar char="-"/>
            </a:pPr>
            <a:r>
              <a:rPr lang="en-US" dirty="0"/>
              <a:t>1:15 Health Equity &amp; Social Determinants</a:t>
            </a:r>
          </a:p>
          <a:p>
            <a:pPr marL="457200" indent="-457200">
              <a:buFontTx/>
              <a:buChar char="-"/>
            </a:pPr>
            <a:r>
              <a:rPr lang="en-US" dirty="0"/>
              <a:t>2:00 Break</a:t>
            </a:r>
          </a:p>
          <a:p>
            <a:pPr marL="457200" indent="-457200">
              <a:buFontTx/>
              <a:buChar char="-"/>
            </a:pPr>
            <a:r>
              <a:rPr lang="en-US" dirty="0"/>
              <a:t>2:30 Workgroup Presentations</a:t>
            </a:r>
          </a:p>
          <a:p>
            <a:pPr marL="1143000" lvl="1" indent="-457200">
              <a:buFontTx/>
              <a:buChar char="-"/>
            </a:pPr>
            <a:r>
              <a:rPr lang="en-US" dirty="0"/>
              <a:t>Scholars; </a:t>
            </a:r>
            <a:r>
              <a:rPr lang="en-US" dirty="0" err="1"/>
              <a:t>iCollab</a:t>
            </a:r>
            <a:r>
              <a:rPr lang="en-US" dirty="0"/>
              <a:t>; Rural; Health Behaviors; Modeling</a:t>
            </a:r>
          </a:p>
          <a:p>
            <a:pPr marL="457200" indent="-457200">
              <a:buFontTx/>
              <a:buChar char="-"/>
            </a:pPr>
            <a:r>
              <a:rPr lang="en-US" dirty="0"/>
              <a:t>3:45 Adjourn Day 1</a:t>
            </a:r>
          </a:p>
          <a:p>
            <a:endParaRPr lang="en-US" dirty="0"/>
          </a:p>
        </p:txBody>
      </p:sp>
      <p:pic>
        <p:nvPicPr>
          <p:cNvPr id="5" name="Picture 4">
            <a:extLst>
              <a:ext uri="{FF2B5EF4-FFF2-40B4-BE49-F238E27FC236}">
                <a16:creationId xmlns:a16="http://schemas.microsoft.com/office/drawing/2014/main" id="{C86DA10C-620A-40BF-A432-829DA5AF1999}"/>
              </a:ext>
            </a:extLst>
          </p:cNvPr>
          <p:cNvPicPr>
            <a:picLocks noChangeAspect="1"/>
          </p:cNvPicPr>
          <p:nvPr/>
        </p:nvPicPr>
        <p:blipFill rotWithShape="1">
          <a:blip r:embed="rId2"/>
          <a:srcRect l="13334" t="34371" r="57046" b="13704"/>
          <a:stretch/>
        </p:blipFill>
        <p:spPr>
          <a:xfrm>
            <a:off x="7001307" y="3176451"/>
            <a:ext cx="1951105" cy="1099457"/>
          </a:xfrm>
          <a:prstGeom prst="rect">
            <a:avLst/>
          </a:prstGeom>
        </p:spPr>
      </p:pic>
    </p:spTree>
    <p:extLst>
      <p:ext uri="{BB962C8B-B14F-4D97-AF65-F5344CB8AC3E}">
        <p14:creationId xmlns:p14="http://schemas.microsoft.com/office/powerpoint/2010/main" val="12813165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53AC72-82DF-439A-AB9F-3F461BBF4C9A}"/>
              </a:ext>
            </a:extLst>
          </p:cNvPr>
          <p:cNvSpPr>
            <a:spLocks noGrp="1"/>
          </p:cNvSpPr>
          <p:nvPr>
            <p:ph type="ctrTitle"/>
          </p:nvPr>
        </p:nvSpPr>
        <p:spPr/>
        <p:txBody>
          <a:bodyPr/>
          <a:lstStyle/>
          <a:p>
            <a:endParaRPr lang="en-US"/>
          </a:p>
        </p:txBody>
      </p:sp>
      <p:sp>
        <p:nvSpPr>
          <p:cNvPr id="3" name="Subtitle 2">
            <a:extLst>
              <a:ext uri="{FF2B5EF4-FFF2-40B4-BE49-F238E27FC236}">
                <a16:creationId xmlns:a16="http://schemas.microsoft.com/office/drawing/2014/main" id="{EA500BE5-B68A-4DCE-A236-702ED4019E15}"/>
              </a:ext>
            </a:extLst>
          </p:cNvPr>
          <p:cNvSpPr>
            <a:spLocks noGrp="1"/>
          </p:cNvSpPr>
          <p:nvPr>
            <p:ph type="subTitle" idx="1"/>
          </p:nvPr>
        </p:nvSpPr>
        <p:spPr>
          <a:xfrm>
            <a:off x="685800" y="1169618"/>
            <a:ext cx="7875740" cy="1752600"/>
          </a:xfrm>
        </p:spPr>
        <p:txBody>
          <a:bodyPr/>
          <a:lstStyle/>
          <a:p>
            <a:r>
              <a:rPr lang="en-US" sz="2600" dirty="0"/>
              <a:t>A Few Reminders and Thoughts…</a:t>
            </a:r>
          </a:p>
          <a:p>
            <a:pPr marL="457200" indent="-457200">
              <a:buFontTx/>
              <a:buChar char="-"/>
            </a:pPr>
            <a:r>
              <a:rPr lang="en-US" sz="2600" dirty="0"/>
              <a:t>Please remain muted unless you are talking in the meeting (note we’ll have lots of Q&amp;A and open chat opportunities to unmute!)</a:t>
            </a:r>
          </a:p>
          <a:p>
            <a:pPr marL="457200" indent="-457200">
              <a:buFontTx/>
              <a:buChar char="-"/>
            </a:pPr>
            <a:r>
              <a:rPr lang="en-US" sz="2600" dirty="0"/>
              <a:t>We understand that life is happening all around you!  We love seeing kids, pets, outdoor settings, etc. and appreciate you spending your time with us these next two days</a:t>
            </a:r>
          </a:p>
          <a:p>
            <a:pPr marL="457200" indent="-457200">
              <a:buFontTx/>
              <a:buChar char="-"/>
            </a:pPr>
            <a:r>
              <a:rPr lang="en-US" sz="2600" dirty="0"/>
              <a:t>We should be proud of what we’ve accomplished this year!  Lets think about the next year…</a:t>
            </a:r>
          </a:p>
          <a:p>
            <a:pPr marL="457200" indent="-457200">
              <a:buFontTx/>
              <a:buChar char="-"/>
            </a:pPr>
            <a:r>
              <a:rPr lang="en-US" sz="2600" dirty="0"/>
              <a:t>We want this meeting to be as interactive as possible; </a:t>
            </a:r>
            <a:r>
              <a:rPr lang="en-US" sz="2600" i="1" dirty="0">
                <a:solidFill>
                  <a:srgbClr val="489BD5"/>
                </a:solidFill>
              </a:rPr>
              <a:t>please use the chat now to tell us your name + where you live + something people may not know about you</a:t>
            </a:r>
          </a:p>
          <a:p>
            <a:pPr marL="457200" indent="-457200">
              <a:buFontTx/>
              <a:buChar char="-"/>
            </a:pPr>
            <a:endParaRPr lang="en-US" sz="2600" dirty="0"/>
          </a:p>
        </p:txBody>
      </p:sp>
    </p:spTree>
    <p:extLst>
      <p:ext uri="{BB962C8B-B14F-4D97-AF65-F5344CB8AC3E}">
        <p14:creationId xmlns:p14="http://schemas.microsoft.com/office/powerpoint/2010/main" val="41663562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a:extLst>
              <a:ext uri="{FF2B5EF4-FFF2-40B4-BE49-F238E27FC236}">
                <a16:creationId xmlns:a16="http://schemas.microsoft.com/office/drawing/2014/main" id="{A67486BC-4DB7-FA49-B16C-60EA6868B57E}"/>
              </a:ext>
            </a:extLst>
          </p:cNvPr>
          <p:cNvSpPr/>
          <p:nvPr/>
        </p:nvSpPr>
        <p:spPr>
          <a:xfrm>
            <a:off x="225348" y="1969983"/>
            <a:ext cx="8693303" cy="3490222"/>
          </a:xfrm>
          <a:prstGeom prst="roundRect">
            <a:avLst/>
          </a:prstGeom>
          <a:solidFill>
            <a:srgbClr val="263E6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latin typeface="Rockwell" panose="02060603020205020403" pitchFamily="18" charset="77"/>
              </a:rPr>
              <a:t>CPCRN Mission</a:t>
            </a:r>
          </a:p>
          <a:p>
            <a:pPr algn="ctr"/>
            <a:endParaRPr lang="en-US" sz="1100" b="1" dirty="0">
              <a:latin typeface="Rockwell" panose="02060603020205020403" pitchFamily="18" charset="77"/>
            </a:endParaRPr>
          </a:p>
          <a:p>
            <a:pPr marL="342900" indent="-342900">
              <a:buFont typeface="Arial" panose="020B0604020202020204" pitchFamily="34" charset="0"/>
              <a:buChar char="•"/>
            </a:pPr>
            <a:r>
              <a:rPr lang="en-US" sz="2200" dirty="0">
                <a:latin typeface="Rockwell" panose="02060603020205020403" pitchFamily="18" charset="77"/>
              </a:rPr>
              <a:t>Accelerate the adoption and implementation of </a:t>
            </a:r>
            <a:r>
              <a:rPr lang="en-US" sz="2200" u="sng" dirty="0">
                <a:latin typeface="Rockwell" panose="02060603020205020403" pitchFamily="18" charset="77"/>
              </a:rPr>
              <a:t>evidence-based</a:t>
            </a:r>
            <a:r>
              <a:rPr lang="en-US" sz="2200" dirty="0">
                <a:latin typeface="Rockwell" panose="02060603020205020403" pitchFamily="18" charset="77"/>
              </a:rPr>
              <a:t> cancer prevention and control strategies in </a:t>
            </a:r>
            <a:r>
              <a:rPr lang="en-US" sz="2200" u="sng" dirty="0">
                <a:latin typeface="Rockwell" panose="02060603020205020403" pitchFamily="18" charset="77"/>
              </a:rPr>
              <a:t>communities</a:t>
            </a:r>
          </a:p>
          <a:p>
            <a:pPr marL="342900" indent="-342900">
              <a:buFont typeface="Arial" panose="020B0604020202020204" pitchFamily="34" charset="0"/>
              <a:buChar char="•"/>
            </a:pPr>
            <a:r>
              <a:rPr lang="en-US" sz="2200" dirty="0">
                <a:latin typeface="Rockwell" panose="02060603020205020403" pitchFamily="18" charset="77"/>
              </a:rPr>
              <a:t>Enhance large-scale efforts to reach </a:t>
            </a:r>
            <a:r>
              <a:rPr lang="en-US" sz="2200" u="sng" dirty="0">
                <a:latin typeface="Rockwell" panose="02060603020205020403" pitchFamily="18" charset="77"/>
              </a:rPr>
              <a:t>underserved populations</a:t>
            </a:r>
            <a:r>
              <a:rPr lang="en-US" sz="2200" dirty="0">
                <a:latin typeface="Rockwell" panose="02060603020205020403" pitchFamily="18" charset="77"/>
              </a:rPr>
              <a:t> and reduce their burden of cancer</a:t>
            </a:r>
          </a:p>
          <a:p>
            <a:pPr marL="342900" indent="-342900">
              <a:buFont typeface="Arial" panose="020B0604020202020204" pitchFamily="34" charset="0"/>
              <a:buChar char="•"/>
            </a:pPr>
            <a:r>
              <a:rPr lang="en-US" sz="2200" dirty="0">
                <a:latin typeface="Rockwell" panose="02060603020205020403" pitchFamily="18" charset="77"/>
              </a:rPr>
              <a:t>Deepen our understanding of the </a:t>
            </a:r>
            <a:r>
              <a:rPr lang="en-US" sz="2200" u="sng" dirty="0">
                <a:latin typeface="Rockwell" panose="02060603020205020403" pitchFamily="18" charset="77"/>
              </a:rPr>
              <a:t>predictable processes </a:t>
            </a:r>
            <a:r>
              <a:rPr lang="en-US" sz="2200" dirty="0">
                <a:latin typeface="Rockwell" panose="02060603020205020403" pitchFamily="18" charset="77"/>
              </a:rPr>
              <a:t>that achieve those goals</a:t>
            </a:r>
          </a:p>
          <a:p>
            <a:pPr marL="342900" indent="-342900">
              <a:buFont typeface="Arial" panose="020B0604020202020204" pitchFamily="34" charset="0"/>
              <a:buChar char="•"/>
            </a:pPr>
            <a:r>
              <a:rPr lang="en-US" sz="2200" dirty="0">
                <a:latin typeface="Rockwell" panose="02060603020205020403" pitchFamily="18" charset="77"/>
              </a:rPr>
              <a:t>Develop the </a:t>
            </a:r>
            <a:r>
              <a:rPr lang="en-US" sz="2200" u="sng" dirty="0">
                <a:latin typeface="Rockwell" panose="02060603020205020403" pitchFamily="18" charset="77"/>
              </a:rPr>
              <a:t>D&amp;I workforce</a:t>
            </a:r>
            <a:r>
              <a:rPr lang="en-US" sz="2200" dirty="0">
                <a:latin typeface="Rockwell" panose="02060603020205020403" pitchFamily="18" charset="77"/>
              </a:rPr>
              <a:t> in cancer prevention and control</a:t>
            </a:r>
            <a:endParaRPr lang="en-US" sz="2200" i="1" dirty="0">
              <a:solidFill>
                <a:schemeClr val="bg1"/>
              </a:solidFill>
              <a:latin typeface="Rockwell" panose="02060603020205020403" pitchFamily="18" charset="77"/>
            </a:endParaRPr>
          </a:p>
        </p:txBody>
      </p:sp>
      <p:sp>
        <p:nvSpPr>
          <p:cNvPr id="12" name="Rounded Rectangle 11">
            <a:extLst>
              <a:ext uri="{FF2B5EF4-FFF2-40B4-BE49-F238E27FC236}">
                <a16:creationId xmlns:a16="http://schemas.microsoft.com/office/drawing/2014/main" id="{DC8BE676-E796-8846-8839-5632FD91EA09}"/>
              </a:ext>
            </a:extLst>
          </p:cNvPr>
          <p:cNvSpPr/>
          <p:nvPr/>
        </p:nvSpPr>
        <p:spPr>
          <a:xfrm>
            <a:off x="225348" y="359764"/>
            <a:ext cx="8693302" cy="1434084"/>
          </a:xfrm>
          <a:prstGeom prst="roundRect">
            <a:avLst/>
          </a:prstGeom>
          <a:solidFill>
            <a:srgbClr val="489BD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latin typeface="Rockwell" panose="02060603020205020403" pitchFamily="18" charset="77"/>
              </a:rPr>
              <a:t>CPCRN Vision</a:t>
            </a:r>
          </a:p>
          <a:p>
            <a:endParaRPr lang="en-US" sz="1100" dirty="0">
              <a:latin typeface="Rockwell" panose="02060603020205020403" pitchFamily="18" charset="77"/>
            </a:endParaRPr>
          </a:p>
          <a:p>
            <a:r>
              <a:rPr lang="en-US" sz="2200" dirty="0">
                <a:latin typeface="Rockwell" panose="02060603020205020403" pitchFamily="18" charset="77"/>
              </a:rPr>
              <a:t>Reduce the burden of cancer in U.S. populations and eliminate cancer disparities</a:t>
            </a:r>
            <a:endParaRPr lang="en-US" sz="2200" i="1" dirty="0">
              <a:solidFill>
                <a:schemeClr val="bg1"/>
              </a:solidFill>
              <a:latin typeface="Rockwell" panose="02060603020205020403" pitchFamily="18" charset="77"/>
            </a:endParaRPr>
          </a:p>
        </p:txBody>
      </p:sp>
    </p:spTree>
    <p:extLst>
      <p:ext uri="{BB962C8B-B14F-4D97-AF65-F5344CB8AC3E}">
        <p14:creationId xmlns:p14="http://schemas.microsoft.com/office/powerpoint/2010/main" val="34820527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AB29958-EDE0-8644-98F6-4EE082AE46D3}"/>
              </a:ext>
            </a:extLst>
          </p:cNvPr>
          <p:cNvPicPr>
            <a:picLocks noChangeAspect="1"/>
          </p:cNvPicPr>
          <p:nvPr/>
        </p:nvPicPr>
        <p:blipFill rotWithShape="1">
          <a:blip r:embed="rId3"/>
          <a:srcRect l="15132" t="11297" r="8398" b="33103"/>
          <a:stretch/>
        </p:blipFill>
        <p:spPr>
          <a:xfrm>
            <a:off x="154237" y="944587"/>
            <a:ext cx="8692308" cy="4883677"/>
          </a:xfrm>
          <a:prstGeom prst="rect">
            <a:avLst/>
          </a:prstGeom>
        </p:spPr>
      </p:pic>
      <p:sp>
        <p:nvSpPr>
          <p:cNvPr id="11" name="TextBox 10"/>
          <p:cNvSpPr txBox="1"/>
          <p:nvPr/>
        </p:nvSpPr>
        <p:spPr>
          <a:xfrm>
            <a:off x="154237" y="221711"/>
            <a:ext cx="8692308" cy="707886"/>
          </a:xfrm>
          <a:prstGeom prst="rect">
            <a:avLst/>
          </a:prstGeom>
          <a:noFill/>
        </p:spPr>
        <p:txBody>
          <a:bodyPr wrap="square" rtlCol="0">
            <a:spAutoFit/>
          </a:bodyPr>
          <a:lstStyle/>
          <a:p>
            <a:pPr algn="ctr"/>
            <a:r>
              <a:rPr lang="en-US" sz="4000" dirty="0">
                <a:solidFill>
                  <a:schemeClr val="bg1"/>
                </a:solidFill>
              </a:rPr>
              <a:t>Network Geographic Map</a:t>
            </a:r>
            <a:endParaRPr lang="en-US" sz="2800" i="1" dirty="0">
              <a:solidFill>
                <a:schemeClr val="bg1"/>
              </a:solidFill>
            </a:endParaRPr>
          </a:p>
        </p:txBody>
      </p:sp>
      <p:sp>
        <p:nvSpPr>
          <p:cNvPr id="106" name="TextBox 105">
            <a:extLst>
              <a:ext uri="{FF2B5EF4-FFF2-40B4-BE49-F238E27FC236}">
                <a16:creationId xmlns:a16="http://schemas.microsoft.com/office/drawing/2014/main" id="{4C83D054-6B93-A64E-BE8F-9D30F9C68BCF}"/>
              </a:ext>
            </a:extLst>
          </p:cNvPr>
          <p:cNvSpPr txBox="1"/>
          <p:nvPr/>
        </p:nvSpPr>
        <p:spPr>
          <a:xfrm>
            <a:off x="1461541" y="176741"/>
            <a:ext cx="6220918" cy="707886"/>
          </a:xfrm>
          <a:prstGeom prst="rect">
            <a:avLst/>
          </a:prstGeom>
          <a:noFill/>
        </p:spPr>
        <p:txBody>
          <a:bodyPr wrap="square" rtlCol="0">
            <a:spAutoFit/>
          </a:bodyPr>
          <a:lstStyle/>
          <a:p>
            <a:pPr algn="ctr"/>
            <a:r>
              <a:rPr lang="en-US" sz="4000" dirty="0">
                <a:solidFill>
                  <a:srgbClr val="263E67"/>
                </a:solidFill>
                <a:latin typeface="Rockwell" panose="02060603020205020403" pitchFamily="18" charset="77"/>
              </a:rPr>
              <a:t>CPCRN Network Map</a:t>
            </a:r>
          </a:p>
        </p:txBody>
      </p:sp>
    </p:spTree>
    <p:extLst>
      <p:ext uri="{BB962C8B-B14F-4D97-AF65-F5344CB8AC3E}">
        <p14:creationId xmlns:p14="http://schemas.microsoft.com/office/powerpoint/2010/main" val="33128369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7647DF4-4247-CC49-AC36-1F9792C51B0E}"/>
              </a:ext>
            </a:extLst>
          </p:cNvPr>
          <p:cNvPicPr>
            <a:picLocks noChangeAspect="1"/>
          </p:cNvPicPr>
          <p:nvPr/>
        </p:nvPicPr>
        <p:blipFill>
          <a:blip r:embed="rId3"/>
          <a:stretch>
            <a:fillRect/>
          </a:stretch>
        </p:blipFill>
        <p:spPr>
          <a:xfrm>
            <a:off x="5004509" y="1950044"/>
            <a:ext cx="1388466" cy="1470832"/>
          </a:xfrm>
          <a:prstGeom prst="rect">
            <a:avLst/>
          </a:prstGeom>
        </p:spPr>
      </p:pic>
      <p:pic>
        <p:nvPicPr>
          <p:cNvPr id="6" name="Picture 5">
            <a:extLst>
              <a:ext uri="{FF2B5EF4-FFF2-40B4-BE49-F238E27FC236}">
                <a16:creationId xmlns:a16="http://schemas.microsoft.com/office/drawing/2014/main" id="{D3BB3178-6A5E-5341-8FEA-C96BEDABC23D}"/>
              </a:ext>
            </a:extLst>
          </p:cNvPr>
          <p:cNvPicPr>
            <a:picLocks noChangeAspect="1"/>
          </p:cNvPicPr>
          <p:nvPr/>
        </p:nvPicPr>
        <p:blipFill>
          <a:blip r:embed="rId4"/>
          <a:stretch>
            <a:fillRect/>
          </a:stretch>
        </p:blipFill>
        <p:spPr>
          <a:xfrm>
            <a:off x="7282600" y="3852555"/>
            <a:ext cx="1388466" cy="1470832"/>
          </a:xfrm>
          <a:prstGeom prst="rect">
            <a:avLst/>
          </a:prstGeom>
        </p:spPr>
      </p:pic>
      <p:pic>
        <p:nvPicPr>
          <p:cNvPr id="9" name="Picture 8">
            <a:extLst>
              <a:ext uri="{FF2B5EF4-FFF2-40B4-BE49-F238E27FC236}">
                <a16:creationId xmlns:a16="http://schemas.microsoft.com/office/drawing/2014/main" id="{243868E7-5D87-7244-AF27-BE90320C57D7}"/>
              </a:ext>
            </a:extLst>
          </p:cNvPr>
          <p:cNvPicPr>
            <a:picLocks noChangeAspect="1"/>
          </p:cNvPicPr>
          <p:nvPr/>
        </p:nvPicPr>
        <p:blipFill>
          <a:blip r:embed="rId5"/>
          <a:stretch>
            <a:fillRect/>
          </a:stretch>
        </p:blipFill>
        <p:spPr>
          <a:xfrm>
            <a:off x="4963914" y="3857641"/>
            <a:ext cx="1388466" cy="1470832"/>
          </a:xfrm>
          <a:prstGeom prst="rect">
            <a:avLst/>
          </a:prstGeom>
        </p:spPr>
      </p:pic>
      <p:pic>
        <p:nvPicPr>
          <p:cNvPr id="13" name="Picture 12">
            <a:extLst>
              <a:ext uri="{FF2B5EF4-FFF2-40B4-BE49-F238E27FC236}">
                <a16:creationId xmlns:a16="http://schemas.microsoft.com/office/drawing/2014/main" id="{D72A6E54-00C4-2B40-91DE-F17B5F33BCEB}"/>
              </a:ext>
            </a:extLst>
          </p:cNvPr>
          <p:cNvPicPr>
            <a:picLocks noChangeAspect="1"/>
          </p:cNvPicPr>
          <p:nvPr/>
        </p:nvPicPr>
        <p:blipFill>
          <a:blip r:embed="rId6"/>
          <a:stretch>
            <a:fillRect/>
          </a:stretch>
        </p:blipFill>
        <p:spPr>
          <a:xfrm>
            <a:off x="2748369" y="1958168"/>
            <a:ext cx="1388466" cy="1470832"/>
          </a:xfrm>
          <a:prstGeom prst="rect">
            <a:avLst/>
          </a:prstGeom>
        </p:spPr>
      </p:pic>
      <p:pic>
        <p:nvPicPr>
          <p:cNvPr id="17" name="Picture 16">
            <a:extLst>
              <a:ext uri="{FF2B5EF4-FFF2-40B4-BE49-F238E27FC236}">
                <a16:creationId xmlns:a16="http://schemas.microsoft.com/office/drawing/2014/main" id="{110401EB-47AD-2046-B420-E460324A6BD8}"/>
              </a:ext>
            </a:extLst>
          </p:cNvPr>
          <p:cNvPicPr>
            <a:picLocks noChangeAspect="1"/>
          </p:cNvPicPr>
          <p:nvPr/>
        </p:nvPicPr>
        <p:blipFill>
          <a:blip r:embed="rId7"/>
          <a:stretch>
            <a:fillRect/>
          </a:stretch>
        </p:blipFill>
        <p:spPr>
          <a:xfrm>
            <a:off x="2744157" y="3852555"/>
            <a:ext cx="1388466" cy="1470832"/>
          </a:xfrm>
          <a:prstGeom prst="rect">
            <a:avLst/>
          </a:prstGeom>
        </p:spPr>
      </p:pic>
      <p:pic>
        <p:nvPicPr>
          <p:cNvPr id="19" name="Picture 18">
            <a:extLst>
              <a:ext uri="{FF2B5EF4-FFF2-40B4-BE49-F238E27FC236}">
                <a16:creationId xmlns:a16="http://schemas.microsoft.com/office/drawing/2014/main" id="{C67B0EB6-A685-EA4F-9075-8D9E66955B7E}"/>
              </a:ext>
            </a:extLst>
          </p:cNvPr>
          <p:cNvPicPr>
            <a:picLocks noChangeAspect="1"/>
          </p:cNvPicPr>
          <p:nvPr/>
        </p:nvPicPr>
        <p:blipFill>
          <a:blip r:embed="rId8"/>
          <a:stretch>
            <a:fillRect/>
          </a:stretch>
        </p:blipFill>
        <p:spPr>
          <a:xfrm>
            <a:off x="480877" y="3855033"/>
            <a:ext cx="1388466" cy="1470833"/>
          </a:xfrm>
          <a:prstGeom prst="rect">
            <a:avLst/>
          </a:prstGeom>
        </p:spPr>
      </p:pic>
      <p:pic>
        <p:nvPicPr>
          <p:cNvPr id="23" name="Picture 22">
            <a:extLst>
              <a:ext uri="{FF2B5EF4-FFF2-40B4-BE49-F238E27FC236}">
                <a16:creationId xmlns:a16="http://schemas.microsoft.com/office/drawing/2014/main" id="{4ECEAA32-78F6-204E-99DB-8F21AD84BBED}"/>
              </a:ext>
            </a:extLst>
          </p:cNvPr>
          <p:cNvPicPr>
            <a:picLocks noChangeAspect="1"/>
          </p:cNvPicPr>
          <p:nvPr/>
        </p:nvPicPr>
        <p:blipFill>
          <a:blip r:embed="rId9"/>
          <a:srcRect l="133" r="133"/>
          <a:stretch/>
        </p:blipFill>
        <p:spPr>
          <a:xfrm>
            <a:off x="2748369" y="53608"/>
            <a:ext cx="1388466" cy="1470832"/>
          </a:xfrm>
          <a:prstGeom prst="rect">
            <a:avLst/>
          </a:prstGeom>
        </p:spPr>
      </p:pic>
      <p:pic>
        <p:nvPicPr>
          <p:cNvPr id="25" name="Picture 24">
            <a:extLst>
              <a:ext uri="{FF2B5EF4-FFF2-40B4-BE49-F238E27FC236}">
                <a16:creationId xmlns:a16="http://schemas.microsoft.com/office/drawing/2014/main" id="{ED61B35E-4454-AA41-B468-E749B8DE756D}"/>
              </a:ext>
            </a:extLst>
          </p:cNvPr>
          <p:cNvPicPr>
            <a:picLocks noChangeAspect="1"/>
          </p:cNvPicPr>
          <p:nvPr/>
        </p:nvPicPr>
        <p:blipFill rotWithShape="1">
          <a:blip r:embed="rId10"/>
          <a:srcRect l="458" t="5776" r="11639" b="20388"/>
          <a:stretch/>
        </p:blipFill>
        <p:spPr>
          <a:xfrm>
            <a:off x="5004509" y="55990"/>
            <a:ext cx="1381989" cy="1453898"/>
          </a:xfrm>
          <a:prstGeom prst="rect">
            <a:avLst/>
          </a:prstGeom>
        </p:spPr>
      </p:pic>
      <p:pic>
        <p:nvPicPr>
          <p:cNvPr id="27" name="Picture 26">
            <a:extLst>
              <a:ext uri="{FF2B5EF4-FFF2-40B4-BE49-F238E27FC236}">
                <a16:creationId xmlns:a16="http://schemas.microsoft.com/office/drawing/2014/main" id="{9AA8885C-C2F8-9643-B7CE-9A2F2DF88EB0}"/>
              </a:ext>
            </a:extLst>
          </p:cNvPr>
          <p:cNvPicPr>
            <a:picLocks noChangeAspect="1"/>
          </p:cNvPicPr>
          <p:nvPr/>
        </p:nvPicPr>
        <p:blipFill rotWithShape="1">
          <a:blip r:embed="rId11"/>
          <a:srcRect l="10110" r="16991" b="22776"/>
          <a:stretch/>
        </p:blipFill>
        <p:spPr>
          <a:xfrm>
            <a:off x="492229" y="53608"/>
            <a:ext cx="1388466" cy="1470832"/>
          </a:xfrm>
          <a:prstGeom prst="rect">
            <a:avLst/>
          </a:prstGeom>
        </p:spPr>
      </p:pic>
      <p:pic>
        <p:nvPicPr>
          <p:cNvPr id="28" name="Picture 27">
            <a:extLst>
              <a:ext uri="{FF2B5EF4-FFF2-40B4-BE49-F238E27FC236}">
                <a16:creationId xmlns:a16="http://schemas.microsoft.com/office/drawing/2014/main" id="{B478CA65-6D69-9F41-B389-2EEC3F7F70C0}"/>
              </a:ext>
            </a:extLst>
          </p:cNvPr>
          <p:cNvPicPr>
            <a:picLocks noChangeAspect="1"/>
          </p:cNvPicPr>
          <p:nvPr/>
        </p:nvPicPr>
        <p:blipFill>
          <a:blip r:embed="rId12"/>
          <a:stretch>
            <a:fillRect/>
          </a:stretch>
        </p:blipFill>
        <p:spPr>
          <a:xfrm>
            <a:off x="7282600" y="1943066"/>
            <a:ext cx="1388466" cy="1470832"/>
          </a:xfrm>
          <a:prstGeom prst="rect">
            <a:avLst/>
          </a:prstGeom>
        </p:spPr>
      </p:pic>
      <p:sp>
        <p:nvSpPr>
          <p:cNvPr id="29" name="TextBox 28">
            <a:extLst>
              <a:ext uri="{FF2B5EF4-FFF2-40B4-BE49-F238E27FC236}">
                <a16:creationId xmlns:a16="http://schemas.microsoft.com/office/drawing/2014/main" id="{E12B059E-BC9D-1B42-8868-312C10074A43}"/>
              </a:ext>
            </a:extLst>
          </p:cNvPr>
          <p:cNvSpPr txBox="1"/>
          <p:nvPr/>
        </p:nvSpPr>
        <p:spPr>
          <a:xfrm>
            <a:off x="8671066" y="3444708"/>
            <a:ext cx="184731" cy="369332"/>
          </a:xfrm>
          <a:prstGeom prst="rect">
            <a:avLst/>
          </a:prstGeom>
          <a:noFill/>
        </p:spPr>
        <p:txBody>
          <a:bodyPr wrap="square" rtlCol="0">
            <a:spAutoFit/>
          </a:bodyPr>
          <a:lstStyle/>
          <a:p>
            <a:endParaRPr lang="en-US" dirty="0"/>
          </a:p>
        </p:txBody>
      </p:sp>
      <p:pic>
        <p:nvPicPr>
          <p:cNvPr id="33" name="Picture 32">
            <a:extLst>
              <a:ext uri="{FF2B5EF4-FFF2-40B4-BE49-F238E27FC236}">
                <a16:creationId xmlns:a16="http://schemas.microsoft.com/office/drawing/2014/main" id="{621576E4-EEBD-564B-81FF-7EDA1865D950}"/>
              </a:ext>
            </a:extLst>
          </p:cNvPr>
          <p:cNvPicPr>
            <a:picLocks noChangeAspect="1"/>
          </p:cNvPicPr>
          <p:nvPr/>
        </p:nvPicPr>
        <p:blipFill rotWithShape="1">
          <a:blip r:embed="rId13"/>
          <a:srcRect t="9690"/>
          <a:stretch/>
        </p:blipFill>
        <p:spPr>
          <a:xfrm>
            <a:off x="7290835" y="54799"/>
            <a:ext cx="1400025" cy="1456280"/>
          </a:xfrm>
          <a:prstGeom prst="rect">
            <a:avLst/>
          </a:prstGeom>
        </p:spPr>
      </p:pic>
      <p:sp>
        <p:nvSpPr>
          <p:cNvPr id="34" name="TextBox 33">
            <a:extLst>
              <a:ext uri="{FF2B5EF4-FFF2-40B4-BE49-F238E27FC236}">
                <a16:creationId xmlns:a16="http://schemas.microsoft.com/office/drawing/2014/main" id="{8B1697D8-D17F-9C4A-98AB-3F9D91A0A19E}"/>
              </a:ext>
            </a:extLst>
          </p:cNvPr>
          <p:cNvSpPr txBox="1"/>
          <p:nvPr/>
        </p:nvSpPr>
        <p:spPr>
          <a:xfrm>
            <a:off x="2137997" y="3402084"/>
            <a:ext cx="2609210" cy="425758"/>
          </a:xfrm>
          <a:prstGeom prst="rect">
            <a:avLst/>
          </a:prstGeom>
          <a:noFill/>
        </p:spPr>
        <p:txBody>
          <a:bodyPr wrap="square" rtlCol="0">
            <a:spAutoFit/>
          </a:bodyPr>
          <a:lstStyle/>
          <a:p>
            <a:pPr algn="ctr">
              <a:lnSpc>
                <a:spcPts val="1280"/>
              </a:lnSpc>
            </a:pPr>
            <a:r>
              <a:rPr lang="en-US" sz="1200" b="1" dirty="0">
                <a:solidFill>
                  <a:srgbClr val="203355"/>
                </a:solidFill>
                <a:latin typeface="Rockwell" panose="02060603020205020403" pitchFamily="18" charset="77"/>
              </a:rPr>
              <a:t>Daniela Friedman, PhD</a:t>
            </a:r>
          </a:p>
          <a:p>
            <a:pPr algn="ctr">
              <a:lnSpc>
                <a:spcPts val="1280"/>
              </a:lnSpc>
            </a:pPr>
            <a:r>
              <a:rPr lang="en-US" sz="1200" b="1" dirty="0">
                <a:solidFill>
                  <a:srgbClr val="203355"/>
                </a:solidFill>
                <a:latin typeface="Rockwell" panose="02060603020205020403" pitchFamily="18" charset="77"/>
              </a:rPr>
              <a:t>University of South Carolina</a:t>
            </a:r>
          </a:p>
        </p:txBody>
      </p:sp>
      <p:sp>
        <p:nvSpPr>
          <p:cNvPr id="35" name="TextBox 34">
            <a:extLst>
              <a:ext uri="{FF2B5EF4-FFF2-40B4-BE49-F238E27FC236}">
                <a16:creationId xmlns:a16="http://schemas.microsoft.com/office/drawing/2014/main" id="{6E6BA6D3-9932-8C4C-AC9E-0E972F2D8FE5}"/>
              </a:ext>
            </a:extLst>
          </p:cNvPr>
          <p:cNvSpPr txBox="1"/>
          <p:nvPr/>
        </p:nvSpPr>
        <p:spPr>
          <a:xfrm>
            <a:off x="4530028" y="5306211"/>
            <a:ext cx="2316111" cy="425758"/>
          </a:xfrm>
          <a:prstGeom prst="rect">
            <a:avLst/>
          </a:prstGeom>
          <a:noFill/>
        </p:spPr>
        <p:txBody>
          <a:bodyPr wrap="square" rtlCol="0">
            <a:spAutoFit/>
          </a:bodyPr>
          <a:lstStyle/>
          <a:p>
            <a:pPr algn="ctr">
              <a:lnSpc>
                <a:spcPts val="1280"/>
              </a:lnSpc>
            </a:pPr>
            <a:r>
              <a:rPr lang="en-US" sz="1200" b="1" dirty="0">
                <a:solidFill>
                  <a:srgbClr val="203355"/>
                </a:solidFill>
                <a:latin typeface="Rockwell" panose="02060603020205020403" pitchFamily="18" charset="77"/>
              </a:rPr>
              <a:t>Jennifer Leeman, DrPH</a:t>
            </a:r>
          </a:p>
          <a:p>
            <a:pPr algn="ctr">
              <a:lnSpc>
                <a:spcPts val="1280"/>
              </a:lnSpc>
            </a:pPr>
            <a:r>
              <a:rPr lang="en-US" sz="1200" b="1" dirty="0">
                <a:solidFill>
                  <a:srgbClr val="203355"/>
                </a:solidFill>
                <a:latin typeface="Rockwell" panose="02060603020205020403" pitchFamily="18" charset="77"/>
              </a:rPr>
              <a:t>University of North Carolina</a:t>
            </a:r>
          </a:p>
        </p:txBody>
      </p:sp>
      <p:sp>
        <p:nvSpPr>
          <p:cNvPr id="36" name="TextBox 35">
            <a:extLst>
              <a:ext uri="{FF2B5EF4-FFF2-40B4-BE49-F238E27FC236}">
                <a16:creationId xmlns:a16="http://schemas.microsoft.com/office/drawing/2014/main" id="{FDEEF350-20A6-CE45-AC64-936C53115236}"/>
              </a:ext>
            </a:extLst>
          </p:cNvPr>
          <p:cNvSpPr txBox="1"/>
          <p:nvPr/>
        </p:nvSpPr>
        <p:spPr>
          <a:xfrm>
            <a:off x="4315787" y="1497511"/>
            <a:ext cx="2796096" cy="425758"/>
          </a:xfrm>
          <a:prstGeom prst="rect">
            <a:avLst/>
          </a:prstGeom>
          <a:noFill/>
        </p:spPr>
        <p:txBody>
          <a:bodyPr wrap="square" rtlCol="0">
            <a:spAutoFit/>
          </a:bodyPr>
          <a:lstStyle/>
          <a:p>
            <a:pPr algn="ctr">
              <a:lnSpc>
                <a:spcPts val="1280"/>
              </a:lnSpc>
            </a:pPr>
            <a:r>
              <a:rPr lang="en-US" sz="1200" b="1" dirty="0">
                <a:solidFill>
                  <a:srgbClr val="203355"/>
                </a:solidFill>
                <a:latin typeface="Rockwell" panose="02060603020205020403" pitchFamily="18" charset="77"/>
              </a:rPr>
              <a:t>Betsy Risendal, PhD</a:t>
            </a:r>
          </a:p>
          <a:p>
            <a:pPr algn="ctr">
              <a:lnSpc>
                <a:spcPts val="1280"/>
              </a:lnSpc>
            </a:pPr>
            <a:r>
              <a:rPr lang="en-US" sz="1200" b="1" dirty="0">
                <a:solidFill>
                  <a:srgbClr val="203355"/>
                </a:solidFill>
                <a:latin typeface="Rockwell" panose="02060603020205020403" pitchFamily="18" charset="77"/>
              </a:rPr>
              <a:t>Colorado School of Public Health</a:t>
            </a:r>
          </a:p>
        </p:txBody>
      </p:sp>
      <p:sp>
        <p:nvSpPr>
          <p:cNvPr id="37" name="TextBox 36">
            <a:extLst>
              <a:ext uri="{FF2B5EF4-FFF2-40B4-BE49-F238E27FC236}">
                <a16:creationId xmlns:a16="http://schemas.microsoft.com/office/drawing/2014/main" id="{50DEE84C-D55E-F24B-B7BD-0F986674D6A5}"/>
              </a:ext>
            </a:extLst>
          </p:cNvPr>
          <p:cNvSpPr txBox="1"/>
          <p:nvPr/>
        </p:nvSpPr>
        <p:spPr>
          <a:xfrm>
            <a:off x="6919591" y="3385285"/>
            <a:ext cx="2114484" cy="425758"/>
          </a:xfrm>
          <a:prstGeom prst="rect">
            <a:avLst/>
          </a:prstGeom>
          <a:noFill/>
        </p:spPr>
        <p:txBody>
          <a:bodyPr wrap="square" rtlCol="0">
            <a:spAutoFit/>
          </a:bodyPr>
          <a:lstStyle/>
          <a:p>
            <a:pPr algn="ctr">
              <a:lnSpc>
                <a:spcPts val="1280"/>
              </a:lnSpc>
            </a:pPr>
            <a:r>
              <a:rPr lang="en-US" sz="1200" b="1" dirty="0">
                <a:solidFill>
                  <a:srgbClr val="203355"/>
                </a:solidFill>
                <a:latin typeface="Rockwell" panose="02060603020205020403" pitchFamily="18" charset="77"/>
              </a:rPr>
              <a:t>Linda Ko, PhD</a:t>
            </a:r>
          </a:p>
          <a:p>
            <a:pPr algn="ctr">
              <a:lnSpc>
                <a:spcPts val="1280"/>
              </a:lnSpc>
            </a:pPr>
            <a:r>
              <a:rPr lang="en-US" sz="1200" b="1" dirty="0">
                <a:solidFill>
                  <a:srgbClr val="203355"/>
                </a:solidFill>
                <a:latin typeface="Rockwell" panose="02060603020205020403" pitchFamily="18" charset="77"/>
              </a:rPr>
              <a:t>University of Washington</a:t>
            </a:r>
          </a:p>
        </p:txBody>
      </p:sp>
      <p:sp>
        <p:nvSpPr>
          <p:cNvPr id="38" name="TextBox 37">
            <a:extLst>
              <a:ext uri="{FF2B5EF4-FFF2-40B4-BE49-F238E27FC236}">
                <a16:creationId xmlns:a16="http://schemas.microsoft.com/office/drawing/2014/main" id="{66624BB0-3062-6C41-9368-80DBA51A4D94}"/>
              </a:ext>
            </a:extLst>
          </p:cNvPr>
          <p:cNvSpPr txBox="1"/>
          <p:nvPr/>
        </p:nvSpPr>
        <p:spPr>
          <a:xfrm>
            <a:off x="6817187" y="5299310"/>
            <a:ext cx="2326813" cy="425758"/>
          </a:xfrm>
          <a:prstGeom prst="rect">
            <a:avLst/>
          </a:prstGeom>
          <a:noFill/>
        </p:spPr>
        <p:txBody>
          <a:bodyPr wrap="square" rtlCol="0">
            <a:spAutoFit/>
          </a:bodyPr>
          <a:lstStyle/>
          <a:p>
            <a:pPr algn="ctr">
              <a:lnSpc>
                <a:spcPts val="1280"/>
              </a:lnSpc>
            </a:pPr>
            <a:r>
              <a:rPr lang="en-US" sz="1200" b="1" dirty="0">
                <a:solidFill>
                  <a:srgbClr val="203355"/>
                </a:solidFill>
                <a:latin typeface="Rockwell" panose="02060603020205020403" pitchFamily="18" charset="77"/>
              </a:rPr>
              <a:t>Alison Brenner, PhD</a:t>
            </a:r>
          </a:p>
          <a:p>
            <a:pPr algn="ctr">
              <a:lnSpc>
                <a:spcPts val="1280"/>
              </a:lnSpc>
            </a:pPr>
            <a:r>
              <a:rPr lang="en-US" sz="1200" b="1" dirty="0">
                <a:solidFill>
                  <a:srgbClr val="203355"/>
                </a:solidFill>
                <a:latin typeface="Rockwell" panose="02060603020205020403" pitchFamily="18" charset="77"/>
              </a:rPr>
              <a:t>University of North Carolina</a:t>
            </a:r>
          </a:p>
        </p:txBody>
      </p:sp>
      <p:sp>
        <p:nvSpPr>
          <p:cNvPr id="39" name="TextBox 38">
            <a:extLst>
              <a:ext uri="{FF2B5EF4-FFF2-40B4-BE49-F238E27FC236}">
                <a16:creationId xmlns:a16="http://schemas.microsoft.com/office/drawing/2014/main" id="{EDAE6AE9-3658-5C45-9FF6-30BD3F8630EF}"/>
              </a:ext>
            </a:extLst>
          </p:cNvPr>
          <p:cNvSpPr txBox="1"/>
          <p:nvPr/>
        </p:nvSpPr>
        <p:spPr>
          <a:xfrm>
            <a:off x="4530028" y="3396998"/>
            <a:ext cx="2337426" cy="425758"/>
          </a:xfrm>
          <a:prstGeom prst="rect">
            <a:avLst/>
          </a:prstGeom>
          <a:noFill/>
        </p:spPr>
        <p:txBody>
          <a:bodyPr wrap="square" rtlCol="0">
            <a:spAutoFit/>
          </a:bodyPr>
          <a:lstStyle/>
          <a:p>
            <a:pPr algn="ctr">
              <a:lnSpc>
                <a:spcPts val="1280"/>
              </a:lnSpc>
            </a:pPr>
            <a:r>
              <a:rPr lang="en-US" sz="1200" b="1" dirty="0">
                <a:solidFill>
                  <a:srgbClr val="203355"/>
                </a:solidFill>
                <a:latin typeface="Rockwell" panose="02060603020205020403" pitchFamily="18" charset="77"/>
              </a:rPr>
              <a:t>Peggy Hannon, PhD</a:t>
            </a:r>
          </a:p>
          <a:p>
            <a:pPr algn="ctr">
              <a:lnSpc>
                <a:spcPts val="1280"/>
              </a:lnSpc>
            </a:pPr>
            <a:r>
              <a:rPr lang="en-US" sz="1200" b="1" dirty="0">
                <a:solidFill>
                  <a:srgbClr val="203355"/>
                </a:solidFill>
                <a:latin typeface="Rockwell" panose="02060603020205020403" pitchFamily="18" charset="77"/>
              </a:rPr>
              <a:t>University of Washington</a:t>
            </a:r>
          </a:p>
        </p:txBody>
      </p:sp>
      <p:sp>
        <p:nvSpPr>
          <p:cNvPr id="40" name="TextBox 39">
            <a:extLst>
              <a:ext uri="{FF2B5EF4-FFF2-40B4-BE49-F238E27FC236}">
                <a16:creationId xmlns:a16="http://schemas.microsoft.com/office/drawing/2014/main" id="{F5456C2B-82DF-2845-9210-9F8B8F598BED}"/>
              </a:ext>
            </a:extLst>
          </p:cNvPr>
          <p:cNvSpPr txBox="1"/>
          <p:nvPr/>
        </p:nvSpPr>
        <p:spPr>
          <a:xfrm>
            <a:off x="7201" y="3403139"/>
            <a:ext cx="2325952" cy="592470"/>
          </a:xfrm>
          <a:prstGeom prst="rect">
            <a:avLst/>
          </a:prstGeom>
          <a:noFill/>
        </p:spPr>
        <p:txBody>
          <a:bodyPr wrap="square" rtlCol="0">
            <a:spAutoFit/>
          </a:bodyPr>
          <a:lstStyle/>
          <a:p>
            <a:pPr algn="ctr">
              <a:lnSpc>
                <a:spcPts val="1280"/>
              </a:lnSpc>
            </a:pPr>
            <a:r>
              <a:rPr lang="en-US" sz="1200" b="1" dirty="0">
                <a:solidFill>
                  <a:srgbClr val="203355"/>
                </a:solidFill>
                <a:latin typeface="Rockwell" panose="02060603020205020403" pitchFamily="18" charset="77"/>
              </a:rPr>
              <a:t>James R Hébert, ScD</a:t>
            </a:r>
          </a:p>
          <a:p>
            <a:pPr algn="ctr">
              <a:lnSpc>
                <a:spcPts val="1280"/>
              </a:lnSpc>
            </a:pPr>
            <a:r>
              <a:rPr lang="en-US" sz="1200" b="1" dirty="0">
                <a:solidFill>
                  <a:srgbClr val="203355"/>
                </a:solidFill>
                <a:latin typeface="Rockwell" panose="02060603020205020403" pitchFamily="18" charset="77"/>
              </a:rPr>
              <a:t>University of South Carolina</a:t>
            </a:r>
          </a:p>
          <a:p>
            <a:pPr algn="ctr">
              <a:lnSpc>
                <a:spcPts val="1280"/>
              </a:lnSpc>
            </a:pPr>
            <a:endParaRPr lang="en-US" sz="1200" b="1" dirty="0">
              <a:solidFill>
                <a:srgbClr val="203355"/>
              </a:solidFill>
              <a:latin typeface="Rockwell" panose="02060603020205020403" pitchFamily="18" charset="77"/>
            </a:endParaRPr>
          </a:p>
        </p:txBody>
      </p:sp>
      <p:sp>
        <p:nvSpPr>
          <p:cNvPr id="41" name="TextBox 40">
            <a:extLst>
              <a:ext uri="{FF2B5EF4-FFF2-40B4-BE49-F238E27FC236}">
                <a16:creationId xmlns:a16="http://schemas.microsoft.com/office/drawing/2014/main" id="{F1F53A36-38E7-9B47-AA69-18260B6D7B30}"/>
              </a:ext>
            </a:extLst>
          </p:cNvPr>
          <p:cNvSpPr txBox="1"/>
          <p:nvPr/>
        </p:nvSpPr>
        <p:spPr>
          <a:xfrm>
            <a:off x="2277587" y="5306211"/>
            <a:ext cx="2330900" cy="425758"/>
          </a:xfrm>
          <a:prstGeom prst="rect">
            <a:avLst/>
          </a:prstGeom>
          <a:noFill/>
        </p:spPr>
        <p:txBody>
          <a:bodyPr wrap="square" rtlCol="0">
            <a:spAutoFit/>
          </a:bodyPr>
          <a:lstStyle/>
          <a:p>
            <a:pPr algn="ctr">
              <a:lnSpc>
                <a:spcPts val="1280"/>
              </a:lnSpc>
            </a:pPr>
            <a:r>
              <a:rPr lang="en-US" sz="1200" b="1" dirty="0">
                <a:solidFill>
                  <a:srgbClr val="203355"/>
                </a:solidFill>
                <a:latin typeface="Rockwell" panose="02060603020205020403" pitchFamily="18" charset="77"/>
              </a:rPr>
              <a:t>Stephanie Wheeler, PhD</a:t>
            </a:r>
          </a:p>
          <a:p>
            <a:pPr algn="ctr">
              <a:lnSpc>
                <a:spcPts val="1280"/>
              </a:lnSpc>
            </a:pPr>
            <a:r>
              <a:rPr lang="en-US" sz="1200" b="1" dirty="0">
                <a:solidFill>
                  <a:srgbClr val="203355"/>
                </a:solidFill>
                <a:latin typeface="Rockwell" panose="02060603020205020403" pitchFamily="18" charset="77"/>
              </a:rPr>
              <a:t>University of North Carolina</a:t>
            </a:r>
          </a:p>
        </p:txBody>
      </p:sp>
      <p:sp>
        <p:nvSpPr>
          <p:cNvPr id="42" name="TextBox 41">
            <a:extLst>
              <a:ext uri="{FF2B5EF4-FFF2-40B4-BE49-F238E27FC236}">
                <a16:creationId xmlns:a16="http://schemas.microsoft.com/office/drawing/2014/main" id="{8509140F-04A2-0040-B4AC-0598B14238E0}"/>
              </a:ext>
            </a:extLst>
          </p:cNvPr>
          <p:cNvSpPr txBox="1"/>
          <p:nvPr/>
        </p:nvSpPr>
        <p:spPr>
          <a:xfrm>
            <a:off x="107877" y="1498600"/>
            <a:ext cx="2157169" cy="425758"/>
          </a:xfrm>
          <a:prstGeom prst="rect">
            <a:avLst/>
          </a:prstGeom>
          <a:noFill/>
        </p:spPr>
        <p:txBody>
          <a:bodyPr wrap="square" rtlCol="0">
            <a:spAutoFit/>
          </a:bodyPr>
          <a:lstStyle/>
          <a:p>
            <a:pPr algn="ctr">
              <a:lnSpc>
                <a:spcPts val="1280"/>
              </a:lnSpc>
            </a:pPr>
            <a:r>
              <a:rPr lang="en-US" sz="1200" b="1" dirty="0">
                <a:solidFill>
                  <a:srgbClr val="203355"/>
                </a:solidFill>
                <a:latin typeface="Rockwell" panose="02060603020205020403" pitchFamily="18" charset="77"/>
              </a:rPr>
              <a:t>Chau Trinh-Shevrin, DrPH</a:t>
            </a:r>
          </a:p>
          <a:p>
            <a:pPr algn="ctr">
              <a:lnSpc>
                <a:spcPts val="1280"/>
              </a:lnSpc>
            </a:pPr>
            <a:r>
              <a:rPr lang="en-US" sz="1200" b="1" dirty="0">
                <a:solidFill>
                  <a:srgbClr val="203355"/>
                </a:solidFill>
                <a:latin typeface="Rockwell" panose="02060603020205020403" pitchFamily="18" charset="77"/>
              </a:rPr>
              <a:t>New York University</a:t>
            </a:r>
          </a:p>
        </p:txBody>
      </p:sp>
      <p:sp>
        <p:nvSpPr>
          <p:cNvPr id="43" name="TextBox 42">
            <a:extLst>
              <a:ext uri="{FF2B5EF4-FFF2-40B4-BE49-F238E27FC236}">
                <a16:creationId xmlns:a16="http://schemas.microsoft.com/office/drawing/2014/main" id="{F5816D34-87D5-B444-91AA-F6EFF0F7A915}"/>
              </a:ext>
            </a:extLst>
          </p:cNvPr>
          <p:cNvSpPr txBox="1"/>
          <p:nvPr/>
        </p:nvSpPr>
        <p:spPr>
          <a:xfrm>
            <a:off x="2469393" y="1497511"/>
            <a:ext cx="1902120" cy="425758"/>
          </a:xfrm>
          <a:prstGeom prst="rect">
            <a:avLst/>
          </a:prstGeom>
          <a:noFill/>
        </p:spPr>
        <p:txBody>
          <a:bodyPr wrap="square" rtlCol="0">
            <a:spAutoFit/>
          </a:bodyPr>
          <a:lstStyle/>
          <a:p>
            <a:pPr algn="ctr">
              <a:lnSpc>
                <a:spcPts val="1280"/>
              </a:lnSpc>
            </a:pPr>
            <a:r>
              <a:rPr lang="en-US" sz="1200" b="1" dirty="0">
                <a:solidFill>
                  <a:srgbClr val="203355"/>
                </a:solidFill>
                <a:latin typeface="Rockwell" panose="02060603020205020403" pitchFamily="18" charset="77"/>
              </a:rPr>
              <a:t>Cyndi Thomson, PhD</a:t>
            </a:r>
          </a:p>
          <a:p>
            <a:pPr algn="ctr">
              <a:lnSpc>
                <a:spcPts val="1280"/>
              </a:lnSpc>
            </a:pPr>
            <a:r>
              <a:rPr lang="en-US" sz="1200" b="1" dirty="0">
                <a:solidFill>
                  <a:srgbClr val="203355"/>
                </a:solidFill>
                <a:latin typeface="Rockwell" panose="02060603020205020403" pitchFamily="18" charset="77"/>
              </a:rPr>
              <a:t>University of Arizona</a:t>
            </a:r>
          </a:p>
        </p:txBody>
      </p:sp>
      <p:sp>
        <p:nvSpPr>
          <p:cNvPr id="44" name="TextBox 43">
            <a:extLst>
              <a:ext uri="{FF2B5EF4-FFF2-40B4-BE49-F238E27FC236}">
                <a16:creationId xmlns:a16="http://schemas.microsoft.com/office/drawing/2014/main" id="{194BDEB9-453B-DC4E-AFFF-D57CEA92C1C9}"/>
              </a:ext>
            </a:extLst>
          </p:cNvPr>
          <p:cNvSpPr txBox="1"/>
          <p:nvPr/>
        </p:nvSpPr>
        <p:spPr>
          <a:xfrm>
            <a:off x="6899573" y="1477011"/>
            <a:ext cx="2105507" cy="425758"/>
          </a:xfrm>
          <a:prstGeom prst="rect">
            <a:avLst/>
          </a:prstGeom>
          <a:noFill/>
        </p:spPr>
        <p:txBody>
          <a:bodyPr wrap="square" rtlCol="0">
            <a:spAutoFit/>
          </a:bodyPr>
          <a:lstStyle/>
          <a:p>
            <a:pPr algn="ctr">
              <a:lnSpc>
                <a:spcPts val="1280"/>
              </a:lnSpc>
            </a:pPr>
            <a:r>
              <a:rPr lang="en-US" sz="1200" b="1" dirty="0">
                <a:solidFill>
                  <a:srgbClr val="203355"/>
                </a:solidFill>
                <a:latin typeface="Rockwell" panose="02060603020205020403" pitchFamily="18" charset="77"/>
              </a:rPr>
              <a:t>Cam Escoffery, PhD</a:t>
            </a:r>
          </a:p>
          <a:p>
            <a:pPr algn="ctr">
              <a:lnSpc>
                <a:spcPts val="1280"/>
              </a:lnSpc>
            </a:pPr>
            <a:r>
              <a:rPr lang="en-US" sz="1200" b="1" dirty="0">
                <a:solidFill>
                  <a:srgbClr val="203355"/>
                </a:solidFill>
                <a:latin typeface="Rockwell" panose="02060603020205020403" pitchFamily="18" charset="77"/>
              </a:rPr>
              <a:t>Emory University</a:t>
            </a:r>
          </a:p>
        </p:txBody>
      </p:sp>
      <p:sp>
        <p:nvSpPr>
          <p:cNvPr id="2" name="TextBox 1">
            <a:extLst>
              <a:ext uri="{FF2B5EF4-FFF2-40B4-BE49-F238E27FC236}">
                <a16:creationId xmlns:a16="http://schemas.microsoft.com/office/drawing/2014/main" id="{BE423D2C-12C1-0E44-B65D-6FBCA31B7625}"/>
              </a:ext>
            </a:extLst>
          </p:cNvPr>
          <p:cNvSpPr txBox="1"/>
          <p:nvPr/>
        </p:nvSpPr>
        <p:spPr>
          <a:xfrm>
            <a:off x="480876" y="5818323"/>
            <a:ext cx="2988236" cy="400110"/>
          </a:xfrm>
          <a:prstGeom prst="rect">
            <a:avLst/>
          </a:prstGeom>
          <a:noFill/>
          <a:ln w="22225">
            <a:solidFill>
              <a:srgbClr val="263E67"/>
            </a:solidFill>
          </a:ln>
        </p:spPr>
        <p:txBody>
          <a:bodyPr wrap="square" rtlCol="0">
            <a:spAutoFit/>
          </a:bodyPr>
          <a:lstStyle/>
          <a:p>
            <a:pPr algn="ctr"/>
            <a:r>
              <a:rPr lang="en-US" sz="2000" dirty="0">
                <a:solidFill>
                  <a:srgbClr val="263E67"/>
                </a:solidFill>
                <a:latin typeface="Rockwell" panose="02060603020205020403" pitchFamily="18" charset="77"/>
              </a:rPr>
              <a:t>Principal Investigators</a:t>
            </a:r>
          </a:p>
        </p:txBody>
      </p:sp>
      <p:pic>
        <p:nvPicPr>
          <p:cNvPr id="30" name="Picture 29" descr="../Media/Headshots/Cropped-FINAL/Hebert%20James%20FINAL.jpg">
            <a:extLst>
              <a:ext uri="{FF2B5EF4-FFF2-40B4-BE49-F238E27FC236}">
                <a16:creationId xmlns:a16="http://schemas.microsoft.com/office/drawing/2014/main" id="{C778E8D5-7E41-1A42-807A-474BA26ED4A9}"/>
              </a:ext>
            </a:extLst>
          </p:cNvPr>
          <p:cNvPicPr/>
          <p:nvPr/>
        </p:nvPicPr>
        <p:blipFill>
          <a:blip r:embed="rId14">
            <a:extLst>
              <a:ext uri="{28A0092B-C50C-407E-A947-70E740481C1C}">
                <a14:useLocalDpi xmlns:a14="http://schemas.microsoft.com/office/drawing/2010/main" val="0"/>
              </a:ext>
            </a:extLst>
          </a:blip>
          <a:srcRect/>
          <a:stretch>
            <a:fillRect/>
          </a:stretch>
        </p:blipFill>
        <p:spPr bwMode="auto">
          <a:xfrm>
            <a:off x="480877" y="1955165"/>
            <a:ext cx="1388466" cy="1472184"/>
          </a:xfrm>
          <a:prstGeom prst="rect">
            <a:avLst/>
          </a:prstGeom>
          <a:noFill/>
          <a:ln>
            <a:noFill/>
          </a:ln>
        </p:spPr>
      </p:pic>
      <p:sp>
        <p:nvSpPr>
          <p:cNvPr id="31" name="TextBox 30">
            <a:extLst>
              <a:ext uri="{FF2B5EF4-FFF2-40B4-BE49-F238E27FC236}">
                <a16:creationId xmlns:a16="http://schemas.microsoft.com/office/drawing/2014/main" id="{A94E716B-7771-754F-8FA7-CB75D934E73A}"/>
              </a:ext>
            </a:extLst>
          </p:cNvPr>
          <p:cNvSpPr txBox="1"/>
          <p:nvPr/>
        </p:nvSpPr>
        <p:spPr>
          <a:xfrm>
            <a:off x="165558" y="5299310"/>
            <a:ext cx="2041805" cy="425758"/>
          </a:xfrm>
          <a:prstGeom prst="rect">
            <a:avLst/>
          </a:prstGeom>
          <a:noFill/>
        </p:spPr>
        <p:txBody>
          <a:bodyPr wrap="square" rtlCol="0">
            <a:spAutoFit/>
          </a:bodyPr>
          <a:lstStyle/>
          <a:p>
            <a:pPr algn="ctr">
              <a:lnSpc>
                <a:spcPts val="1280"/>
              </a:lnSpc>
            </a:pPr>
            <a:r>
              <a:rPr lang="en-US" sz="1200" b="1" dirty="0">
                <a:solidFill>
                  <a:srgbClr val="203355"/>
                </a:solidFill>
                <a:latin typeface="Rockwell" panose="02060603020205020403" pitchFamily="18" charset="77"/>
              </a:rPr>
              <a:t>Natoshia Askelson, PhD</a:t>
            </a:r>
          </a:p>
          <a:p>
            <a:pPr algn="ctr">
              <a:lnSpc>
                <a:spcPts val="1280"/>
              </a:lnSpc>
            </a:pPr>
            <a:r>
              <a:rPr lang="en-US" sz="1200" b="1" dirty="0">
                <a:solidFill>
                  <a:srgbClr val="203355"/>
                </a:solidFill>
                <a:latin typeface="Rockwell" panose="02060603020205020403" pitchFamily="18" charset="77"/>
              </a:rPr>
              <a:t>University of Iowa</a:t>
            </a:r>
          </a:p>
        </p:txBody>
      </p:sp>
    </p:spTree>
    <p:extLst>
      <p:ext uri="{BB962C8B-B14F-4D97-AF65-F5344CB8AC3E}">
        <p14:creationId xmlns:p14="http://schemas.microsoft.com/office/powerpoint/2010/main" val="23893639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TextBox 28">
            <a:extLst>
              <a:ext uri="{FF2B5EF4-FFF2-40B4-BE49-F238E27FC236}">
                <a16:creationId xmlns:a16="http://schemas.microsoft.com/office/drawing/2014/main" id="{E12B059E-BC9D-1B42-8868-312C10074A43}"/>
              </a:ext>
            </a:extLst>
          </p:cNvPr>
          <p:cNvSpPr txBox="1"/>
          <p:nvPr/>
        </p:nvSpPr>
        <p:spPr>
          <a:xfrm>
            <a:off x="8764586" y="3430853"/>
            <a:ext cx="184731" cy="369332"/>
          </a:xfrm>
          <a:prstGeom prst="rect">
            <a:avLst/>
          </a:prstGeom>
          <a:noFill/>
        </p:spPr>
        <p:txBody>
          <a:bodyPr wrap="square" rtlCol="0">
            <a:spAutoFit/>
          </a:bodyPr>
          <a:lstStyle/>
          <a:p>
            <a:endParaRPr lang="en-US" dirty="0"/>
          </a:p>
        </p:txBody>
      </p:sp>
      <p:sp>
        <p:nvSpPr>
          <p:cNvPr id="34" name="TextBox 33">
            <a:extLst>
              <a:ext uri="{FF2B5EF4-FFF2-40B4-BE49-F238E27FC236}">
                <a16:creationId xmlns:a16="http://schemas.microsoft.com/office/drawing/2014/main" id="{8B1697D8-D17F-9C4A-98AB-3F9D91A0A19E}"/>
              </a:ext>
            </a:extLst>
          </p:cNvPr>
          <p:cNvSpPr txBox="1"/>
          <p:nvPr/>
        </p:nvSpPr>
        <p:spPr>
          <a:xfrm>
            <a:off x="2644589" y="3419328"/>
            <a:ext cx="1800681" cy="425758"/>
          </a:xfrm>
          <a:prstGeom prst="rect">
            <a:avLst/>
          </a:prstGeom>
          <a:noFill/>
        </p:spPr>
        <p:txBody>
          <a:bodyPr wrap="square" rtlCol="0">
            <a:spAutoFit/>
          </a:bodyPr>
          <a:lstStyle/>
          <a:p>
            <a:pPr algn="ctr">
              <a:lnSpc>
                <a:spcPts val="1280"/>
              </a:lnSpc>
            </a:pPr>
            <a:r>
              <a:rPr lang="en-US" sz="1200" b="1" dirty="0">
                <a:solidFill>
                  <a:srgbClr val="203355"/>
                </a:solidFill>
                <a:latin typeface="Rockwell" panose="02060603020205020403" pitchFamily="18" charset="77"/>
              </a:rPr>
              <a:t>Heidi Haines, MS</a:t>
            </a:r>
          </a:p>
          <a:p>
            <a:pPr algn="ctr">
              <a:lnSpc>
                <a:spcPts val="1280"/>
              </a:lnSpc>
            </a:pPr>
            <a:r>
              <a:rPr lang="en-US" sz="1200" b="1" dirty="0">
                <a:solidFill>
                  <a:srgbClr val="203355"/>
                </a:solidFill>
                <a:latin typeface="Rockwell" panose="02060603020205020403" pitchFamily="18" charset="77"/>
              </a:rPr>
              <a:t>University of Iowa</a:t>
            </a:r>
            <a:endParaRPr lang="en-US" sz="1200" b="1" dirty="0">
              <a:solidFill>
                <a:srgbClr val="263E67"/>
              </a:solidFill>
              <a:latin typeface="Rockwell" panose="02060603020205020403" pitchFamily="18" charset="77"/>
            </a:endParaRPr>
          </a:p>
        </p:txBody>
      </p:sp>
      <p:sp>
        <p:nvSpPr>
          <p:cNvPr id="35" name="TextBox 34">
            <a:extLst>
              <a:ext uri="{FF2B5EF4-FFF2-40B4-BE49-F238E27FC236}">
                <a16:creationId xmlns:a16="http://schemas.microsoft.com/office/drawing/2014/main" id="{6E6BA6D3-9932-8C4C-AC9E-0E972F2D8FE5}"/>
              </a:ext>
            </a:extLst>
          </p:cNvPr>
          <p:cNvSpPr txBox="1"/>
          <p:nvPr/>
        </p:nvSpPr>
        <p:spPr>
          <a:xfrm>
            <a:off x="4625257" y="5323196"/>
            <a:ext cx="2294414" cy="425758"/>
          </a:xfrm>
          <a:prstGeom prst="rect">
            <a:avLst/>
          </a:prstGeom>
          <a:noFill/>
        </p:spPr>
        <p:txBody>
          <a:bodyPr wrap="square" rtlCol="0">
            <a:spAutoFit/>
          </a:bodyPr>
          <a:lstStyle/>
          <a:p>
            <a:pPr algn="ctr">
              <a:lnSpc>
                <a:spcPts val="1280"/>
              </a:lnSpc>
            </a:pPr>
            <a:r>
              <a:rPr lang="en-US" sz="1200" b="1" dirty="0">
                <a:solidFill>
                  <a:srgbClr val="203355"/>
                </a:solidFill>
                <a:latin typeface="Rockwell" panose="02060603020205020403" pitchFamily="18" charset="77"/>
              </a:rPr>
              <a:t>Becky Lee, MS</a:t>
            </a:r>
          </a:p>
          <a:p>
            <a:pPr algn="ctr">
              <a:lnSpc>
                <a:spcPts val="1280"/>
              </a:lnSpc>
            </a:pPr>
            <a:r>
              <a:rPr lang="en-US" sz="1200" b="1" dirty="0">
                <a:solidFill>
                  <a:srgbClr val="203355"/>
                </a:solidFill>
                <a:latin typeface="Rockwell" panose="02060603020205020403" pitchFamily="18" charset="77"/>
              </a:rPr>
              <a:t>University of North Carolina</a:t>
            </a:r>
          </a:p>
        </p:txBody>
      </p:sp>
      <p:sp>
        <p:nvSpPr>
          <p:cNvPr id="36" name="TextBox 35">
            <a:extLst>
              <a:ext uri="{FF2B5EF4-FFF2-40B4-BE49-F238E27FC236}">
                <a16:creationId xmlns:a16="http://schemas.microsoft.com/office/drawing/2014/main" id="{FDEEF350-20A6-CE45-AC64-936C53115236}"/>
              </a:ext>
            </a:extLst>
          </p:cNvPr>
          <p:cNvSpPr txBox="1"/>
          <p:nvPr/>
        </p:nvSpPr>
        <p:spPr>
          <a:xfrm>
            <a:off x="4723188" y="1492754"/>
            <a:ext cx="2105507" cy="425758"/>
          </a:xfrm>
          <a:prstGeom prst="rect">
            <a:avLst/>
          </a:prstGeom>
          <a:noFill/>
        </p:spPr>
        <p:txBody>
          <a:bodyPr wrap="square" rtlCol="0">
            <a:spAutoFit/>
          </a:bodyPr>
          <a:lstStyle/>
          <a:p>
            <a:pPr algn="ctr">
              <a:lnSpc>
                <a:spcPts val="1280"/>
              </a:lnSpc>
            </a:pPr>
            <a:r>
              <a:rPr lang="en-US" sz="1200" b="1" dirty="0">
                <a:solidFill>
                  <a:srgbClr val="203355"/>
                </a:solidFill>
                <a:latin typeface="Rockwell" panose="02060603020205020403" pitchFamily="18" charset="77"/>
              </a:rPr>
              <a:t>Julie </a:t>
            </a:r>
            <a:r>
              <a:rPr lang="en-US" sz="1200" b="1" dirty="0" err="1">
                <a:solidFill>
                  <a:srgbClr val="203355"/>
                </a:solidFill>
                <a:latin typeface="Rockwell" panose="02060603020205020403" pitchFamily="18" charset="77"/>
              </a:rPr>
              <a:t>Kranick</a:t>
            </a:r>
            <a:r>
              <a:rPr lang="en-US" sz="1200" b="1" dirty="0">
                <a:solidFill>
                  <a:srgbClr val="203355"/>
                </a:solidFill>
                <a:latin typeface="Rockwell" panose="02060603020205020403" pitchFamily="18" charset="77"/>
              </a:rPr>
              <a:t>, MA, MPhil</a:t>
            </a:r>
          </a:p>
          <a:p>
            <a:pPr algn="ctr">
              <a:lnSpc>
                <a:spcPts val="1280"/>
              </a:lnSpc>
            </a:pPr>
            <a:r>
              <a:rPr lang="en-US" sz="1200" b="1" dirty="0">
                <a:solidFill>
                  <a:srgbClr val="203355"/>
                </a:solidFill>
                <a:latin typeface="Rockwell" panose="02060603020205020403" pitchFamily="18" charset="77"/>
              </a:rPr>
              <a:t>New York University</a:t>
            </a:r>
          </a:p>
        </p:txBody>
      </p:sp>
      <p:sp>
        <p:nvSpPr>
          <p:cNvPr id="37" name="TextBox 36">
            <a:extLst>
              <a:ext uri="{FF2B5EF4-FFF2-40B4-BE49-F238E27FC236}">
                <a16:creationId xmlns:a16="http://schemas.microsoft.com/office/drawing/2014/main" id="{50DEE84C-D55E-F24B-B7BD-0F986674D6A5}"/>
              </a:ext>
            </a:extLst>
          </p:cNvPr>
          <p:cNvSpPr txBox="1"/>
          <p:nvPr/>
        </p:nvSpPr>
        <p:spPr>
          <a:xfrm>
            <a:off x="7023678" y="3409045"/>
            <a:ext cx="2041805" cy="425758"/>
          </a:xfrm>
          <a:prstGeom prst="rect">
            <a:avLst/>
          </a:prstGeom>
          <a:noFill/>
        </p:spPr>
        <p:txBody>
          <a:bodyPr wrap="square" rtlCol="0">
            <a:spAutoFit/>
          </a:bodyPr>
          <a:lstStyle/>
          <a:p>
            <a:pPr algn="ctr">
              <a:lnSpc>
                <a:spcPts val="1280"/>
              </a:lnSpc>
            </a:pPr>
            <a:r>
              <a:rPr lang="en-US" sz="1200" b="1" dirty="0">
                <a:solidFill>
                  <a:srgbClr val="203355"/>
                </a:solidFill>
                <a:latin typeface="Rockwell" panose="02060603020205020403" pitchFamily="18" charset="77"/>
              </a:rPr>
              <a:t>Christine Agnone, MPH</a:t>
            </a:r>
          </a:p>
          <a:p>
            <a:pPr algn="ctr">
              <a:lnSpc>
                <a:spcPts val="1280"/>
              </a:lnSpc>
            </a:pPr>
            <a:r>
              <a:rPr lang="en-US" sz="1200" b="1" dirty="0">
                <a:solidFill>
                  <a:srgbClr val="203355"/>
                </a:solidFill>
                <a:latin typeface="Rockwell" panose="02060603020205020403" pitchFamily="18" charset="77"/>
              </a:rPr>
              <a:t>Emory University</a:t>
            </a:r>
          </a:p>
        </p:txBody>
      </p:sp>
      <p:sp>
        <p:nvSpPr>
          <p:cNvPr id="39" name="TextBox 38">
            <a:extLst>
              <a:ext uri="{FF2B5EF4-FFF2-40B4-BE49-F238E27FC236}">
                <a16:creationId xmlns:a16="http://schemas.microsoft.com/office/drawing/2014/main" id="{EDAE6AE9-3658-5C45-9FF6-30BD3F8630EF}"/>
              </a:ext>
            </a:extLst>
          </p:cNvPr>
          <p:cNvSpPr txBox="1"/>
          <p:nvPr/>
        </p:nvSpPr>
        <p:spPr>
          <a:xfrm>
            <a:off x="4766843" y="3411877"/>
            <a:ext cx="2041805" cy="425758"/>
          </a:xfrm>
          <a:prstGeom prst="rect">
            <a:avLst/>
          </a:prstGeom>
          <a:noFill/>
        </p:spPr>
        <p:txBody>
          <a:bodyPr wrap="square" rtlCol="0">
            <a:spAutoFit/>
          </a:bodyPr>
          <a:lstStyle/>
          <a:p>
            <a:pPr algn="ctr">
              <a:lnSpc>
                <a:spcPts val="1280"/>
              </a:lnSpc>
            </a:pPr>
            <a:r>
              <a:rPr lang="en-US" sz="1200" b="1" dirty="0">
                <a:solidFill>
                  <a:srgbClr val="203355"/>
                </a:solidFill>
                <a:latin typeface="Rockwell" panose="02060603020205020403" pitchFamily="18" charset="77"/>
              </a:rPr>
              <a:t>Thuy Vu, MPH</a:t>
            </a:r>
          </a:p>
          <a:p>
            <a:pPr algn="ctr">
              <a:lnSpc>
                <a:spcPts val="1280"/>
              </a:lnSpc>
            </a:pPr>
            <a:r>
              <a:rPr lang="en-US" sz="1200" b="1" dirty="0">
                <a:solidFill>
                  <a:srgbClr val="203355"/>
                </a:solidFill>
                <a:latin typeface="Rockwell" panose="02060603020205020403" pitchFamily="18" charset="77"/>
              </a:rPr>
              <a:t>University of Washington</a:t>
            </a:r>
            <a:endParaRPr lang="en-US" sz="1200" b="1" dirty="0">
              <a:solidFill>
                <a:srgbClr val="263E67"/>
              </a:solidFill>
              <a:latin typeface="Rockwell" panose="02060603020205020403" pitchFamily="18" charset="77"/>
            </a:endParaRPr>
          </a:p>
        </p:txBody>
      </p:sp>
      <p:sp>
        <p:nvSpPr>
          <p:cNvPr id="40" name="TextBox 39">
            <a:extLst>
              <a:ext uri="{FF2B5EF4-FFF2-40B4-BE49-F238E27FC236}">
                <a16:creationId xmlns:a16="http://schemas.microsoft.com/office/drawing/2014/main" id="{F5456C2B-82DF-2845-9210-9F8B8F598BED}"/>
              </a:ext>
            </a:extLst>
          </p:cNvPr>
          <p:cNvSpPr txBox="1"/>
          <p:nvPr/>
        </p:nvSpPr>
        <p:spPr>
          <a:xfrm>
            <a:off x="238918" y="3415337"/>
            <a:ext cx="2041805" cy="425758"/>
          </a:xfrm>
          <a:prstGeom prst="rect">
            <a:avLst/>
          </a:prstGeom>
          <a:noFill/>
        </p:spPr>
        <p:txBody>
          <a:bodyPr wrap="square" rtlCol="0">
            <a:spAutoFit/>
          </a:bodyPr>
          <a:lstStyle/>
          <a:p>
            <a:pPr algn="ctr">
              <a:lnSpc>
                <a:spcPts val="1280"/>
              </a:lnSpc>
            </a:pPr>
            <a:r>
              <a:rPr lang="en-US" sz="1200" b="1" dirty="0" err="1">
                <a:solidFill>
                  <a:srgbClr val="203355"/>
                </a:solidFill>
                <a:latin typeface="Rockwell" panose="02060603020205020403" pitchFamily="18" charset="77"/>
              </a:rPr>
              <a:t>Rosi</a:t>
            </a:r>
            <a:r>
              <a:rPr lang="en-US" sz="1200" b="1" dirty="0">
                <a:solidFill>
                  <a:srgbClr val="203355"/>
                </a:solidFill>
                <a:latin typeface="Rockwell" panose="02060603020205020403" pitchFamily="18" charset="77"/>
              </a:rPr>
              <a:t> Vogel, BBA/MBA</a:t>
            </a:r>
          </a:p>
          <a:p>
            <a:pPr algn="ctr">
              <a:lnSpc>
                <a:spcPts val="1280"/>
              </a:lnSpc>
            </a:pPr>
            <a:r>
              <a:rPr lang="en-US" sz="1200" b="1" dirty="0">
                <a:solidFill>
                  <a:srgbClr val="203355"/>
                </a:solidFill>
                <a:latin typeface="Rockwell" panose="02060603020205020403" pitchFamily="18" charset="77"/>
              </a:rPr>
              <a:t>University of Arizona</a:t>
            </a:r>
          </a:p>
        </p:txBody>
      </p:sp>
      <p:sp>
        <p:nvSpPr>
          <p:cNvPr id="41" name="TextBox 40">
            <a:extLst>
              <a:ext uri="{FF2B5EF4-FFF2-40B4-BE49-F238E27FC236}">
                <a16:creationId xmlns:a16="http://schemas.microsoft.com/office/drawing/2014/main" id="{F1F53A36-38E7-9B47-AA69-18260B6D7B30}"/>
              </a:ext>
            </a:extLst>
          </p:cNvPr>
          <p:cNvSpPr txBox="1"/>
          <p:nvPr/>
        </p:nvSpPr>
        <p:spPr>
          <a:xfrm>
            <a:off x="2397731" y="5323196"/>
            <a:ext cx="2294413" cy="425758"/>
          </a:xfrm>
          <a:prstGeom prst="rect">
            <a:avLst/>
          </a:prstGeom>
          <a:noFill/>
        </p:spPr>
        <p:txBody>
          <a:bodyPr wrap="square" rtlCol="0">
            <a:spAutoFit/>
          </a:bodyPr>
          <a:lstStyle/>
          <a:p>
            <a:pPr algn="ctr">
              <a:lnSpc>
                <a:spcPts val="1280"/>
              </a:lnSpc>
            </a:pPr>
            <a:r>
              <a:rPr lang="en-US" sz="1200" b="1" dirty="0">
                <a:solidFill>
                  <a:srgbClr val="203355"/>
                </a:solidFill>
                <a:latin typeface="Rockwell" panose="02060603020205020403" pitchFamily="18" charset="77"/>
              </a:rPr>
              <a:t>Catherine Rohweder, DrPH</a:t>
            </a:r>
          </a:p>
          <a:p>
            <a:pPr algn="ctr">
              <a:lnSpc>
                <a:spcPts val="1280"/>
              </a:lnSpc>
            </a:pPr>
            <a:r>
              <a:rPr lang="en-US" sz="1200" b="1" dirty="0">
                <a:solidFill>
                  <a:srgbClr val="203355"/>
                </a:solidFill>
                <a:latin typeface="Rockwell" panose="02060603020205020403" pitchFamily="18" charset="77"/>
              </a:rPr>
              <a:t>University of North Carolina</a:t>
            </a:r>
          </a:p>
        </p:txBody>
      </p:sp>
      <p:sp>
        <p:nvSpPr>
          <p:cNvPr id="42" name="TextBox 41">
            <a:extLst>
              <a:ext uri="{FF2B5EF4-FFF2-40B4-BE49-F238E27FC236}">
                <a16:creationId xmlns:a16="http://schemas.microsoft.com/office/drawing/2014/main" id="{8509140F-04A2-0040-B4AC-0598B14238E0}"/>
              </a:ext>
            </a:extLst>
          </p:cNvPr>
          <p:cNvSpPr txBox="1"/>
          <p:nvPr/>
        </p:nvSpPr>
        <p:spPr>
          <a:xfrm>
            <a:off x="-47612" y="1484888"/>
            <a:ext cx="2666569" cy="425758"/>
          </a:xfrm>
          <a:prstGeom prst="rect">
            <a:avLst/>
          </a:prstGeom>
          <a:noFill/>
        </p:spPr>
        <p:txBody>
          <a:bodyPr wrap="square" rtlCol="0">
            <a:spAutoFit/>
          </a:bodyPr>
          <a:lstStyle/>
          <a:p>
            <a:pPr algn="ctr">
              <a:lnSpc>
                <a:spcPts val="1280"/>
              </a:lnSpc>
            </a:pPr>
            <a:r>
              <a:rPr lang="en-US" sz="1200" b="1" dirty="0">
                <a:solidFill>
                  <a:srgbClr val="203355"/>
                </a:solidFill>
                <a:latin typeface="Rockwell" panose="02060603020205020403" pitchFamily="18" charset="77"/>
              </a:rPr>
              <a:t>Emily </a:t>
            </a:r>
            <a:r>
              <a:rPr lang="en-US" sz="1200" b="1" dirty="0" err="1">
                <a:solidFill>
                  <a:srgbClr val="203355"/>
                </a:solidFill>
                <a:latin typeface="Rockwell" panose="02060603020205020403" pitchFamily="18" charset="77"/>
              </a:rPr>
              <a:t>Bilenduke</a:t>
            </a:r>
            <a:r>
              <a:rPr lang="en-US" sz="1200" b="1" dirty="0">
                <a:solidFill>
                  <a:srgbClr val="203355"/>
                </a:solidFill>
                <a:latin typeface="Rockwell" panose="02060603020205020403" pitchFamily="18" charset="77"/>
              </a:rPr>
              <a:t>, MA</a:t>
            </a:r>
          </a:p>
          <a:p>
            <a:pPr algn="ctr">
              <a:lnSpc>
                <a:spcPts val="1280"/>
              </a:lnSpc>
            </a:pPr>
            <a:r>
              <a:rPr lang="en-US" sz="1200" b="1" dirty="0">
                <a:solidFill>
                  <a:srgbClr val="203355"/>
                </a:solidFill>
                <a:latin typeface="Rockwell" panose="02060603020205020403" pitchFamily="18" charset="77"/>
              </a:rPr>
              <a:t>Colorado School of Public Health</a:t>
            </a:r>
          </a:p>
        </p:txBody>
      </p:sp>
      <p:sp>
        <p:nvSpPr>
          <p:cNvPr id="43" name="TextBox 42">
            <a:extLst>
              <a:ext uri="{FF2B5EF4-FFF2-40B4-BE49-F238E27FC236}">
                <a16:creationId xmlns:a16="http://schemas.microsoft.com/office/drawing/2014/main" id="{F5816D34-87D5-B444-91AA-F6EFF0F7A915}"/>
              </a:ext>
            </a:extLst>
          </p:cNvPr>
          <p:cNvSpPr txBox="1"/>
          <p:nvPr/>
        </p:nvSpPr>
        <p:spPr>
          <a:xfrm>
            <a:off x="2606179" y="1500128"/>
            <a:ext cx="1902120" cy="425758"/>
          </a:xfrm>
          <a:prstGeom prst="rect">
            <a:avLst/>
          </a:prstGeom>
          <a:noFill/>
        </p:spPr>
        <p:txBody>
          <a:bodyPr wrap="square" rtlCol="0">
            <a:spAutoFit/>
          </a:bodyPr>
          <a:lstStyle/>
          <a:p>
            <a:pPr algn="ctr">
              <a:lnSpc>
                <a:spcPts val="1280"/>
              </a:lnSpc>
            </a:pPr>
            <a:r>
              <a:rPr lang="en-US" sz="1200" b="1" dirty="0">
                <a:solidFill>
                  <a:srgbClr val="203355"/>
                </a:solidFill>
                <a:latin typeface="Rockwell" panose="02060603020205020403" pitchFamily="18" charset="77"/>
              </a:rPr>
              <a:t>Victoria Foster, MPH</a:t>
            </a:r>
          </a:p>
          <a:p>
            <a:pPr algn="ctr">
              <a:lnSpc>
                <a:spcPts val="1280"/>
              </a:lnSpc>
            </a:pPr>
            <a:r>
              <a:rPr lang="en-US" sz="1200" b="1" dirty="0">
                <a:solidFill>
                  <a:srgbClr val="203355"/>
                </a:solidFill>
                <a:latin typeface="Rockwell" panose="02060603020205020403" pitchFamily="18" charset="77"/>
              </a:rPr>
              <a:t>New York University</a:t>
            </a:r>
          </a:p>
        </p:txBody>
      </p:sp>
      <p:sp>
        <p:nvSpPr>
          <p:cNvPr id="44" name="TextBox 43">
            <a:extLst>
              <a:ext uri="{FF2B5EF4-FFF2-40B4-BE49-F238E27FC236}">
                <a16:creationId xmlns:a16="http://schemas.microsoft.com/office/drawing/2014/main" id="{194BDEB9-453B-DC4E-AFFF-D57CEA92C1C9}"/>
              </a:ext>
            </a:extLst>
          </p:cNvPr>
          <p:cNvSpPr txBox="1"/>
          <p:nvPr/>
        </p:nvSpPr>
        <p:spPr>
          <a:xfrm>
            <a:off x="6872361" y="1501961"/>
            <a:ext cx="2344440" cy="425758"/>
          </a:xfrm>
          <a:prstGeom prst="rect">
            <a:avLst/>
          </a:prstGeom>
          <a:noFill/>
        </p:spPr>
        <p:txBody>
          <a:bodyPr wrap="square" rtlCol="0">
            <a:spAutoFit/>
          </a:bodyPr>
          <a:lstStyle/>
          <a:p>
            <a:pPr algn="ctr">
              <a:lnSpc>
                <a:spcPts val="1280"/>
              </a:lnSpc>
            </a:pPr>
            <a:r>
              <a:rPr lang="en-US" sz="1200" b="1" dirty="0">
                <a:solidFill>
                  <a:srgbClr val="203355"/>
                </a:solidFill>
                <a:latin typeface="Rockwell" panose="02060603020205020403" pitchFamily="18" charset="77"/>
              </a:rPr>
              <a:t>Sam Noblet, MPH</a:t>
            </a:r>
          </a:p>
          <a:p>
            <a:pPr algn="ctr">
              <a:lnSpc>
                <a:spcPts val="1280"/>
              </a:lnSpc>
            </a:pPr>
            <a:r>
              <a:rPr lang="en-US" sz="1200" b="1" dirty="0">
                <a:solidFill>
                  <a:srgbClr val="203355"/>
                </a:solidFill>
                <a:latin typeface="Rockwell" panose="02060603020205020403" pitchFamily="18" charset="77"/>
              </a:rPr>
              <a:t>University of South Carolina</a:t>
            </a:r>
          </a:p>
        </p:txBody>
      </p:sp>
      <p:sp>
        <p:nvSpPr>
          <p:cNvPr id="2" name="TextBox 1">
            <a:extLst>
              <a:ext uri="{FF2B5EF4-FFF2-40B4-BE49-F238E27FC236}">
                <a16:creationId xmlns:a16="http://schemas.microsoft.com/office/drawing/2014/main" id="{BE423D2C-12C1-0E44-B65D-6FBCA31B7625}"/>
              </a:ext>
            </a:extLst>
          </p:cNvPr>
          <p:cNvSpPr txBox="1"/>
          <p:nvPr/>
        </p:nvSpPr>
        <p:spPr>
          <a:xfrm>
            <a:off x="480877" y="5818321"/>
            <a:ext cx="2325952" cy="400110"/>
          </a:xfrm>
          <a:prstGeom prst="rect">
            <a:avLst/>
          </a:prstGeom>
          <a:noFill/>
          <a:ln w="22225">
            <a:solidFill>
              <a:srgbClr val="263E67"/>
            </a:solidFill>
          </a:ln>
        </p:spPr>
        <p:txBody>
          <a:bodyPr wrap="square" rtlCol="0">
            <a:spAutoFit/>
          </a:bodyPr>
          <a:lstStyle/>
          <a:p>
            <a:pPr algn="ctr"/>
            <a:r>
              <a:rPr lang="en-US" sz="2000" dirty="0">
                <a:solidFill>
                  <a:srgbClr val="263E67"/>
                </a:solidFill>
                <a:latin typeface="Rockwell" panose="02060603020205020403" pitchFamily="18" charset="77"/>
              </a:rPr>
              <a:t>Project Directors</a:t>
            </a:r>
          </a:p>
        </p:txBody>
      </p:sp>
      <p:sp>
        <p:nvSpPr>
          <p:cNvPr id="31" name="TextBox 30">
            <a:extLst>
              <a:ext uri="{FF2B5EF4-FFF2-40B4-BE49-F238E27FC236}">
                <a16:creationId xmlns:a16="http://schemas.microsoft.com/office/drawing/2014/main" id="{A94E716B-7771-754F-8FA7-CB75D934E73A}"/>
              </a:ext>
            </a:extLst>
          </p:cNvPr>
          <p:cNvSpPr txBox="1"/>
          <p:nvPr/>
        </p:nvSpPr>
        <p:spPr>
          <a:xfrm>
            <a:off x="130555" y="5323196"/>
            <a:ext cx="2316111" cy="425758"/>
          </a:xfrm>
          <a:prstGeom prst="rect">
            <a:avLst/>
          </a:prstGeom>
          <a:noFill/>
        </p:spPr>
        <p:txBody>
          <a:bodyPr wrap="square" rtlCol="0">
            <a:spAutoFit/>
          </a:bodyPr>
          <a:lstStyle/>
          <a:p>
            <a:pPr algn="ctr">
              <a:lnSpc>
                <a:spcPts val="1280"/>
              </a:lnSpc>
            </a:pPr>
            <a:r>
              <a:rPr lang="en-US" sz="1200" b="1" dirty="0">
                <a:solidFill>
                  <a:srgbClr val="203355"/>
                </a:solidFill>
                <a:latin typeface="Rockwell" panose="02060603020205020403" pitchFamily="18" charset="77"/>
              </a:rPr>
              <a:t>Mary Wangen, MPH</a:t>
            </a:r>
          </a:p>
          <a:p>
            <a:pPr algn="ctr">
              <a:lnSpc>
                <a:spcPts val="1280"/>
              </a:lnSpc>
            </a:pPr>
            <a:r>
              <a:rPr lang="en-US" sz="1200" b="1" dirty="0">
                <a:solidFill>
                  <a:srgbClr val="203355"/>
                </a:solidFill>
                <a:latin typeface="Rockwell" panose="02060603020205020403" pitchFamily="18" charset="77"/>
              </a:rPr>
              <a:t>University of North Carolina</a:t>
            </a:r>
          </a:p>
        </p:txBody>
      </p:sp>
      <p:pic>
        <p:nvPicPr>
          <p:cNvPr id="32" name="Picture 31">
            <a:extLst>
              <a:ext uri="{FF2B5EF4-FFF2-40B4-BE49-F238E27FC236}">
                <a16:creationId xmlns:a16="http://schemas.microsoft.com/office/drawing/2014/main" id="{16474571-58C6-6744-A6B0-EC18C500E13C}"/>
              </a:ext>
            </a:extLst>
          </p:cNvPr>
          <p:cNvPicPr>
            <a:picLocks noChangeAspect="1"/>
          </p:cNvPicPr>
          <p:nvPr/>
        </p:nvPicPr>
        <p:blipFill>
          <a:blip r:embed="rId3"/>
          <a:srcRect t="613" b="613"/>
          <a:stretch/>
        </p:blipFill>
        <p:spPr>
          <a:xfrm>
            <a:off x="592226" y="50230"/>
            <a:ext cx="1381988" cy="1453896"/>
          </a:xfrm>
          <a:prstGeom prst="rect">
            <a:avLst/>
          </a:prstGeom>
        </p:spPr>
      </p:pic>
      <p:pic>
        <p:nvPicPr>
          <p:cNvPr id="45" name="Picture 44">
            <a:extLst>
              <a:ext uri="{FF2B5EF4-FFF2-40B4-BE49-F238E27FC236}">
                <a16:creationId xmlns:a16="http://schemas.microsoft.com/office/drawing/2014/main" id="{E5AA0684-55C2-A54D-BB99-5D22A32E3DAF}"/>
              </a:ext>
            </a:extLst>
          </p:cNvPr>
          <p:cNvPicPr>
            <a:picLocks noChangeAspect="1"/>
          </p:cNvPicPr>
          <p:nvPr/>
        </p:nvPicPr>
        <p:blipFill>
          <a:blip r:embed="rId4"/>
          <a:srcRect t="271" b="271"/>
          <a:stretch/>
        </p:blipFill>
        <p:spPr>
          <a:xfrm>
            <a:off x="2871641" y="56360"/>
            <a:ext cx="1372478" cy="1453896"/>
          </a:xfrm>
          <a:prstGeom prst="rect">
            <a:avLst/>
          </a:prstGeom>
        </p:spPr>
      </p:pic>
      <p:pic>
        <p:nvPicPr>
          <p:cNvPr id="46" name="Picture 45">
            <a:extLst>
              <a:ext uri="{FF2B5EF4-FFF2-40B4-BE49-F238E27FC236}">
                <a16:creationId xmlns:a16="http://schemas.microsoft.com/office/drawing/2014/main" id="{586D8CB9-35F8-664B-ACE2-775548885428}"/>
              </a:ext>
            </a:extLst>
          </p:cNvPr>
          <p:cNvPicPr>
            <a:picLocks noChangeAspect="1"/>
          </p:cNvPicPr>
          <p:nvPr/>
        </p:nvPicPr>
        <p:blipFill>
          <a:blip r:embed="rId5"/>
          <a:srcRect t="271" b="271"/>
          <a:stretch/>
        </p:blipFill>
        <p:spPr>
          <a:xfrm>
            <a:off x="5101506" y="50230"/>
            <a:ext cx="1372478" cy="1453896"/>
          </a:xfrm>
          <a:prstGeom prst="rect">
            <a:avLst/>
          </a:prstGeom>
        </p:spPr>
      </p:pic>
      <p:pic>
        <p:nvPicPr>
          <p:cNvPr id="47" name="Picture 46">
            <a:extLst>
              <a:ext uri="{FF2B5EF4-FFF2-40B4-BE49-F238E27FC236}">
                <a16:creationId xmlns:a16="http://schemas.microsoft.com/office/drawing/2014/main" id="{BD617BC0-463B-BA49-88A9-EA3048DBF2D2}"/>
              </a:ext>
            </a:extLst>
          </p:cNvPr>
          <p:cNvPicPr/>
          <p:nvPr/>
        </p:nvPicPr>
        <p:blipFill>
          <a:blip r:embed="rId6"/>
          <a:srcRect/>
          <a:stretch/>
        </p:blipFill>
        <p:spPr bwMode="auto">
          <a:xfrm>
            <a:off x="7350348" y="50230"/>
            <a:ext cx="1388466" cy="1453896"/>
          </a:xfrm>
          <a:prstGeom prst="rect">
            <a:avLst/>
          </a:prstGeom>
          <a:noFill/>
          <a:ln>
            <a:noFill/>
          </a:ln>
        </p:spPr>
      </p:pic>
      <p:pic>
        <p:nvPicPr>
          <p:cNvPr id="48" name="Picture 47">
            <a:extLst>
              <a:ext uri="{FF2B5EF4-FFF2-40B4-BE49-F238E27FC236}">
                <a16:creationId xmlns:a16="http://schemas.microsoft.com/office/drawing/2014/main" id="{51AE2E4D-D26C-474E-9F00-7EC54736000F}"/>
              </a:ext>
            </a:extLst>
          </p:cNvPr>
          <p:cNvPicPr>
            <a:picLocks noChangeAspect="1"/>
          </p:cNvPicPr>
          <p:nvPr/>
        </p:nvPicPr>
        <p:blipFill>
          <a:blip r:embed="rId7"/>
          <a:srcRect/>
          <a:stretch/>
        </p:blipFill>
        <p:spPr>
          <a:xfrm>
            <a:off x="577298" y="1969492"/>
            <a:ext cx="1365046" cy="1453896"/>
          </a:xfrm>
          <a:prstGeom prst="rect">
            <a:avLst/>
          </a:prstGeom>
        </p:spPr>
      </p:pic>
      <p:pic>
        <p:nvPicPr>
          <p:cNvPr id="49" name="Picture 48">
            <a:extLst>
              <a:ext uri="{FF2B5EF4-FFF2-40B4-BE49-F238E27FC236}">
                <a16:creationId xmlns:a16="http://schemas.microsoft.com/office/drawing/2014/main" id="{BF13D171-6789-D443-824B-126BFC597F89}"/>
              </a:ext>
            </a:extLst>
          </p:cNvPr>
          <p:cNvPicPr>
            <a:picLocks noChangeAspect="1"/>
          </p:cNvPicPr>
          <p:nvPr/>
        </p:nvPicPr>
        <p:blipFill>
          <a:blip r:embed="rId8"/>
          <a:srcRect/>
          <a:stretch/>
        </p:blipFill>
        <p:spPr>
          <a:xfrm>
            <a:off x="2867966" y="1971976"/>
            <a:ext cx="1365046" cy="1453896"/>
          </a:xfrm>
          <a:prstGeom prst="rect">
            <a:avLst/>
          </a:prstGeom>
        </p:spPr>
      </p:pic>
      <p:pic>
        <p:nvPicPr>
          <p:cNvPr id="50" name="Picture 49">
            <a:extLst>
              <a:ext uri="{FF2B5EF4-FFF2-40B4-BE49-F238E27FC236}">
                <a16:creationId xmlns:a16="http://schemas.microsoft.com/office/drawing/2014/main" id="{8A667425-82D2-8D4D-A721-1933F3F2882F}"/>
              </a:ext>
            </a:extLst>
          </p:cNvPr>
          <p:cNvPicPr>
            <a:picLocks noChangeAspect="1"/>
          </p:cNvPicPr>
          <p:nvPr/>
        </p:nvPicPr>
        <p:blipFill>
          <a:blip r:embed="rId9"/>
          <a:srcRect/>
          <a:stretch/>
        </p:blipFill>
        <p:spPr>
          <a:xfrm>
            <a:off x="5113590" y="1976036"/>
            <a:ext cx="1376148" cy="1453896"/>
          </a:xfrm>
          <a:prstGeom prst="rect">
            <a:avLst/>
          </a:prstGeom>
        </p:spPr>
      </p:pic>
      <p:pic>
        <p:nvPicPr>
          <p:cNvPr id="51" name="Picture 50">
            <a:extLst>
              <a:ext uri="{FF2B5EF4-FFF2-40B4-BE49-F238E27FC236}">
                <a16:creationId xmlns:a16="http://schemas.microsoft.com/office/drawing/2014/main" id="{25E93E62-D189-1F4F-98D8-6365A1E49397}"/>
              </a:ext>
            </a:extLst>
          </p:cNvPr>
          <p:cNvPicPr>
            <a:picLocks noChangeAspect="1"/>
          </p:cNvPicPr>
          <p:nvPr/>
        </p:nvPicPr>
        <p:blipFill>
          <a:blip r:embed="rId10"/>
          <a:srcRect t="1169" b="1169"/>
          <a:stretch/>
        </p:blipFill>
        <p:spPr>
          <a:xfrm>
            <a:off x="7345714" y="1971976"/>
            <a:ext cx="1397734" cy="1453896"/>
          </a:xfrm>
          <a:prstGeom prst="rect">
            <a:avLst/>
          </a:prstGeom>
        </p:spPr>
      </p:pic>
      <p:pic>
        <p:nvPicPr>
          <p:cNvPr id="52" name="Picture 51">
            <a:extLst>
              <a:ext uri="{FF2B5EF4-FFF2-40B4-BE49-F238E27FC236}">
                <a16:creationId xmlns:a16="http://schemas.microsoft.com/office/drawing/2014/main" id="{BC123413-8697-CB49-8311-EF360833120A}"/>
              </a:ext>
            </a:extLst>
          </p:cNvPr>
          <p:cNvPicPr>
            <a:picLocks noChangeAspect="1"/>
          </p:cNvPicPr>
          <p:nvPr/>
        </p:nvPicPr>
        <p:blipFill>
          <a:blip r:embed="rId11"/>
          <a:srcRect/>
          <a:stretch/>
        </p:blipFill>
        <p:spPr>
          <a:xfrm>
            <a:off x="574397" y="3891014"/>
            <a:ext cx="1365046" cy="1453896"/>
          </a:xfrm>
          <a:prstGeom prst="rect">
            <a:avLst/>
          </a:prstGeom>
        </p:spPr>
      </p:pic>
      <p:pic>
        <p:nvPicPr>
          <p:cNvPr id="53" name="Picture 52">
            <a:extLst>
              <a:ext uri="{FF2B5EF4-FFF2-40B4-BE49-F238E27FC236}">
                <a16:creationId xmlns:a16="http://schemas.microsoft.com/office/drawing/2014/main" id="{7BD6B243-8681-A64D-84C0-BB5D21C18A9B}"/>
              </a:ext>
            </a:extLst>
          </p:cNvPr>
          <p:cNvPicPr>
            <a:picLocks noChangeAspect="1"/>
          </p:cNvPicPr>
          <p:nvPr/>
        </p:nvPicPr>
        <p:blipFill>
          <a:blip r:embed="rId12"/>
          <a:srcRect/>
          <a:stretch/>
        </p:blipFill>
        <p:spPr>
          <a:xfrm>
            <a:off x="2856864" y="3891297"/>
            <a:ext cx="1376148" cy="1453896"/>
          </a:xfrm>
          <a:prstGeom prst="rect">
            <a:avLst/>
          </a:prstGeom>
        </p:spPr>
      </p:pic>
      <p:pic>
        <p:nvPicPr>
          <p:cNvPr id="54" name="Picture 53">
            <a:extLst>
              <a:ext uri="{FF2B5EF4-FFF2-40B4-BE49-F238E27FC236}">
                <a16:creationId xmlns:a16="http://schemas.microsoft.com/office/drawing/2014/main" id="{AC1C80B4-F46F-344F-9B0C-E71862CB4AE2}"/>
              </a:ext>
            </a:extLst>
          </p:cNvPr>
          <p:cNvPicPr>
            <a:picLocks noChangeAspect="1"/>
          </p:cNvPicPr>
          <p:nvPr/>
        </p:nvPicPr>
        <p:blipFill>
          <a:blip r:embed="rId13"/>
          <a:srcRect/>
          <a:stretch/>
        </p:blipFill>
        <p:spPr>
          <a:xfrm>
            <a:off x="5098030" y="3889804"/>
            <a:ext cx="1395741" cy="1453896"/>
          </a:xfrm>
          <a:prstGeom prst="rect">
            <a:avLst/>
          </a:prstGeom>
        </p:spPr>
      </p:pic>
    </p:spTree>
    <p:extLst>
      <p:ext uri="{BB962C8B-B14F-4D97-AF65-F5344CB8AC3E}">
        <p14:creationId xmlns:p14="http://schemas.microsoft.com/office/powerpoint/2010/main" val="2980026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640564" y="174324"/>
            <a:ext cx="8692308" cy="707886"/>
          </a:xfrm>
          <a:prstGeom prst="rect">
            <a:avLst/>
          </a:prstGeom>
          <a:noFill/>
        </p:spPr>
        <p:txBody>
          <a:bodyPr wrap="square" rtlCol="0">
            <a:spAutoFit/>
          </a:bodyPr>
          <a:lstStyle/>
          <a:p>
            <a:pPr algn="ctr"/>
            <a:r>
              <a:rPr lang="en-US" sz="4000" dirty="0">
                <a:solidFill>
                  <a:schemeClr val="bg1"/>
                </a:solidFill>
              </a:rPr>
              <a:t>Agenda</a:t>
            </a:r>
            <a:endParaRPr lang="en-US" sz="2800" i="1" dirty="0">
              <a:solidFill>
                <a:schemeClr val="bg1"/>
              </a:solidFill>
            </a:endParaRPr>
          </a:p>
        </p:txBody>
      </p:sp>
      <p:pic>
        <p:nvPicPr>
          <p:cNvPr id="4" name="Picture 3">
            <a:extLst>
              <a:ext uri="{FF2B5EF4-FFF2-40B4-BE49-F238E27FC236}">
                <a16:creationId xmlns:a16="http://schemas.microsoft.com/office/drawing/2014/main" id="{87647DF4-4247-CC49-AC36-1F9792C51B0E}"/>
              </a:ext>
            </a:extLst>
          </p:cNvPr>
          <p:cNvPicPr>
            <a:picLocks noChangeAspect="1"/>
          </p:cNvPicPr>
          <p:nvPr/>
        </p:nvPicPr>
        <p:blipFill>
          <a:blip r:embed="rId3"/>
          <a:stretch>
            <a:fillRect/>
          </a:stretch>
        </p:blipFill>
        <p:spPr>
          <a:xfrm>
            <a:off x="2374698" y="3456972"/>
            <a:ext cx="1714130" cy="1952618"/>
          </a:xfrm>
          <a:prstGeom prst="rect">
            <a:avLst/>
          </a:prstGeom>
        </p:spPr>
      </p:pic>
      <p:pic>
        <p:nvPicPr>
          <p:cNvPr id="13" name="Picture 12">
            <a:extLst>
              <a:ext uri="{FF2B5EF4-FFF2-40B4-BE49-F238E27FC236}">
                <a16:creationId xmlns:a16="http://schemas.microsoft.com/office/drawing/2014/main" id="{D72A6E54-00C4-2B40-91DE-F17B5F33BCEB}"/>
              </a:ext>
            </a:extLst>
          </p:cNvPr>
          <p:cNvPicPr>
            <a:picLocks noChangeAspect="1"/>
          </p:cNvPicPr>
          <p:nvPr/>
        </p:nvPicPr>
        <p:blipFill>
          <a:blip r:embed="rId4"/>
          <a:stretch>
            <a:fillRect/>
          </a:stretch>
        </p:blipFill>
        <p:spPr>
          <a:xfrm>
            <a:off x="4880915" y="1075291"/>
            <a:ext cx="1714130" cy="1952618"/>
          </a:xfrm>
          <a:prstGeom prst="rect">
            <a:avLst/>
          </a:prstGeom>
        </p:spPr>
      </p:pic>
      <p:sp>
        <p:nvSpPr>
          <p:cNvPr id="29" name="TextBox 28">
            <a:extLst>
              <a:ext uri="{FF2B5EF4-FFF2-40B4-BE49-F238E27FC236}">
                <a16:creationId xmlns:a16="http://schemas.microsoft.com/office/drawing/2014/main" id="{E12B059E-BC9D-1B42-8868-312C10074A43}"/>
              </a:ext>
            </a:extLst>
          </p:cNvPr>
          <p:cNvSpPr txBox="1"/>
          <p:nvPr/>
        </p:nvSpPr>
        <p:spPr>
          <a:xfrm>
            <a:off x="8771860" y="3636335"/>
            <a:ext cx="184731" cy="369332"/>
          </a:xfrm>
          <a:prstGeom prst="rect">
            <a:avLst/>
          </a:prstGeom>
          <a:noFill/>
        </p:spPr>
        <p:txBody>
          <a:bodyPr wrap="none" rtlCol="0">
            <a:spAutoFit/>
          </a:bodyPr>
          <a:lstStyle/>
          <a:p>
            <a:endParaRPr lang="en-US" dirty="0"/>
          </a:p>
        </p:txBody>
      </p:sp>
      <p:sp>
        <p:nvSpPr>
          <p:cNvPr id="37" name="TextBox 36">
            <a:extLst>
              <a:ext uri="{FF2B5EF4-FFF2-40B4-BE49-F238E27FC236}">
                <a16:creationId xmlns:a16="http://schemas.microsoft.com/office/drawing/2014/main" id="{50DEE84C-D55E-F24B-B7BD-0F986674D6A5}"/>
              </a:ext>
            </a:extLst>
          </p:cNvPr>
          <p:cNvSpPr txBox="1"/>
          <p:nvPr/>
        </p:nvSpPr>
        <p:spPr>
          <a:xfrm>
            <a:off x="5043780" y="2995200"/>
            <a:ext cx="1393212" cy="425758"/>
          </a:xfrm>
          <a:prstGeom prst="rect">
            <a:avLst/>
          </a:prstGeom>
          <a:noFill/>
        </p:spPr>
        <p:txBody>
          <a:bodyPr wrap="square" rtlCol="0">
            <a:spAutoFit/>
          </a:bodyPr>
          <a:lstStyle/>
          <a:p>
            <a:pPr algn="ctr">
              <a:lnSpc>
                <a:spcPts val="1280"/>
              </a:lnSpc>
            </a:pPr>
            <a:r>
              <a:rPr lang="en-US" sz="1200" b="1" dirty="0">
                <a:solidFill>
                  <a:srgbClr val="203355"/>
                </a:solidFill>
                <a:latin typeface="Rockwell" panose="02060603020205020403" pitchFamily="18" charset="77"/>
              </a:rPr>
              <a:t>Becky Lee, MS</a:t>
            </a:r>
          </a:p>
          <a:p>
            <a:pPr algn="ctr">
              <a:lnSpc>
                <a:spcPts val="1280"/>
              </a:lnSpc>
            </a:pPr>
            <a:r>
              <a:rPr lang="en-US" sz="1200" b="1" dirty="0">
                <a:solidFill>
                  <a:srgbClr val="203355"/>
                </a:solidFill>
                <a:latin typeface="Rockwell" panose="02060603020205020403" pitchFamily="18" charset="77"/>
              </a:rPr>
              <a:t>Project Director</a:t>
            </a:r>
          </a:p>
        </p:txBody>
      </p:sp>
      <p:sp>
        <p:nvSpPr>
          <p:cNvPr id="39" name="TextBox 38">
            <a:extLst>
              <a:ext uri="{FF2B5EF4-FFF2-40B4-BE49-F238E27FC236}">
                <a16:creationId xmlns:a16="http://schemas.microsoft.com/office/drawing/2014/main" id="{EDAE6AE9-3658-5C45-9FF6-30BD3F8630EF}"/>
              </a:ext>
            </a:extLst>
          </p:cNvPr>
          <p:cNvSpPr txBox="1"/>
          <p:nvPr/>
        </p:nvSpPr>
        <p:spPr>
          <a:xfrm>
            <a:off x="2211833" y="5381349"/>
            <a:ext cx="2039860" cy="425758"/>
          </a:xfrm>
          <a:prstGeom prst="rect">
            <a:avLst/>
          </a:prstGeom>
          <a:noFill/>
        </p:spPr>
        <p:txBody>
          <a:bodyPr wrap="square" rtlCol="0">
            <a:spAutoFit/>
          </a:bodyPr>
          <a:lstStyle/>
          <a:p>
            <a:pPr algn="ctr">
              <a:lnSpc>
                <a:spcPts val="1280"/>
              </a:lnSpc>
            </a:pPr>
            <a:r>
              <a:rPr lang="en-US" sz="1200" b="1" dirty="0">
                <a:solidFill>
                  <a:srgbClr val="203355"/>
                </a:solidFill>
                <a:latin typeface="Rockwell" panose="02060603020205020403" pitchFamily="18" charset="77"/>
              </a:rPr>
              <a:t>Rebecca Williams, PhD</a:t>
            </a:r>
          </a:p>
          <a:p>
            <a:pPr algn="ctr">
              <a:lnSpc>
                <a:spcPts val="1280"/>
              </a:lnSpc>
            </a:pPr>
            <a:r>
              <a:rPr lang="en-US" sz="1200" b="1" dirty="0">
                <a:solidFill>
                  <a:srgbClr val="203355"/>
                </a:solidFill>
                <a:latin typeface="Rockwell" panose="02060603020205020403" pitchFamily="18" charset="77"/>
              </a:rPr>
              <a:t>Co-investigator</a:t>
            </a:r>
          </a:p>
        </p:txBody>
      </p:sp>
      <p:sp>
        <p:nvSpPr>
          <p:cNvPr id="40" name="TextBox 39">
            <a:extLst>
              <a:ext uri="{FF2B5EF4-FFF2-40B4-BE49-F238E27FC236}">
                <a16:creationId xmlns:a16="http://schemas.microsoft.com/office/drawing/2014/main" id="{F5456C2B-82DF-2845-9210-9F8B8F598BED}"/>
              </a:ext>
            </a:extLst>
          </p:cNvPr>
          <p:cNvSpPr txBox="1"/>
          <p:nvPr/>
        </p:nvSpPr>
        <p:spPr>
          <a:xfrm>
            <a:off x="4876347" y="5381349"/>
            <a:ext cx="1714130" cy="425758"/>
          </a:xfrm>
          <a:prstGeom prst="rect">
            <a:avLst/>
          </a:prstGeom>
          <a:noFill/>
        </p:spPr>
        <p:txBody>
          <a:bodyPr wrap="square" rtlCol="0">
            <a:spAutoFit/>
          </a:bodyPr>
          <a:lstStyle/>
          <a:p>
            <a:pPr algn="ctr">
              <a:lnSpc>
                <a:spcPts val="1280"/>
              </a:lnSpc>
            </a:pPr>
            <a:r>
              <a:rPr lang="en-US" sz="1200" b="1" dirty="0">
                <a:solidFill>
                  <a:srgbClr val="203355"/>
                </a:solidFill>
                <a:latin typeface="Rockwell" panose="02060603020205020403" pitchFamily="18" charset="77"/>
              </a:rPr>
              <a:t>Alexa Young, MPH</a:t>
            </a:r>
          </a:p>
          <a:p>
            <a:pPr algn="ctr">
              <a:lnSpc>
                <a:spcPts val="1280"/>
              </a:lnSpc>
            </a:pPr>
            <a:r>
              <a:rPr lang="en-US" sz="1200" b="1" dirty="0">
                <a:solidFill>
                  <a:srgbClr val="203355"/>
                </a:solidFill>
                <a:latin typeface="Rockwell" panose="02060603020205020403" pitchFamily="18" charset="77"/>
              </a:rPr>
              <a:t>Research Associate</a:t>
            </a:r>
          </a:p>
        </p:txBody>
      </p:sp>
      <p:sp>
        <p:nvSpPr>
          <p:cNvPr id="41" name="TextBox 40">
            <a:extLst>
              <a:ext uri="{FF2B5EF4-FFF2-40B4-BE49-F238E27FC236}">
                <a16:creationId xmlns:a16="http://schemas.microsoft.com/office/drawing/2014/main" id="{F1F53A36-38E7-9B47-AA69-18260B6D7B30}"/>
              </a:ext>
            </a:extLst>
          </p:cNvPr>
          <p:cNvSpPr txBox="1"/>
          <p:nvPr/>
        </p:nvSpPr>
        <p:spPr>
          <a:xfrm>
            <a:off x="2224865" y="2995200"/>
            <a:ext cx="2026828" cy="425758"/>
          </a:xfrm>
          <a:prstGeom prst="rect">
            <a:avLst/>
          </a:prstGeom>
          <a:noFill/>
        </p:spPr>
        <p:txBody>
          <a:bodyPr wrap="square" rtlCol="0">
            <a:spAutoFit/>
          </a:bodyPr>
          <a:lstStyle/>
          <a:p>
            <a:pPr algn="ctr">
              <a:lnSpc>
                <a:spcPts val="1280"/>
              </a:lnSpc>
            </a:pPr>
            <a:r>
              <a:rPr lang="en-US" sz="1200" b="1" dirty="0">
                <a:solidFill>
                  <a:srgbClr val="203355"/>
                </a:solidFill>
                <a:latin typeface="Rockwell" panose="02060603020205020403" pitchFamily="18" charset="77"/>
              </a:rPr>
              <a:t>Stephanie Wheeler, PhD</a:t>
            </a:r>
          </a:p>
          <a:p>
            <a:pPr algn="ctr">
              <a:lnSpc>
                <a:spcPts val="1280"/>
              </a:lnSpc>
            </a:pPr>
            <a:r>
              <a:rPr lang="en-US" sz="1200" b="1" dirty="0">
                <a:solidFill>
                  <a:srgbClr val="203355"/>
                </a:solidFill>
                <a:latin typeface="Rockwell" panose="02060603020205020403" pitchFamily="18" charset="77"/>
              </a:rPr>
              <a:t>Principal Investigator</a:t>
            </a:r>
          </a:p>
        </p:txBody>
      </p:sp>
      <p:sp>
        <p:nvSpPr>
          <p:cNvPr id="30" name="TextBox 29">
            <a:extLst>
              <a:ext uri="{FF2B5EF4-FFF2-40B4-BE49-F238E27FC236}">
                <a16:creationId xmlns:a16="http://schemas.microsoft.com/office/drawing/2014/main" id="{9B82DD81-8DD4-9E4E-9715-59F99DA9195D}"/>
              </a:ext>
            </a:extLst>
          </p:cNvPr>
          <p:cNvSpPr txBox="1"/>
          <p:nvPr/>
        </p:nvSpPr>
        <p:spPr>
          <a:xfrm>
            <a:off x="1629177" y="8842"/>
            <a:ext cx="5885645" cy="1015663"/>
          </a:xfrm>
          <a:prstGeom prst="rect">
            <a:avLst/>
          </a:prstGeom>
          <a:noFill/>
          <a:ln w="22225">
            <a:noFill/>
          </a:ln>
        </p:spPr>
        <p:txBody>
          <a:bodyPr wrap="square" rtlCol="0">
            <a:spAutoFit/>
          </a:bodyPr>
          <a:lstStyle/>
          <a:p>
            <a:pPr algn="ctr"/>
            <a:r>
              <a:rPr lang="en-US" sz="3600" dirty="0">
                <a:solidFill>
                  <a:srgbClr val="263E67"/>
                </a:solidFill>
                <a:latin typeface="Rockwell" panose="02060603020205020403" pitchFamily="18" charset="77"/>
              </a:rPr>
              <a:t>Coordinating Center Team</a:t>
            </a:r>
          </a:p>
          <a:p>
            <a:pPr algn="ctr"/>
            <a:r>
              <a:rPr lang="en-US" sz="2400" i="1" dirty="0">
                <a:solidFill>
                  <a:srgbClr val="263E67"/>
                </a:solidFill>
                <a:latin typeface="Rockwell" panose="02060603020205020403" pitchFamily="18" charset="77"/>
              </a:rPr>
              <a:t>University of North Carolina at Chapel Hill</a:t>
            </a:r>
          </a:p>
        </p:txBody>
      </p:sp>
      <p:pic>
        <p:nvPicPr>
          <p:cNvPr id="5" name="Picture 4">
            <a:extLst>
              <a:ext uri="{FF2B5EF4-FFF2-40B4-BE49-F238E27FC236}">
                <a16:creationId xmlns:a16="http://schemas.microsoft.com/office/drawing/2014/main" id="{C18F2329-38CB-B64C-B433-E87F7D081067}"/>
              </a:ext>
            </a:extLst>
          </p:cNvPr>
          <p:cNvPicPr>
            <a:picLocks noChangeAspect="1"/>
          </p:cNvPicPr>
          <p:nvPr/>
        </p:nvPicPr>
        <p:blipFill>
          <a:blip r:embed="rId5"/>
          <a:stretch>
            <a:fillRect/>
          </a:stretch>
        </p:blipFill>
        <p:spPr>
          <a:xfrm>
            <a:off x="2387245" y="1050263"/>
            <a:ext cx="1714130" cy="1952618"/>
          </a:xfrm>
          <a:prstGeom prst="rect">
            <a:avLst/>
          </a:prstGeom>
        </p:spPr>
      </p:pic>
      <p:pic>
        <p:nvPicPr>
          <p:cNvPr id="7" name="Picture 6">
            <a:extLst>
              <a:ext uri="{FF2B5EF4-FFF2-40B4-BE49-F238E27FC236}">
                <a16:creationId xmlns:a16="http://schemas.microsoft.com/office/drawing/2014/main" id="{7017F412-51C7-5D4F-8204-2D2C12384E8F}"/>
              </a:ext>
            </a:extLst>
          </p:cNvPr>
          <p:cNvPicPr>
            <a:picLocks noChangeAspect="1"/>
          </p:cNvPicPr>
          <p:nvPr/>
        </p:nvPicPr>
        <p:blipFill>
          <a:blip r:embed="rId6"/>
          <a:stretch>
            <a:fillRect/>
          </a:stretch>
        </p:blipFill>
        <p:spPr>
          <a:xfrm>
            <a:off x="4883471" y="3450930"/>
            <a:ext cx="1707006" cy="1952617"/>
          </a:xfrm>
          <a:prstGeom prst="rect">
            <a:avLst/>
          </a:prstGeom>
        </p:spPr>
      </p:pic>
    </p:spTree>
    <p:extLst>
      <p:ext uri="{BB962C8B-B14F-4D97-AF65-F5344CB8AC3E}">
        <p14:creationId xmlns:p14="http://schemas.microsoft.com/office/powerpoint/2010/main" val="23849260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34760" y="142876"/>
            <a:ext cx="4957763" cy="979823"/>
          </a:xfrm>
        </p:spPr>
        <p:txBody>
          <a:bodyPr/>
          <a:lstStyle/>
          <a:p>
            <a:pPr algn="ctr"/>
            <a:r>
              <a:rPr lang="en-US" sz="3600" dirty="0">
                <a:solidFill>
                  <a:srgbClr val="263E67"/>
                </a:solidFill>
                <a:latin typeface="Rockwell" panose="02060603020205020403" pitchFamily="18" charset="77"/>
              </a:rPr>
              <a:t>Overview of Current </a:t>
            </a:r>
            <a:br>
              <a:rPr lang="en-US" sz="3600" dirty="0">
                <a:solidFill>
                  <a:srgbClr val="263E67"/>
                </a:solidFill>
                <a:latin typeface="Rockwell" panose="02060603020205020403" pitchFamily="18" charset="77"/>
              </a:rPr>
            </a:br>
            <a:r>
              <a:rPr lang="en-US" sz="3600" dirty="0">
                <a:solidFill>
                  <a:srgbClr val="263E67"/>
                </a:solidFill>
                <a:latin typeface="Rockwell" panose="02060603020205020403" pitchFamily="18" charset="77"/>
              </a:rPr>
              <a:t>Cross-Center Activities</a:t>
            </a:r>
            <a:endParaRPr lang="en-US" sz="3600" i="1" dirty="0">
              <a:solidFill>
                <a:srgbClr val="263E67"/>
              </a:solidFill>
              <a:latin typeface="Rockwell" panose="02060603020205020403" pitchFamily="18" charset="77"/>
            </a:endParaRPr>
          </a:p>
        </p:txBody>
      </p:sp>
      <p:sp>
        <p:nvSpPr>
          <p:cNvPr id="19" name="Rounded Rectangle 18">
            <a:extLst>
              <a:ext uri="{FF2B5EF4-FFF2-40B4-BE49-F238E27FC236}">
                <a16:creationId xmlns:a16="http://schemas.microsoft.com/office/drawing/2014/main" id="{C0241EAD-710D-0040-97D9-E4EBF7FC6D30}"/>
              </a:ext>
            </a:extLst>
          </p:cNvPr>
          <p:cNvSpPr/>
          <p:nvPr/>
        </p:nvSpPr>
        <p:spPr>
          <a:xfrm>
            <a:off x="4615651" y="1295614"/>
            <a:ext cx="1454515" cy="1392268"/>
          </a:xfrm>
          <a:prstGeom prst="roundRect">
            <a:avLst/>
          </a:prstGeom>
          <a:solidFill>
            <a:srgbClr val="263E67"/>
          </a:solidFill>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altLang="en-US" sz="1425" kern="0" dirty="0">
                <a:latin typeface="Rockwell" panose="02060603020205020403" pitchFamily="18" charset="77"/>
              </a:rPr>
              <a:t>Organizational Theory for Implementation Science</a:t>
            </a:r>
            <a:endParaRPr lang="en-US" sz="1425" dirty="0">
              <a:latin typeface="Rockwell" panose="02060603020205020403" pitchFamily="18" charset="77"/>
            </a:endParaRPr>
          </a:p>
        </p:txBody>
      </p:sp>
      <p:sp>
        <p:nvSpPr>
          <p:cNvPr id="20" name="Rounded Rectangle 19">
            <a:extLst>
              <a:ext uri="{FF2B5EF4-FFF2-40B4-BE49-F238E27FC236}">
                <a16:creationId xmlns:a16="http://schemas.microsoft.com/office/drawing/2014/main" id="{843C3251-E698-D346-B10D-0E711777205A}"/>
              </a:ext>
            </a:extLst>
          </p:cNvPr>
          <p:cNvSpPr/>
          <p:nvPr/>
        </p:nvSpPr>
        <p:spPr>
          <a:xfrm>
            <a:off x="1576486" y="1268886"/>
            <a:ext cx="1453896" cy="1389888"/>
          </a:xfrm>
          <a:prstGeom prst="roundRect">
            <a:avLst/>
          </a:prstGeom>
          <a:solidFill>
            <a:srgbClr val="263E6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en-US" sz="1500" kern="0" dirty="0">
                <a:latin typeface="Rockwell" panose="02060603020205020403" pitchFamily="18" charset="77"/>
              </a:rPr>
              <a:t>Rural Cancer</a:t>
            </a:r>
            <a:endParaRPr lang="en-US" sz="1500" dirty="0">
              <a:latin typeface="Rockwell" panose="02060603020205020403" pitchFamily="18" charset="77"/>
            </a:endParaRPr>
          </a:p>
        </p:txBody>
      </p:sp>
      <p:sp>
        <p:nvSpPr>
          <p:cNvPr id="21" name="Rounded Rectangle 20">
            <a:extLst>
              <a:ext uri="{FF2B5EF4-FFF2-40B4-BE49-F238E27FC236}">
                <a16:creationId xmlns:a16="http://schemas.microsoft.com/office/drawing/2014/main" id="{C02CAB5E-C5C8-3547-B155-7779693F8F81}"/>
              </a:ext>
            </a:extLst>
          </p:cNvPr>
          <p:cNvSpPr/>
          <p:nvPr/>
        </p:nvSpPr>
        <p:spPr>
          <a:xfrm>
            <a:off x="3096137" y="1296237"/>
            <a:ext cx="1453896" cy="1389888"/>
          </a:xfrm>
          <a:prstGeom prst="roundRect">
            <a:avLst/>
          </a:prstGeom>
          <a:solidFill>
            <a:srgbClr val="263E6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kern="0" dirty="0">
                <a:latin typeface="Rockwell" panose="02060603020205020403" pitchFamily="18" charset="77"/>
              </a:rPr>
              <a:t>iCollab</a:t>
            </a:r>
            <a:endParaRPr lang="en-US" sz="1500" dirty="0">
              <a:latin typeface="Rockwell" panose="02060603020205020403" pitchFamily="18" charset="77"/>
            </a:endParaRPr>
          </a:p>
        </p:txBody>
      </p:sp>
      <p:sp>
        <p:nvSpPr>
          <p:cNvPr id="22" name="Rounded Rectangle 21">
            <a:extLst>
              <a:ext uri="{FF2B5EF4-FFF2-40B4-BE49-F238E27FC236}">
                <a16:creationId xmlns:a16="http://schemas.microsoft.com/office/drawing/2014/main" id="{F5A50395-C993-0A4A-A9E2-BA051B67D29F}"/>
              </a:ext>
            </a:extLst>
          </p:cNvPr>
          <p:cNvSpPr/>
          <p:nvPr/>
        </p:nvSpPr>
        <p:spPr>
          <a:xfrm>
            <a:off x="2303434" y="2868356"/>
            <a:ext cx="1453896" cy="1389888"/>
          </a:xfrm>
          <a:prstGeom prst="roundRect">
            <a:avLst/>
          </a:prstGeom>
          <a:solidFill>
            <a:srgbClr val="489BD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en-US" sz="1500" kern="0" dirty="0">
                <a:latin typeface="Rockwell" panose="02060603020205020403" pitchFamily="18" charset="77"/>
              </a:rPr>
              <a:t>Cancer &amp; COVID-19</a:t>
            </a:r>
            <a:endParaRPr lang="en-US" sz="1500" dirty="0">
              <a:latin typeface="Rockwell" panose="02060603020205020403" pitchFamily="18" charset="77"/>
            </a:endParaRPr>
          </a:p>
        </p:txBody>
      </p:sp>
      <p:sp>
        <p:nvSpPr>
          <p:cNvPr id="23" name="Rounded Rectangle 22">
            <a:extLst>
              <a:ext uri="{FF2B5EF4-FFF2-40B4-BE49-F238E27FC236}">
                <a16:creationId xmlns:a16="http://schemas.microsoft.com/office/drawing/2014/main" id="{07AE366E-8403-EB45-9503-8AB30AC967EE}"/>
              </a:ext>
            </a:extLst>
          </p:cNvPr>
          <p:cNvSpPr/>
          <p:nvPr/>
        </p:nvSpPr>
        <p:spPr>
          <a:xfrm>
            <a:off x="56835" y="1266683"/>
            <a:ext cx="1453896" cy="1389888"/>
          </a:xfrm>
          <a:prstGeom prst="roundRect">
            <a:avLst/>
          </a:prstGeom>
          <a:solidFill>
            <a:srgbClr val="263E6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kern="0" dirty="0">
                <a:latin typeface="Rockwell" panose="02060603020205020403" pitchFamily="18" charset="77"/>
              </a:rPr>
              <a:t>Survivorship</a:t>
            </a:r>
            <a:endParaRPr lang="en-US" sz="1500" dirty="0">
              <a:latin typeface="Rockwell" panose="02060603020205020403" pitchFamily="18" charset="77"/>
            </a:endParaRPr>
          </a:p>
        </p:txBody>
      </p:sp>
      <p:sp>
        <p:nvSpPr>
          <p:cNvPr id="24" name="Rounded Rectangle 23">
            <a:extLst>
              <a:ext uri="{FF2B5EF4-FFF2-40B4-BE49-F238E27FC236}">
                <a16:creationId xmlns:a16="http://schemas.microsoft.com/office/drawing/2014/main" id="{08A3EF73-724D-AD41-A18A-A6FDA1917C78}"/>
              </a:ext>
            </a:extLst>
          </p:cNvPr>
          <p:cNvSpPr/>
          <p:nvPr/>
        </p:nvSpPr>
        <p:spPr>
          <a:xfrm>
            <a:off x="3074454" y="4431350"/>
            <a:ext cx="1453896" cy="1389888"/>
          </a:xfrm>
          <a:prstGeom prst="roundRect">
            <a:avLst/>
          </a:prstGeom>
          <a:solidFill>
            <a:srgbClr val="CBDE6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en-US" sz="1500" kern="0" dirty="0">
                <a:solidFill>
                  <a:schemeClr val="bg1"/>
                </a:solidFill>
                <a:latin typeface="Rockwell" panose="02060603020205020403" pitchFamily="18" charset="77"/>
              </a:rPr>
              <a:t>Modeling Evidence-Based</a:t>
            </a:r>
          </a:p>
          <a:p>
            <a:pPr algn="ctr"/>
            <a:r>
              <a:rPr lang="en-US" altLang="en-US" sz="1500" kern="0" dirty="0">
                <a:solidFill>
                  <a:schemeClr val="bg1"/>
                </a:solidFill>
                <a:latin typeface="Rockwell" panose="02060603020205020403" pitchFamily="18" charset="77"/>
              </a:rPr>
              <a:t>Intervention Impact</a:t>
            </a:r>
            <a:endParaRPr lang="en-US" sz="1500" dirty="0">
              <a:solidFill>
                <a:schemeClr val="bg1"/>
              </a:solidFill>
              <a:latin typeface="Rockwell" panose="02060603020205020403" pitchFamily="18" charset="77"/>
            </a:endParaRPr>
          </a:p>
        </p:txBody>
      </p:sp>
      <p:sp>
        <p:nvSpPr>
          <p:cNvPr id="25" name="Rounded Rectangle 24">
            <a:extLst>
              <a:ext uri="{FF2B5EF4-FFF2-40B4-BE49-F238E27FC236}">
                <a16:creationId xmlns:a16="http://schemas.microsoft.com/office/drawing/2014/main" id="{11078C73-791D-BC48-ADFF-47752E9C0819}"/>
              </a:ext>
            </a:extLst>
          </p:cNvPr>
          <p:cNvSpPr/>
          <p:nvPr/>
        </p:nvSpPr>
        <p:spPr>
          <a:xfrm>
            <a:off x="4615651" y="4433433"/>
            <a:ext cx="1453896" cy="1389888"/>
          </a:xfrm>
          <a:prstGeom prst="roundRect">
            <a:avLst/>
          </a:prstGeom>
          <a:solidFill>
            <a:srgbClr val="CBDE6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en-US" sz="1500" kern="0" dirty="0">
                <a:solidFill>
                  <a:schemeClr val="bg1"/>
                </a:solidFill>
                <a:latin typeface="Rockwell" panose="02060603020205020403" pitchFamily="18" charset="77"/>
              </a:rPr>
              <a:t>Multiple Cancer Prevention and Control</a:t>
            </a:r>
            <a:endParaRPr lang="en-US" sz="1500" dirty="0">
              <a:solidFill>
                <a:schemeClr val="bg1"/>
              </a:solidFill>
              <a:latin typeface="Rockwell" panose="02060603020205020403" pitchFamily="18" charset="77"/>
            </a:endParaRPr>
          </a:p>
        </p:txBody>
      </p:sp>
      <p:sp>
        <p:nvSpPr>
          <p:cNvPr id="26" name="Rounded Rectangle 25">
            <a:extLst>
              <a:ext uri="{FF2B5EF4-FFF2-40B4-BE49-F238E27FC236}">
                <a16:creationId xmlns:a16="http://schemas.microsoft.com/office/drawing/2014/main" id="{E1BE4821-FD35-574A-B12D-0DA57349AF23}"/>
              </a:ext>
            </a:extLst>
          </p:cNvPr>
          <p:cNvSpPr/>
          <p:nvPr/>
        </p:nvSpPr>
        <p:spPr>
          <a:xfrm>
            <a:off x="7653426" y="1296237"/>
            <a:ext cx="1453896" cy="1389888"/>
          </a:xfrm>
          <a:prstGeom prst="roundRect">
            <a:avLst/>
          </a:prstGeom>
          <a:solidFill>
            <a:srgbClr val="263E6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en-US" sz="1500" kern="0" dirty="0">
                <a:latin typeface="Rockwell" panose="02060603020205020403" pitchFamily="18" charset="77"/>
              </a:rPr>
              <a:t>Health Behaviors</a:t>
            </a:r>
            <a:endParaRPr lang="en-US" sz="1500" dirty="0">
              <a:latin typeface="Rockwell" panose="02060603020205020403" pitchFamily="18" charset="77"/>
            </a:endParaRPr>
          </a:p>
        </p:txBody>
      </p:sp>
      <p:sp>
        <p:nvSpPr>
          <p:cNvPr id="29" name="Rounded Rectangle 28">
            <a:extLst>
              <a:ext uri="{FF2B5EF4-FFF2-40B4-BE49-F238E27FC236}">
                <a16:creationId xmlns:a16="http://schemas.microsoft.com/office/drawing/2014/main" id="{5D241E6C-D8EC-D74B-9030-9A780918FC54}"/>
              </a:ext>
            </a:extLst>
          </p:cNvPr>
          <p:cNvSpPr/>
          <p:nvPr/>
        </p:nvSpPr>
        <p:spPr>
          <a:xfrm>
            <a:off x="6135302" y="1297471"/>
            <a:ext cx="1453896" cy="1389888"/>
          </a:xfrm>
          <a:prstGeom prst="roundRect">
            <a:avLst/>
          </a:prstGeom>
          <a:solidFill>
            <a:srgbClr val="263E6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kern="0" dirty="0">
                <a:latin typeface="Rockwell" panose="02060603020205020403" pitchFamily="18" charset="77"/>
              </a:rPr>
              <a:t>CPCRN Scholars</a:t>
            </a:r>
            <a:endParaRPr lang="en-US" sz="1500" dirty="0">
              <a:latin typeface="Rockwell" panose="02060603020205020403" pitchFamily="18" charset="77"/>
            </a:endParaRPr>
          </a:p>
        </p:txBody>
      </p:sp>
      <p:sp>
        <p:nvSpPr>
          <p:cNvPr id="3" name="Rectangle 2">
            <a:extLst>
              <a:ext uri="{FF2B5EF4-FFF2-40B4-BE49-F238E27FC236}">
                <a16:creationId xmlns:a16="http://schemas.microsoft.com/office/drawing/2014/main" id="{22608B1A-40A0-FA4E-B28D-942E55ED3964}"/>
              </a:ext>
            </a:extLst>
          </p:cNvPr>
          <p:cNvSpPr/>
          <p:nvPr/>
        </p:nvSpPr>
        <p:spPr>
          <a:xfrm>
            <a:off x="412737" y="5939840"/>
            <a:ext cx="2327497" cy="307777"/>
          </a:xfrm>
          <a:prstGeom prst="rect">
            <a:avLst/>
          </a:prstGeom>
        </p:spPr>
        <p:txBody>
          <a:bodyPr wrap="none">
            <a:spAutoFit/>
          </a:bodyPr>
          <a:lstStyle/>
          <a:p>
            <a:r>
              <a:rPr lang="en-US" sz="1400" dirty="0">
                <a:solidFill>
                  <a:srgbClr val="263E67"/>
                </a:solidFill>
                <a:latin typeface="Rockwell" panose="02060603020205020403" pitchFamily="18" charset="77"/>
              </a:rPr>
              <a:t>www.CPCRN.org/projects</a:t>
            </a:r>
          </a:p>
        </p:txBody>
      </p:sp>
      <p:sp>
        <p:nvSpPr>
          <p:cNvPr id="27" name="Rounded Rectangle 26">
            <a:extLst>
              <a:ext uri="{FF2B5EF4-FFF2-40B4-BE49-F238E27FC236}">
                <a16:creationId xmlns:a16="http://schemas.microsoft.com/office/drawing/2014/main" id="{0F7FD8E9-25FD-8B4E-A62C-50A1A69A2830}"/>
              </a:ext>
            </a:extLst>
          </p:cNvPr>
          <p:cNvSpPr/>
          <p:nvPr/>
        </p:nvSpPr>
        <p:spPr>
          <a:xfrm>
            <a:off x="5386670" y="2868356"/>
            <a:ext cx="1453896" cy="1389888"/>
          </a:xfrm>
          <a:prstGeom prst="roundRect">
            <a:avLst/>
          </a:prstGeom>
          <a:solidFill>
            <a:srgbClr val="489BD5"/>
          </a:solidFill>
        </p:spPr>
        <p:style>
          <a:lnRef idx="2">
            <a:schemeClr val="accent1">
              <a:shade val="50000"/>
            </a:schemeClr>
          </a:lnRef>
          <a:fillRef idx="1">
            <a:schemeClr val="accent1"/>
          </a:fillRef>
          <a:effectRef idx="0">
            <a:schemeClr val="accent1"/>
          </a:effectRef>
          <a:fontRef idx="minor">
            <a:schemeClr val="lt1"/>
          </a:fontRef>
        </p:style>
        <p:txBody>
          <a:bodyPr lIns="45720" rIns="45720" rtlCol="0" anchor="ctr"/>
          <a:lstStyle/>
          <a:p>
            <a:pPr algn="ctr"/>
            <a:r>
              <a:rPr lang="en-US" altLang="en-US" sz="1500" kern="0" dirty="0">
                <a:latin typeface="Rockwell" panose="02060603020205020403" pitchFamily="18" charset="77"/>
              </a:rPr>
              <a:t>Health Equity &amp; Social Determinants of Health</a:t>
            </a:r>
            <a:endParaRPr lang="en-US" sz="1500" dirty="0">
              <a:latin typeface="Rockwell" panose="02060603020205020403" pitchFamily="18" charset="77"/>
            </a:endParaRPr>
          </a:p>
        </p:txBody>
      </p:sp>
      <p:sp>
        <p:nvSpPr>
          <p:cNvPr id="28" name="Rounded Rectangle 27">
            <a:extLst>
              <a:ext uri="{FF2B5EF4-FFF2-40B4-BE49-F238E27FC236}">
                <a16:creationId xmlns:a16="http://schemas.microsoft.com/office/drawing/2014/main" id="{4CBB2F2D-141A-C348-A961-A4725890A6C8}"/>
              </a:ext>
            </a:extLst>
          </p:cNvPr>
          <p:cNvSpPr/>
          <p:nvPr/>
        </p:nvSpPr>
        <p:spPr>
          <a:xfrm>
            <a:off x="3845052" y="2868356"/>
            <a:ext cx="1453896" cy="1389888"/>
          </a:xfrm>
          <a:prstGeom prst="roundRect">
            <a:avLst/>
          </a:prstGeom>
          <a:solidFill>
            <a:srgbClr val="489BD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en-US" sz="1500" kern="0" dirty="0">
                <a:latin typeface="Rockwell" panose="02060603020205020403" pitchFamily="18" charset="77"/>
              </a:rPr>
              <a:t>Cancer Screening Change Package</a:t>
            </a:r>
            <a:endParaRPr lang="en-US" sz="1500" dirty="0">
              <a:latin typeface="Rockwell" panose="02060603020205020403" pitchFamily="18" charset="77"/>
            </a:endParaRPr>
          </a:p>
        </p:txBody>
      </p:sp>
      <p:sp>
        <p:nvSpPr>
          <p:cNvPr id="17" name="Rectangle 16">
            <a:extLst>
              <a:ext uri="{FF2B5EF4-FFF2-40B4-BE49-F238E27FC236}">
                <a16:creationId xmlns:a16="http://schemas.microsoft.com/office/drawing/2014/main" id="{C3D4B1A0-546B-8D4D-8F03-4CB0345363CB}"/>
              </a:ext>
            </a:extLst>
          </p:cNvPr>
          <p:cNvSpPr/>
          <p:nvPr/>
        </p:nvSpPr>
        <p:spPr>
          <a:xfrm>
            <a:off x="8787382" y="6442438"/>
            <a:ext cx="229296" cy="18058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0016014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2575736-6E1B-4AAF-9B1C-E5CB0FACC3F5}"/>
              </a:ext>
            </a:extLst>
          </p:cNvPr>
          <p:cNvSpPr txBox="1">
            <a:spLocks/>
          </p:cNvSpPr>
          <p:nvPr/>
        </p:nvSpPr>
        <p:spPr>
          <a:xfrm>
            <a:off x="0" y="40073"/>
            <a:ext cx="9144000" cy="576513"/>
          </a:xfrm>
          <a:prstGeom prst="rect">
            <a:avLst/>
          </a:prstGeom>
        </p:spPr>
        <p:txBody>
          <a:bodyPr>
            <a:normAutofit lnSpcReduction="10000"/>
          </a:bodyPr>
          <a:lstStyle>
            <a:lvl1pPr algn="l" defTabSz="914400" rtl="0" eaLnBrk="1" latinLnBrk="0" hangingPunct="1">
              <a:lnSpc>
                <a:spcPct val="90000"/>
              </a:lnSpc>
              <a:spcBef>
                <a:spcPct val="0"/>
              </a:spcBef>
              <a:buNone/>
              <a:defRPr sz="4400" kern="1200" baseline="0">
                <a:solidFill>
                  <a:srgbClr val="263E67"/>
                </a:solidFill>
                <a:latin typeface="+mj-lt"/>
                <a:ea typeface="+mj-ea"/>
                <a:cs typeface="+mj-cs"/>
              </a:defRPr>
            </a:lvl1pPr>
          </a:lstStyle>
          <a:p>
            <a:pPr algn="ctr"/>
            <a:r>
              <a:rPr lang="en-US" sz="3600" dirty="0">
                <a:latin typeface="Rockwell" panose="02060603020205020403" pitchFamily="18" charset="77"/>
              </a:rPr>
              <a:t>Contacts for Cross-Center Activities</a:t>
            </a:r>
          </a:p>
        </p:txBody>
      </p:sp>
      <p:graphicFrame>
        <p:nvGraphicFramePr>
          <p:cNvPr id="4" name="Table 3">
            <a:extLst>
              <a:ext uri="{FF2B5EF4-FFF2-40B4-BE49-F238E27FC236}">
                <a16:creationId xmlns:a16="http://schemas.microsoft.com/office/drawing/2014/main" id="{E946D9F4-FF9A-F840-B80A-772183987F53}"/>
              </a:ext>
            </a:extLst>
          </p:cNvPr>
          <p:cNvGraphicFramePr>
            <a:graphicFrameLocks noGrp="1"/>
          </p:cNvGraphicFramePr>
          <p:nvPr/>
        </p:nvGraphicFramePr>
        <p:xfrm>
          <a:off x="154810" y="551782"/>
          <a:ext cx="8834379" cy="6294721"/>
        </p:xfrm>
        <a:graphic>
          <a:graphicData uri="http://schemas.openxmlformats.org/drawingml/2006/table">
            <a:tbl>
              <a:tblPr firstRow="1" firstCol="1" bandRow="1">
                <a:tableStyleId>{5C22544A-7EE6-4342-B048-85BDC9FD1C3A}</a:tableStyleId>
              </a:tblPr>
              <a:tblGrid>
                <a:gridCol w="2944793">
                  <a:extLst>
                    <a:ext uri="{9D8B030D-6E8A-4147-A177-3AD203B41FA5}">
                      <a16:colId xmlns:a16="http://schemas.microsoft.com/office/drawing/2014/main" val="464937128"/>
                    </a:ext>
                  </a:extLst>
                </a:gridCol>
                <a:gridCol w="2150482">
                  <a:extLst>
                    <a:ext uri="{9D8B030D-6E8A-4147-A177-3AD203B41FA5}">
                      <a16:colId xmlns:a16="http://schemas.microsoft.com/office/drawing/2014/main" val="1514736461"/>
                    </a:ext>
                  </a:extLst>
                </a:gridCol>
                <a:gridCol w="3739104">
                  <a:extLst>
                    <a:ext uri="{9D8B030D-6E8A-4147-A177-3AD203B41FA5}">
                      <a16:colId xmlns:a16="http://schemas.microsoft.com/office/drawing/2014/main" val="3625031830"/>
                    </a:ext>
                  </a:extLst>
                </a:gridCol>
              </a:tblGrid>
              <a:tr h="344948">
                <a:tc>
                  <a:txBody>
                    <a:bodyPr/>
                    <a:lstStyle/>
                    <a:p>
                      <a:pPr marL="0" marR="0" algn="ctr">
                        <a:lnSpc>
                          <a:spcPct val="115000"/>
                        </a:lnSpc>
                        <a:spcBef>
                          <a:spcPts val="0"/>
                        </a:spcBef>
                        <a:spcAft>
                          <a:spcPts val="0"/>
                        </a:spcAft>
                      </a:pPr>
                      <a:r>
                        <a:rPr lang="en-US" sz="1600" dirty="0">
                          <a:effectLst/>
                          <a:latin typeface="Rockwell" panose="02060603020205020403" pitchFamily="18" charset="77"/>
                        </a:rPr>
                        <a:t>Activity</a:t>
                      </a:r>
                      <a:endParaRPr lang="en-US" sz="1600" dirty="0">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263E67"/>
                    </a:solidFill>
                  </a:tcPr>
                </a:tc>
                <a:tc>
                  <a:txBody>
                    <a:bodyPr/>
                    <a:lstStyle/>
                    <a:p>
                      <a:pPr marL="0" marR="0" algn="ctr">
                        <a:lnSpc>
                          <a:spcPct val="115000"/>
                        </a:lnSpc>
                        <a:spcBef>
                          <a:spcPts val="0"/>
                        </a:spcBef>
                        <a:spcAft>
                          <a:spcPts val="0"/>
                        </a:spcAft>
                      </a:pPr>
                      <a:r>
                        <a:rPr lang="en-US" sz="1600" dirty="0">
                          <a:effectLst/>
                          <a:latin typeface="Rockwell" panose="02060603020205020403" pitchFamily="18" charset="77"/>
                        </a:rPr>
                        <a:t> Project Director(s)</a:t>
                      </a:r>
                      <a:endParaRPr lang="en-US" sz="1600" dirty="0">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263E67"/>
                    </a:solidFill>
                  </a:tcPr>
                </a:tc>
                <a:tc>
                  <a:txBody>
                    <a:bodyPr/>
                    <a:lstStyle/>
                    <a:p>
                      <a:pPr marL="0" marR="0" algn="ctr">
                        <a:lnSpc>
                          <a:spcPct val="115000"/>
                        </a:lnSpc>
                        <a:spcBef>
                          <a:spcPts val="0"/>
                        </a:spcBef>
                        <a:spcAft>
                          <a:spcPts val="0"/>
                        </a:spcAft>
                      </a:pPr>
                      <a:r>
                        <a:rPr lang="en-US" sz="1600" dirty="0">
                          <a:effectLst/>
                          <a:latin typeface="Rockwell" panose="02060603020205020403" pitchFamily="18" charset="77"/>
                        </a:rPr>
                        <a:t>Email Address(es)</a:t>
                      </a:r>
                      <a:endParaRPr lang="en-US" sz="1600" dirty="0">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263E67"/>
                    </a:solidFill>
                  </a:tcPr>
                </a:tc>
                <a:extLst>
                  <a:ext uri="{0D108BD9-81ED-4DB2-BD59-A6C34878D82A}">
                    <a16:rowId xmlns:a16="http://schemas.microsoft.com/office/drawing/2014/main" val="2899172450"/>
                  </a:ext>
                </a:extLst>
              </a:tr>
              <a:tr h="621959">
                <a:tc>
                  <a:txBody>
                    <a:bodyPr/>
                    <a:lstStyle/>
                    <a:p>
                      <a:pPr marL="0" marR="0" algn="ctr">
                        <a:lnSpc>
                          <a:spcPct val="115000"/>
                        </a:lnSpc>
                        <a:spcBef>
                          <a:spcPts val="0"/>
                        </a:spcBef>
                        <a:spcAft>
                          <a:spcPts val="0"/>
                        </a:spcAft>
                      </a:pPr>
                      <a:r>
                        <a:rPr lang="en-US" sz="1600" b="0" dirty="0">
                          <a:solidFill>
                            <a:srgbClr val="263E67"/>
                          </a:solidFill>
                          <a:effectLst/>
                          <a:latin typeface="Rockwell" panose="02060603020205020403" pitchFamily="18" charset="77"/>
                        </a:rPr>
                        <a:t> CPCRN Scholars</a:t>
                      </a:r>
                      <a:endParaRPr lang="en-US" sz="1600" b="0" dirty="0">
                        <a:solidFill>
                          <a:srgbClr val="263E67"/>
                        </a:solidFill>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6D6E0"/>
                    </a:solidFill>
                  </a:tcPr>
                </a:tc>
                <a:tc>
                  <a:txBody>
                    <a:bodyPr/>
                    <a:lstStyle/>
                    <a:p>
                      <a:pPr marL="0" marR="0" algn="ctr" defTabSz="914400" rtl="0" eaLnBrk="1" latinLnBrk="0" hangingPunct="1">
                        <a:lnSpc>
                          <a:spcPct val="115000"/>
                        </a:lnSpc>
                        <a:spcBef>
                          <a:spcPts val="0"/>
                        </a:spcBef>
                        <a:spcAft>
                          <a:spcPts val="0"/>
                        </a:spcAft>
                      </a:pPr>
                      <a:r>
                        <a:rPr lang="en-US" sz="1600" b="0" kern="1200" dirty="0">
                          <a:solidFill>
                            <a:srgbClr val="263E67"/>
                          </a:solidFill>
                          <a:effectLst/>
                          <a:latin typeface="Rockwell" panose="02060603020205020403" pitchFamily="18" charset="77"/>
                          <a:ea typeface="+mn-ea"/>
                          <a:cs typeface="+mn-cs"/>
                        </a:rPr>
                        <a:t>Christine Agnone</a:t>
                      </a:r>
                    </a:p>
                    <a:p>
                      <a:pPr marL="0" marR="0" algn="ctr" defTabSz="914400" rtl="0" eaLnBrk="1" latinLnBrk="0" hangingPunct="1">
                        <a:lnSpc>
                          <a:spcPct val="115000"/>
                        </a:lnSpc>
                        <a:spcBef>
                          <a:spcPts val="0"/>
                        </a:spcBef>
                        <a:spcAft>
                          <a:spcPts val="0"/>
                        </a:spcAft>
                      </a:pPr>
                      <a:r>
                        <a:rPr lang="en-US" sz="1600" b="0" kern="1200" dirty="0">
                          <a:solidFill>
                            <a:srgbClr val="263E67"/>
                          </a:solidFill>
                          <a:effectLst/>
                          <a:latin typeface="Rockwell" panose="02060603020205020403" pitchFamily="18" charset="77"/>
                          <a:ea typeface="+mn-ea"/>
                          <a:cs typeface="+mn-cs"/>
                        </a:rPr>
                        <a:t>Sam </a:t>
                      </a:r>
                      <a:r>
                        <a:rPr lang="en-US" sz="1600" b="0" kern="1200" dirty="0" err="1">
                          <a:solidFill>
                            <a:srgbClr val="263E67"/>
                          </a:solidFill>
                          <a:effectLst/>
                          <a:latin typeface="Rockwell" panose="02060603020205020403" pitchFamily="18" charset="77"/>
                          <a:ea typeface="+mn-ea"/>
                          <a:cs typeface="+mn-cs"/>
                        </a:rPr>
                        <a:t>Noblet</a:t>
                      </a:r>
                      <a:endParaRPr lang="en-US" sz="1600" b="0" kern="1200" dirty="0">
                        <a:solidFill>
                          <a:srgbClr val="263E67"/>
                        </a:solidFill>
                        <a:effectLst/>
                        <a:latin typeface="Rockwell" panose="02060603020205020403" pitchFamily="18" charset="77"/>
                        <a:ea typeface="+mn-ea"/>
                        <a:cs typeface="+mn-cs"/>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6D6E0"/>
                    </a:solidFill>
                  </a:tcPr>
                </a:tc>
                <a:tc>
                  <a:txBody>
                    <a:bodyPr/>
                    <a:lstStyle/>
                    <a:p>
                      <a:pPr marL="0" marR="0" algn="ctr">
                        <a:lnSpc>
                          <a:spcPct val="115000"/>
                        </a:lnSpc>
                        <a:spcBef>
                          <a:spcPts val="0"/>
                        </a:spcBef>
                        <a:spcAft>
                          <a:spcPts val="0"/>
                        </a:spcAft>
                      </a:pPr>
                      <a:r>
                        <a:rPr lang="en-US" sz="1600" dirty="0">
                          <a:effectLst/>
                          <a:latin typeface="Rockwell" panose="02060603020205020403" pitchFamily="18" charset="77"/>
                          <a:ea typeface="MS Mincho" panose="02020609040205080304" pitchFamily="49" charset="-128"/>
                          <a:cs typeface="Arial" panose="020B0604020202020204" pitchFamily="34" charset="0"/>
                          <a:hlinkClick r:id="rId3"/>
                        </a:rPr>
                        <a:t>christine.agnone@emory.edu</a:t>
                      </a:r>
                      <a:endParaRPr lang="en-US" sz="1600" dirty="0">
                        <a:effectLst/>
                        <a:latin typeface="Rockwell" panose="02060603020205020403" pitchFamily="18" charset="77"/>
                        <a:ea typeface="MS Mincho" panose="02020609040205080304" pitchFamily="49" charset="-128"/>
                        <a:cs typeface="Arial" panose="020B0604020202020204" pitchFamily="34" charset="0"/>
                      </a:endParaRPr>
                    </a:p>
                    <a:p>
                      <a:pPr marL="0" marR="0" algn="ctr">
                        <a:lnSpc>
                          <a:spcPct val="115000"/>
                        </a:lnSpc>
                        <a:spcBef>
                          <a:spcPts val="0"/>
                        </a:spcBef>
                        <a:spcAft>
                          <a:spcPts val="0"/>
                        </a:spcAft>
                      </a:pPr>
                      <a:r>
                        <a:rPr lang="en-US" sz="1600" dirty="0">
                          <a:effectLst/>
                          <a:latin typeface="Rockwell" panose="02060603020205020403" pitchFamily="18" charset="77"/>
                          <a:ea typeface="MS Mincho" panose="02020609040205080304" pitchFamily="49" charset="-128"/>
                          <a:cs typeface="Arial" panose="020B0604020202020204" pitchFamily="34" charset="0"/>
                          <a:hlinkClick r:id="rId4"/>
                        </a:rPr>
                        <a:t>noblet@mailbox.sc.edu</a:t>
                      </a:r>
                      <a:endParaRPr lang="en-US" sz="1600" dirty="0">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6D6E0"/>
                    </a:solidFill>
                  </a:tcPr>
                </a:tc>
                <a:extLst>
                  <a:ext uri="{0D108BD9-81ED-4DB2-BD59-A6C34878D82A}">
                    <a16:rowId xmlns:a16="http://schemas.microsoft.com/office/drawing/2014/main" val="487192569"/>
                  </a:ext>
                </a:extLst>
              </a:tr>
              <a:tr h="541979">
                <a:tc>
                  <a:txBody>
                    <a:bodyPr/>
                    <a:lstStyle/>
                    <a:p>
                      <a:pPr marL="0" marR="0" algn="ctr">
                        <a:lnSpc>
                          <a:spcPct val="115000"/>
                        </a:lnSpc>
                        <a:spcBef>
                          <a:spcPts val="0"/>
                        </a:spcBef>
                        <a:spcAft>
                          <a:spcPts val="0"/>
                        </a:spcAft>
                      </a:pPr>
                      <a:r>
                        <a:rPr lang="en-US" sz="1600" b="0" dirty="0">
                          <a:solidFill>
                            <a:srgbClr val="263E67"/>
                          </a:solidFill>
                          <a:effectLst/>
                          <a:latin typeface="Rockwell" panose="02060603020205020403" pitchFamily="18" charset="77"/>
                        </a:rPr>
                        <a:t>Health Behaviors</a:t>
                      </a:r>
                      <a:endParaRPr lang="en-US" sz="1600" b="0" dirty="0">
                        <a:solidFill>
                          <a:srgbClr val="263E67"/>
                        </a:solidFill>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15000"/>
                        </a:lnSpc>
                        <a:spcBef>
                          <a:spcPts val="0"/>
                        </a:spcBef>
                        <a:spcAft>
                          <a:spcPts val="0"/>
                        </a:spcAft>
                      </a:pPr>
                      <a:r>
                        <a:rPr lang="en-US" sz="1600" dirty="0">
                          <a:solidFill>
                            <a:srgbClr val="263E67"/>
                          </a:solidFill>
                          <a:effectLst/>
                          <a:latin typeface="Rockwell" panose="02060603020205020403" pitchFamily="18" charset="77"/>
                          <a:ea typeface="MS Mincho" panose="02020609040205080304" pitchFamily="49" charset="-128"/>
                          <a:cs typeface="Arial" panose="020B0604020202020204" pitchFamily="34" charset="0"/>
                        </a:rPr>
                        <a:t>Thuy Vu</a:t>
                      </a: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r>
                        <a:rPr lang="en-US" sz="1600" dirty="0">
                          <a:effectLst/>
                          <a:latin typeface="Rockwell" panose="02060603020205020403" pitchFamily="18" charset="77"/>
                          <a:ea typeface="MS Mincho" panose="02020609040205080304" pitchFamily="49" charset="-128"/>
                          <a:cs typeface="Arial" panose="020B0604020202020204" pitchFamily="34" charset="0"/>
                          <a:hlinkClick r:id="rId5"/>
                        </a:rPr>
                        <a:t>thuytvu@uw.edu</a:t>
                      </a:r>
                      <a:endParaRPr lang="en-US" sz="1600" dirty="0">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030867961"/>
                  </a:ext>
                </a:extLst>
              </a:tr>
              <a:tr h="621959">
                <a:tc>
                  <a:txBody>
                    <a:bodyPr/>
                    <a:lstStyle/>
                    <a:p>
                      <a:pPr marL="0" marR="0" algn="ctr">
                        <a:lnSpc>
                          <a:spcPct val="115000"/>
                        </a:lnSpc>
                        <a:spcBef>
                          <a:spcPts val="0"/>
                        </a:spcBef>
                        <a:spcAft>
                          <a:spcPts val="0"/>
                        </a:spcAft>
                      </a:pPr>
                      <a:r>
                        <a:rPr lang="en-US" sz="1600" b="0" dirty="0">
                          <a:solidFill>
                            <a:srgbClr val="263E67"/>
                          </a:solidFill>
                          <a:effectLst/>
                          <a:latin typeface="Rockwell" panose="02060603020205020403" pitchFamily="18" charset="77"/>
                        </a:rPr>
                        <a:t>Health Equity &amp; SDOH</a:t>
                      </a:r>
                      <a:endParaRPr lang="en-US" sz="1600" b="0" dirty="0">
                        <a:solidFill>
                          <a:srgbClr val="263E67"/>
                        </a:solidFill>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6D6E0"/>
                    </a:solidFill>
                  </a:tcPr>
                </a:tc>
                <a:tc>
                  <a:txBody>
                    <a:bodyPr/>
                    <a:lstStyle/>
                    <a:p>
                      <a:pPr marL="0" marR="0" algn="ctr">
                        <a:lnSpc>
                          <a:spcPct val="115000"/>
                        </a:lnSpc>
                        <a:spcBef>
                          <a:spcPts val="0"/>
                        </a:spcBef>
                        <a:spcAft>
                          <a:spcPts val="0"/>
                        </a:spcAft>
                      </a:pPr>
                      <a:r>
                        <a:rPr lang="en-US" sz="1600" dirty="0">
                          <a:solidFill>
                            <a:srgbClr val="263E67"/>
                          </a:solidFill>
                          <a:effectLst/>
                          <a:latin typeface="Rockwell" panose="02060603020205020403" pitchFamily="18" charset="77"/>
                          <a:ea typeface="MS Mincho" panose="02020609040205080304" pitchFamily="49" charset="-128"/>
                          <a:cs typeface="Arial" panose="020B0604020202020204" pitchFamily="34" charset="0"/>
                        </a:rPr>
                        <a:t>Julie </a:t>
                      </a:r>
                      <a:r>
                        <a:rPr lang="en-US" sz="1600" dirty="0" err="1">
                          <a:solidFill>
                            <a:srgbClr val="263E67"/>
                          </a:solidFill>
                          <a:effectLst/>
                          <a:latin typeface="Rockwell" panose="02060603020205020403" pitchFamily="18" charset="77"/>
                          <a:ea typeface="MS Mincho" panose="02020609040205080304" pitchFamily="49" charset="-128"/>
                          <a:cs typeface="Arial" panose="020B0604020202020204" pitchFamily="34" charset="0"/>
                        </a:rPr>
                        <a:t>Kranick</a:t>
                      </a:r>
                      <a:endParaRPr lang="en-US" sz="1600" dirty="0">
                        <a:solidFill>
                          <a:srgbClr val="263E67"/>
                        </a:solidFill>
                        <a:effectLst/>
                        <a:latin typeface="Rockwell" panose="02060603020205020403" pitchFamily="18" charset="77"/>
                        <a:ea typeface="MS Mincho" panose="02020609040205080304" pitchFamily="49" charset="-128"/>
                        <a:cs typeface="Arial" panose="020B0604020202020204" pitchFamily="34" charset="0"/>
                      </a:endParaRPr>
                    </a:p>
                    <a:p>
                      <a:pPr marL="0" marR="0" algn="ctr">
                        <a:lnSpc>
                          <a:spcPct val="115000"/>
                        </a:lnSpc>
                        <a:spcBef>
                          <a:spcPts val="0"/>
                        </a:spcBef>
                        <a:spcAft>
                          <a:spcPts val="0"/>
                        </a:spcAft>
                      </a:pPr>
                      <a:r>
                        <a:rPr lang="en-US" sz="1600" dirty="0">
                          <a:solidFill>
                            <a:srgbClr val="263E67"/>
                          </a:solidFill>
                          <a:effectLst/>
                          <a:latin typeface="Rockwell" panose="02060603020205020403" pitchFamily="18" charset="77"/>
                          <a:ea typeface="MS Mincho" panose="02020609040205080304" pitchFamily="49" charset="-128"/>
                          <a:cs typeface="Arial" panose="020B0604020202020204" pitchFamily="34" charset="0"/>
                        </a:rPr>
                        <a:t>Victoria Foster</a:t>
                      </a: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6D6E0"/>
                    </a:solidFill>
                  </a:tcPr>
                </a:tc>
                <a:tc>
                  <a:txBody>
                    <a:bodyPr/>
                    <a:lstStyle/>
                    <a:p>
                      <a:pPr marL="0" marR="0" algn="ctr">
                        <a:lnSpc>
                          <a:spcPct val="115000"/>
                        </a:lnSpc>
                        <a:spcBef>
                          <a:spcPts val="0"/>
                        </a:spcBef>
                        <a:spcAft>
                          <a:spcPts val="0"/>
                        </a:spcAft>
                      </a:pPr>
                      <a:r>
                        <a:rPr lang="en-US" sz="1600" dirty="0">
                          <a:effectLst/>
                          <a:latin typeface="Rockwell" panose="02060603020205020403" pitchFamily="18" charset="77"/>
                          <a:ea typeface="MS Mincho" panose="02020609040205080304" pitchFamily="49" charset="-128"/>
                          <a:cs typeface="Arial" panose="020B0604020202020204" pitchFamily="34" charset="0"/>
                          <a:hlinkClick r:id="rId6"/>
                        </a:rPr>
                        <a:t>julie.kranick@nyulangone.org</a:t>
                      </a:r>
                      <a:endParaRPr lang="en-US" sz="1600" dirty="0">
                        <a:effectLst/>
                        <a:latin typeface="Rockwell" panose="02060603020205020403" pitchFamily="18" charset="77"/>
                        <a:ea typeface="MS Mincho" panose="02020609040205080304" pitchFamily="49" charset="-128"/>
                        <a:cs typeface="Arial" panose="020B0604020202020204" pitchFamily="34" charset="0"/>
                      </a:endParaRPr>
                    </a:p>
                    <a:p>
                      <a:pPr marL="0" marR="0" algn="ctr">
                        <a:lnSpc>
                          <a:spcPct val="115000"/>
                        </a:lnSpc>
                        <a:spcBef>
                          <a:spcPts val="0"/>
                        </a:spcBef>
                        <a:spcAft>
                          <a:spcPts val="0"/>
                        </a:spcAft>
                      </a:pPr>
                      <a:r>
                        <a:rPr lang="en-US" sz="1600" dirty="0">
                          <a:effectLst/>
                          <a:latin typeface="Rockwell" panose="02060603020205020403" pitchFamily="18" charset="77"/>
                          <a:ea typeface="MS Mincho" panose="02020609040205080304" pitchFamily="49" charset="-128"/>
                          <a:cs typeface="Arial" panose="020B0604020202020204" pitchFamily="34" charset="0"/>
                          <a:hlinkClick r:id="rId7"/>
                        </a:rPr>
                        <a:t>victoria.foster@nyulangone.org</a:t>
                      </a:r>
                      <a:endParaRPr lang="en-US" sz="1600" dirty="0">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6D6E0"/>
                    </a:solidFill>
                  </a:tcPr>
                </a:tc>
                <a:extLst>
                  <a:ext uri="{0D108BD9-81ED-4DB2-BD59-A6C34878D82A}">
                    <a16:rowId xmlns:a16="http://schemas.microsoft.com/office/drawing/2014/main" val="3039855237"/>
                  </a:ext>
                </a:extLst>
              </a:tr>
              <a:tr h="621959">
                <a:tc>
                  <a:txBody>
                    <a:bodyPr/>
                    <a:lstStyle/>
                    <a:p>
                      <a:pPr marL="0" marR="0" algn="ctr">
                        <a:lnSpc>
                          <a:spcPct val="115000"/>
                        </a:lnSpc>
                        <a:spcBef>
                          <a:spcPts val="0"/>
                        </a:spcBef>
                        <a:spcAft>
                          <a:spcPts val="0"/>
                        </a:spcAft>
                      </a:pPr>
                      <a:r>
                        <a:rPr lang="en-US" sz="1600" b="0" dirty="0">
                          <a:solidFill>
                            <a:srgbClr val="263E67"/>
                          </a:solidFill>
                          <a:effectLst/>
                          <a:latin typeface="Rockwell" panose="02060603020205020403" pitchFamily="18" charset="77"/>
                        </a:rPr>
                        <a:t> iCollab</a:t>
                      </a:r>
                      <a:endParaRPr lang="en-US" sz="1600" b="0" dirty="0">
                        <a:solidFill>
                          <a:srgbClr val="263E67"/>
                        </a:solidFill>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US" sz="1600" dirty="0">
                          <a:solidFill>
                            <a:srgbClr val="263E67"/>
                          </a:solidFill>
                          <a:effectLst/>
                          <a:latin typeface="Rockwell" panose="02060603020205020403" pitchFamily="18" charset="77"/>
                          <a:ea typeface="MS Mincho" panose="02020609040205080304" pitchFamily="49" charset="-128"/>
                          <a:cs typeface="Arial" panose="020B0604020202020204" pitchFamily="34" charset="0"/>
                        </a:rPr>
                        <a:t>Catherine </a:t>
                      </a:r>
                      <a:r>
                        <a:rPr lang="en-US" sz="1600" dirty="0" err="1">
                          <a:solidFill>
                            <a:srgbClr val="263E67"/>
                          </a:solidFill>
                          <a:effectLst/>
                          <a:latin typeface="Rockwell" panose="02060603020205020403" pitchFamily="18" charset="77"/>
                          <a:ea typeface="MS Mincho" panose="02020609040205080304" pitchFamily="49" charset="-128"/>
                          <a:cs typeface="Arial" panose="020B0604020202020204" pitchFamily="34" charset="0"/>
                        </a:rPr>
                        <a:t>Rohweder</a:t>
                      </a:r>
                      <a:endParaRPr lang="en-US" sz="1600" dirty="0">
                        <a:solidFill>
                          <a:srgbClr val="263E67"/>
                        </a:solidFill>
                        <a:effectLst/>
                        <a:latin typeface="Rockwell" panose="02060603020205020403" pitchFamily="18" charset="77"/>
                        <a:ea typeface="MS Mincho" panose="02020609040205080304" pitchFamily="49" charset="-128"/>
                        <a:cs typeface="Arial" panose="020B0604020202020204" pitchFamily="34" charset="0"/>
                      </a:endParaRPr>
                    </a:p>
                    <a:p>
                      <a:pPr marL="0" marR="0" lvl="0" indent="0" algn="ctr" defTabSz="914400" rtl="0" eaLnBrk="1" fontAlgn="auto" latinLnBrk="0" hangingPunct="1">
                        <a:lnSpc>
                          <a:spcPct val="115000"/>
                        </a:lnSpc>
                        <a:spcBef>
                          <a:spcPts val="0"/>
                        </a:spcBef>
                        <a:spcAft>
                          <a:spcPts val="0"/>
                        </a:spcAft>
                        <a:buClrTx/>
                        <a:buSzTx/>
                        <a:buFontTx/>
                        <a:buNone/>
                        <a:tabLst/>
                        <a:defRPr/>
                      </a:pPr>
                      <a:r>
                        <a:rPr lang="en-US" sz="1600" dirty="0">
                          <a:solidFill>
                            <a:srgbClr val="263E67"/>
                          </a:solidFill>
                          <a:effectLst/>
                          <a:latin typeface="Rockwell" panose="02060603020205020403" pitchFamily="18" charset="77"/>
                          <a:ea typeface="MS Mincho" panose="02020609040205080304" pitchFamily="49" charset="-128"/>
                          <a:cs typeface="Arial" panose="020B0604020202020204" pitchFamily="34" charset="0"/>
                        </a:rPr>
                        <a:t>Emily </a:t>
                      </a:r>
                      <a:r>
                        <a:rPr lang="en-US" sz="1600" dirty="0" err="1">
                          <a:solidFill>
                            <a:srgbClr val="263E67"/>
                          </a:solidFill>
                          <a:effectLst/>
                          <a:latin typeface="Rockwell" panose="02060603020205020403" pitchFamily="18" charset="77"/>
                          <a:ea typeface="MS Mincho" panose="02020609040205080304" pitchFamily="49" charset="-128"/>
                          <a:cs typeface="Arial" panose="020B0604020202020204" pitchFamily="34" charset="0"/>
                        </a:rPr>
                        <a:t>Bilenduke</a:t>
                      </a:r>
                      <a:endParaRPr lang="en-US" sz="1600" dirty="0">
                        <a:solidFill>
                          <a:srgbClr val="263E67"/>
                        </a:solidFill>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r>
                        <a:rPr lang="en-US" sz="1600" dirty="0">
                          <a:effectLst/>
                          <a:latin typeface="Rockwell" panose="02060603020205020403" pitchFamily="18" charset="77"/>
                          <a:ea typeface="MS Mincho" panose="02020609040205080304" pitchFamily="49" charset="-128"/>
                          <a:cs typeface="Arial" panose="020B0604020202020204" pitchFamily="34" charset="0"/>
                          <a:hlinkClick r:id="rId8"/>
                        </a:rPr>
                        <a:t>rohweder@email.unc.edu</a:t>
                      </a:r>
                      <a:endParaRPr lang="en-US" sz="1600" dirty="0">
                        <a:effectLst/>
                        <a:latin typeface="Rockwell" panose="02060603020205020403" pitchFamily="18" charset="77"/>
                        <a:ea typeface="MS Mincho" panose="02020609040205080304" pitchFamily="49" charset="-128"/>
                        <a:cs typeface="Arial" panose="020B0604020202020204" pitchFamily="34" charset="0"/>
                      </a:endParaRPr>
                    </a:p>
                    <a:p>
                      <a:pPr marL="0" marR="0" algn="ctr">
                        <a:lnSpc>
                          <a:spcPct val="115000"/>
                        </a:lnSpc>
                        <a:spcBef>
                          <a:spcPts val="0"/>
                        </a:spcBef>
                        <a:spcAft>
                          <a:spcPts val="0"/>
                        </a:spcAft>
                      </a:pPr>
                      <a:r>
                        <a:rPr lang="en-US" sz="1600" dirty="0" err="1">
                          <a:effectLst/>
                          <a:latin typeface="Rockwell" panose="02060603020205020403" pitchFamily="18" charset="77"/>
                          <a:ea typeface="MS Mincho" panose="02020609040205080304" pitchFamily="49" charset="-128"/>
                          <a:cs typeface="Arial" panose="020B0604020202020204" pitchFamily="34" charset="0"/>
                          <a:hlinkClick r:id="rId9"/>
                        </a:rPr>
                        <a:t>emily.bilenduke@ucdenver.edu</a:t>
                      </a:r>
                      <a:endParaRPr lang="en-US" sz="1600" dirty="0">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841265527"/>
                  </a:ext>
                </a:extLst>
              </a:tr>
              <a:tr h="621959">
                <a:tc>
                  <a:txBody>
                    <a:bodyPr/>
                    <a:lstStyle/>
                    <a:p>
                      <a:pPr marL="0" marR="0" algn="ctr">
                        <a:lnSpc>
                          <a:spcPct val="115000"/>
                        </a:lnSpc>
                        <a:spcBef>
                          <a:spcPts val="0"/>
                        </a:spcBef>
                        <a:spcAft>
                          <a:spcPts val="0"/>
                        </a:spcAft>
                      </a:pPr>
                      <a:r>
                        <a:rPr lang="en-US" sz="1600" b="0" dirty="0">
                          <a:solidFill>
                            <a:srgbClr val="263E67"/>
                          </a:solidFill>
                          <a:effectLst/>
                          <a:latin typeface="Rockwell" panose="02060603020205020403" pitchFamily="18" charset="77"/>
                        </a:rPr>
                        <a:t>Organizational Theory for Implementation Science </a:t>
                      </a:r>
                      <a:endParaRPr lang="en-US" sz="1600" b="0" dirty="0">
                        <a:solidFill>
                          <a:srgbClr val="263E67"/>
                        </a:solidFill>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6D6E0"/>
                    </a:solidFill>
                  </a:tcPr>
                </a:tc>
                <a:tc>
                  <a:txBody>
                    <a:bodyPr/>
                    <a:lstStyle/>
                    <a:p>
                      <a:pPr marL="0" marR="0" algn="ctr">
                        <a:lnSpc>
                          <a:spcPct val="115000"/>
                        </a:lnSpc>
                        <a:spcBef>
                          <a:spcPts val="0"/>
                        </a:spcBef>
                        <a:spcAft>
                          <a:spcPts val="0"/>
                        </a:spcAft>
                      </a:pPr>
                      <a:r>
                        <a:rPr lang="en-US" sz="1600" dirty="0">
                          <a:solidFill>
                            <a:srgbClr val="263E67"/>
                          </a:solidFill>
                          <a:effectLst/>
                          <a:latin typeface="Rockwell" panose="02060603020205020403" pitchFamily="18" charset="77"/>
                          <a:ea typeface="MS Mincho" panose="02020609040205080304" pitchFamily="49" charset="-128"/>
                          <a:cs typeface="Arial" panose="020B0604020202020204" pitchFamily="34" charset="0"/>
                        </a:rPr>
                        <a:t>Mary Wangen</a:t>
                      </a:r>
                    </a:p>
                    <a:p>
                      <a:pPr marL="0" marR="0" algn="ctr">
                        <a:lnSpc>
                          <a:spcPct val="115000"/>
                        </a:lnSpc>
                        <a:spcBef>
                          <a:spcPts val="0"/>
                        </a:spcBef>
                        <a:spcAft>
                          <a:spcPts val="0"/>
                        </a:spcAft>
                      </a:pPr>
                      <a:r>
                        <a:rPr lang="en-US" sz="1600" dirty="0">
                          <a:solidFill>
                            <a:srgbClr val="263E67"/>
                          </a:solidFill>
                          <a:effectLst/>
                          <a:latin typeface="Rockwell" panose="02060603020205020403" pitchFamily="18" charset="77"/>
                          <a:ea typeface="MS Mincho" panose="02020609040205080304" pitchFamily="49" charset="-128"/>
                          <a:cs typeface="Arial" panose="020B0604020202020204" pitchFamily="34" charset="0"/>
                        </a:rPr>
                        <a:t>Alex Peluso</a:t>
                      </a: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6D6E0"/>
                    </a:solidFill>
                  </a:tcPr>
                </a:tc>
                <a:tc>
                  <a:txBody>
                    <a:bodyPr/>
                    <a:lstStyle/>
                    <a:p>
                      <a:pPr marL="0" marR="0" algn="ctr">
                        <a:lnSpc>
                          <a:spcPct val="115000"/>
                        </a:lnSpc>
                        <a:spcBef>
                          <a:spcPts val="0"/>
                        </a:spcBef>
                        <a:spcAft>
                          <a:spcPts val="0"/>
                        </a:spcAft>
                      </a:pPr>
                      <a:r>
                        <a:rPr lang="en-US" sz="1600" dirty="0">
                          <a:effectLst/>
                          <a:latin typeface="Rockwell" panose="02060603020205020403" pitchFamily="18" charset="77"/>
                          <a:ea typeface="MS Mincho" panose="02020609040205080304" pitchFamily="49" charset="-128"/>
                          <a:cs typeface="Arial" panose="020B0604020202020204" pitchFamily="34" charset="0"/>
                          <a:hlinkClick r:id="rId10"/>
                        </a:rPr>
                        <a:t>wange062@live.unc.edu</a:t>
                      </a:r>
                      <a:endParaRPr lang="en-US" sz="1600" dirty="0">
                        <a:effectLst/>
                        <a:latin typeface="Rockwell" panose="02060603020205020403" pitchFamily="18" charset="77"/>
                        <a:ea typeface="MS Mincho" panose="02020609040205080304" pitchFamily="49" charset="-128"/>
                        <a:cs typeface="Arial" panose="020B0604020202020204" pitchFamily="34" charset="0"/>
                      </a:endParaRPr>
                    </a:p>
                    <a:p>
                      <a:pPr marL="0" marR="0" algn="ctr">
                        <a:lnSpc>
                          <a:spcPct val="115000"/>
                        </a:lnSpc>
                        <a:spcBef>
                          <a:spcPts val="0"/>
                        </a:spcBef>
                        <a:spcAft>
                          <a:spcPts val="0"/>
                        </a:spcAft>
                      </a:pPr>
                      <a:r>
                        <a:rPr lang="en-US" sz="1600" dirty="0">
                          <a:effectLst/>
                          <a:latin typeface="Rockwell" panose="02060603020205020403" pitchFamily="18" charset="77"/>
                          <a:ea typeface="MS Mincho" panose="02020609040205080304" pitchFamily="49" charset="-128"/>
                          <a:cs typeface="Arial" panose="020B0604020202020204" pitchFamily="34" charset="0"/>
                          <a:hlinkClick r:id="rId11"/>
                        </a:rPr>
                        <a:t>apeluso@wakehealth.edu</a:t>
                      </a:r>
                      <a:endParaRPr lang="en-US" sz="1600" dirty="0">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6D6E0"/>
                    </a:solidFill>
                  </a:tcPr>
                </a:tc>
                <a:extLst>
                  <a:ext uri="{0D108BD9-81ED-4DB2-BD59-A6C34878D82A}">
                    <a16:rowId xmlns:a16="http://schemas.microsoft.com/office/drawing/2014/main" val="3270758320"/>
                  </a:ext>
                </a:extLst>
              </a:tr>
              <a:tr h="541979">
                <a:tc>
                  <a:txBody>
                    <a:bodyPr/>
                    <a:lstStyle/>
                    <a:p>
                      <a:pPr marL="0" marR="0" algn="ctr">
                        <a:lnSpc>
                          <a:spcPct val="115000"/>
                        </a:lnSpc>
                        <a:spcBef>
                          <a:spcPts val="0"/>
                        </a:spcBef>
                        <a:spcAft>
                          <a:spcPts val="0"/>
                        </a:spcAft>
                      </a:pPr>
                      <a:r>
                        <a:rPr lang="en-US" sz="1600" b="0" dirty="0">
                          <a:solidFill>
                            <a:srgbClr val="263E67"/>
                          </a:solidFill>
                          <a:effectLst/>
                          <a:latin typeface="Rockwell" panose="02060603020205020403" pitchFamily="18" charset="77"/>
                        </a:rPr>
                        <a:t>Rural Cancer</a:t>
                      </a:r>
                      <a:endParaRPr lang="en-US" sz="1600" b="0" dirty="0">
                        <a:solidFill>
                          <a:srgbClr val="263E67"/>
                        </a:solidFill>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15000"/>
                        </a:lnSpc>
                        <a:spcBef>
                          <a:spcPts val="0"/>
                        </a:spcBef>
                        <a:spcAft>
                          <a:spcPts val="0"/>
                        </a:spcAft>
                      </a:pPr>
                      <a:r>
                        <a:rPr lang="en-US" sz="1600" dirty="0">
                          <a:solidFill>
                            <a:srgbClr val="263E67"/>
                          </a:solidFill>
                          <a:effectLst/>
                          <a:latin typeface="Rockwell" panose="02060603020205020403" pitchFamily="18" charset="77"/>
                          <a:ea typeface="MS Mincho" panose="02020609040205080304" pitchFamily="49" charset="-128"/>
                          <a:cs typeface="Arial" panose="020B0604020202020204" pitchFamily="34" charset="0"/>
                        </a:rPr>
                        <a:t>Heidi Haines</a:t>
                      </a: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r>
                        <a:rPr lang="en-US" sz="1600" dirty="0">
                          <a:effectLst/>
                          <a:latin typeface="Rockwell" panose="02060603020205020403" pitchFamily="18" charset="77"/>
                          <a:ea typeface="MS Mincho" panose="02020609040205080304" pitchFamily="49" charset="-128"/>
                          <a:cs typeface="Arial" panose="020B0604020202020204" pitchFamily="34" charset="0"/>
                          <a:hlinkClick r:id="rId12"/>
                        </a:rPr>
                        <a:t>heidi-haines@uiowa.edu</a:t>
                      </a:r>
                      <a:endParaRPr lang="en-US" sz="1600" dirty="0">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06181242"/>
                  </a:ext>
                </a:extLst>
              </a:tr>
              <a:tr h="541979">
                <a:tc>
                  <a:txBody>
                    <a:bodyPr/>
                    <a:lstStyle/>
                    <a:p>
                      <a:pPr marL="0" marR="0" algn="ctr">
                        <a:lnSpc>
                          <a:spcPct val="115000"/>
                        </a:lnSpc>
                        <a:spcBef>
                          <a:spcPts val="0"/>
                        </a:spcBef>
                        <a:spcAft>
                          <a:spcPts val="0"/>
                        </a:spcAft>
                      </a:pPr>
                      <a:r>
                        <a:rPr lang="en-US" sz="1600" b="0" dirty="0">
                          <a:solidFill>
                            <a:srgbClr val="263E67"/>
                          </a:solidFill>
                          <a:effectLst/>
                          <a:latin typeface="Rockwell" panose="02060603020205020403" pitchFamily="18" charset="77"/>
                        </a:rPr>
                        <a:t>Survivorship</a:t>
                      </a:r>
                      <a:endParaRPr lang="en-US" sz="1600" b="0" dirty="0">
                        <a:solidFill>
                          <a:srgbClr val="263E67"/>
                        </a:solidFill>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6D6E0"/>
                    </a:solidFill>
                  </a:tcPr>
                </a:tc>
                <a:tc>
                  <a:txBody>
                    <a:bodyPr/>
                    <a:lstStyle/>
                    <a:p>
                      <a:pPr marL="0" marR="0" algn="ctr">
                        <a:lnSpc>
                          <a:spcPct val="115000"/>
                        </a:lnSpc>
                        <a:spcBef>
                          <a:spcPts val="0"/>
                        </a:spcBef>
                        <a:spcAft>
                          <a:spcPts val="0"/>
                        </a:spcAft>
                      </a:pPr>
                      <a:r>
                        <a:rPr lang="en-US" sz="1600" dirty="0" err="1">
                          <a:solidFill>
                            <a:srgbClr val="263E67"/>
                          </a:solidFill>
                          <a:effectLst/>
                          <a:latin typeface="Rockwell" panose="02060603020205020403" pitchFamily="18" charset="77"/>
                          <a:ea typeface="MS Mincho" panose="02020609040205080304" pitchFamily="49" charset="-128"/>
                          <a:cs typeface="Arial" panose="020B0604020202020204" pitchFamily="34" charset="0"/>
                        </a:rPr>
                        <a:t>Rosi</a:t>
                      </a:r>
                      <a:r>
                        <a:rPr lang="en-US" sz="1600" dirty="0">
                          <a:solidFill>
                            <a:srgbClr val="263E67"/>
                          </a:solidFill>
                          <a:effectLst/>
                          <a:latin typeface="Rockwell" panose="02060603020205020403" pitchFamily="18" charset="77"/>
                          <a:ea typeface="MS Mincho" panose="02020609040205080304" pitchFamily="49" charset="-128"/>
                          <a:cs typeface="Arial" panose="020B0604020202020204" pitchFamily="34" charset="0"/>
                        </a:rPr>
                        <a:t> Vogel</a:t>
                      </a: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6D6E0"/>
                    </a:solidFill>
                  </a:tcPr>
                </a:tc>
                <a:tc>
                  <a:txBody>
                    <a:bodyPr/>
                    <a:lstStyle/>
                    <a:p>
                      <a:pPr marL="0" marR="0" algn="ctr">
                        <a:lnSpc>
                          <a:spcPct val="115000"/>
                        </a:lnSpc>
                        <a:spcBef>
                          <a:spcPts val="0"/>
                        </a:spcBef>
                        <a:spcAft>
                          <a:spcPts val="0"/>
                        </a:spcAft>
                      </a:pPr>
                      <a:r>
                        <a:rPr lang="en-US" sz="1600" dirty="0">
                          <a:effectLst/>
                          <a:latin typeface="Rockwell" panose="02060603020205020403" pitchFamily="18" charset="77"/>
                          <a:ea typeface="MS Mincho" panose="02020609040205080304" pitchFamily="49" charset="-128"/>
                          <a:cs typeface="Arial" panose="020B0604020202020204" pitchFamily="34" charset="0"/>
                          <a:hlinkClick r:id="rId13"/>
                        </a:rPr>
                        <a:t>rosimvogel@arizona.edu</a:t>
                      </a:r>
                      <a:endParaRPr lang="en-US" sz="1600" dirty="0">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6D6E0"/>
                    </a:solidFill>
                  </a:tcPr>
                </a:tc>
                <a:extLst>
                  <a:ext uri="{0D108BD9-81ED-4DB2-BD59-A6C34878D82A}">
                    <a16:rowId xmlns:a16="http://schemas.microsoft.com/office/drawing/2014/main" val="2086674525"/>
                  </a:ext>
                </a:extLst>
              </a:tr>
              <a:tr h="621959">
                <a:tc>
                  <a:txBody>
                    <a:bodyPr/>
                    <a:lstStyle/>
                    <a:p>
                      <a:pPr marL="0" marR="0" algn="ctr">
                        <a:lnSpc>
                          <a:spcPct val="115000"/>
                        </a:lnSpc>
                        <a:spcBef>
                          <a:spcPts val="0"/>
                        </a:spcBef>
                        <a:spcAft>
                          <a:spcPts val="0"/>
                        </a:spcAft>
                      </a:pPr>
                      <a:r>
                        <a:rPr lang="en-US" sz="1600" b="0" dirty="0">
                          <a:solidFill>
                            <a:srgbClr val="263E67"/>
                          </a:solidFill>
                          <a:effectLst/>
                          <a:latin typeface="Rockwell" panose="02060603020205020403" pitchFamily="18" charset="77"/>
                          <a:ea typeface="MS Mincho" panose="02020609040205080304" pitchFamily="49" charset="-128"/>
                          <a:cs typeface="Arial" panose="020B0604020202020204" pitchFamily="34" charset="0"/>
                        </a:rPr>
                        <a:t>Cancer Screening Change Package</a:t>
                      </a: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15000"/>
                        </a:lnSpc>
                        <a:spcBef>
                          <a:spcPts val="0"/>
                        </a:spcBef>
                        <a:spcAft>
                          <a:spcPts val="0"/>
                        </a:spcAft>
                      </a:pPr>
                      <a:r>
                        <a:rPr lang="en-US" sz="1600" dirty="0">
                          <a:solidFill>
                            <a:srgbClr val="263E67"/>
                          </a:solidFill>
                          <a:effectLst/>
                          <a:latin typeface="Rockwell" panose="02060603020205020403" pitchFamily="18" charset="77"/>
                          <a:ea typeface="MS Mincho" panose="02020609040205080304" pitchFamily="49" charset="-128"/>
                          <a:cs typeface="Arial" panose="020B0604020202020204" pitchFamily="34" charset="0"/>
                        </a:rPr>
                        <a:t>Lindsay </a:t>
                      </a:r>
                      <a:r>
                        <a:rPr lang="en-US" sz="1600" dirty="0" err="1">
                          <a:solidFill>
                            <a:srgbClr val="263E67"/>
                          </a:solidFill>
                          <a:effectLst/>
                          <a:latin typeface="Rockwell" panose="02060603020205020403" pitchFamily="18" charset="77"/>
                          <a:ea typeface="MS Mincho" panose="02020609040205080304" pitchFamily="49" charset="-128"/>
                          <a:cs typeface="Arial" panose="020B0604020202020204" pitchFamily="34" charset="0"/>
                        </a:rPr>
                        <a:t>Stradtman</a:t>
                      </a:r>
                      <a:endParaRPr lang="en-US" sz="1600" dirty="0">
                        <a:solidFill>
                          <a:srgbClr val="263E67"/>
                        </a:solidFill>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r>
                        <a:rPr lang="en-US" sz="1600" dirty="0">
                          <a:effectLst/>
                          <a:latin typeface="Rockwell" panose="02060603020205020403" pitchFamily="18" charset="77"/>
                          <a:ea typeface="MS Mincho" panose="02020609040205080304" pitchFamily="49" charset="-128"/>
                          <a:cs typeface="Arial" panose="020B0604020202020204" pitchFamily="34" charset="0"/>
                          <a:hlinkClick r:id="rId14"/>
                        </a:rPr>
                        <a:t>lindsay.stradtman@unc.edu</a:t>
                      </a:r>
                      <a:endParaRPr lang="en-US" sz="1600" dirty="0">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159246500"/>
                  </a:ext>
                </a:extLst>
              </a:tr>
              <a:tr h="621959">
                <a:tc>
                  <a:txBody>
                    <a:bodyPr/>
                    <a:lstStyle/>
                    <a:p>
                      <a:pPr marL="0" marR="0" algn="ctr">
                        <a:lnSpc>
                          <a:spcPct val="115000"/>
                        </a:lnSpc>
                        <a:spcBef>
                          <a:spcPts val="0"/>
                        </a:spcBef>
                        <a:spcAft>
                          <a:spcPts val="0"/>
                        </a:spcAft>
                      </a:pPr>
                      <a:r>
                        <a:rPr lang="en-US" sz="1600" b="0" dirty="0">
                          <a:solidFill>
                            <a:srgbClr val="263E67"/>
                          </a:solidFill>
                          <a:effectLst/>
                          <a:latin typeface="Rockwell" panose="02060603020205020403" pitchFamily="18" charset="77"/>
                        </a:rPr>
                        <a:t>Multiple Cancer Prevention and Control</a:t>
                      </a:r>
                      <a:endParaRPr lang="en-US" sz="1600" b="0" dirty="0">
                        <a:solidFill>
                          <a:srgbClr val="263E67"/>
                        </a:solidFill>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6D6E0"/>
                    </a:solidFill>
                  </a:tcPr>
                </a:tc>
                <a:tc>
                  <a:txBody>
                    <a:bodyPr/>
                    <a:lstStyle/>
                    <a:p>
                      <a:pPr marL="0" marR="0" algn="ctr">
                        <a:lnSpc>
                          <a:spcPct val="115000"/>
                        </a:lnSpc>
                        <a:spcBef>
                          <a:spcPts val="0"/>
                        </a:spcBef>
                        <a:spcAft>
                          <a:spcPts val="0"/>
                        </a:spcAft>
                      </a:pPr>
                      <a:r>
                        <a:rPr lang="en-US" sz="1600" dirty="0">
                          <a:solidFill>
                            <a:srgbClr val="263E67"/>
                          </a:solidFill>
                          <a:effectLst/>
                          <a:latin typeface="Rockwell" panose="02060603020205020403" pitchFamily="18" charset="77"/>
                          <a:ea typeface="MS Mincho" panose="02020609040205080304" pitchFamily="49" charset="-128"/>
                          <a:cs typeface="Arial" panose="020B0604020202020204" pitchFamily="34" charset="0"/>
                        </a:rPr>
                        <a:t>Jade </a:t>
                      </a:r>
                      <a:r>
                        <a:rPr lang="en-US" sz="1600" dirty="0" err="1">
                          <a:solidFill>
                            <a:srgbClr val="263E67"/>
                          </a:solidFill>
                          <a:effectLst/>
                          <a:latin typeface="Rockwell" panose="02060603020205020403" pitchFamily="18" charset="77"/>
                          <a:ea typeface="MS Mincho" panose="02020609040205080304" pitchFamily="49" charset="-128"/>
                          <a:cs typeface="Arial" panose="020B0604020202020204" pitchFamily="34" charset="0"/>
                        </a:rPr>
                        <a:t>Avelis</a:t>
                      </a:r>
                      <a:endParaRPr lang="en-US" sz="1600" dirty="0">
                        <a:solidFill>
                          <a:srgbClr val="263E67"/>
                        </a:solidFill>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6D6E0"/>
                    </a:solidFill>
                  </a:tcPr>
                </a:tc>
                <a:tc>
                  <a:txBody>
                    <a:bodyPr/>
                    <a:lstStyle/>
                    <a:p>
                      <a:pPr marL="0" marR="0" algn="ctr">
                        <a:lnSpc>
                          <a:spcPct val="115000"/>
                        </a:lnSpc>
                        <a:spcBef>
                          <a:spcPts val="0"/>
                        </a:spcBef>
                        <a:spcAft>
                          <a:spcPts val="0"/>
                        </a:spcAft>
                      </a:pPr>
                      <a:r>
                        <a:rPr lang="en-US" sz="1600" dirty="0">
                          <a:effectLst/>
                          <a:latin typeface="Rockwell" panose="02060603020205020403" pitchFamily="18" charset="77"/>
                          <a:ea typeface="MS Mincho" panose="02020609040205080304" pitchFamily="49" charset="-128"/>
                          <a:cs typeface="Arial" panose="020B0604020202020204" pitchFamily="34" charset="0"/>
                          <a:hlinkClick r:id="rId15"/>
                        </a:rPr>
                        <a:t>jade.avelis@pennmedicine.upenn.edu</a:t>
                      </a:r>
                      <a:endParaRPr lang="en-US" sz="1600" dirty="0">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6D6E0"/>
                    </a:solidFill>
                  </a:tcPr>
                </a:tc>
                <a:extLst>
                  <a:ext uri="{0D108BD9-81ED-4DB2-BD59-A6C34878D82A}">
                    <a16:rowId xmlns:a16="http://schemas.microsoft.com/office/drawing/2014/main" val="237806228"/>
                  </a:ext>
                </a:extLst>
              </a:tr>
              <a:tr h="541979">
                <a:tc>
                  <a:txBody>
                    <a:bodyPr/>
                    <a:lstStyle/>
                    <a:p>
                      <a:pPr marL="0" marR="0" algn="ctr">
                        <a:lnSpc>
                          <a:spcPct val="115000"/>
                        </a:lnSpc>
                        <a:spcBef>
                          <a:spcPts val="0"/>
                        </a:spcBef>
                        <a:spcAft>
                          <a:spcPts val="0"/>
                        </a:spcAft>
                      </a:pPr>
                      <a:r>
                        <a:rPr lang="en-US" sz="1600" b="0" dirty="0">
                          <a:solidFill>
                            <a:srgbClr val="263E67"/>
                          </a:solidFill>
                          <a:effectLst/>
                          <a:latin typeface="Rockwell" panose="02060603020205020403" pitchFamily="18" charset="77"/>
                        </a:rPr>
                        <a:t> Modeling EBI Impact</a:t>
                      </a:r>
                      <a:endParaRPr lang="en-US" sz="1600" b="0" dirty="0">
                        <a:solidFill>
                          <a:srgbClr val="263E67"/>
                        </a:solidFill>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r>
                        <a:rPr lang="en-US" sz="1600" dirty="0">
                          <a:solidFill>
                            <a:srgbClr val="263E67"/>
                          </a:solidFill>
                          <a:effectLst/>
                          <a:latin typeface="Rockwell" panose="02060603020205020403" pitchFamily="18" charset="77"/>
                        </a:rPr>
                        <a:t>Sarah Drier </a:t>
                      </a:r>
                      <a:endParaRPr lang="en-US" sz="1600" dirty="0">
                        <a:solidFill>
                          <a:srgbClr val="263E67"/>
                        </a:solidFill>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r>
                        <a:rPr lang="en-US" sz="1600" dirty="0">
                          <a:effectLst/>
                          <a:latin typeface="Rockwell" panose="02060603020205020403" pitchFamily="18" charset="77"/>
                          <a:ea typeface="MS Mincho" panose="02020609040205080304" pitchFamily="49" charset="-128"/>
                          <a:cs typeface="Arial" panose="020B0604020202020204" pitchFamily="34" charset="0"/>
                          <a:hlinkClick r:id="rId16"/>
                        </a:rPr>
                        <a:t>sarah.drier@unc.edu</a:t>
                      </a:r>
                      <a:endParaRPr lang="en-US" sz="1600" dirty="0">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178038142"/>
                  </a:ext>
                </a:extLst>
              </a:tr>
            </a:tbl>
          </a:graphicData>
        </a:graphic>
      </p:graphicFrame>
    </p:spTree>
    <p:extLst>
      <p:ext uri="{BB962C8B-B14F-4D97-AF65-F5344CB8AC3E}">
        <p14:creationId xmlns:p14="http://schemas.microsoft.com/office/powerpoint/2010/main" val="9130416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33255" y="264487"/>
            <a:ext cx="3677488" cy="423193"/>
          </a:xfrm>
        </p:spPr>
        <p:txBody>
          <a:bodyPr/>
          <a:lstStyle/>
          <a:p>
            <a:r>
              <a:rPr lang="en-US" sz="3600" dirty="0">
                <a:latin typeface="Rockwell" panose="02060603020205020403" pitchFamily="18" charset="77"/>
              </a:rPr>
              <a:t>Impact of CPCRN</a:t>
            </a:r>
            <a:r>
              <a:rPr lang="en-US" sz="3600" dirty="0">
                <a:solidFill>
                  <a:srgbClr val="C00000"/>
                </a:solidFill>
                <a:latin typeface="Rockwell" panose="02060603020205020403" pitchFamily="18" charset="77"/>
              </a:rPr>
              <a:t>	</a:t>
            </a:r>
          </a:p>
        </p:txBody>
      </p:sp>
      <p:sp>
        <p:nvSpPr>
          <p:cNvPr id="10" name="TextBox 9">
            <a:extLst>
              <a:ext uri="{FF2B5EF4-FFF2-40B4-BE49-F238E27FC236}">
                <a16:creationId xmlns:a16="http://schemas.microsoft.com/office/drawing/2014/main" id="{9C8888C4-D472-F64C-A086-5BE1C79F622C}"/>
              </a:ext>
            </a:extLst>
          </p:cNvPr>
          <p:cNvSpPr txBox="1"/>
          <p:nvPr/>
        </p:nvSpPr>
        <p:spPr>
          <a:xfrm>
            <a:off x="2186945" y="1461740"/>
            <a:ext cx="184731" cy="369332"/>
          </a:xfrm>
          <a:prstGeom prst="rect">
            <a:avLst/>
          </a:prstGeom>
          <a:noFill/>
        </p:spPr>
        <p:txBody>
          <a:bodyPr wrap="none" rtlCol="0">
            <a:spAutoFit/>
          </a:bodyPr>
          <a:lstStyle/>
          <a:p>
            <a:endParaRPr lang="en-US" dirty="0"/>
          </a:p>
        </p:txBody>
      </p:sp>
      <p:sp>
        <p:nvSpPr>
          <p:cNvPr id="16" name="Rounded Rectangle 15">
            <a:extLst>
              <a:ext uri="{FF2B5EF4-FFF2-40B4-BE49-F238E27FC236}">
                <a16:creationId xmlns:a16="http://schemas.microsoft.com/office/drawing/2014/main" id="{96DDCD03-2A61-EC4C-9F82-BDB5B6855E3C}"/>
              </a:ext>
            </a:extLst>
          </p:cNvPr>
          <p:cNvSpPr/>
          <p:nvPr/>
        </p:nvSpPr>
        <p:spPr>
          <a:xfrm>
            <a:off x="2204855" y="3682726"/>
            <a:ext cx="1553636" cy="529648"/>
          </a:xfrm>
          <a:prstGeom prst="roundRect">
            <a:avLst/>
          </a:prstGeom>
          <a:solidFill>
            <a:srgbClr val="263E67"/>
          </a:solidFill>
        </p:spPr>
        <p:style>
          <a:lnRef idx="2">
            <a:schemeClr val="accent1">
              <a:shade val="50000"/>
            </a:schemeClr>
          </a:lnRef>
          <a:fillRef idx="1">
            <a:schemeClr val="accent1"/>
          </a:fillRef>
          <a:effectRef idx="0">
            <a:schemeClr val="accent1"/>
          </a:effectRef>
          <a:fontRef idx="minor">
            <a:schemeClr val="lt1"/>
          </a:fontRef>
        </p:style>
        <p:txBody>
          <a:bodyPr lIns="45720" rIns="45720" rtlCol="0" anchor="ctr"/>
          <a:lstStyle/>
          <a:p>
            <a:pPr algn="ctr"/>
            <a:r>
              <a:rPr lang="en-US" altLang="en-US" sz="1470" kern="0" dirty="0">
                <a:latin typeface="Rockwell" panose="02060603020205020403" pitchFamily="18" charset="77"/>
              </a:rPr>
              <a:t>Investigator Awards</a:t>
            </a:r>
            <a:r>
              <a:rPr lang="en-US" altLang="en-US" sz="1450" kern="0" dirty="0">
                <a:latin typeface="Rockwell" panose="02060603020205020403" pitchFamily="18" charset="77"/>
              </a:rPr>
              <a:t>/</a:t>
            </a:r>
            <a:r>
              <a:rPr lang="en-US" altLang="en-US" sz="1470" kern="0" dirty="0">
                <a:latin typeface="Rockwell" panose="02060603020205020403" pitchFamily="18" charset="77"/>
              </a:rPr>
              <a:t>Honors</a:t>
            </a:r>
            <a:endParaRPr lang="en-US" sz="1470" dirty="0">
              <a:latin typeface="Rockwell" panose="02060603020205020403" pitchFamily="18" charset="77"/>
            </a:endParaRPr>
          </a:p>
        </p:txBody>
      </p:sp>
      <p:sp>
        <p:nvSpPr>
          <p:cNvPr id="19" name="Rounded Rectangle 18">
            <a:extLst>
              <a:ext uri="{FF2B5EF4-FFF2-40B4-BE49-F238E27FC236}">
                <a16:creationId xmlns:a16="http://schemas.microsoft.com/office/drawing/2014/main" id="{EB97831F-6690-9A48-81D9-74FDE1F98830}"/>
              </a:ext>
            </a:extLst>
          </p:cNvPr>
          <p:cNvSpPr/>
          <p:nvPr/>
        </p:nvSpPr>
        <p:spPr>
          <a:xfrm>
            <a:off x="3895369" y="4295577"/>
            <a:ext cx="1553636" cy="1261872"/>
          </a:xfrm>
          <a:prstGeom prst="roundRect">
            <a:avLst/>
          </a:prstGeom>
          <a:solidFill>
            <a:srgbClr val="489BD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70" dirty="0">
                <a:latin typeface="Rockwell" panose="02060603020205020403" pitchFamily="18" charset="77"/>
              </a:rPr>
              <a:t>Quotes on NYU-CUNY’s </a:t>
            </a:r>
            <a:r>
              <a:rPr lang="en-US" sz="1470" i="1" dirty="0">
                <a:latin typeface="Rockwell" panose="02060603020205020403" pitchFamily="18" charset="77"/>
              </a:rPr>
              <a:t>Stomp Out Cancer Brooklyn</a:t>
            </a:r>
          </a:p>
        </p:txBody>
      </p:sp>
      <p:sp>
        <p:nvSpPr>
          <p:cNvPr id="3" name="TextBox 2">
            <a:extLst>
              <a:ext uri="{FF2B5EF4-FFF2-40B4-BE49-F238E27FC236}">
                <a16:creationId xmlns:a16="http://schemas.microsoft.com/office/drawing/2014/main" id="{2C40F9D5-48A4-C14C-8778-386A52A701E4}"/>
              </a:ext>
            </a:extLst>
          </p:cNvPr>
          <p:cNvSpPr txBox="1"/>
          <p:nvPr/>
        </p:nvSpPr>
        <p:spPr>
          <a:xfrm>
            <a:off x="416777" y="644616"/>
            <a:ext cx="2614818" cy="461665"/>
          </a:xfrm>
          <a:prstGeom prst="rect">
            <a:avLst/>
          </a:prstGeom>
          <a:noFill/>
          <a:ln>
            <a:noFill/>
          </a:ln>
        </p:spPr>
        <p:txBody>
          <a:bodyPr wrap="none" rtlCol="0">
            <a:spAutoFit/>
          </a:bodyPr>
          <a:lstStyle/>
          <a:p>
            <a:r>
              <a:rPr lang="en-US" sz="2400" b="1" dirty="0">
                <a:solidFill>
                  <a:srgbClr val="263E67"/>
                </a:solidFill>
                <a:latin typeface="Rockwell" panose="02060603020205020403" pitchFamily="18" charset="77"/>
              </a:rPr>
              <a:t>By the Numbers</a:t>
            </a:r>
          </a:p>
        </p:txBody>
      </p:sp>
      <p:sp>
        <p:nvSpPr>
          <p:cNvPr id="20" name="TextBox 19">
            <a:extLst>
              <a:ext uri="{FF2B5EF4-FFF2-40B4-BE49-F238E27FC236}">
                <a16:creationId xmlns:a16="http://schemas.microsoft.com/office/drawing/2014/main" id="{1EF8F667-69CF-8E49-90C7-2784C6BD9FF6}"/>
              </a:ext>
            </a:extLst>
          </p:cNvPr>
          <p:cNvSpPr txBox="1"/>
          <p:nvPr/>
        </p:nvSpPr>
        <p:spPr>
          <a:xfrm>
            <a:off x="416777" y="3221047"/>
            <a:ext cx="3338350" cy="461665"/>
          </a:xfrm>
          <a:prstGeom prst="rect">
            <a:avLst/>
          </a:prstGeom>
          <a:noFill/>
        </p:spPr>
        <p:txBody>
          <a:bodyPr wrap="none" rtlCol="0">
            <a:spAutoFit/>
          </a:bodyPr>
          <a:lstStyle/>
          <a:p>
            <a:r>
              <a:rPr lang="en-US" sz="2400" b="1" dirty="0">
                <a:solidFill>
                  <a:srgbClr val="263E67"/>
                </a:solidFill>
                <a:latin typeface="Rockwell" panose="02060603020205020403" pitchFamily="18" charset="77"/>
              </a:rPr>
              <a:t>Beyond the Numbers</a:t>
            </a:r>
          </a:p>
        </p:txBody>
      </p:sp>
      <p:sp>
        <p:nvSpPr>
          <p:cNvPr id="21" name="Rounded Rectangle 20">
            <a:extLst>
              <a:ext uri="{FF2B5EF4-FFF2-40B4-BE49-F238E27FC236}">
                <a16:creationId xmlns:a16="http://schemas.microsoft.com/office/drawing/2014/main" id="{C55576C8-5788-0C49-A678-DDE7C729284D}"/>
              </a:ext>
            </a:extLst>
          </p:cNvPr>
          <p:cNvSpPr/>
          <p:nvPr/>
        </p:nvSpPr>
        <p:spPr>
          <a:xfrm>
            <a:off x="2204854" y="4289044"/>
            <a:ext cx="1553636" cy="1261872"/>
          </a:xfrm>
          <a:prstGeom prst="roundRect">
            <a:avLst/>
          </a:prstGeom>
          <a:solidFill>
            <a:srgbClr val="489BD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70" kern="0" dirty="0">
                <a:solidFill>
                  <a:schemeClr val="bg1"/>
                </a:solidFill>
                <a:latin typeface="Rockwell" panose="02060603020205020403" pitchFamily="18" charset="77"/>
              </a:rPr>
              <a:t>Investigators selected to receive 12 awards</a:t>
            </a:r>
            <a:endParaRPr lang="en-US" sz="1470" dirty="0">
              <a:solidFill>
                <a:schemeClr val="bg1"/>
              </a:solidFill>
              <a:latin typeface="Rockwell" panose="02060603020205020403" pitchFamily="18" charset="77"/>
            </a:endParaRPr>
          </a:p>
        </p:txBody>
      </p:sp>
      <p:sp>
        <p:nvSpPr>
          <p:cNvPr id="22" name="Rounded Rectangle 21">
            <a:extLst>
              <a:ext uri="{FF2B5EF4-FFF2-40B4-BE49-F238E27FC236}">
                <a16:creationId xmlns:a16="http://schemas.microsoft.com/office/drawing/2014/main" id="{AE77ED84-93FB-E341-AC12-F026F61CC135}"/>
              </a:ext>
            </a:extLst>
          </p:cNvPr>
          <p:cNvSpPr/>
          <p:nvPr/>
        </p:nvSpPr>
        <p:spPr>
          <a:xfrm>
            <a:off x="5579223" y="4295577"/>
            <a:ext cx="1553636" cy="1261872"/>
          </a:xfrm>
          <a:prstGeom prst="roundRect">
            <a:avLst/>
          </a:prstGeom>
          <a:solidFill>
            <a:srgbClr val="489BD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en-US" sz="1470" kern="0" dirty="0">
                <a:latin typeface="Rockwell" panose="02060603020205020403" pitchFamily="18" charset="77"/>
              </a:rPr>
              <a:t>39 grants awarded to CPCRN Centers/</a:t>
            </a:r>
          </a:p>
          <a:p>
            <a:pPr algn="ctr"/>
            <a:r>
              <a:rPr lang="en-US" altLang="en-US" sz="1470" kern="0" dirty="0">
                <a:latin typeface="Rockwell" panose="02060603020205020403" pitchFamily="18" charset="77"/>
              </a:rPr>
              <a:t>Investigators</a:t>
            </a:r>
            <a:endParaRPr lang="en-US" sz="1470" dirty="0">
              <a:latin typeface="Rockwell" panose="02060603020205020403" pitchFamily="18" charset="77"/>
            </a:endParaRPr>
          </a:p>
        </p:txBody>
      </p:sp>
      <p:sp>
        <p:nvSpPr>
          <p:cNvPr id="23" name="Rounded Rectangle 22">
            <a:extLst>
              <a:ext uri="{FF2B5EF4-FFF2-40B4-BE49-F238E27FC236}">
                <a16:creationId xmlns:a16="http://schemas.microsoft.com/office/drawing/2014/main" id="{C6045099-E16D-5D49-93AD-1B637997F238}"/>
              </a:ext>
            </a:extLst>
          </p:cNvPr>
          <p:cNvSpPr/>
          <p:nvPr/>
        </p:nvSpPr>
        <p:spPr>
          <a:xfrm>
            <a:off x="7263078" y="4289044"/>
            <a:ext cx="1553633" cy="1261858"/>
          </a:xfrm>
          <a:prstGeom prst="roundRect">
            <a:avLst/>
          </a:prstGeom>
          <a:solidFill>
            <a:srgbClr val="489BD5"/>
          </a:solidFill>
        </p:spPr>
        <p:style>
          <a:lnRef idx="2">
            <a:schemeClr val="accent1">
              <a:shade val="50000"/>
            </a:schemeClr>
          </a:lnRef>
          <a:fillRef idx="1">
            <a:schemeClr val="accent1"/>
          </a:fillRef>
          <a:effectRef idx="0">
            <a:schemeClr val="accent1"/>
          </a:effectRef>
          <a:fontRef idx="minor">
            <a:schemeClr val="lt1"/>
          </a:fontRef>
        </p:style>
        <p:txBody>
          <a:bodyPr lIns="45720" rIns="45720" rtlCol="0" anchor="ctr"/>
          <a:lstStyle/>
          <a:p>
            <a:pPr algn="ctr"/>
            <a:r>
              <a:rPr lang="en-US" sz="1470" kern="0" dirty="0">
                <a:latin typeface="Rockwell" panose="02060603020205020403" pitchFamily="18" charset="77"/>
              </a:rPr>
              <a:t>Presentations to National Organizations/Partners</a:t>
            </a:r>
            <a:endParaRPr lang="en-US" sz="1470" dirty="0">
              <a:latin typeface="Rockwell" panose="02060603020205020403" pitchFamily="18" charset="77"/>
            </a:endParaRPr>
          </a:p>
        </p:txBody>
      </p:sp>
      <p:sp>
        <p:nvSpPr>
          <p:cNvPr id="33" name="Rectangle 32">
            <a:extLst>
              <a:ext uri="{FF2B5EF4-FFF2-40B4-BE49-F238E27FC236}">
                <a16:creationId xmlns:a16="http://schemas.microsoft.com/office/drawing/2014/main" id="{84F8EBA0-4104-FD47-BBAF-722E41AD0C82}"/>
              </a:ext>
            </a:extLst>
          </p:cNvPr>
          <p:cNvSpPr/>
          <p:nvPr/>
        </p:nvSpPr>
        <p:spPr>
          <a:xfrm>
            <a:off x="8816713" y="6416780"/>
            <a:ext cx="229296" cy="18058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4" name="Table 4">
            <a:extLst>
              <a:ext uri="{FF2B5EF4-FFF2-40B4-BE49-F238E27FC236}">
                <a16:creationId xmlns:a16="http://schemas.microsoft.com/office/drawing/2014/main" id="{60250B6E-E19B-D64D-A610-5E46E8BCF921}"/>
              </a:ext>
            </a:extLst>
          </p:cNvPr>
          <p:cNvGraphicFramePr>
            <a:graphicFrameLocks noGrp="1"/>
          </p:cNvGraphicFramePr>
          <p:nvPr/>
        </p:nvGraphicFramePr>
        <p:xfrm>
          <a:off x="489204" y="1111752"/>
          <a:ext cx="8165591" cy="2014236"/>
        </p:xfrm>
        <a:graphic>
          <a:graphicData uri="http://schemas.openxmlformats.org/drawingml/2006/table">
            <a:tbl>
              <a:tblPr firstRow="1" bandRow="1">
                <a:tableStyleId>{5C22544A-7EE6-4342-B048-85BDC9FD1C3A}</a:tableStyleId>
              </a:tblPr>
              <a:tblGrid>
                <a:gridCol w="1252032">
                  <a:extLst>
                    <a:ext uri="{9D8B030D-6E8A-4147-A177-3AD203B41FA5}">
                      <a16:colId xmlns:a16="http://schemas.microsoft.com/office/drawing/2014/main" val="285366695"/>
                    </a:ext>
                  </a:extLst>
                </a:gridCol>
                <a:gridCol w="1647646">
                  <a:extLst>
                    <a:ext uri="{9D8B030D-6E8A-4147-A177-3AD203B41FA5}">
                      <a16:colId xmlns:a16="http://schemas.microsoft.com/office/drawing/2014/main" val="1896976771"/>
                    </a:ext>
                  </a:extLst>
                </a:gridCol>
                <a:gridCol w="1937982">
                  <a:extLst>
                    <a:ext uri="{9D8B030D-6E8A-4147-A177-3AD203B41FA5}">
                      <a16:colId xmlns:a16="http://schemas.microsoft.com/office/drawing/2014/main" val="4198525263"/>
                    </a:ext>
                  </a:extLst>
                </a:gridCol>
                <a:gridCol w="1694813">
                  <a:extLst>
                    <a:ext uri="{9D8B030D-6E8A-4147-A177-3AD203B41FA5}">
                      <a16:colId xmlns:a16="http://schemas.microsoft.com/office/drawing/2014/main" val="3110559175"/>
                    </a:ext>
                  </a:extLst>
                </a:gridCol>
                <a:gridCol w="1633118">
                  <a:extLst>
                    <a:ext uri="{9D8B030D-6E8A-4147-A177-3AD203B41FA5}">
                      <a16:colId xmlns:a16="http://schemas.microsoft.com/office/drawing/2014/main" val="1331611155"/>
                    </a:ext>
                  </a:extLst>
                </a:gridCol>
              </a:tblGrid>
              <a:tr h="94743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dirty="0">
                          <a:solidFill>
                            <a:srgbClr val="CBDE69"/>
                          </a:solidFill>
                          <a:latin typeface="Rockwell" panose="02060603020205020403" pitchFamily="18" charset="77"/>
                        </a:rPr>
                        <a:t>CPCRN5</a:t>
                      </a:r>
                      <a:br>
                        <a:rPr lang="en-US" sz="1800" b="1" dirty="0">
                          <a:solidFill>
                            <a:srgbClr val="CBDE69"/>
                          </a:solidFill>
                          <a:latin typeface="Rockwell" panose="02060603020205020403" pitchFamily="18" charset="77"/>
                        </a:rPr>
                      </a:br>
                      <a:r>
                        <a:rPr lang="en-US" sz="1800" b="1" dirty="0">
                          <a:solidFill>
                            <a:srgbClr val="CBDE69"/>
                          </a:solidFill>
                          <a:latin typeface="Rockwell" panose="02060603020205020403" pitchFamily="18" charset="77"/>
                        </a:rPr>
                        <a:t>Year 1</a:t>
                      </a:r>
                    </a:p>
                  </a:txBody>
                  <a:tcPr anchor="ctr">
                    <a:solidFill>
                      <a:srgbClr val="263E67"/>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3600" b="1" kern="0" dirty="0">
                          <a:solidFill>
                            <a:schemeClr val="bg1"/>
                          </a:solidFill>
                          <a:latin typeface="Rockwell" panose="02060603020205020403" pitchFamily="18" charset="77"/>
                        </a:rPr>
                        <a:t>150</a:t>
                      </a:r>
                      <a:r>
                        <a:rPr lang="en-US" altLang="en-US" sz="4000" kern="0" dirty="0">
                          <a:solidFill>
                            <a:schemeClr val="bg1"/>
                          </a:solidFill>
                          <a:latin typeface="Rockwell" panose="02060603020205020403" pitchFamily="18" charset="77"/>
                        </a:rPr>
                        <a:t> </a:t>
                      </a:r>
                      <a:r>
                        <a:rPr lang="en-US" altLang="en-US" sz="1600" b="1" kern="0" dirty="0">
                          <a:solidFill>
                            <a:schemeClr val="bg1"/>
                          </a:solidFill>
                          <a:latin typeface="Rockwell" panose="02060603020205020403" pitchFamily="18" charset="77"/>
                        </a:rPr>
                        <a:t>Publications</a:t>
                      </a:r>
                      <a:endParaRPr lang="en-US" sz="1800" b="1" dirty="0">
                        <a:solidFill>
                          <a:schemeClr val="bg1"/>
                        </a:solidFill>
                        <a:latin typeface="Rockwell" panose="02060603020205020403" pitchFamily="18" charset="77"/>
                      </a:endParaRPr>
                    </a:p>
                  </a:txBody>
                  <a:tcPr>
                    <a:solidFill>
                      <a:srgbClr val="263E67"/>
                    </a:solidFill>
                  </a:tcPr>
                </a:tc>
                <a:tc>
                  <a:txBody>
                    <a:bodyPr/>
                    <a:lstStyle/>
                    <a:p>
                      <a:r>
                        <a:rPr lang="en-US" altLang="en-US" sz="3600" b="1" kern="0" dirty="0">
                          <a:solidFill>
                            <a:schemeClr val="bg1"/>
                          </a:solidFill>
                          <a:latin typeface="Rockwell" panose="02060603020205020403" pitchFamily="18" charset="77"/>
                        </a:rPr>
                        <a:t>$26.5M</a:t>
                      </a:r>
                    </a:p>
                    <a:p>
                      <a:r>
                        <a:rPr lang="en-US" altLang="en-US" sz="1600" b="1" kern="0" dirty="0">
                          <a:solidFill>
                            <a:schemeClr val="bg1"/>
                          </a:solidFill>
                          <a:latin typeface="Rockwell" panose="02060603020205020403" pitchFamily="18" charset="77"/>
                        </a:rPr>
                        <a:t>in Funded Grants</a:t>
                      </a:r>
                      <a:endParaRPr lang="en-US" sz="1600" b="1" dirty="0">
                        <a:solidFill>
                          <a:schemeClr val="bg1"/>
                        </a:solidFill>
                        <a:latin typeface="Rockwell" panose="02060603020205020403" pitchFamily="18" charset="77"/>
                      </a:endParaRPr>
                    </a:p>
                  </a:txBody>
                  <a:tcPr>
                    <a:solidFill>
                      <a:srgbClr val="263E67"/>
                    </a:solidFill>
                  </a:tcPr>
                </a:tc>
                <a:tc>
                  <a:txBody>
                    <a:bodyPr/>
                    <a:lstStyle/>
                    <a:p>
                      <a:r>
                        <a:rPr lang="en-US" altLang="en-US" sz="3600" b="1" kern="0" dirty="0">
                          <a:solidFill>
                            <a:schemeClr val="bg1"/>
                          </a:solidFill>
                          <a:latin typeface="Rockwell" panose="02060603020205020403" pitchFamily="18" charset="77"/>
                        </a:rPr>
                        <a:t>111</a:t>
                      </a:r>
                      <a:endParaRPr lang="en-US" altLang="en-US" sz="4000" b="1" kern="0" dirty="0">
                        <a:solidFill>
                          <a:schemeClr val="bg1"/>
                        </a:solidFill>
                        <a:latin typeface="Rockwell" panose="02060603020205020403" pitchFamily="18" charset="77"/>
                      </a:endParaRPr>
                    </a:p>
                    <a:p>
                      <a:r>
                        <a:rPr lang="en-US" altLang="en-US" sz="1600" b="1" kern="0" dirty="0">
                          <a:solidFill>
                            <a:schemeClr val="bg1"/>
                          </a:solidFill>
                          <a:latin typeface="Rockwell" panose="02060603020205020403" pitchFamily="18" charset="77"/>
                        </a:rPr>
                        <a:t>Presentations</a:t>
                      </a:r>
                      <a:r>
                        <a:rPr lang="en-US" altLang="en-US" sz="1800" b="1" kern="0" dirty="0">
                          <a:solidFill>
                            <a:schemeClr val="bg1"/>
                          </a:solidFill>
                          <a:latin typeface="Rockwell" panose="02060603020205020403" pitchFamily="18" charset="77"/>
                        </a:rPr>
                        <a:t> </a:t>
                      </a:r>
                    </a:p>
                  </a:txBody>
                  <a:tcPr>
                    <a:solidFill>
                      <a:srgbClr val="263E67"/>
                    </a:solidFill>
                  </a:tcPr>
                </a:tc>
                <a:tc>
                  <a:txBody>
                    <a:bodyPr/>
                    <a:lstStyle/>
                    <a:p>
                      <a:r>
                        <a:rPr lang="en-US" altLang="en-US" sz="3600" b="1" kern="0" dirty="0">
                          <a:solidFill>
                            <a:schemeClr val="bg1"/>
                          </a:solidFill>
                          <a:latin typeface="Rockwell" panose="02060603020205020403" pitchFamily="18" charset="77"/>
                        </a:rPr>
                        <a:t>16</a:t>
                      </a:r>
                      <a:endParaRPr lang="en-US" altLang="en-US" sz="4000" b="1" kern="0" dirty="0">
                        <a:solidFill>
                          <a:schemeClr val="bg1"/>
                        </a:solidFill>
                        <a:latin typeface="Rockwell" panose="02060603020205020403" pitchFamily="18" charset="77"/>
                      </a:endParaRPr>
                    </a:p>
                    <a:p>
                      <a:r>
                        <a:rPr lang="en-US" altLang="en-US" sz="1600" b="1" kern="0" dirty="0">
                          <a:solidFill>
                            <a:schemeClr val="bg1"/>
                          </a:solidFill>
                          <a:latin typeface="Rockwell" panose="02060603020205020403" pitchFamily="18" charset="77"/>
                        </a:rPr>
                        <a:t>Trainings</a:t>
                      </a:r>
                      <a:endParaRPr lang="en-US" altLang="en-US" sz="1800" b="1" kern="0" dirty="0">
                        <a:solidFill>
                          <a:schemeClr val="bg1"/>
                        </a:solidFill>
                        <a:latin typeface="Rockwell" panose="02060603020205020403" pitchFamily="18" charset="77"/>
                      </a:endParaRPr>
                    </a:p>
                  </a:txBody>
                  <a:tcPr>
                    <a:solidFill>
                      <a:srgbClr val="263E67"/>
                    </a:solidFill>
                  </a:tcPr>
                </a:tc>
                <a:extLst>
                  <a:ext uri="{0D108BD9-81ED-4DB2-BD59-A6C34878D82A}">
                    <a16:rowId xmlns:a16="http://schemas.microsoft.com/office/drawing/2014/main" val="574958548"/>
                  </a:ext>
                </a:extLst>
              </a:tr>
              <a:tr h="98318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dirty="0">
                          <a:solidFill>
                            <a:srgbClr val="CBDE69"/>
                          </a:solidFill>
                          <a:latin typeface="Rockwell" panose="02060603020205020403" pitchFamily="18" charset="77"/>
                        </a:rPr>
                        <a:t>Since</a:t>
                      </a:r>
                      <a:br>
                        <a:rPr lang="en-US" sz="1800" b="1" dirty="0">
                          <a:solidFill>
                            <a:srgbClr val="CBDE69"/>
                          </a:solidFill>
                          <a:latin typeface="Rockwell" panose="02060603020205020403" pitchFamily="18" charset="77"/>
                        </a:rPr>
                      </a:br>
                      <a:r>
                        <a:rPr lang="en-US" sz="1800" b="1" dirty="0">
                          <a:solidFill>
                            <a:srgbClr val="CBDE69"/>
                          </a:solidFill>
                          <a:latin typeface="Rockwell" panose="02060603020205020403" pitchFamily="18" charset="77"/>
                        </a:rPr>
                        <a:t>2004</a:t>
                      </a:r>
                    </a:p>
                  </a:txBody>
                  <a:tcPr anchor="ctr">
                    <a:solidFill>
                      <a:srgbClr val="489BD5"/>
                    </a:solidFill>
                  </a:tcPr>
                </a:tc>
                <a:tc>
                  <a:txBody>
                    <a:bodyPr/>
                    <a:lstStyle/>
                    <a:p>
                      <a:r>
                        <a:rPr lang="en-US" altLang="en-US" sz="3600" b="1" kern="0" dirty="0">
                          <a:solidFill>
                            <a:schemeClr val="bg1"/>
                          </a:solidFill>
                          <a:latin typeface="Rockwell" panose="02060603020205020403" pitchFamily="18" charset="77"/>
                        </a:rPr>
                        <a:t>1,940</a:t>
                      </a:r>
                      <a:r>
                        <a:rPr lang="en-US" altLang="en-US" sz="4000" kern="0" dirty="0">
                          <a:solidFill>
                            <a:schemeClr val="bg1"/>
                          </a:solidFill>
                          <a:latin typeface="Rockwell" panose="02060603020205020403" pitchFamily="18" charset="77"/>
                        </a:rPr>
                        <a:t> </a:t>
                      </a:r>
                      <a:r>
                        <a:rPr lang="en-US" altLang="en-US" sz="1600" b="1" kern="0" dirty="0">
                          <a:solidFill>
                            <a:schemeClr val="bg1"/>
                          </a:solidFill>
                          <a:latin typeface="Rockwell" panose="02060603020205020403" pitchFamily="18" charset="77"/>
                        </a:rPr>
                        <a:t>Publication</a:t>
                      </a:r>
                      <a:endParaRPr lang="en-US" dirty="0">
                        <a:solidFill>
                          <a:schemeClr val="bg1"/>
                        </a:solidFill>
                      </a:endParaRPr>
                    </a:p>
                  </a:txBody>
                  <a:tcPr>
                    <a:solidFill>
                      <a:srgbClr val="489BD5"/>
                    </a:solidFill>
                  </a:tcPr>
                </a:tc>
                <a:tc>
                  <a:txBody>
                    <a:bodyPr/>
                    <a:lstStyle/>
                    <a:p>
                      <a:r>
                        <a:rPr lang="en-US" altLang="en-US" sz="3600" b="1" kern="0" dirty="0">
                          <a:solidFill>
                            <a:schemeClr val="bg1"/>
                          </a:solidFill>
                          <a:latin typeface="Rockwell" panose="02060603020205020403" pitchFamily="18" charset="77"/>
                        </a:rPr>
                        <a:t>$695M</a:t>
                      </a:r>
                    </a:p>
                    <a:p>
                      <a:r>
                        <a:rPr lang="en-US" altLang="en-US" sz="1600" b="1" kern="0" dirty="0">
                          <a:solidFill>
                            <a:schemeClr val="bg1"/>
                          </a:solidFill>
                          <a:latin typeface="Rockwell" panose="02060603020205020403" pitchFamily="18" charset="77"/>
                        </a:rPr>
                        <a:t>in Funded Grants</a:t>
                      </a:r>
                      <a:endParaRPr lang="en-US" sz="1600" b="1" dirty="0">
                        <a:solidFill>
                          <a:schemeClr val="bg1"/>
                        </a:solidFill>
                        <a:latin typeface="Rockwell" panose="02060603020205020403" pitchFamily="18" charset="77"/>
                      </a:endParaRPr>
                    </a:p>
                  </a:txBody>
                  <a:tcPr>
                    <a:solidFill>
                      <a:srgbClr val="489BD5"/>
                    </a:solidFill>
                  </a:tcPr>
                </a:tc>
                <a:tc>
                  <a:txBody>
                    <a:bodyPr/>
                    <a:lstStyle/>
                    <a:p>
                      <a:r>
                        <a:rPr lang="en-US" altLang="en-US" sz="3600" b="1" kern="0" dirty="0">
                          <a:solidFill>
                            <a:schemeClr val="bg1"/>
                          </a:solidFill>
                          <a:latin typeface="Rockwell" panose="02060603020205020403" pitchFamily="18" charset="77"/>
                        </a:rPr>
                        <a:t>2,110</a:t>
                      </a:r>
                      <a:r>
                        <a:rPr lang="en-US" altLang="en-US" sz="4000" b="1" kern="0" dirty="0">
                          <a:solidFill>
                            <a:schemeClr val="bg1"/>
                          </a:solidFill>
                          <a:latin typeface="Rockwell" panose="02060603020205020403" pitchFamily="18" charset="77"/>
                        </a:rPr>
                        <a:t> </a:t>
                      </a:r>
                      <a:r>
                        <a:rPr lang="en-US" altLang="en-US" sz="1600" b="1" kern="0" dirty="0">
                          <a:solidFill>
                            <a:schemeClr val="bg1"/>
                          </a:solidFill>
                          <a:latin typeface="Rockwell" panose="02060603020205020403" pitchFamily="18" charset="77"/>
                        </a:rPr>
                        <a:t>Presentations</a:t>
                      </a:r>
                      <a:r>
                        <a:rPr lang="en-US" altLang="en-US" sz="1800" b="1" kern="0" dirty="0">
                          <a:solidFill>
                            <a:schemeClr val="bg1"/>
                          </a:solidFill>
                          <a:latin typeface="Rockwell" panose="02060603020205020403" pitchFamily="18" charset="77"/>
                        </a:rPr>
                        <a:t> </a:t>
                      </a:r>
                      <a:endParaRPr lang="en-US" altLang="en-US" sz="2000" b="1" kern="0" dirty="0">
                        <a:solidFill>
                          <a:schemeClr val="bg1"/>
                        </a:solidFill>
                        <a:latin typeface="Rockwell" panose="02060603020205020403" pitchFamily="18" charset="77"/>
                      </a:endParaRPr>
                    </a:p>
                  </a:txBody>
                  <a:tcPr>
                    <a:solidFill>
                      <a:srgbClr val="489BD5"/>
                    </a:solidFill>
                  </a:tcPr>
                </a:tc>
                <a:tc>
                  <a:txBody>
                    <a:bodyPr/>
                    <a:lstStyle/>
                    <a:p>
                      <a:r>
                        <a:rPr lang="en-US" altLang="en-US" sz="3600" b="1" kern="0" dirty="0">
                          <a:solidFill>
                            <a:schemeClr val="bg1"/>
                          </a:solidFill>
                          <a:latin typeface="Rockwell" panose="02060603020205020403" pitchFamily="18" charset="77"/>
                        </a:rPr>
                        <a:t>70</a:t>
                      </a:r>
                      <a:endParaRPr lang="en-US" altLang="en-US" sz="4800" b="1" kern="0" dirty="0">
                        <a:solidFill>
                          <a:schemeClr val="bg1"/>
                        </a:solidFill>
                        <a:latin typeface="Rockwell" panose="02060603020205020403" pitchFamily="18" charset="77"/>
                      </a:endParaRPr>
                    </a:p>
                    <a:p>
                      <a:r>
                        <a:rPr lang="en-US" altLang="en-US" sz="1600" b="1" kern="0" dirty="0">
                          <a:solidFill>
                            <a:schemeClr val="bg1"/>
                          </a:solidFill>
                          <a:latin typeface="Rockwell" panose="02060603020205020403" pitchFamily="18" charset="77"/>
                        </a:rPr>
                        <a:t>Trainings*</a:t>
                      </a:r>
                    </a:p>
                    <a:p>
                      <a:r>
                        <a:rPr lang="en-US" altLang="en-US" sz="1200" b="1" kern="0" dirty="0">
                          <a:solidFill>
                            <a:schemeClr val="bg1"/>
                          </a:solidFill>
                          <a:latin typeface="Rockwell" panose="02060603020205020403" pitchFamily="18" charset="77"/>
                        </a:rPr>
                        <a:t>*past 4 years only</a:t>
                      </a:r>
                    </a:p>
                  </a:txBody>
                  <a:tcPr>
                    <a:solidFill>
                      <a:srgbClr val="489BD5"/>
                    </a:solidFill>
                  </a:tcPr>
                </a:tc>
                <a:extLst>
                  <a:ext uri="{0D108BD9-81ED-4DB2-BD59-A6C34878D82A}">
                    <a16:rowId xmlns:a16="http://schemas.microsoft.com/office/drawing/2014/main" val="927707523"/>
                  </a:ext>
                </a:extLst>
              </a:tr>
            </a:tbl>
          </a:graphicData>
        </a:graphic>
      </p:graphicFrame>
      <p:sp>
        <p:nvSpPr>
          <p:cNvPr id="34" name="Rounded Rectangle 33">
            <a:extLst>
              <a:ext uri="{FF2B5EF4-FFF2-40B4-BE49-F238E27FC236}">
                <a16:creationId xmlns:a16="http://schemas.microsoft.com/office/drawing/2014/main" id="{B06E4E4F-B18E-D54D-AA3D-B74D756ABC62}"/>
              </a:ext>
            </a:extLst>
          </p:cNvPr>
          <p:cNvSpPr/>
          <p:nvPr/>
        </p:nvSpPr>
        <p:spPr>
          <a:xfrm>
            <a:off x="3888708" y="3689259"/>
            <a:ext cx="1553636" cy="529648"/>
          </a:xfrm>
          <a:prstGeom prst="roundRect">
            <a:avLst/>
          </a:prstGeom>
          <a:solidFill>
            <a:srgbClr val="263E6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en-US" sz="1470" kern="0" dirty="0">
                <a:latin typeface="Rockwell" panose="02060603020205020403" pitchFamily="18" charset="77"/>
              </a:rPr>
              <a:t>Quotable Feedback</a:t>
            </a:r>
            <a:endParaRPr lang="en-US" sz="1470" dirty="0">
              <a:latin typeface="Rockwell" panose="02060603020205020403" pitchFamily="18" charset="77"/>
            </a:endParaRPr>
          </a:p>
        </p:txBody>
      </p:sp>
      <p:sp>
        <p:nvSpPr>
          <p:cNvPr id="35" name="Rounded Rectangle 34">
            <a:extLst>
              <a:ext uri="{FF2B5EF4-FFF2-40B4-BE49-F238E27FC236}">
                <a16:creationId xmlns:a16="http://schemas.microsoft.com/office/drawing/2014/main" id="{D456B8BE-B78D-FB44-8E37-DD7312D74D21}"/>
              </a:ext>
            </a:extLst>
          </p:cNvPr>
          <p:cNvSpPr/>
          <p:nvPr/>
        </p:nvSpPr>
        <p:spPr>
          <a:xfrm>
            <a:off x="5579223" y="3689259"/>
            <a:ext cx="1553636" cy="529648"/>
          </a:xfrm>
          <a:prstGeom prst="roundRect">
            <a:avLst/>
          </a:prstGeom>
          <a:solidFill>
            <a:srgbClr val="263E6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70" kern="0" dirty="0">
                <a:latin typeface="Rockwell" panose="02060603020205020403" pitchFamily="18" charset="77"/>
              </a:rPr>
              <a:t>Funding </a:t>
            </a:r>
          </a:p>
          <a:p>
            <a:pPr algn="ctr"/>
            <a:r>
              <a:rPr lang="en-US" sz="1470" kern="0" dirty="0">
                <a:latin typeface="Rockwell" panose="02060603020205020403" pitchFamily="18" charset="77"/>
              </a:rPr>
              <a:t>Awards</a:t>
            </a:r>
            <a:endParaRPr lang="en-US" sz="1470" dirty="0">
              <a:latin typeface="Rockwell" panose="02060603020205020403" pitchFamily="18" charset="77"/>
            </a:endParaRPr>
          </a:p>
        </p:txBody>
      </p:sp>
      <p:sp>
        <p:nvSpPr>
          <p:cNvPr id="36" name="Rounded Rectangle 35">
            <a:extLst>
              <a:ext uri="{FF2B5EF4-FFF2-40B4-BE49-F238E27FC236}">
                <a16:creationId xmlns:a16="http://schemas.microsoft.com/office/drawing/2014/main" id="{F03946AC-2FCD-B74E-901C-0453246EFFD9}"/>
              </a:ext>
            </a:extLst>
          </p:cNvPr>
          <p:cNvSpPr/>
          <p:nvPr/>
        </p:nvSpPr>
        <p:spPr>
          <a:xfrm>
            <a:off x="7263076" y="3689259"/>
            <a:ext cx="1553635" cy="529648"/>
          </a:xfrm>
          <a:prstGeom prst="roundRect">
            <a:avLst/>
          </a:prstGeom>
          <a:solidFill>
            <a:srgbClr val="263E6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en-US" sz="1470" kern="0" dirty="0">
                <a:latin typeface="Rockwell" panose="02060603020205020403" pitchFamily="18" charset="77"/>
              </a:rPr>
              <a:t>Partnering</a:t>
            </a:r>
            <a:br>
              <a:rPr lang="en-US" altLang="en-US" sz="1470" kern="0" dirty="0">
                <a:latin typeface="Rockwell" panose="02060603020205020403" pitchFamily="18" charset="77"/>
              </a:rPr>
            </a:br>
            <a:r>
              <a:rPr lang="en-US" altLang="en-US" sz="1470" kern="0" dirty="0">
                <a:latin typeface="Rockwell" panose="02060603020205020403" pitchFamily="18" charset="77"/>
              </a:rPr>
              <a:t>Externally</a:t>
            </a:r>
            <a:endParaRPr lang="en-US" sz="1470" dirty="0">
              <a:latin typeface="Rockwell" panose="02060603020205020403" pitchFamily="18" charset="77"/>
            </a:endParaRPr>
          </a:p>
        </p:txBody>
      </p:sp>
      <p:sp>
        <p:nvSpPr>
          <p:cNvPr id="17" name="Rounded Rectangle 16">
            <a:extLst>
              <a:ext uri="{FF2B5EF4-FFF2-40B4-BE49-F238E27FC236}">
                <a16:creationId xmlns:a16="http://schemas.microsoft.com/office/drawing/2014/main" id="{D750A168-4CA0-1945-A14E-8303CC14794F}"/>
              </a:ext>
            </a:extLst>
          </p:cNvPr>
          <p:cNvSpPr/>
          <p:nvPr/>
        </p:nvSpPr>
        <p:spPr>
          <a:xfrm>
            <a:off x="514340" y="3682712"/>
            <a:ext cx="1553636" cy="529648"/>
          </a:xfrm>
          <a:prstGeom prst="roundRect">
            <a:avLst/>
          </a:prstGeom>
          <a:solidFill>
            <a:srgbClr val="263E6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en-US" sz="1470" kern="0" dirty="0">
                <a:latin typeface="Rockwell" panose="02060603020205020403" pitchFamily="18" charset="77"/>
              </a:rPr>
              <a:t>Disseminating Science</a:t>
            </a:r>
            <a:endParaRPr lang="en-US" sz="1470" dirty="0">
              <a:latin typeface="Rockwell" panose="02060603020205020403" pitchFamily="18" charset="77"/>
            </a:endParaRPr>
          </a:p>
        </p:txBody>
      </p:sp>
      <p:sp>
        <p:nvSpPr>
          <p:cNvPr id="18" name="Rounded Rectangle 17">
            <a:extLst>
              <a:ext uri="{FF2B5EF4-FFF2-40B4-BE49-F238E27FC236}">
                <a16:creationId xmlns:a16="http://schemas.microsoft.com/office/drawing/2014/main" id="{7F325F49-34D6-F84B-A3CD-B2F8A8FEBC72}"/>
              </a:ext>
            </a:extLst>
          </p:cNvPr>
          <p:cNvSpPr/>
          <p:nvPr/>
        </p:nvSpPr>
        <p:spPr>
          <a:xfrm>
            <a:off x="514339" y="4289030"/>
            <a:ext cx="1553636" cy="1261872"/>
          </a:xfrm>
          <a:prstGeom prst="roundRect">
            <a:avLst/>
          </a:prstGeom>
          <a:solidFill>
            <a:srgbClr val="489BD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70" kern="0" dirty="0">
                <a:solidFill>
                  <a:schemeClr val="bg1"/>
                </a:solidFill>
                <a:latin typeface="Rockwell" panose="02060603020205020403" pitchFamily="18" charset="77"/>
              </a:rPr>
              <a:t>COVID-19 Interest Group Manuscripts</a:t>
            </a:r>
            <a:endParaRPr lang="en-US" sz="1470" dirty="0">
              <a:solidFill>
                <a:schemeClr val="bg1"/>
              </a:solidFill>
              <a:latin typeface="Rockwell" panose="02060603020205020403" pitchFamily="18" charset="77"/>
            </a:endParaRPr>
          </a:p>
        </p:txBody>
      </p:sp>
    </p:spTree>
    <p:extLst>
      <p:ext uri="{BB962C8B-B14F-4D97-AF65-F5344CB8AC3E}">
        <p14:creationId xmlns:p14="http://schemas.microsoft.com/office/powerpoint/2010/main" val="30024279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a:extLst>
              <a:ext uri="{FF2B5EF4-FFF2-40B4-BE49-F238E27FC236}">
                <a16:creationId xmlns:a16="http://schemas.microsoft.com/office/drawing/2014/main" id="{64A33B7F-40B0-8148-AF10-F2D2B4EF7060}"/>
              </a:ext>
            </a:extLst>
          </p:cNvPr>
          <p:cNvSpPr/>
          <p:nvPr/>
        </p:nvSpPr>
        <p:spPr>
          <a:xfrm>
            <a:off x="610065" y="823991"/>
            <a:ext cx="7942452" cy="1876971"/>
          </a:xfrm>
          <a:prstGeom prst="roundRect">
            <a:avLst/>
          </a:prstGeom>
          <a:solidFill>
            <a:srgbClr val="263E67"/>
          </a:solidFill>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r>
              <a:rPr lang="en-US" sz="3600" dirty="0">
                <a:latin typeface="Rockwell" panose="02060603020205020403" pitchFamily="18" charset="77"/>
              </a:rPr>
              <a:t>Disseminating Science</a:t>
            </a:r>
          </a:p>
          <a:p>
            <a:pPr algn="ctr"/>
            <a:endParaRPr lang="en-US" sz="1100" dirty="0">
              <a:latin typeface="Rockwell" panose="02060603020205020403" pitchFamily="18" charset="77"/>
            </a:endParaRPr>
          </a:p>
          <a:p>
            <a:r>
              <a:rPr lang="en-US" sz="2000" i="1" dirty="0">
                <a:latin typeface="Rockwell" panose="02060603020205020403" pitchFamily="18" charset="77"/>
              </a:rPr>
              <a:t>Under the newly-formed COVID-19 CPCRN Interest Group, members collaborated on two manuscripts during the previous funding year:</a:t>
            </a:r>
          </a:p>
        </p:txBody>
      </p:sp>
      <p:sp>
        <p:nvSpPr>
          <p:cNvPr id="10" name="Rounded Rectangle 9">
            <a:extLst>
              <a:ext uri="{FF2B5EF4-FFF2-40B4-BE49-F238E27FC236}">
                <a16:creationId xmlns:a16="http://schemas.microsoft.com/office/drawing/2014/main" id="{0A24C772-FC64-1F42-9DDD-EADF168EDDFF}"/>
              </a:ext>
            </a:extLst>
          </p:cNvPr>
          <p:cNvSpPr/>
          <p:nvPr/>
        </p:nvSpPr>
        <p:spPr>
          <a:xfrm>
            <a:off x="610065" y="2839402"/>
            <a:ext cx="7923867" cy="2766951"/>
          </a:xfrm>
          <a:prstGeom prst="roundRect">
            <a:avLst/>
          </a:prstGeom>
          <a:solidFill>
            <a:srgbClr val="489BD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Aft>
                <a:spcPts val="500"/>
              </a:spcAft>
            </a:pPr>
            <a:r>
              <a:rPr lang="en-US" sz="2400" dirty="0">
                <a:latin typeface="Rockwell" panose="02060603020205020403" pitchFamily="18" charset="77"/>
              </a:rPr>
              <a:t>COVID-19 Manuscripts Submitted to the </a:t>
            </a:r>
            <a:r>
              <a:rPr lang="en-US" sz="2400" i="1" dirty="0">
                <a:latin typeface="Rockwell" panose="02060603020205020403" pitchFamily="18" charset="77"/>
              </a:rPr>
              <a:t>American Journal of Preventive Medicine</a:t>
            </a:r>
            <a:r>
              <a:rPr lang="en-US" sz="2400" dirty="0">
                <a:latin typeface="Rockwell" panose="02060603020205020403" pitchFamily="18" charset="77"/>
              </a:rPr>
              <a:t>: </a:t>
            </a:r>
            <a:br>
              <a:rPr lang="en-US" sz="2400" dirty="0">
                <a:latin typeface="Rockwell" panose="02060603020205020403" pitchFamily="18" charset="77"/>
              </a:rPr>
            </a:br>
            <a:endParaRPr lang="en-US" sz="600" dirty="0">
              <a:latin typeface="Rockwell" panose="02060603020205020403" pitchFamily="18" charset="77"/>
            </a:endParaRPr>
          </a:p>
          <a:p>
            <a:pPr marL="285750" indent="-285750">
              <a:spcAft>
                <a:spcPts val="500"/>
              </a:spcAft>
              <a:buFont typeface="Arial" panose="020B0604020202020204" pitchFamily="34" charset="0"/>
              <a:buChar char="•"/>
            </a:pPr>
            <a:r>
              <a:rPr lang="en-US" sz="1700" dirty="0">
                <a:latin typeface="Rockwell" panose="02060603020205020403" pitchFamily="18" charset="77"/>
              </a:rPr>
              <a:t>“What Can We Learn from a Decade of Cancer Prevention and Control Programs to Guide the US Response to COVID-19? Perspectives from the Cancer Prevention and Control Research Network”</a:t>
            </a:r>
          </a:p>
          <a:p>
            <a:pPr marL="342900" indent="-342900">
              <a:spcAft>
                <a:spcPts val="500"/>
              </a:spcAft>
              <a:buFont typeface="Arial" panose="020B0604020202020204" pitchFamily="34" charset="0"/>
              <a:buChar char="•"/>
            </a:pPr>
            <a:r>
              <a:rPr lang="en-US" sz="1700" dirty="0">
                <a:latin typeface="Rockwell" panose="02060603020205020403" pitchFamily="18" charset="77"/>
              </a:rPr>
              <a:t>“Addressing Cancer Survivorship Care under COVID-19: Perspectives from the Cancer Prevention and Control Research Network </a:t>
            </a:r>
          </a:p>
        </p:txBody>
      </p:sp>
      <p:sp>
        <p:nvSpPr>
          <p:cNvPr id="4" name="Title 1">
            <a:extLst>
              <a:ext uri="{FF2B5EF4-FFF2-40B4-BE49-F238E27FC236}">
                <a16:creationId xmlns:a16="http://schemas.microsoft.com/office/drawing/2014/main" id="{146936BE-6C08-0540-93F6-7952225E9084}"/>
              </a:ext>
            </a:extLst>
          </p:cNvPr>
          <p:cNvSpPr>
            <a:spLocks noGrp="1"/>
          </p:cNvSpPr>
          <p:nvPr>
            <p:ph type="title"/>
          </p:nvPr>
        </p:nvSpPr>
        <p:spPr>
          <a:xfrm>
            <a:off x="122440" y="202398"/>
            <a:ext cx="8899113" cy="423193"/>
          </a:xfrm>
        </p:spPr>
        <p:txBody>
          <a:bodyPr>
            <a:normAutofit fontScale="90000"/>
          </a:bodyPr>
          <a:lstStyle/>
          <a:p>
            <a:r>
              <a:rPr lang="en-US" sz="3600" dirty="0">
                <a:latin typeface="Rockwell" panose="02060603020205020403" pitchFamily="18" charset="77"/>
              </a:rPr>
              <a:t>Impact of CPCRN: </a:t>
            </a:r>
            <a:r>
              <a:rPr lang="en-US" sz="3100" i="1" dirty="0">
                <a:latin typeface="Rockwell" panose="02060603020205020403" pitchFamily="18" charset="77"/>
              </a:rPr>
              <a:t>Beyond the Numbers Cont’d</a:t>
            </a:r>
            <a:r>
              <a:rPr lang="en-US" sz="3600" dirty="0">
                <a:solidFill>
                  <a:srgbClr val="C00000"/>
                </a:solidFill>
                <a:latin typeface="Rockwell" panose="02060603020205020403" pitchFamily="18" charset="77"/>
              </a:rPr>
              <a:t>	</a:t>
            </a:r>
          </a:p>
        </p:txBody>
      </p:sp>
    </p:spTree>
    <p:extLst>
      <p:ext uri="{BB962C8B-B14F-4D97-AF65-F5344CB8AC3E}">
        <p14:creationId xmlns:p14="http://schemas.microsoft.com/office/powerpoint/2010/main" val="13132396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a:extLst>
              <a:ext uri="{FF2B5EF4-FFF2-40B4-BE49-F238E27FC236}">
                <a16:creationId xmlns:a16="http://schemas.microsoft.com/office/drawing/2014/main" id="{64A33B7F-40B0-8148-AF10-F2D2B4EF7060}"/>
              </a:ext>
            </a:extLst>
          </p:cNvPr>
          <p:cNvSpPr/>
          <p:nvPr/>
        </p:nvSpPr>
        <p:spPr>
          <a:xfrm>
            <a:off x="610065" y="823991"/>
            <a:ext cx="7942452" cy="1876971"/>
          </a:xfrm>
          <a:prstGeom prst="roundRect">
            <a:avLst/>
          </a:prstGeom>
          <a:solidFill>
            <a:srgbClr val="263E67"/>
          </a:solidFill>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r>
              <a:rPr lang="en-US" sz="3600" dirty="0">
                <a:latin typeface="Rockwell" panose="02060603020205020403" pitchFamily="18" charset="77"/>
              </a:rPr>
              <a:t>Investigator Awards and Honors</a:t>
            </a:r>
          </a:p>
          <a:p>
            <a:pPr algn="ctr"/>
            <a:endParaRPr lang="en-US" sz="1100" dirty="0">
              <a:latin typeface="Rockwell" panose="02060603020205020403" pitchFamily="18" charset="77"/>
            </a:endParaRPr>
          </a:p>
          <a:p>
            <a:r>
              <a:rPr lang="en-US" sz="2400" i="1" dirty="0">
                <a:latin typeface="Rockwell" panose="02060603020205020403" pitchFamily="18" charset="77"/>
              </a:rPr>
              <a:t>CPCRN investigators selected as award recipients</a:t>
            </a:r>
          </a:p>
        </p:txBody>
      </p:sp>
      <p:sp>
        <p:nvSpPr>
          <p:cNvPr id="10" name="Rounded Rectangle 9">
            <a:extLst>
              <a:ext uri="{FF2B5EF4-FFF2-40B4-BE49-F238E27FC236}">
                <a16:creationId xmlns:a16="http://schemas.microsoft.com/office/drawing/2014/main" id="{0A24C772-FC64-1F42-9DDD-EADF168EDDFF}"/>
              </a:ext>
            </a:extLst>
          </p:cNvPr>
          <p:cNvSpPr/>
          <p:nvPr/>
        </p:nvSpPr>
        <p:spPr>
          <a:xfrm>
            <a:off x="610065" y="2839402"/>
            <a:ext cx="7923867" cy="2766951"/>
          </a:xfrm>
          <a:prstGeom prst="roundRect">
            <a:avLst/>
          </a:prstGeom>
          <a:solidFill>
            <a:srgbClr val="489BD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spcAft>
                <a:spcPts val="600"/>
              </a:spcAft>
            </a:pPr>
            <a:r>
              <a:rPr lang="en-US" sz="3600" dirty="0">
                <a:solidFill>
                  <a:prstClr val="white"/>
                </a:solidFill>
                <a:latin typeface="Rockwell" panose="02060603020205020403" pitchFamily="18" charset="77"/>
              </a:rPr>
              <a:t>Highlight: </a:t>
            </a:r>
            <a:r>
              <a:rPr lang="en-US" sz="2800" i="1" dirty="0">
                <a:solidFill>
                  <a:prstClr val="white"/>
                </a:solidFill>
                <a:latin typeface="Rockwell" panose="02060603020205020403" pitchFamily="18" charset="77"/>
              </a:rPr>
              <a:t>Dr. Jan Eberth, co-I of USC, selected to receive two awards during the previous funding year: </a:t>
            </a:r>
            <a:endParaRPr lang="en-US" sz="2000" dirty="0">
              <a:solidFill>
                <a:prstClr val="white"/>
              </a:solidFill>
              <a:latin typeface="Rockwell" panose="02060603020205020403" pitchFamily="18" charset="77"/>
            </a:endParaRPr>
          </a:p>
          <a:p>
            <a:pPr marL="342900" lvl="0" indent="-342900">
              <a:spcAft>
                <a:spcPts val="500"/>
              </a:spcAft>
              <a:buFont typeface="Arial" panose="020B0604020202020204" pitchFamily="34" charset="0"/>
              <a:buChar char="•"/>
            </a:pPr>
            <a:r>
              <a:rPr lang="en-US" sz="2000" dirty="0">
                <a:solidFill>
                  <a:prstClr val="white"/>
                </a:solidFill>
                <a:latin typeface="Rockwell" panose="02060603020205020403" pitchFamily="18" charset="77"/>
              </a:rPr>
              <a:t>President-Elect of the American College of Epidemiology</a:t>
            </a:r>
          </a:p>
          <a:p>
            <a:pPr marL="342900" lvl="0" indent="-342900">
              <a:buFont typeface="Arial" panose="020B0604020202020204" pitchFamily="34" charset="0"/>
              <a:buChar char="•"/>
            </a:pPr>
            <a:r>
              <a:rPr lang="en-US" sz="2000" dirty="0"/>
              <a:t>National Rural Health Association Outstanding Researcher Award</a:t>
            </a:r>
          </a:p>
        </p:txBody>
      </p:sp>
      <p:sp>
        <p:nvSpPr>
          <p:cNvPr id="4" name="Title 1">
            <a:extLst>
              <a:ext uri="{FF2B5EF4-FFF2-40B4-BE49-F238E27FC236}">
                <a16:creationId xmlns:a16="http://schemas.microsoft.com/office/drawing/2014/main" id="{146936BE-6C08-0540-93F6-7952225E9084}"/>
              </a:ext>
            </a:extLst>
          </p:cNvPr>
          <p:cNvSpPr>
            <a:spLocks noGrp="1"/>
          </p:cNvSpPr>
          <p:nvPr>
            <p:ph type="title"/>
          </p:nvPr>
        </p:nvSpPr>
        <p:spPr>
          <a:xfrm>
            <a:off x="122440" y="202398"/>
            <a:ext cx="8899113" cy="423193"/>
          </a:xfrm>
        </p:spPr>
        <p:txBody>
          <a:bodyPr>
            <a:normAutofit fontScale="90000"/>
          </a:bodyPr>
          <a:lstStyle/>
          <a:p>
            <a:r>
              <a:rPr lang="en-US" sz="3600" dirty="0">
                <a:latin typeface="Rockwell" panose="02060603020205020403" pitchFamily="18" charset="77"/>
              </a:rPr>
              <a:t>Impact of CPCRN: </a:t>
            </a:r>
            <a:r>
              <a:rPr lang="en-US" sz="3100" i="1" dirty="0">
                <a:latin typeface="Rockwell" panose="02060603020205020403" pitchFamily="18" charset="77"/>
              </a:rPr>
              <a:t>Beyond the Numbers Cont’d</a:t>
            </a:r>
            <a:r>
              <a:rPr lang="en-US" sz="3600" dirty="0">
                <a:solidFill>
                  <a:srgbClr val="C00000"/>
                </a:solidFill>
                <a:latin typeface="Rockwell" panose="02060603020205020403" pitchFamily="18" charset="77"/>
              </a:rPr>
              <a:t>	</a:t>
            </a:r>
          </a:p>
        </p:txBody>
      </p:sp>
    </p:spTree>
    <p:extLst>
      <p:ext uri="{BB962C8B-B14F-4D97-AF65-F5344CB8AC3E}">
        <p14:creationId xmlns:p14="http://schemas.microsoft.com/office/powerpoint/2010/main" val="35604663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a:extLst>
              <a:ext uri="{FF2B5EF4-FFF2-40B4-BE49-F238E27FC236}">
                <a16:creationId xmlns:a16="http://schemas.microsoft.com/office/drawing/2014/main" id="{64A33B7F-40B0-8148-AF10-F2D2B4EF7060}"/>
              </a:ext>
            </a:extLst>
          </p:cNvPr>
          <p:cNvSpPr/>
          <p:nvPr/>
        </p:nvSpPr>
        <p:spPr>
          <a:xfrm>
            <a:off x="610065" y="823991"/>
            <a:ext cx="7942452" cy="1876971"/>
          </a:xfrm>
          <a:prstGeom prst="roundRect">
            <a:avLst/>
          </a:prstGeom>
          <a:solidFill>
            <a:srgbClr val="263E67"/>
          </a:solidFill>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r>
              <a:rPr lang="en-US" altLang="en-US" sz="3600" kern="0" dirty="0">
                <a:latin typeface="Rockwell" panose="02060603020205020403" pitchFamily="18" charset="77"/>
              </a:rPr>
              <a:t>Quotable Feedback</a:t>
            </a:r>
            <a:endParaRPr lang="en-US" sz="3200" dirty="0">
              <a:latin typeface="Rockwell" panose="02060603020205020403" pitchFamily="18" charset="77"/>
            </a:endParaRPr>
          </a:p>
          <a:p>
            <a:pPr algn="ctr"/>
            <a:endParaRPr lang="en-US" sz="1100" dirty="0">
              <a:latin typeface="Rockwell" panose="02060603020205020403" pitchFamily="18" charset="77"/>
            </a:endParaRPr>
          </a:p>
          <a:p>
            <a:r>
              <a:rPr lang="en-US" sz="2400" i="1" dirty="0">
                <a:latin typeface="Rockwell" panose="02060603020205020403" pitchFamily="18" charset="77"/>
              </a:rPr>
              <a:t>Positive feedback, anecdotes, or quotes CPCRN Centers or members receive as a result of their work</a:t>
            </a:r>
          </a:p>
        </p:txBody>
      </p:sp>
      <p:sp>
        <p:nvSpPr>
          <p:cNvPr id="10" name="Rounded Rectangle 9">
            <a:extLst>
              <a:ext uri="{FF2B5EF4-FFF2-40B4-BE49-F238E27FC236}">
                <a16:creationId xmlns:a16="http://schemas.microsoft.com/office/drawing/2014/main" id="{0A24C772-FC64-1F42-9DDD-EADF168EDDFF}"/>
              </a:ext>
            </a:extLst>
          </p:cNvPr>
          <p:cNvSpPr/>
          <p:nvPr/>
        </p:nvSpPr>
        <p:spPr>
          <a:xfrm>
            <a:off x="610065" y="2839402"/>
            <a:ext cx="7923867" cy="2766951"/>
          </a:xfrm>
          <a:prstGeom prst="roundRect">
            <a:avLst/>
          </a:prstGeom>
          <a:solidFill>
            <a:srgbClr val="489BD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Aft>
                <a:spcPts val="500"/>
              </a:spcAft>
            </a:pPr>
            <a:r>
              <a:rPr lang="en-US" sz="3600" dirty="0">
                <a:latin typeface="Rockwell" panose="02060603020205020403" pitchFamily="18" charset="77"/>
              </a:rPr>
              <a:t>Highlight: </a:t>
            </a:r>
            <a:r>
              <a:rPr lang="en-US" sz="2400" i="1" dirty="0">
                <a:latin typeface="Rockwell" panose="02060603020205020403" pitchFamily="18" charset="77"/>
              </a:rPr>
              <a:t>Quote submitted by NYU-CUNY about Stamp Out Cancer Brooklyn (SOCB)</a:t>
            </a:r>
          </a:p>
          <a:p>
            <a:pPr marL="342900" indent="-342900">
              <a:buFont typeface="Arial" panose="020B0604020202020204" pitchFamily="34" charset="0"/>
              <a:buChar char="•"/>
            </a:pPr>
            <a:r>
              <a:rPr lang="en-US" sz="1600" dirty="0">
                <a:latin typeface="Rockwell" panose="02060603020205020403" pitchFamily="18" charset="77"/>
              </a:rPr>
              <a:t>”SOCB [NYU's community outreach and engagement core] offers an opportunity to build trust with the community, as well as leadership buy-in for essential cancer wraparound services like financial counseling/</a:t>
            </a:r>
          </a:p>
          <a:p>
            <a:pPr marL="342900"/>
            <a:r>
              <a:rPr lang="en-US" sz="1600" dirty="0">
                <a:latin typeface="Rockwell" panose="02060603020205020403" pitchFamily="18" charset="77"/>
              </a:rPr>
              <a:t>navigation to connect uninsured people to high quality care with cultural competency and free from shame.” – Dr. Marilyn Fraser, CEO of Arthur Ashe Institute for Urban Health, SOCB Kick-Off Retreat, 2/27/2020</a:t>
            </a:r>
          </a:p>
        </p:txBody>
      </p:sp>
      <p:sp>
        <p:nvSpPr>
          <p:cNvPr id="8" name="Title 1">
            <a:extLst>
              <a:ext uri="{FF2B5EF4-FFF2-40B4-BE49-F238E27FC236}">
                <a16:creationId xmlns:a16="http://schemas.microsoft.com/office/drawing/2014/main" id="{C41665AE-74DD-7E4B-9FD5-12C17450F0AD}"/>
              </a:ext>
            </a:extLst>
          </p:cNvPr>
          <p:cNvSpPr>
            <a:spLocks noGrp="1"/>
          </p:cNvSpPr>
          <p:nvPr>
            <p:ph type="title"/>
          </p:nvPr>
        </p:nvSpPr>
        <p:spPr>
          <a:xfrm>
            <a:off x="122440" y="202398"/>
            <a:ext cx="8899113" cy="423193"/>
          </a:xfrm>
        </p:spPr>
        <p:txBody>
          <a:bodyPr>
            <a:normAutofit fontScale="90000"/>
          </a:bodyPr>
          <a:lstStyle/>
          <a:p>
            <a:r>
              <a:rPr lang="en-US" sz="3600" dirty="0">
                <a:latin typeface="Rockwell" panose="02060603020205020403" pitchFamily="18" charset="77"/>
              </a:rPr>
              <a:t>Impact of CPCRN: </a:t>
            </a:r>
            <a:r>
              <a:rPr lang="en-US" sz="3100" i="1" dirty="0">
                <a:latin typeface="Rockwell" panose="02060603020205020403" pitchFamily="18" charset="77"/>
              </a:rPr>
              <a:t>Beyond the Numbers Cont’d</a:t>
            </a:r>
            <a:r>
              <a:rPr lang="en-US" sz="3600" dirty="0">
                <a:solidFill>
                  <a:srgbClr val="C00000"/>
                </a:solidFill>
                <a:latin typeface="Rockwell" panose="02060603020205020403" pitchFamily="18" charset="77"/>
              </a:rPr>
              <a:t>	</a:t>
            </a:r>
          </a:p>
        </p:txBody>
      </p:sp>
    </p:spTree>
    <p:extLst>
      <p:ext uri="{BB962C8B-B14F-4D97-AF65-F5344CB8AC3E}">
        <p14:creationId xmlns:p14="http://schemas.microsoft.com/office/powerpoint/2010/main" val="23092895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a:extLst>
              <a:ext uri="{FF2B5EF4-FFF2-40B4-BE49-F238E27FC236}">
                <a16:creationId xmlns:a16="http://schemas.microsoft.com/office/drawing/2014/main" id="{64A33B7F-40B0-8148-AF10-F2D2B4EF7060}"/>
              </a:ext>
            </a:extLst>
          </p:cNvPr>
          <p:cNvSpPr/>
          <p:nvPr/>
        </p:nvSpPr>
        <p:spPr>
          <a:xfrm>
            <a:off x="610065" y="823991"/>
            <a:ext cx="7942452" cy="1876971"/>
          </a:xfrm>
          <a:prstGeom prst="roundRect">
            <a:avLst/>
          </a:prstGeom>
          <a:solidFill>
            <a:srgbClr val="263E67"/>
          </a:solidFill>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r>
              <a:rPr lang="en-US" altLang="en-US" sz="3600" kern="0" dirty="0">
                <a:latin typeface="Rockwell" panose="02060603020205020403" pitchFamily="18" charset="77"/>
              </a:rPr>
              <a:t>Funding Awards</a:t>
            </a:r>
            <a:endParaRPr lang="en-US" sz="3200" dirty="0">
              <a:latin typeface="Rockwell" panose="02060603020205020403" pitchFamily="18" charset="77"/>
            </a:endParaRPr>
          </a:p>
          <a:p>
            <a:pPr algn="ctr"/>
            <a:endParaRPr lang="en-US" sz="1100" dirty="0">
              <a:latin typeface="Rockwell" panose="02060603020205020403" pitchFamily="18" charset="77"/>
            </a:endParaRPr>
          </a:p>
          <a:p>
            <a:r>
              <a:rPr lang="en-US" sz="2400" i="1" dirty="0">
                <a:latin typeface="Rockwell" panose="02060603020205020403" pitchFamily="18" charset="77"/>
              </a:rPr>
              <a:t>Funded grants awarded to CPCRN Centers or members</a:t>
            </a:r>
          </a:p>
        </p:txBody>
      </p:sp>
      <p:sp>
        <p:nvSpPr>
          <p:cNvPr id="10" name="Rounded Rectangle 9">
            <a:extLst>
              <a:ext uri="{FF2B5EF4-FFF2-40B4-BE49-F238E27FC236}">
                <a16:creationId xmlns:a16="http://schemas.microsoft.com/office/drawing/2014/main" id="{0A24C772-FC64-1F42-9DDD-EADF168EDDFF}"/>
              </a:ext>
            </a:extLst>
          </p:cNvPr>
          <p:cNvSpPr/>
          <p:nvPr/>
        </p:nvSpPr>
        <p:spPr>
          <a:xfrm>
            <a:off x="610065" y="2839402"/>
            <a:ext cx="7923867" cy="2766951"/>
          </a:xfrm>
          <a:prstGeom prst="roundRect">
            <a:avLst/>
          </a:prstGeom>
          <a:solidFill>
            <a:srgbClr val="489BD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spcAft>
                <a:spcPts val="500"/>
              </a:spcAft>
            </a:pPr>
            <a:r>
              <a:rPr lang="en-US" sz="3600" dirty="0">
                <a:solidFill>
                  <a:prstClr val="white"/>
                </a:solidFill>
                <a:latin typeface="Rockwell" panose="02060603020205020403" pitchFamily="18" charset="77"/>
              </a:rPr>
              <a:t>Highlights:</a:t>
            </a:r>
            <a:endParaRPr lang="en-US" sz="2400" i="1" dirty="0">
              <a:solidFill>
                <a:prstClr val="white"/>
              </a:solidFill>
              <a:latin typeface="Rockwell" panose="02060603020205020403" pitchFamily="18" charset="77"/>
            </a:endParaRPr>
          </a:p>
          <a:p>
            <a:pPr marL="342900" lvl="0" indent="-342900">
              <a:buFont typeface="Arial" panose="020B0604020202020204" pitchFamily="34" charset="0"/>
              <a:buChar char="•"/>
            </a:pPr>
            <a:r>
              <a:rPr lang="en-US" sz="2000" dirty="0">
                <a:latin typeface="Rockwell" panose="02060603020205020403" pitchFamily="18" charset="77"/>
              </a:rPr>
              <a:t>“Screening More Patients for CRC through Adapting and Refining Targeted Evidence-Based Interventions in Rural Settings (SMARTER CRC)” ($5M awarded to investigators that are part of the Modeling EBI Impact Workgroup)</a:t>
            </a:r>
          </a:p>
          <a:p>
            <a:pPr marL="342900" lvl="0" indent="-342900">
              <a:buFont typeface="Arial" panose="020B0604020202020204" pitchFamily="34" charset="0"/>
              <a:buChar char="•"/>
            </a:pPr>
            <a:r>
              <a:rPr lang="en-US" sz="2000" dirty="0">
                <a:latin typeface="Rockwell" panose="02060603020205020403" pitchFamily="18" charset="77"/>
              </a:rPr>
              <a:t>Rapid Acceleration of Acceptable COVID Testing and Care Options for NYC Public Housing Residents ($2M R01 awarded to investigators at NYU-CUNY)</a:t>
            </a:r>
          </a:p>
        </p:txBody>
      </p:sp>
      <p:sp>
        <p:nvSpPr>
          <p:cNvPr id="7" name="Title 1">
            <a:extLst>
              <a:ext uri="{FF2B5EF4-FFF2-40B4-BE49-F238E27FC236}">
                <a16:creationId xmlns:a16="http://schemas.microsoft.com/office/drawing/2014/main" id="{569AB606-4432-3E4A-9952-8EB400A31C70}"/>
              </a:ext>
            </a:extLst>
          </p:cNvPr>
          <p:cNvSpPr>
            <a:spLocks noGrp="1"/>
          </p:cNvSpPr>
          <p:nvPr>
            <p:ph type="title"/>
          </p:nvPr>
        </p:nvSpPr>
        <p:spPr>
          <a:xfrm>
            <a:off x="122440" y="202398"/>
            <a:ext cx="8899113" cy="423193"/>
          </a:xfrm>
        </p:spPr>
        <p:txBody>
          <a:bodyPr>
            <a:normAutofit fontScale="90000"/>
          </a:bodyPr>
          <a:lstStyle/>
          <a:p>
            <a:r>
              <a:rPr lang="en-US" sz="3600" dirty="0">
                <a:latin typeface="Rockwell" panose="02060603020205020403" pitchFamily="18" charset="77"/>
              </a:rPr>
              <a:t>Impact of CPCRN: </a:t>
            </a:r>
            <a:r>
              <a:rPr lang="en-US" sz="3100" i="1" dirty="0">
                <a:latin typeface="Rockwell" panose="02060603020205020403" pitchFamily="18" charset="77"/>
              </a:rPr>
              <a:t>Beyond the Numbers Cont’d</a:t>
            </a:r>
            <a:r>
              <a:rPr lang="en-US" sz="3600" dirty="0">
                <a:solidFill>
                  <a:srgbClr val="C00000"/>
                </a:solidFill>
                <a:latin typeface="Rockwell" panose="02060603020205020403" pitchFamily="18" charset="77"/>
              </a:rPr>
              <a:t>	</a:t>
            </a:r>
          </a:p>
        </p:txBody>
      </p:sp>
    </p:spTree>
    <p:extLst>
      <p:ext uri="{BB962C8B-B14F-4D97-AF65-F5344CB8AC3E}">
        <p14:creationId xmlns:p14="http://schemas.microsoft.com/office/powerpoint/2010/main" val="10016668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a:extLst>
              <a:ext uri="{FF2B5EF4-FFF2-40B4-BE49-F238E27FC236}">
                <a16:creationId xmlns:a16="http://schemas.microsoft.com/office/drawing/2014/main" id="{64A33B7F-40B0-8148-AF10-F2D2B4EF7060}"/>
              </a:ext>
            </a:extLst>
          </p:cNvPr>
          <p:cNvSpPr/>
          <p:nvPr/>
        </p:nvSpPr>
        <p:spPr>
          <a:xfrm>
            <a:off x="610065" y="823991"/>
            <a:ext cx="7942452" cy="1876971"/>
          </a:xfrm>
          <a:prstGeom prst="roundRect">
            <a:avLst/>
          </a:prstGeom>
          <a:solidFill>
            <a:srgbClr val="263E67"/>
          </a:solidFill>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r>
              <a:rPr lang="en-US" sz="3600" kern="0" dirty="0">
                <a:latin typeface="Rockwell" panose="02060603020205020403" pitchFamily="18" charset="77"/>
              </a:rPr>
              <a:t>Partnering Externally</a:t>
            </a:r>
            <a:endParaRPr lang="en-US" sz="3200" dirty="0">
              <a:latin typeface="Rockwell" panose="02060603020205020403" pitchFamily="18" charset="77"/>
            </a:endParaRPr>
          </a:p>
          <a:p>
            <a:pPr algn="ctr"/>
            <a:endParaRPr lang="en-US" sz="1100" dirty="0">
              <a:latin typeface="Rockwell" panose="02060603020205020403" pitchFamily="18" charset="77"/>
            </a:endParaRPr>
          </a:p>
          <a:p>
            <a:r>
              <a:rPr lang="en-US" sz="2400" i="1" kern="0" dirty="0">
                <a:latin typeface="Rockwell" panose="02060603020205020403" pitchFamily="18" charset="77"/>
              </a:rPr>
              <a:t>Presentations delivered to national orgs/partners</a:t>
            </a:r>
            <a:endParaRPr lang="en-US" sz="2000" i="1" dirty="0">
              <a:latin typeface="Rockwell" panose="02060603020205020403" pitchFamily="18" charset="77"/>
            </a:endParaRPr>
          </a:p>
        </p:txBody>
      </p:sp>
      <p:sp>
        <p:nvSpPr>
          <p:cNvPr id="10" name="Rounded Rectangle 9">
            <a:extLst>
              <a:ext uri="{FF2B5EF4-FFF2-40B4-BE49-F238E27FC236}">
                <a16:creationId xmlns:a16="http://schemas.microsoft.com/office/drawing/2014/main" id="{0A24C772-FC64-1F42-9DDD-EADF168EDDFF}"/>
              </a:ext>
            </a:extLst>
          </p:cNvPr>
          <p:cNvSpPr/>
          <p:nvPr/>
        </p:nvSpPr>
        <p:spPr>
          <a:xfrm>
            <a:off x="610065" y="2839402"/>
            <a:ext cx="7923867" cy="2766951"/>
          </a:xfrm>
          <a:prstGeom prst="roundRect">
            <a:avLst/>
          </a:prstGeom>
          <a:solidFill>
            <a:srgbClr val="489BD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600" dirty="0">
                <a:latin typeface="Rockwell" panose="02060603020205020403" pitchFamily="18" charset="77"/>
              </a:rPr>
              <a:t>Highlights:</a:t>
            </a:r>
            <a:endParaRPr lang="en-US" sz="1100" dirty="0">
              <a:latin typeface="Rockwell" panose="02060603020205020403" pitchFamily="18" charset="77"/>
            </a:endParaRPr>
          </a:p>
          <a:p>
            <a:pPr marL="342900" indent="-342900">
              <a:buFont typeface="Arial" panose="020B0604020202020204" pitchFamily="34" charset="0"/>
              <a:buChar char="•"/>
            </a:pPr>
            <a:r>
              <a:rPr lang="en-US" sz="1900" dirty="0">
                <a:latin typeface="Rockwell" panose="02060603020205020403" pitchFamily="18" charset="77"/>
              </a:rPr>
              <a:t>“Financial Incentives and Increasing Colorectal Cancer Screening in Disparity Populations”</a:t>
            </a:r>
          </a:p>
          <a:p>
            <a:pPr marL="800100" lvl="1" indent="-342900">
              <a:buFont typeface="Arial" panose="020B0604020202020204" pitchFamily="34" charset="0"/>
              <a:buChar char="•"/>
            </a:pPr>
            <a:r>
              <a:rPr lang="en-US" sz="1600" dirty="0">
                <a:latin typeface="Rockwell" panose="02060603020205020403" pitchFamily="18" charset="77"/>
              </a:rPr>
              <a:t>Green BB. Invited oral presentation presented at the National Colorectal Cancer Screening Roundtable; November 21, 2019; Baltimore, MD.</a:t>
            </a:r>
          </a:p>
          <a:p>
            <a:pPr marL="342900" indent="-342900">
              <a:buFont typeface="Arial" panose="020B0604020202020204" pitchFamily="34" charset="0"/>
              <a:buChar char="•"/>
            </a:pPr>
            <a:r>
              <a:rPr lang="en-US" sz="1900" dirty="0">
                <a:latin typeface="Rockwell" panose="02060603020205020403" pitchFamily="18" charset="77"/>
              </a:rPr>
              <a:t>“Replicating a Successful Patient</a:t>
            </a:r>
            <a:r>
              <a:rPr lang="en-US" dirty="0">
                <a:latin typeface="Rockwell" panose="02060603020205020403" pitchFamily="18" charset="77"/>
              </a:rPr>
              <a:t> </a:t>
            </a:r>
            <a:r>
              <a:rPr lang="en-US" sz="1900" dirty="0">
                <a:latin typeface="Rockwell" panose="02060603020205020403" pitchFamily="18" charset="77"/>
              </a:rPr>
              <a:t>Navigation Intervention to Increase</a:t>
            </a:r>
            <a:r>
              <a:rPr lang="en-US" dirty="0">
                <a:latin typeface="Rockwell" panose="02060603020205020403" pitchFamily="18" charset="77"/>
              </a:rPr>
              <a:t> </a:t>
            </a:r>
            <a:r>
              <a:rPr lang="en-US" sz="1900" dirty="0">
                <a:latin typeface="Rockwell" panose="02060603020205020403" pitchFamily="18" charset="77"/>
              </a:rPr>
              <a:t>Colonoscopy</a:t>
            </a:r>
            <a:r>
              <a:rPr lang="en-US" dirty="0">
                <a:latin typeface="Rockwell" panose="02060603020205020403" pitchFamily="18" charset="77"/>
              </a:rPr>
              <a:t> </a:t>
            </a:r>
            <a:r>
              <a:rPr lang="en-US" sz="1900" dirty="0">
                <a:latin typeface="Rockwell" panose="02060603020205020403" pitchFamily="18" charset="77"/>
              </a:rPr>
              <a:t>Completion</a:t>
            </a:r>
            <a:r>
              <a:rPr lang="en-US" dirty="0">
                <a:latin typeface="Rockwell" panose="02060603020205020403" pitchFamily="18" charset="77"/>
              </a:rPr>
              <a:t>: </a:t>
            </a:r>
            <a:r>
              <a:rPr lang="en-US" sz="1900" dirty="0">
                <a:latin typeface="Rockwell" panose="02060603020205020403" pitchFamily="18" charset="77"/>
              </a:rPr>
              <a:t>Challenges</a:t>
            </a:r>
            <a:r>
              <a:rPr lang="en-US" dirty="0">
                <a:latin typeface="Rockwell" panose="02060603020205020403" pitchFamily="18" charset="77"/>
              </a:rPr>
              <a:t> </a:t>
            </a:r>
            <a:r>
              <a:rPr lang="en-US" sz="1900" dirty="0">
                <a:latin typeface="Rockwell" panose="02060603020205020403" pitchFamily="18" charset="77"/>
              </a:rPr>
              <a:t>&amp;</a:t>
            </a:r>
            <a:r>
              <a:rPr lang="en-US" dirty="0">
                <a:latin typeface="Rockwell" panose="02060603020205020403" pitchFamily="18" charset="77"/>
              </a:rPr>
              <a:t> </a:t>
            </a:r>
            <a:r>
              <a:rPr lang="en-US" sz="1900" dirty="0">
                <a:latin typeface="Rockwell" panose="02060603020205020403" pitchFamily="18" charset="77"/>
              </a:rPr>
              <a:t>Adaptations</a:t>
            </a:r>
            <a:r>
              <a:rPr lang="en-US" dirty="0">
                <a:latin typeface="Rockwell" panose="02060603020205020403" pitchFamily="18" charset="77"/>
              </a:rPr>
              <a:t>”</a:t>
            </a:r>
            <a:endParaRPr lang="en-US" sz="1900" dirty="0">
              <a:latin typeface="Rockwell" panose="02060603020205020403" pitchFamily="18" charset="77"/>
            </a:endParaRPr>
          </a:p>
          <a:p>
            <a:pPr marL="800100" lvl="1" indent="-342900">
              <a:buFont typeface="Arial" panose="020B0604020202020204" pitchFamily="34" charset="0"/>
              <a:buChar char="•"/>
            </a:pPr>
            <a:r>
              <a:rPr lang="en-US" sz="1600" dirty="0">
                <a:latin typeface="Rockwell" panose="02060603020205020403" pitchFamily="18" charset="77"/>
              </a:rPr>
              <a:t>Hannon, P. Oral presentation presented at the CDC Cancer Division; November 2019; Atlanta, GA.</a:t>
            </a:r>
          </a:p>
        </p:txBody>
      </p:sp>
      <p:sp>
        <p:nvSpPr>
          <p:cNvPr id="7" name="Title 1">
            <a:extLst>
              <a:ext uri="{FF2B5EF4-FFF2-40B4-BE49-F238E27FC236}">
                <a16:creationId xmlns:a16="http://schemas.microsoft.com/office/drawing/2014/main" id="{60E42D33-A075-2444-A3D1-65A37D25CC39}"/>
              </a:ext>
            </a:extLst>
          </p:cNvPr>
          <p:cNvSpPr>
            <a:spLocks noGrp="1"/>
          </p:cNvSpPr>
          <p:nvPr>
            <p:ph type="title"/>
          </p:nvPr>
        </p:nvSpPr>
        <p:spPr>
          <a:xfrm>
            <a:off x="122440" y="202398"/>
            <a:ext cx="8899113" cy="423193"/>
          </a:xfrm>
        </p:spPr>
        <p:txBody>
          <a:bodyPr>
            <a:normAutofit fontScale="90000"/>
          </a:bodyPr>
          <a:lstStyle/>
          <a:p>
            <a:r>
              <a:rPr lang="en-US" sz="3600" dirty="0">
                <a:latin typeface="Rockwell" panose="02060603020205020403" pitchFamily="18" charset="77"/>
              </a:rPr>
              <a:t>Impact of CPCRN: </a:t>
            </a:r>
            <a:r>
              <a:rPr lang="en-US" sz="3100" i="1" dirty="0">
                <a:latin typeface="Rockwell" panose="02060603020205020403" pitchFamily="18" charset="77"/>
              </a:rPr>
              <a:t>Beyond the Numbers Cont’d</a:t>
            </a:r>
            <a:r>
              <a:rPr lang="en-US" sz="3600" dirty="0">
                <a:solidFill>
                  <a:srgbClr val="C00000"/>
                </a:solidFill>
                <a:latin typeface="Rockwell" panose="02060603020205020403" pitchFamily="18" charset="77"/>
              </a:rPr>
              <a:t>	</a:t>
            </a:r>
          </a:p>
        </p:txBody>
      </p:sp>
    </p:spTree>
    <p:extLst>
      <p:ext uri="{BB962C8B-B14F-4D97-AF65-F5344CB8AC3E}">
        <p14:creationId xmlns:p14="http://schemas.microsoft.com/office/powerpoint/2010/main" val="3771088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50D4D42-D1D2-D042-A024-CA2988EBB24D}"/>
              </a:ext>
            </a:extLst>
          </p:cNvPr>
          <p:cNvSpPr/>
          <p:nvPr/>
        </p:nvSpPr>
        <p:spPr>
          <a:xfrm>
            <a:off x="4388306" y="1570715"/>
            <a:ext cx="4203658" cy="1846659"/>
          </a:xfrm>
          <a:prstGeom prst="rect">
            <a:avLst/>
          </a:prstGeom>
        </p:spPr>
        <p:txBody>
          <a:bodyPr wrap="square">
            <a:spAutoFit/>
          </a:bodyPr>
          <a:lstStyle/>
          <a:p>
            <a:r>
              <a:rPr lang="en-US" b="1" dirty="0">
                <a:solidFill>
                  <a:srgbClr val="263E67"/>
                </a:solidFill>
                <a:latin typeface="Rockwell" panose="02060603020205020403" pitchFamily="18" charset="77"/>
              </a:rPr>
              <a:t>Stephanie B. Wheeler, PhD MPH</a:t>
            </a:r>
          </a:p>
          <a:p>
            <a:r>
              <a:rPr lang="en-US" sz="1600" dirty="0">
                <a:solidFill>
                  <a:srgbClr val="263E67"/>
                </a:solidFill>
                <a:latin typeface="Rockwell" panose="02060603020205020403" pitchFamily="18" charset="77"/>
              </a:rPr>
              <a:t>Principal Investigator</a:t>
            </a:r>
          </a:p>
          <a:p>
            <a:r>
              <a:rPr lang="en-US" sz="1600" dirty="0">
                <a:solidFill>
                  <a:srgbClr val="263E67"/>
                </a:solidFill>
                <a:latin typeface="Rockwell" panose="02060603020205020403" pitchFamily="18" charset="77"/>
              </a:rPr>
              <a:t>CPCRN Coordinating Center</a:t>
            </a:r>
          </a:p>
          <a:p>
            <a:r>
              <a:rPr lang="en-US" sz="1600" dirty="0">
                <a:solidFill>
                  <a:srgbClr val="263E67"/>
                </a:solidFill>
                <a:latin typeface="Rockwell" panose="02060603020205020403" pitchFamily="18" charset="77"/>
              </a:rPr>
              <a:t>919.966.7374</a:t>
            </a:r>
          </a:p>
          <a:p>
            <a:r>
              <a:rPr lang="en-US" sz="1600" dirty="0">
                <a:solidFill>
                  <a:srgbClr val="263E67"/>
                </a:solidFill>
                <a:latin typeface="Rockwell" panose="02060603020205020403" pitchFamily="18" charset="77"/>
              </a:rPr>
              <a:t>stephanie_wheeler@unc.edu</a:t>
            </a:r>
            <a:endParaRPr lang="en-US" sz="800" b="1" dirty="0">
              <a:solidFill>
                <a:srgbClr val="263E67"/>
              </a:solidFill>
              <a:latin typeface="Rockwell" panose="02060603020205020403" pitchFamily="18" charset="77"/>
            </a:endParaRPr>
          </a:p>
          <a:p>
            <a:r>
              <a:rPr lang="en-US" sz="1600" b="1" dirty="0">
                <a:solidFill>
                  <a:srgbClr val="263E67"/>
                </a:solidFill>
                <a:latin typeface="Rockwell" panose="02060603020205020403" pitchFamily="18" charset="77"/>
              </a:rPr>
              <a:t>      </a:t>
            </a:r>
            <a:r>
              <a:rPr lang="en-US" sz="1600" dirty="0">
                <a:solidFill>
                  <a:srgbClr val="263E67"/>
                </a:solidFill>
                <a:latin typeface="Rockwell" panose="02060603020205020403" pitchFamily="18" charset="77"/>
              </a:rPr>
              <a:t>@StephWheelerUNC</a:t>
            </a:r>
          </a:p>
          <a:p>
            <a:endParaRPr lang="en-US" sz="1600" dirty="0">
              <a:solidFill>
                <a:srgbClr val="263E67"/>
              </a:solidFill>
              <a:latin typeface="Rockwell" panose="02060603020205020403" pitchFamily="18" charset="77"/>
            </a:endParaRPr>
          </a:p>
        </p:txBody>
      </p:sp>
      <p:sp>
        <p:nvSpPr>
          <p:cNvPr id="13" name="Rectangle 12">
            <a:extLst>
              <a:ext uri="{FF2B5EF4-FFF2-40B4-BE49-F238E27FC236}">
                <a16:creationId xmlns:a16="http://schemas.microsoft.com/office/drawing/2014/main" id="{CD4B758E-7F17-FF46-A656-30D4FBD528A2}"/>
              </a:ext>
            </a:extLst>
          </p:cNvPr>
          <p:cNvSpPr/>
          <p:nvPr/>
        </p:nvSpPr>
        <p:spPr>
          <a:xfrm>
            <a:off x="4413364" y="3505431"/>
            <a:ext cx="4203658" cy="1600438"/>
          </a:xfrm>
          <a:prstGeom prst="rect">
            <a:avLst/>
          </a:prstGeom>
        </p:spPr>
        <p:txBody>
          <a:bodyPr wrap="square">
            <a:spAutoFit/>
          </a:bodyPr>
          <a:lstStyle/>
          <a:p>
            <a:r>
              <a:rPr lang="en-US" b="1" dirty="0">
                <a:solidFill>
                  <a:srgbClr val="263E67"/>
                </a:solidFill>
                <a:latin typeface="Rockwell" panose="02060603020205020403" pitchFamily="18" charset="77"/>
              </a:rPr>
              <a:t>Becky Lee, MS</a:t>
            </a:r>
          </a:p>
          <a:p>
            <a:r>
              <a:rPr lang="en-US" sz="1600" dirty="0">
                <a:solidFill>
                  <a:srgbClr val="263E67"/>
                </a:solidFill>
                <a:latin typeface="Rockwell" panose="02060603020205020403" pitchFamily="18" charset="77"/>
              </a:rPr>
              <a:t>Project Director</a:t>
            </a:r>
          </a:p>
          <a:p>
            <a:r>
              <a:rPr lang="en-US" sz="1600" dirty="0">
                <a:solidFill>
                  <a:srgbClr val="263E67"/>
                </a:solidFill>
                <a:latin typeface="Rockwell" panose="02060603020205020403" pitchFamily="18" charset="77"/>
              </a:rPr>
              <a:t>CPCRN Coordinating Center</a:t>
            </a:r>
          </a:p>
          <a:p>
            <a:r>
              <a:rPr lang="en-US" sz="1600" dirty="0">
                <a:solidFill>
                  <a:srgbClr val="263E67"/>
                </a:solidFill>
                <a:latin typeface="Rockwell" panose="02060603020205020403" pitchFamily="18" charset="77"/>
              </a:rPr>
              <a:t>919.966.2812</a:t>
            </a:r>
          </a:p>
          <a:p>
            <a:r>
              <a:rPr lang="en-US" sz="1600" dirty="0">
                <a:solidFill>
                  <a:srgbClr val="263E67"/>
                </a:solidFill>
                <a:latin typeface="Rockwell" panose="02060603020205020403" pitchFamily="18" charset="77"/>
              </a:rPr>
              <a:t>beckylee@unc.edu</a:t>
            </a:r>
            <a:endParaRPr lang="en-US" sz="1400" dirty="0">
              <a:solidFill>
                <a:srgbClr val="263E67"/>
              </a:solidFill>
              <a:latin typeface="Rockwell" panose="02060603020205020403" pitchFamily="18" charset="77"/>
            </a:endParaRPr>
          </a:p>
          <a:p>
            <a:endParaRPr lang="en-US" sz="1600" dirty="0">
              <a:solidFill>
                <a:srgbClr val="263E67"/>
              </a:solidFill>
              <a:latin typeface="Rockwell" panose="02060603020205020403" pitchFamily="18" charset="77"/>
            </a:endParaRPr>
          </a:p>
        </p:txBody>
      </p:sp>
      <p:sp>
        <p:nvSpPr>
          <p:cNvPr id="2" name="Title 1"/>
          <p:cNvSpPr>
            <a:spLocks noGrp="1"/>
          </p:cNvSpPr>
          <p:nvPr>
            <p:ph type="title"/>
          </p:nvPr>
        </p:nvSpPr>
        <p:spPr>
          <a:xfrm>
            <a:off x="493776" y="911426"/>
            <a:ext cx="2962198" cy="559283"/>
          </a:xfrm>
        </p:spPr>
        <p:txBody>
          <a:bodyPr/>
          <a:lstStyle/>
          <a:p>
            <a:r>
              <a:rPr lang="en-US" sz="2000" b="1" dirty="0">
                <a:solidFill>
                  <a:srgbClr val="263E67"/>
                </a:solidFill>
                <a:latin typeface="Rockwell" panose="02060603020205020403" pitchFamily="18" charset="77"/>
              </a:rPr>
              <a:t>Connect with CPCRN	</a:t>
            </a:r>
          </a:p>
        </p:txBody>
      </p:sp>
      <p:sp>
        <p:nvSpPr>
          <p:cNvPr id="8" name="Rounded Rectangle 7">
            <a:extLst>
              <a:ext uri="{FF2B5EF4-FFF2-40B4-BE49-F238E27FC236}">
                <a16:creationId xmlns:a16="http://schemas.microsoft.com/office/drawing/2014/main" id="{CBBB1543-03FB-3747-A4E5-65A84254054A}"/>
              </a:ext>
            </a:extLst>
          </p:cNvPr>
          <p:cNvSpPr/>
          <p:nvPr/>
        </p:nvSpPr>
        <p:spPr>
          <a:xfrm>
            <a:off x="495057" y="1646561"/>
            <a:ext cx="2962198" cy="824571"/>
          </a:xfrm>
          <a:prstGeom prst="roundRect">
            <a:avLst/>
          </a:prstGeom>
          <a:solidFill>
            <a:srgbClr val="485C7E"/>
          </a:solidFill>
          <a:ln>
            <a:solidFill>
              <a:srgbClr val="1B2E4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en-US" kern="0" dirty="0">
                <a:latin typeface="Rockwell" panose="02060603020205020403" pitchFamily="18" charset="77"/>
              </a:rPr>
              <a:t>        Find us on the web  </a:t>
            </a:r>
          </a:p>
          <a:p>
            <a:r>
              <a:rPr lang="en-US" altLang="en-US" kern="0" dirty="0">
                <a:latin typeface="Rockwell" panose="02060603020205020403" pitchFamily="18" charset="77"/>
              </a:rPr>
              <a:t>        @www.CPCRN.org</a:t>
            </a:r>
            <a:endParaRPr lang="en-US" dirty="0">
              <a:latin typeface="Rockwell" panose="02060603020205020403" pitchFamily="18" charset="77"/>
            </a:endParaRPr>
          </a:p>
        </p:txBody>
      </p:sp>
      <p:sp>
        <p:nvSpPr>
          <p:cNvPr id="9" name="Rounded Rectangle 8">
            <a:extLst>
              <a:ext uri="{FF2B5EF4-FFF2-40B4-BE49-F238E27FC236}">
                <a16:creationId xmlns:a16="http://schemas.microsoft.com/office/drawing/2014/main" id="{1C85327A-5347-234C-915F-F78D405360CC}"/>
              </a:ext>
            </a:extLst>
          </p:cNvPr>
          <p:cNvSpPr/>
          <p:nvPr/>
        </p:nvSpPr>
        <p:spPr>
          <a:xfrm>
            <a:off x="493776" y="3942049"/>
            <a:ext cx="2962198" cy="824571"/>
          </a:xfrm>
          <a:prstGeom prst="roundRect">
            <a:avLst/>
          </a:prstGeom>
          <a:solidFill>
            <a:srgbClr val="485C7E"/>
          </a:solidFill>
          <a:ln>
            <a:solidFill>
              <a:srgbClr val="1B2E4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pPr>
            <a:r>
              <a:rPr lang="en-US" altLang="en-US" kern="0" dirty="0">
                <a:latin typeface="Rockwell" panose="02060603020205020403" pitchFamily="18" charset="77"/>
              </a:rPr>
              <a:t>        Like us on Facebook                  </a:t>
            </a:r>
          </a:p>
          <a:p>
            <a:pPr>
              <a:lnSpc>
                <a:spcPct val="100000"/>
              </a:lnSpc>
            </a:pPr>
            <a:r>
              <a:rPr lang="en-US" altLang="en-US" kern="0" dirty="0">
                <a:latin typeface="Rockwell" panose="02060603020205020403" pitchFamily="18" charset="77"/>
              </a:rPr>
              <a:t>        @CPCRN</a:t>
            </a:r>
          </a:p>
        </p:txBody>
      </p:sp>
      <p:sp>
        <p:nvSpPr>
          <p:cNvPr id="10" name="Rounded Rectangle 9">
            <a:extLst>
              <a:ext uri="{FF2B5EF4-FFF2-40B4-BE49-F238E27FC236}">
                <a16:creationId xmlns:a16="http://schemas.microsoft.com/office/drawing/2014/main" id="{082E1DBA-F427-7E49-8830-7D5447D24FFB}"/>
              </a:ext>
            </a:extLst>
          </p:cNvPr>
          <p:cNvSpPr/>
          <p:nvPr/>
        </p:nvSpPr>
        <p:spPr>
          <a:xfrm>
            <a:off x="493777" y="2793735"/>
            <a:ext cx="2963719" cy="825708"/>
          </a:xfrm>
          <a:prstGeom prst="roundRect">
            <a:avLst/>
          </a:prstGeom>
          <a:solidFill>
            <a:srgbClr val="485C7E"/>
          </a:solidFill>
          <a:ln>
            <a:solidFill>
              <a:srgbClr val="1B2E4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pPr>
            <a:r>
              <a:rPr lang="en-US" altLang="en-US" kern="0" dirty="0">
                <a:latin typeface="Rockwell" panose="02060603020205020403" pitchFamily="18" charset="77"/>
              </a:rPr>
              <a:t>        Follow us on Twitter 	@CPCRNCancer</a:t>
            </a:r>
          </a:p>
        </p:txBody>
      </p:sp>
      <p:pic>
        <p:nvPicPr>
          <p:cNvPr id="11" name="Picture 10">
            <a:extLst>
              <a:ext uri="{FF2B5EF4-FFF2-40B4-BE49-F238E27FC236}">
                <a16:creationId xmlns:a16="http://schemas.microsoft.com/office/drawing/2014/main" id="{4C3D5799-FB61-3143-93A5-C4C987B5905A}"/>
              </a:ext>
            </a:extLst>
          </p:cNvPr>
          <p:cNvPicPr>
            <a:picLocks noChangeAspect="1"/>
          </p:cNvPicPr>
          <p:nvPr/>
        </p:nvPicPr>
        <p:blipFill rotWithShape="1">
          <a:blip r:embed="rId3"/>
          <a:srcRect l="2011" t="6399" r="64536" b="4456"/>
          <a:stretch/>
        </p:blipFill>
        <p:spPr>
          <a:xfrm>
            <a:off x="531641" y="4077661"/>
            <a:ext cx="466344" cy="455981"/>
          </a:xfrm>
          <a:prstGeom prst="rect">
            <a:avLst/>
          </a:prstGeom>
        </p:spPr>
      </p:pic>
      <p:pic>
        <p:nvPicPr>
          <p:cNvPr id="12" name="Picture 11">
            <a:extLst>
              <a:ext uri="{FF2B5EF4-FFF2-40B4-BE49-F238E27FC236}">
                <a16:creationId xmlns:a16="http://schemas.microsoft.com/office/drawing/2014/main" id="{0954E877-3241-5543-B41A-FEE2F9C26009}"/>
              </a:ext>
            </a:extLst>
          </p:cNvPr>
          <p:cNvPicPr>
            <a:picLocks noChangeAspect="1"/>
          </p:cNvPicPr>
          <p:nvPr/>
        </p:nvPicPr>
        <p:blipFill rotWithShape="1">
          <a:blip r:embed="rId4"/>
          <a:srcRect l="8690" t="10121" r="64375" b="17298"/>
          <a:stretch/>
        </p:blipFill>
        <p:spPr>
          <a:xfrm>
            <a:off x="4490837" y="2887578"/>
            <a:ext cx="276627" cy="248467"/>
          </a:xfrm>
          <a:prstGeom prst="rect">
            <a:avLst/>
          </a:prstGeom>
        </p:spPr>
      </p:pic>
      <p:pic>
        <p:nvPicPr>
          <p:cNvPr id="16" name="Picture 15">
            <a:extLst>
              <a:ext uri="{FF2B5EF4-FFF2-40B4-BE49-F238E27FC236}">
                <a16:creationId xmlns:a16="http://schemas.microsoft.com/office/drawing/2014/main" id="{F8E48571-4ADA-3F4E-8536-C0935C08600F}"/>
              </a:ext>
            </a:extLst>
          </p:cNvPr>
          <p:cNvPicPr>
            <a:picLocks noChangeAspect="1"/>
          </p:cNvPicPr>
          <p:nvPr/>
        </p:nvPicPr>
        <p:blipFill rotWithShape="1">
          <a:blip r:embed="rId4"/>
          <a:srcRect l="8690" t="10121" r="64375" b="17298"/>
          <a:stretch/>
        </p:blipFill>
        <p:spPr>
          <a:xfrm>
            <a:off x="552037" y="2973711"/>
            <a:ext cx="461809" cy="414798"/>
          </a:xfrm>
          <a:prstGeom prst="rect">
            <a:avLst/>
          </a:prstGeom>
        </p:spPr>
      </p:pic>
      <p:pic>
        <p:nvPicPr>
          <p:cNvPr id="19" name="Picture 18" descr="A picture containing drawing&#10;&#10;Description automatically generated">
            <a:extLst>
              <a:ext uri="{FF2B5EF4-FFF2-40B4-BE49-F238E27FC236}">
                <a16:creationId xmlns:a16="http://schemas.microsoft.com/office/drawing/2014/main" id="{5FBD5652-CBF4-4F4C-B060-4FD7A6EF76D3}"/>
              </a:ext>
            </a:extLst>
          </p:cNvPr>
          <p:cNvPicPr>
            <a:picLocks noChangeAspect="1"/>
          </p:cNvPicPr>
          <p:nvPr/>
        </p:nvPicPr>
        <p:blipFill>
          <a:blip r:embed="rId5"/>
          <a:stretch>
            <a:fillRect/>
          </a:stretch>
        </p:blipFill>
        <p:spPr>
          <a:xfrm>
            <a:off x="552036" y="1818156"/>
            <a:ext cx="466344" cy="466344"/>
          </a:xfrm>
          <a:prstGeom prst="rect">
            <a:avLst/>
          </a:prstGeom>
        </p:spPr>
      </p:pic>
      <p:sp>
        <p:nvSpPr>
          <p:cNvPr id="4" name="TextBox 3">
            <a:extLst>
              <a:ext uri="{FF2B5EF4-FFF2-40B4-BE49-F238E27FC236}">
                <a16:creationId xmlns:a16="http://schemas.microsoft.com/office/drawing/2014/main" id="{A7EFC8B3-5ABA-1749-96B9-0CF8992FD07E}"/>
              </a:ext>
            </a:extLst>
          </p:cNvPr>
          <p:cNvSpPr txBox="1"/>
          <p:nvPr/>
        </p:nvSpPr>
        <p:spPr>
          <a:xfrm>
            <a:off x="4388306" y="1089331"/>
            <a:ext cx="2326512" cy="400110"/>
          </a:xfrm>
          <a:prstGeom prst="rect">
            <a:avLst/>
          </a:prstGeom>
          <a:noFill/>
        </p:spPr>
        <p:txBody>
          <a:bodyPr wrap="square" rtlCol="0">
            <a:spAutoFit/>
          </a:bodyPr>
          <a:lstStyle/>
          <a:p>
            <a:r>
              <a:rPr lang="en-US" sz="2000" b="1" dirty="0">
                <a:solidFill>
                  <a:srgbClr val="263E67"/>
                </a:solidFill>
                <a:latin typeface="Rockwell" panose="02060603020205020403" pitchFamily="18" charset="77"/>
              </a:rPr>
              <a:t>Questions?</a:t>
            </a:r>
          </a:p>
        </p:txBody>
      </p:sp>
    </p:spTree>
    <p:extLst>
      <p:ext uri="{BB962C8B-B14F-4D97-AF65-F5344CB8AC3E}">
        <p14:creationId xmlns:p14="http://schemas.microsoft.com/office/powerpoint/2010/main" val="22131107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43C49635-676C-2241-892A-50323BC8D182}"/>
              </a:ext>
            </a:extLst>
          </p:cNvPr>
          <p:cNvSpPr>
            <a:spLocks noChangeArrowheads="1"/>
          </p:cNvSpPr>
          <p:nvPr/>
        </p:nvSpPr>
        <p:spPr bwMode="auto">
          <a:xfrm>
            <a:off x="0" y="163625"/>
            <a:ext cx="91440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3600" i="0" u="none" strike="noStrike" cap="none" normalizeH="0" baseline="0" dirty="0">
                <a:ln>
                  <a:noFill/>
                </a:ln>
                <a:solidFill>
                  <a:srgbClr val="263E67"/>
                </a:solidFill>
                <a:effectLst/>
                <a:latin typeface="Rockwell" panose="02060603020205020403" pitchFamily="18" charset="77"/>
                <a:ea typeface="Calibri" panose="020F0502020204030204" pitchFamily="34" charset="0"/>
                <a:cs typeface="Arial" panose="020B0604020202020204" pitchFamily="34" charset="0"/>
              </a:rPr>
              <a:t>CPCRN Kumu Relationship Map of Members’ Areas of Expertise</a:t>
            </a:r>
            <a:endParaRPr kumimoji="0" lang="en-US" altLang="en-US" sz="3600" i="0" u="none" strike="noStrike" cap="none" normalizeH="0" baseline="0" dirty="0">
              <a:ln>
                <a:noFill/>
              </a:ln>
              <a:solidFill>
                <a:srgbClr val="263E67"/>
              </a:solidFill>
              <a:effectLst/>
              <a:latin typeface="Rockwell" panose="02060603020205020403" pitchFamily="18" charset="77"/>
            </a:endParaRPr>
          </a:p>
        </p:txBody>
      </p:sp>
      <p:sp>
        <p:nvSpPr>
          <p:cNvPr id="4" name="TextBox 3">
            <a:extLst>
              <a:ext uri="{FF2B5EF4-FFF2-40B4-BE49-F238E27FC236}">
                <a16:creationId xmlns:a16="http://schemas.microsoft.com/office/drawing/2014/main" id="{199AAC7F-8C90-5547-9692-3ED6FFA08630}"/>
              </a:ext>
            </a:extLst>
          </p:cNvPr>
          <p:cNvSpPr txBox="1"/>
          <p:nvPr/>
        </p:nvSpPr>
        <p:spPr>
          <a:xfrm>
            <a:off x="0" y="4486819"/>
            <a:ext cx="9144000" cy="461665"/>
          </a:xfrm>
          <a:prstGeom prst="rect">
            <a:avLst/>
          </a:prstGeom>
          <a:noFill/>
        </p:spPr>
        <p:txBody>
          <a:bodyPr wrap="square" rtlCol="0">
            <a:spAutoFit/>
          </a:bodyPr>
          <a:lstStyle/>
          <a:p>
            <a:pPr algn="ctr"/>
            <a:r>
              <a:rPr lang="en-US" sz="2400" b="1" u="sng" dirty="0">
                <a:hlinkClick r:id="rId3" tooltip="https://cpcrn.kumu.io/cpcrn-members-areas-of-expertise-2021"/>
              </a:rPr>
              <a:t>https://cpcrn.kumu.io/cpcrn-members-areas-of-expertise-2021</a:t>
            </a:r>
            <a:endParaRPr lang="en-US" sz="2400" b="1" u="sng" dirty="0"/>
          </a:p>
        </p:txBody>
      </p:sp>
      <p:pic>
        <p:nvPicPr>
          <p:cNvPr id="1026" name="Picture 2" descr="Tree pen black">
            <a:extLst>
              <a:ext uri="{FF2B5EF4-FFF2-40B4-BE49-F238E27FC236}">
                <a16:creationId xmlns:a16="http://schemas.microsoft.com/office/drawing/2014/main" id="{EBBBA5D9-DB30-EE45-8C28-803F4CAAC89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07955" y="1511335"/>
            <a:ext cx="2728089" cy="27280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7176949"/>
      </p:ext>
    </p:extLst>
  </p:cSld>
  <p:clrMapOvr>
    <a:masterClrMapping/>
  </p:clrMapOvr>
</p:sld>
</file>

<file path=ppt/theme/theme1.xml><?xml version="1.0" encoding="utf-8"?>
<a:theme xmlns:a="http://schemas.openxmlformats.org/drawingml/2006/main" name="no graphics">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PCRN Presentation Template Minimalist[3].potx" id="{1251891C-D0F6-BA4F-9D73-8FDB8BEF63D9}" vid="{5E8D09D0-2C52-1E41-ADF1-4D63A07EBDB4}"/>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PCRN Presentation Template Minimalist[3].potx" id="{1251891C-D0F6-BA4F-9D73-8FDB8BEF63D9}" vid="{072BAFAE-A2BD-314E-BE25-2F95BDB2F76E}"/>
    </a:ext>
  </a:extLst>
</a:theme>
</file>

<file path=ppt/theme/theme3.xml><?xml version="1.0" encoding="utf-8"?>
<a:theme xmlns:a="http://schemas.openxmlformats.org/drawingml/2006/main" name="1_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no graphics</Template>
  <TotalTime>3665</TotalTime>
  <Words>1545</Words>
  <Application>Microsoft Office PowerPoint</Application>
  <PresentationFormat>On-screen Show (4:3)</PresentationFormat>
  <Paragraphs>262</Paragraphs>
  <Slides>19</Slides>
  <Notes>16</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19</vt:i4>
      </vt:variant>
    </vt:vector>
  </HeadingPairs>
  <TitlesOfParts>
    <vt:vector size="28" baseType="lpstr">
      <vt:lpstr>Arial</vt:lpstr>
      <vt:lpstr>Calibri</vt:lpstr>
      <vt:lpstr>Calibri Light</vt:lpstr>
      <vt:lpstr>Georgia</vt:lpstr>
      <vt:lpstr>Rockwell</vt:lpstr>
      <vt:lpstr>Times</vt:lpstr>
      <vt:lpstr>no graphics</vt:lpstr>
      <vt:lpstr>Custom Design</vt:lpstr>
      <vt:lpstr>1_Custom Design</vt:lpstr>
      <vt:lpstr>PowerPoint Presentation</vt:lpstr>
      <vt:lpstr>Welcome!!! We are glad you are here.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Overview of Current  Cross-Center Activities</vt:lpstr>
      <vt:lpstr>PowerPoint Presentation</vt:lpstr>
      <vt:lpstr>Impact of CPCRN </vt:lpstr>
      <vt:lpstr>Impact of CPCRN: Beyond the Numbers Cont’d </vt:lpstr>
      <vt:lpstr>Impact of CPCRN: Beyond the Numbers Cont’d </vt:lpstr>
      <vt:lpstr>Impact of CPCRN: Beyond the Numbers Cont’d </vt:lpstr>
      <vt:lpstr>Impact of CPCRN: Beyond the Numbers Cont’d </vt:lpstr>
      <vt:lpstr>Impact of CPCRN: Beyond the Numbers Cont’d </vt:lpstr>
      <vt:lpstr>Connect with CPCRN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Lee, Becky</dc:creator>
  <cp:lastModifiedBy>Wheeler, Stephanie B</cp:lastModifiedBy>
  <cp:revision>130</cp:revision>
  <cp:lastPrinted>2019-10-17T11:57:47Z</cp:lastPrinted>
  <dcterms:created xsi:type="dcterms:W3CDTF">2019-10-16T22:56:23Z</dcterms:created>
  <dcterms:modified xsi:type="dcterms:W3CDTF">2021-01-21T15:56:39Z</dcterms:modified>
</cp:coreProperties>
</file>