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6" r:id="rId1"/>
    <p:sldMasterId id="2147483704" r:id="rId2"/>
    <p:sldMasterId id="2147483719" r:id="rId3"/>
  </p:sldMasterIdLst>
  <p:notesMasterIdLst>
    <p:notesMasterId r:id="rId35"/>
  </p:notesMasterIdLst>
  <p:handoutMasterIdLst>
    <p:handoutMasterId r:id="rId36"/>
  </p:handoutMasterIdLst>
  <p:sldIdLst>
    <p:sldId id="256" r:id="rId4"/>
    <p:sldId id="458" r:id="rId5"/>
    <p:sldId id="457" r:id="rId6"/>
    <p:sldId id="463" r:id="rId7"/>
    <p:sldId id="462" r:id="rId8"/>
    <p:sldId id="461" r:id="rId9"/>
    <p:sldId id="274" r:id="rId10"/>
    <p:sldId id="429" r:id="rId11"/>
    <p:sldId id="479" r:id="rId12"/>
    <p:sldId id="483" r:id="rId13"/>
    <p:sldId id="482" r:id="rId14"/>
    <p:sldId id="445" r:id="rId15"/>
    <p:sldId id="472" r:id="rId16"/>
    <p:sldId id="473" r:id="rId17"/>
    <p:sldId id="474" r:id="rId18"/>
    <p:sldId id="468" r:id="rId19"/>
    <p:sldId id="323" r:id="rId20"/>
    <p:sldId id="322" r:id="rId21"/>
    <p:sldId id="471" r:id="rId22"/>
    <p:sldId id="464" r:id="rId23"/>
    <p:sldId id="484" r:id="rId24"/>
    <p:sldId id="485" r:id="rId25"/>
    <p:sldId id="486" r:id="rId26"/>
    <p:sldId id="487" r:id="rId27"/>
    <p:sldId id="456" r:id="rId28"/>
    <p:sldId id="452" r:id="rId29"/>
    <p:sldId id="480" r:id="rId30"/>
    <p:sldId id="454" r:id="rId31"/>
    <p:sldId id="481" r:id="rId32"/>
    <p:sldId id="447" r:id="rId33"/>
    <p:sldId id="466"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e, Becky" initials="LB" lastIdx="1" clrIdx="0">
    <p:extLst>
      <p:ext uri="{19B8F6BF-5375-455C-9EA6-DF929625EA0E}">
        <p15:presenceInfo xmlns:p15="http://schemas.microsoft.com/office/powerpoint/2012/main" userId="S::beckylee@ad.unc.edu::850c0cb8-13f4-4cbd-bca7-7af128dc212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355"/>
    <a:srgbClr val="263E67"/>
    <a:srgbClr val="485C7E"/>
    <a:srgbClr val="72B1E7"/>
    <a:srgbClr val="76B7EE"/>
    <a:srgbClr val="56B5FF"/>
    <a:srgbClr val="4CA0E8"/>
    <a:srgbClr val="3A7AB0"/>
    <a:srgbClr val="55ACF4"/>
    <a:srgbClr val="489BD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97"/>
    <p:restoredTop sz="93064"/>
  </p:normalViewPr>
  <p:slideViewPr>
    <p:cSldViewPr snapToGrid="0" snapToObjects="1">
      <p:cViewPr>
        <p:scale>
          <a:sx n="76" d="100"/>
          <a:sy n="76" d="100"/>
        </p:scale>
        <p:origin x="368" y="720"/>
      </p:cViewPr>
      <p:guideLst/>
    </p:cSldViewPr>
  </p:slideViewPr>
  <p:notesTextViewPr>
    <p:cViewPr>
      <p:scale>
        <a:sx n="70" d="100"/>
        <a:sy n="70" d="100"/>
      </p:scale>
      <p:origin x="0" y="0"/>
    </p:cViewPr>
  </p:notesTextViewPr>
  <p:sorterViewPr>
    <p:cViewPr>
      <p:scale>
        <a:sx n="66" d="100"/>
        <a:sy n="66" d="100"/>
      </p:scale>
      <p:origin x="0" y="0"/>
    </p:cViewPr>
  </p:sorterViewPr>
  <p:notesViewPr>
    <p:cSldViewPr snapToGrid="0" snapToObjects="1">
      <p:cViewPr varScale="1">
        <p:scale>
          <a:sx n="95" d="100"/>
          <a:sy n="95" d="100"/>
        </p:scale>
        <p:origin x="2512" y="19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viewProps" Target="viewProp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handoutMaster" Target="handoutMasters/handout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6193E91-544F-0843-A69A-56CC010F533A}" type="datetimeFigureOut">
              <a:rPr lang="en-US" smtClean="0"/>
              <a:t>1/21/21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526F4BD-AC7B-304D-B8E1-B021DE65E39E}" type="slidenum">
              <a:rPr lang="en-US" smtClean="0"/>
              <a:t>‹#›</a:t>
            </a:fld>
            <a:endParaRPr lang="en-US" dirty="0"/>
          </a:p>
        </p:txBody>
      </p:sp>
    </p:spTree>
    <p:extLst>
      <p:ext uri="{BB962C8B-B14F-4D97-AF65-F5344CB8AC3E}">
        <p14:creationId xmlns:p14="http://schemas.microsoft.com/office/powerpoint/2010/main" val="161924547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F1A70-46FB-D343-9760-C9F840048637}" type="datetimeFigureOut">
              <a:rPr lang="en-US" smtClean="0"/>
              <a:t>1/21/21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D9DDFA-EA4D-2441-878A-4CE106B2EF16}" type="slidenum">
              <a:rPr lang="en-US" smtClean="0"/>
              <a:t>‹#›</a:t>
            </a:fld>
            <a:endParaRPr lang="en-US" dirty="0"/>
          </a:p>
        </p:txBody>
      </p:sp>
    </p:spTree>
    <p:extLst>
      <p:ext uri="{BB962C8B-B14F-4D97-AF65-F5344CB8AC3E}">
        <p14:creationId xmlns:p14="http://schemas.microsoft.com/office/powerpoint/2010/main" val="245181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i="0" dirty="0"/>
          </a:p>
        </p:txBody>
      </p:sp>
      <p:sp>
        <p:nvSpPr>
          <p:cNvPr id="4" name="Slide Number Placeholder 3"/>
          <p:cNvSpPr>
            <a:spLocks noGrp="1"/>
          </p:cNvSpPr>
          <p:nvPr>
            <p:ph type="sldNum" sz="quarter" idx="5"/>
          </p:nvPr>
        </p:nvSpPr>
        <p:spPr/>
        <p:txBody>
          <a:bodyPr/>
          <a:lstStyle/>
          <a:p>
            <a:fld id="{34D9DDFA-EA4D-2441-878A-4CE106B2EF16}" type="slidenum">
              <a:rPr lang="en-US" smtClean="0"/>
              <a:t>1</a:t>
            </a:fld>
            <a:endParaRPr lang="en-US" dirty="0"/>
          </a:p>
        </p:txBody>
      </p:sp>
    </p:spTree>
    <p:extLst>
      <p:ext uri="{BB962C8B-B14F-4D97-AF65-F5344CB8AC3E}">
        <p14:creationId xmlns:p14="http://schemas.microsoft.com/office/powerpoint/2010/main" val="575620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4</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2061369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5</a:t>
            </a:fld>
            <a:endParaRPr lang="en-US" dirty="0"/>
          </a:p>
        </p:txBody>
      </p:sp>
    </p:spTree>
    <p:extLst>
      <p:ext uri="{BB962C8B-B14F-4D97-AF65-F5344CB8AC3E}">
        <p14:creationId xmlns:p14="http://schemas.microsoft.com/office/powerpoint/2010/main" val="63726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7</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3872978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8</a:t>
            </a:fld>
            <a:endParaRPr lang="en-US" dirty="0"/>
          </a:p>
        </p:txBody>
      </p:sp>
    </p:spTree>
    <p:extLst>
      <p:ext uri="{BB962C8B-B14F-4D97-AF65-F5344CB8AC3E}">
        <p14:creationId xmlns:p14="http://schemas.microsoft.com/office/powerpoint/2010/main" val="8587320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9</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3689447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10</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1305496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p>
            <a:fld id="{BB3D9C5B-CBF9-49EE-9985-E1805271A8A0}" type="slidenum">
              <a:rPr lang="en-US"/>
              <a:pPr/>
              <a:t>11</a:t>
            </a:fld>
            <a:endParaRPr lang="en-US" dirty="0"/>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p:spPr>
        <p:txBody>
          <a:bodyPr/>
          <a:lstStyle/>
          <a:p>
            <a:pPr eaLnBrk="1" hangingPunct="1"/>
            <a:endParaRPr lang="en-US" dirty="0">
              <a:latin typeface="Times" charset="0"/>
            </a:endParaRPr>
          </a:p>
        </p:txBody>
      </p:sp>
    </p:spTree>
    <p:extLst>
      <p:ext uri="{BB962C8B-B14F-4D97-AF65-F5344CB8AC3E}">
        <p14:creationId xmlns:p14="http://schemas.microsoft.com/office/powerpoint/2010/main" val="411560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12</a:t>
            </a:fld>
            <a:endParaRPr lang="en-US" dirty="0"/>
          </a:p>
        </p:txBody>
      </p:sp>
    </p:spTree>
    <p:extLst>
      <p:ext uri="{BB962C8B-B14F-4D97-AF65-F5344CB8AC3E}">
        <p14:creationId xmlns:p14="http://schemas.microsoft.com/office/powerpoint/2010/main" val="13947027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13</a:t>
            </a:fld>
            <a:endParaRPr lang="en-US" dirty="0"/>
          </a:p>
        </p:txBody>
      </p:sp>
    </p:spTree>
    <p:extLst>
      <p:ext uri="{BB962C8B-B14F-4D97-AF65-F5344CB8AC3E}">
        <p14:creationId xmlns:p14="http://schemas.microsoft.com/office/powerpoint/2010/main" val="1779243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14</a:t>
            </a:fld>
            <a:endParaRPr lang="en-US" dirty="0"/>
          </a:p>
        </p:txBody>
      </p:sp>
    </p:spTree>
    <p:extLst>
      <p:ext uri="{BB962C8B-B14F-4D97-AF65-F5344CB8AC3E}">
        <p14:creationId xmlns:p14="http://schemas.microsoft.com/office/powerpoint/2010/main" val="25839217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15</a:t>
            </a:fld>
            <a:endParaRPr lang="en-US" dirty="0"/>
          </a:p>
        </p:txBody>
      </p:sp>
    </p:spTree>
    <p:extLst>
      <p:ext uri="{BB962C8B-B14F-4D97-AF65-F5344CB8AC3E}">
        <p14:creationId xmlns:p14="http://schemas.microsoft.com/office/powerpoint/2010/main" val="15457008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Annual in-person network meeting (Spring)</a:t>
            </a:r>
          </a:p>
          <a:p>
            <a:r>
              <a:rPr lang="en-US" dirty="0"/>
              <a:t>Periodic in-person ‘add-on’ meetings (e.g., D&amp;I Conference, CDC National Cancer Conference)</a:t>
            </a:r>
          </a:p>
          <a:p>
            <a:r>
              <a:rPr lang="en-US" dirty="0"/>
              <a:t>Monthly Steering Committee Calls</a:t>
            </a:r>
          </a:p>
          <a:p>
            <a:r>
              <a:rPr lang="en-US" dirty="0"/>
              <a:t>Monthly Steering Committee Co-Chair Calls</a:t>
            </a:r>
          </a:p>
          <a:p>
            <a:r>
              <a:rPr lang="en-US" dirty="0"/>
              <a:t>Monthly Federal Agency Partner Calls with Coordinating Center</a:t>
            </a:r>
          </a:p>
          <a:p>
            <a:r>
              <a:rPr lang="en-US" dirty="0"/>
              <a:t>Biweekly or monthly workgroup calls</a:t>
            </a:r>
          </a:p>
          <a:p>
            <a:r>
              <a:rPr lang="en-US" dirty="0"/>
              <a:t>Ad-hoc meetings as needed</a:t>
            </a:r>
          </a:p>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16</a:t>
            </a:fld>
            <a:endParaRPr lang="en-US" dirty="0"/>
          </a:p>
        </p:txBody>
      </p:sp>
    </p:spTree>
    <p:extLst>
      <p:ext uri="{BB962C8B-B14F-4D97-AF65-F5344CB8AC3E}">
        <p14:creationId xmlns:p14="http://schemas.microsoft.com/office/powerpoint/2010/main" val="14531661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1459DD9-C07A-0F4A-BE38-5AFB42BB2A68}" type="slidenum">
              <a:rPr lang="en-US" smtClean="0"/>
              <a:t>17</a:t>
            </a:fld>
            <a:endParaRPr lang="en-US" dirty="0"/>
          </a:p>
        </p:txBody>
      </p:sp>
    </p:spTree>
    <p:extLst>
      <p:ext uri="{BB962C8B-B14F-4D97-AF65-F5344CB8AC3E}">
        <p14:creationId xmlns:p14="http://schemas.microsoft.com/office/powerpoint/2010/main" val="1451290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u="none"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1459DD9-C07A-0F4A-BE38-5AFB42BB2A68}" type="slidenum">
              <a:rPr lang="en-US" smtClean="0"/>
              <a:t>18</a:t>
            </a:fld>
            <a:endParaRPr lang="en-US" dirty="0"/>
          </a:p>
        </p:txBody>
      </p:sp>
    </p:spTree>
    <p:extLst>
      <p:ext uri="{BB962C8B-B14F-4D97-AF65-F5344CB8AC3E}">
        <p14:creationId xmlns:p14="http://schemas.microsoft.com/office/powerpoint/2010/main" val="18265711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19</a:t>
            </a:fld>
            <a:endParaRPr lang="en-US" dirty="0"/>
          </a:p>
        </p:txBody>
      </p:sp>
    </p:spTree>
    <p:extLst>
      <p:ext uri="{BB962C8B-B14F-4D97-AF65-F5344CB8AC3E}">
        <p14:creationId xmlns:p14="http://schemas.microsoft.com/office/powerpoint/2010/main" val="957757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FINISH</a:t>
            </a:r>
          </a:p>
        </p:txBody>
      </p:sp>
      <p:sp>
        <p:nvSpPr>
          <p:cNvPr id="4" name="Slide Number Placeholder 3"/>
          <p:cNvSpPr>
            <a:spLocks noGrp="1"/>
          </p:cNvSpPr>
          <p:nvPr>
            <p:ph type="sldNum" sz="quarter" idx="5"/>
          </p:nvPr>
        </p:nvSpPr>
        <p:spPr/>
        <p:txBody>
          <a:bodyPr/>
          <a:lstStyle/>
          <a:p>
            <a:fld id="{F1459DD9-C07A-0F4A-BE38-5AFB42BB2A68}" type="slidenum">
              <a:rPr lang="en-US" smtClean="0"/>
              <a:t>20</a:t>
            </a:fld>
            <a:endParaRPr lang="en-US" dirty="0"/>
          </a:p>
        </p:txBody>
      </p:sp>
    </p:spTree>
    <p:extLst>
      <p:ext uri="{BB962C8B-B14F-4D97-AF65-F5344CB8AC3E}">
        <p14:creationId xmlns:p14="http://schemas.microsoft.com/office/powerpoint/2010/main" val="16939229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21</a:t>
            </a:fld>
            <a:endParaRPr lang="en-US" dirty="0"/>
          </a:p>
        </p:txBody>
      </p:sp>
    </p:spTree>
    <p:extLst>
      <p:ext uri="{BB962C8B-B14F-4D97-AF65-F5344CB8AC3E}">
        <p14:creationId xmlns:p14="http://schemas.microsoft.com/office/powerpoint/2010/main" val="32026604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22</a:t>
            </a:fld>
            <a:endParaRPr lang="en-US" dirty="0"/>
          </a:p>
        </p:txBody>
      </p:sp>
    </p:spTree>
    <p:extLst>
      <p:ext uri="{BB962C8B-B14F-4D97-AF65-F5344CB8AC3E}">
        <p14:creationId xmlns:p14="http://schemas.microsoft.com/office/powerpoint/2010/main" val="3830955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23</a:t>
            </a:fld>
            <a:endParaRPr lang="en-US" dirty="0"/>
          </a:p>
        </p:txBody>
      </p:sp>
    </p:spTree>
    <p:extLst>
      <p:ext uri="{BB962C8B-B14F-4D97-AF65-F5344CB8AC3E}">
        <p14:creationId xmlns:p14="http://schemas.microsoft.com/office/powerpoint/2010/main" val="26173420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FINISH</a:t>
            </a:r>
          </a:p>
        </p:txBody>
      </p:sp>
      <p:sp>
        <p:nvSpPr>
          <p:cNvPr id="4" name="Slide Number Placeholder 3"/>
          <p:cNvSpPr>
            <a:spLocks noGrp="1"/>
          </p:cNvSpPr>
          <p:nvPr>
            <p:ph type="sldNum" sz="quarter" idx="5"/>
          </p:nvPr>
        </p:nvSpPr>
        <p:spPr/>
        <p:txBody>
          <a:bodyPr/>
          <a:lstStyle/>
          <a:p>
            <a:fld id="{34D9DDFA-EA4D-2441-878A-4CE106B2EF16}" type="slidenum">
              <a:rPr lang="en-US" smtClean="0"/>
              <a:t>24</a:t>
            </a:fld>
            <a:endParaRPr lang="en-US" dirty="0"/>
          </a:p>
        </p:txBody>
      </p:sp>
    </p:spTree>
    <p:extLst>
      <p:ext uri="{BB962C8B-B14F-4D97-AF65-F5344CB8AC3E}">
        <p14:creationId xmlns:p14="http://schemas.microsoft.com/office/powerpoint/2010/main" val="4131951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25</a:t>
            </a:fld>
            <a:endParaRPr lang="en-US" dirty="0"/>
          </a:p>
        </p:txBody>
      </p:sp>
    </p:spTree>
    <p:extLst>
      <p:ext uri="{BB962C8B-B14F-4D97-AF65-F5344CB8AC3E}">
        <p14:creationId xmlns:p14="http://schemas.microsoft.com/office/powerpoint/2010/main" val="3011420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26</a:t>
            </a:fld>
            <a:endParaRPr lang="en-US" dirty="0"/>
          </a:p>
        </p:txBody>
      </p:sp>
    </p:spTree>
    <p:extLst>
      <p:ext uri="{BB962C8B-B14F-4D97-AF65-F5344CB8AC3E}">
        <p14:creationId xmlns:p14="http://schemas.microsoft.com/office/powerpoint/2010/main" val="36689657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27</a:t>
            </a:fld>
            <a:endParaRPr lang="en-US" dirty="0"/>
          </a:p>
        </p:txBody>
      </p:sp>
    </p:spTree>
    <p:extLst>
      <p:ext uri="{BB962C8B-B14F-4D97-AF65-F5344CB8AC3E}">
        <p14:creationId xmlns:p14="http://schemas.microsoft.com/office/powerpoint/2010/main" val="20446300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4D9DDFA-EA4D-2441-878A-4CE106B2EF16}" type="slidenum">
              <a:rPr lang="en-US" smtClean="0"/>
              <a:t>28</a:t>
            </a:fld>
            <a:endParaRPr lang="en-US" dirty="0"/>
          </a:p>
        </p:txBody>
      </p:sp>
    </p:spTree>
    <p:extLst>
      <p:ext uri="{BB962C8B-B14F-4D97-AF65-F5344CB8AC3E}">
        <p14:creationId xmlns:p14="http://schemas.microsoft.com/office/powerpoint/2010/main" val="3539664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taking this opportunity to learn about the Cancer Prevention and Control Research Network. I invite you to connect with CPCRN through our website, CPCRN.org as well as our Twitter and Facebook accounts. You can also reach out anytime to me or the Coordinating Center project director, Becky Lee, using the contact information on this slide. </a:t>
            </a:r>
          </a:p>
        </p:txBody>
      </p:sp>
      <p:sp>
        <p:nvSpPr>
          <p:cNvPr id="4" name="Slide Number Placeholder 3"/>
          <p:cNvSpPr>
            <a:spLocks noGrp="1"/>
          </p:cNvSpPr>
          <p:nvPr>
            <p:ph type="sldNum" sz="quarter" idx="5"/>
          </p:nvPr>
        </p:nvSpPr>
        <p:spPr/>
        <p:txBody>
          <a:bodyPr/>
          <a:lstStyle/>
          <a:p>
            <a:fld id="{F1459DD9-C07A-0F4A-BE38-5AFB42BB2A68}" type="slidenum">
              <a:rPr lang="en-US" smtClean="0"/>
              <a:t>31</a:t>
            </a:fld>
            <a:endParaRPr lang="en-US" dirty="0"/>
          </a:p>
        </p:txBody>
      </p:sp>
    </p:spTree>
    <p:extLst>
      <p:ext uri="{BB962C8B-B14F-4D97-AF65-F5344CB8AC3E}">
        <p14:creationId xmlns:p14="http://schemas.microsoft.com/office/powerpoint/2010/main" val="3223264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2643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941178" y="1143000"/>
            <a:ext cx="7772400" cy="1219200"/>
          </a:xfrm>
        </p:spPr>
        <p:txBody>
          <a:bodyPr/>
          <a:lstStyle>
            <a:lvl1pPr algn="l">
              <a:defRPr sz="4000" b="0">
                <a:solidFill>
                  <a:schemeClr val="bg1"/>
                </a:solidFill>
                <a:latin typeface="Georgia" pitchFamily="18" charset="0"/>
              </a:defRPr>
            </a:lvl1pPr>
          </a:lstStyle>
          <a:p>
            <a:r>
              <a:rPr lang="en-US" dirty="0"/>
              <a:t>Click to edit Master title style</a:t>
            </a:r>
          </a:p>
        </p:txBody>
      </p:sp>
      <p:sp>
        <p:nvSpPr>
          <p:cNvPr id="25603" name="Rectangle 3"/>
          <p:cNvSpPr>
            <a:spLocks noGrp="1" noChangeArrowheads="1"/>
          </p:cNvSpPr>
          <p:nvPr>
            <p:ph type="subTitle" idx="1"/>
          </p:nvPr>
        </p:nvSpPr>
        <p:spPr>
          <a:xfrm>
            <a:off x="941178" y="3048000"/>
            <a:ext cx="7772400" cy="1752600"/>
          </a:xfrm>
          <a:prstGeom prst="rect">
            <a:avLst/>
          </a:prstGeom>
        </p:spPr>
        <p:txBody>
          <a:bodyPr/>
          <a:lstStyle>
            <a:lvl1pPr marL="0" indent="0" algn="l">
              <a:buFontTx/>
              <a:buNone/>
              <a:defRPr sz="2800">
                <a:solidFill>
                  <a:srgbClr val="002060"/>
                </a:solidFill>
                <a:latin typeface="Arial" pitchFamily="34" charset="0"/>
                <a:cs typeface="Arial" pitchFamily="34" charset="0"/>
              </a:defRPr>
            </a:lvl1pPr>
          </a:lstStyle>
          <a:p>
            <a:r>
              <a:rPr lang="en-US" dirty="0"/>
              <a:t>Click to edit Master subtitle style</a:t>
            </a:r>
          </a:p>
        </p:txBody>
      </p:sp>
    </p:spTree>
    <p:extLst>
      <p:ext uri="{BB962C8B-B14F-4D97-AF65-F5344CB8AC3E}">
        <p14:creationId xmlns:p14="http://schemas.microsoft.com/office/powerpoint/2010/main" val="896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93627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16365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18213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75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53647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9734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406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7108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284733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1769693"/>
          </a:xfrm>
          <a:prstGeom prst="rect">
            <a:avLst/>
          </a:prstGeom>
        </p:spPr>
        <p:txBody>
          <a:bodyPr anchor="b"/>
          <a:lstStyle>
            <a:lvl1pPr algn="ctr">
              <a:defRPr sz="6000" baseline="0">
                <a:solidFill>
                  <a:srgbClr val="263E67"/>
                </a:solidFill>
              </a:defRPr>
            </a:lvl1pPr>
          </a:lstStyle>
          <a:p>
            <a:r>
              <a:rPr lang="en-US" dirty="0"/>
              <a:t>Click to edit Master title style</a:t>
            </a:r>
          </a:p>
        </p:txBody>
      </p:sp>
      <p:sp>
        <p:nvSpPr>
          <p:cNvPr id="3" name="Subtitle 2"/>
          <p:cNvSpPr>
            <a:spLocks noGrp="1"/>
          </p:cNvSpPr>
          <p:nvPr>
            <p:ph type="subTitle" idx="1"/>
          </p:nvPr>
        </p:nvSpPr>
        <p:spPr>
          <a:xfrm>
            <a:off x="1143000" y="3168502"/>
            <a:ext cx="6858000" cy="2089298"/>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8199638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227082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848501"/>
            <a:ext cx="7886700" cy="1735211"/>
          </a:xfrm>
          <a:prstGeom prst="rect">
            <a:avLst/>
          </a:prstGeo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623888" y="2583713"/>
            <a:ext cx="7886700" cy="35059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5953230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12343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28650" y="1648047"/>
            <a:ext cx="3867150" cy="452891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48200" y="1648047"/>
            <a:ext cx="3867150" cy="4061637"/>
          </a:xfrm>
        </p:spPr>
        <p:txBody>
          <a:body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675513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2046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22196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627876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7866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3887788" y="457201"/>
            <a:ext cx="4629150" cy="525248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011747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6"/>
            <a:ext cx="4629150" cy="459466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6655222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772559"/>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28650" y="1286540"/>
            <a:ext cx="7886700" cy="433808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382944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376456"/>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376456"/>
          </a:xfrm>
        </p:spPr>
        <p:txBody>
          <a:bodyPr vert="eaVert"/>
          <a:lstStyle/>
          <a:p>
            <a:pPr lvl="0"/>
            <a:r>
              <a:rPr lang="en-US"/>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186533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75AA1-0924-6749-90AE-984E5144E4A7}"/>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6419352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408965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016154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2526175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94202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80589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54392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One Column — Footer">
    <p:spTree>
      <p:nvGrpSpPr>
        <p:cNvPr id="1" name=""/>
        <p:cNvGrpSpPr/>
        <p:nvPr/>
      </p:nvGrpSpPr>
      <p:grpSpPr>
        <a:xfrm>
          <a:off x="0" y="0"/>
          <a:ext cx="0" cy="0"/>
          <a:chOff x="0" y="0"/>
          <a:chExt cx="0" cy="0"/>
        </a:xfrm>
      </p:grpSpPr>
      <p:sp>
        <p:nvSpPr>
          <p:cNvPr id="13" name="Title 1"/>
          <p:cNvSpPr>
            <a:spLocks noGrp="1"/>
          </p:cNvSpPr>
          <p:nvPr>
            <p:ph type="title" hasCustomPrompt="1"/>
          </p:nvPr>
        </p:nvSpPr>
        <p:spPr>
          <a:xfrm>
            <a:off x="493776" y="415545"/>
            <a:ext cx="8165592" cy="423193"/>
          </a:xfrm>
        </p:spPr>
        <p:txBody>
          <a:bodyPr lIns="0" tIns="0" rIns="0" bIns="0" anchor="b">
            <a:noAutofit/>
          </a:bodyPr>
          <a:lstStyle>
            <a:lvl1pPr>
              <a:lnSpc>
                <a:spcPct val="90000"/>
              </a:lnSpc>
              <a:defRPr sz="2400" baseline="0">
                <a:solidFill>
                  <a:srgbClr val="123E57"/>
                </a:solidFill>
                <a:latin typeface="+mj-lt"/>
                <a:cs typeface="SapientSansBold"/>
              </a:defRPr>
            </a:lvl1pPr>
          </a:lstStyle>
          <a:p>
            <a:r>
              <a:rPr lang="en-US" dirty="0"/>
              <a:t>Slide title</a:t>
            </a:r>
          </a:p>
        </p:txBody>
      </p:sp>
      <p:sp>
        <p:nvSpPr>
          <p:cNvPr id="12" name="Text Box 14"/>
          <p:cNvSpPr txBox="1">
            <a:spLocks noChangeArrowheads="1"/>
          </p:cNvSpPr>
          <p:nvPr userDrawn="1"/>
        </p:nvSpPr>
        <p:spPr bwMode="auto">
          <a:xfrm>
            <a:off x="8647114" y="6486144"/>
            <a:ext cx="307975" cy="243840"/>
          </a:xfrm>
          <a:prstGeom prst="rect">
            <a:avLst/>
          </a:prstGeom>
          <a:noFill/>
          <a:ln w="9525">
            <a:noFill/>
            <a:miter lim="800000"/>
            <a:headEnd/>
            <a:tailEnd/>
          </a:ln>
          <a:effectLst/>
        </p:spPr>
        <p:txBody>
          <a:bodyPr lIns="0" tIns="0" rIns="0" bIns="0">
            <a:noAutofit/>
          </a:bodyPr>
          <a:lstStyle>
            <a:lvl1pPr defTabSz="912813" eaLnBrk="0" hangingPunct="0">
              <a:tabLst>
                <a:tab pos="11025188" algn="r"/>
              </a:tabLst>
              <a:defRPr sz="2400">
                <a:solidFill>
                  <a:schemeClr val="tx1"/>
                </a:solidFill>
                <a:latin typeface="Georgia" charset="0"/>
                <a:ea typeface="ＭＳ Ｐゴシック" charset="0"/>
                <a:cs typeface="ＭＳ Ｐゴシック" charset="0"/>
              </a:defRPr>
            </a:lvl1pPr>
            <a:lvl2pPr marL="37931725" indent="-37474525" defTabSz="912813" eaLnBrk="0" hangingPunct="0">
              <a:tabLst>
                <a:tab pos="11025188" algn="r"/>
              </a:tabLst>
              <a:defRPr sz="2400">
                <a:solidFill>
                  <a:schemeClr val="tx1"/>
                </a:solidFill>
                <a:latin typeface="Georgia" charset="0"/>
                <a:ea typeface="ＭＳ Ｐゴシック" charset="0"/>
              </a:defRPr>
            </a:lvl2pPr>
            <a:lvl3pPr eaLnBrk="0" hangingPunct="0">
              <a:tabLst>
                <a:tab pos="11025188" algn="r"/>
              </a:tabLst>
              <a:defRPr sz="2400">
                <a:solidFill>
                  <a:schemeClr val="tx1"/>
                </a:solidFill>
                <a:latin typeface="Georgia" charset="0"/>
                <a:ea typeface="ＭＳ Ｐゴシック" charset="0"/>
              </a:defRPr>
            </a:lvl3pPr>
            <a:lvl4pPr eaLnBrk="0" hangingPunct="0">
              <a:tabLst>
                <a:tab pos="11025188" algn="r"/>
              </a:tabLst>
              <a:defRPr sz="2400">
                <a:solidFill>
                  <a:schemeClr val="tx1"/>
                </a:solidFill>
                <a:latin typeface="Georgia" charset="0"/>
                <a:ea typeface="ＭＳ Ｐゴシック" charset="0"/>
              </a:defRPr>
            </a:lvl4pPr>
            <a:lvl5pPr eaLnBrk="0" hangingPunct="0">
              <a:tabLst>
                <a:tab pos="11025188" algn="r"/>
              </a:tabLst>
              <a:defRPr sz="2400">
                <a:solidFill>
                  <a:schemeClr val="tx1"/>
                </a:solidFill>
                <a:latin typeface="Georgia" charset="0"/>
                <a:ea typeface="ＭＳ Ｐゴシック" charset="0"/>
              </a:defRPr>
            </a:lvl5pPr>
            <a:lvl6pPr marL="457200" eaLnBrk="0" fontAlgn="base" hangingPunct="0">
              <a:spcBef>
                <a:spcPct val="0"/>
              </a:spcBef>
              <a:spcAft>
                <a:spcPct val="0"/>
              </a:spcAft>
              <a:tabLst>
                <a:tab pos="11025188" algn="r"/>
              </a:tabLst>
              <a:defRPr sz="2400">
                <a:solidFill>
                  <a:schemeClr val="tx1"/>
                </a:solidFill>
                <a:latin typeface="Georgia" charset="0"/>
                <a:ea typeface="ＭＳ Ｐゴシック" charset="0"/>
              </a:defRPr>
            </a:lvl6pPr>
            <a:lvl7pPr marL="914400" eaLnBrk="0" fontAlgn="base" hangingPunct="0">
              <a:spcBef>
                <a:spcPct val="0"/>
              </a:spcBef>
              <a:spcAft>
                <a:spcPct val="0"/>
              </a:spcAft>
              <a:tabLst>
                <a:tab pos="11025188" algn="r"/>
              </a:tabLst>
              <a:defRPr sz="2400">
                <a:solidFill>
                  <a:schemeClr val="tx1"/>
                </a:solidFill>
                <a:latin typeface="Georgia" charset="0"/>
                <a:ea typeface="ＭＳ Ｐゴシック" charset="0"/>
              </a:defRPr>
            </a:lvl7pPr>
            <a:lvl8pPr marL="1371600" eaLnBrk="0" fontAlgn="base" hangingPunct="0">
              <a:spcBef>
                <a:spcPct val="0"/>
              </a:spcBef>
              <a:spcAft>
                <a:spcPct val="0"/>
              </a:spcAft>
              <a:tabLst>
                <a:tab pos="11025188" algn="r"/>
              </a:tabLst>
              <a:defRPr sz="2400">
                <a:solidFill>
                  <a:schemeClr val="tx1"/>
                </a:solidFill>
                <a:latin typeface="Georgia" charset="0"/>
                <a:ea typeface="ＭＳ Ｐゴシック" charset="0"/>
              </a:defRPr>
            </a:lvl8pPr>
            <a:lvl9pPr marL="1828800" eaLnBrk="0" fontAlgn="base" hangingPunct="0">
              <a:spcBef>
                <a:spcPct val="0"/>
              </a:spcBef>
              <a:spcAft>
                <a:spcPct val="0"/>
              </a:spcAft>
              <a:tabLst>
                <a:tab pos="11025188" algn="r"/>
              </a:tabLst>
              <a:defRPr sz="2400">
                <a:solidFill>
                  <a:schemeClr val="tx1"/>
                </a:solidFill>
                <a:latin typeface="Georgia" charset="0"/>
                <a:ea typeface="ＭＳ Ｐゴシック" charset="0"/>
              </a:defRPr>
            </a:lvl9pPr>
          </a:lstStyle>
          <a:p>
            <a:pPr algn="r" fontAlgn="auto">
              <a:lnSpc>
                <a:spcPct val="101000"/>
              </a:lnSpc>
              <a:spcBef>
                <a:spcPct val="50000"/>
              </a:spcBef>
              <a:spcAft>
                <a:spcPts val="0"/>
              </a:spcAft>
              <a:defRPr/>
            </a:pPr>
            <a:r>
              <a:rPr lang="en-US" sz="1000" b="1" dirty="0">
                <a:solidFill>
                  <a:srgbClr val="7F7F7F"/>
                </a:solidFill>
                <a:latin typeface="+mn-lt"/>
                <a:cs typeface="SapientSansRegular"/>
              </a:rPr>
              <a:t> </a:t>
            </a:r>
            <a:fld id="{4225D95B-3580-C74C-AC82-B8FCF626B418}" type="slidenum">
              <a:rPr lang="en-US" sz="1000" b="1" smtClean="0">
                <a:solidFill>
                  <a:srgbClr val="7F7F7F"/>
                </a:solidFill>
                <a:latin typeface="+mn-lt"/>
                <a:cs typeface="SapientSansRegular"/>
              </a:rPr>
              <a:pPr algn="r" fontAlgn="auto">
                <a:lnSpc>
                  <a:spcPct val="101000"/>
                </a:lnSpc>
                <a:spcBef>
                  <a:spcPct val="50000"/>
                </a:spcBef>
                <a:spcAft>
                  <a:spcPts val="0"/>
                </a:spcAft>
                <a:defRPr/>
              </a:pPr>
              <a:t>‹#›</a:t>
            </a:fld>
            <a:endParaRPr lang="en-US" sz="1000" b="1" dirty="0">
              <a:solidFill>
                <a:srgbClr val="7F7F7F"/>
              </a:solidFill>
              <a:latin typeface="+mn-lt"/>
              <a:cs typeface="SapientSansRegular"/>
            </a:endParaRPr>
          </a:p>
        </p:txBody>
      </p:sp>
      <p:sp>
        <p:nvSpPr>
          <p:cNvPr id="3" name="Content Placeholder 2"/>
          <p:cNvSpPr>
            <a:spLocks noGrp="1"/>
          </p:cNvSpPr>
          <p:nvPr>
            <p:ph sz="quarter" idx="11"/>
          </p:nvPr>
        </p:nvSpPr>
        <p:spPr>
          <a:xfrm>
            <a:off x="493776" y="1426633"/>
            <a:ext cx="8165592" cy="48006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054048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D74CC-850A-A747-8A50-CC809314B4A0}"/>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8EF31A-CA98-7E4B-A15D-1208756E9C1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0BF09FF-74B0-B640-9DF7-7994AF12926C}"/>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2D5112A2-240E-944B-B6C3-E257353EE3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4F00CA-8A80-6B4E-A190-A7AA5BDCB250}"/>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905094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B2E98-9329-6A49-99D1-7D9A2B331D7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B81942-9D69-E145-8D43-A4BD23D2EF9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B8742C-DAA9-A94F-A146-91581938DE61}"/>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39833128-59D3-174A-9204-9F9482D562F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7C7E6B-B6F5-BF4E-B681-8D5596B014B0}"/>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12307088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05CCD-EFDC-1C49-9593-9354A92FA860}"/>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6865B90-D394-A24C-B5AE-0C97CDEC0B40}"/>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C1C8895-1C55-E642-87C6-64D5C208FEB9}"/>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A1C2ACC0-9F70-2442-9D35-76C0C9825AD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744CE6A-35A6-0840-A8FC-F071DED3560E}"/>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0093230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CD17-69F1-7C4C-ACCF-A60067CE03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31F189F-6E9E-8B45-AB52-6F0C3CB6CD31}"/>
              </a:ext>
            </a:extLst>
          </p:cNvPr>
          <p:cNvSpPr>
            <a:spLocks noGrp="1"/>
          </p:cNvSpPr>
          <p:nvPr>
            <p:ph sz="half" idx="1"/>
          </p:nvPr>
        </p:nvSpPr>
        <p:spPr>
          <a:xfrm>
            <a:off x="62865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B6E4F93-AECF-1543-A72E-7A9CEC30A248}"/>
              </a:ext>
            </a:extLst>
          </p:cNvPr>
          <p:cNvSpPr>
            <a:spLocks noGrp="1"/>
          </p:cNvSpPr>
          <p:nvPr>
            <p:ph sz="half" idx="2"/>
          </p:nvPr>
        </p:nvSpPr>
        <p:spPr>
          <a:xfrm>
            <a:off x="4648200" y="1825625"/>
            <a:ext cx="38671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62672F6-32A1-6D45-8032-B847D57A0801}"/>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6" name="Footer Placeholder 5">
            <a:extLst>
              <a:ext uri="{FF2B5EF4-FFF2-40B4-BE49-F238E27FC236}">
                <a16:creationId xmlns:a16="http://schemas.microsoft.com/office/drawing/2014/main" id="{8881544A-1B2C-5345-87EB-15392E83662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42E28B7-56B2-8440-90F6-C820EDD75CC3}"/>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4659628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C41FF-65A3-974A-8FE2-9EA2844E9E9E}"/>
              </a:ext>
            </a:extLst>
          </p:cNvPr>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587289-A4B9-7140-820A-51813CBF8EE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69F893F-87C2-1F4C-886D-CA301E145121}"/>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034D3F-A873-414F-B4DC-3736DB751531}"/>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7B0ACC8-D251-664F-A360-ECC8D6B52795}"/>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2AD987-D650-7648-8C38-D6268BA8D859}"/>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8" name="Footer Placeholder 7">
            <a:extLst>
              <a:ext uri="{FF2B5EF4-FFF2-40B4-BE49-F238E27FC236}">
                <a16:creationId xmlns:a16="http://schemas.microsoft.com/office/drawing/2014/main" id="{4669B5D6-05DC-174E-834A-BE930E71C6C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EBF1AB-3D0E-D947-ABAD-53D7145D4727}"/>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02472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C92A1-D93F-6944-843F-65771E6AA0A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E7065BA-8871-0F46-B311-CA321B4FB982}"/>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4" name="Footer Placeholder 3">
            <a:extLst>
              <a:ext uri="{FF2B5EF4-FFF2-40B4-BE49-F238E27FC236}">
                <a16:creationId xmlns:a16="http://schemas.microsoft.com/office/drawing/2014/main" id="{BC6F0C8E-B8BD-FB44-BC38-CC64CC2FDE5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796EB94-E0FE-D644-BA24-657C0EAA9D18}"/>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61298937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5F57BE-72FF-7442-907B-414EEE0E7F17}"/>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3" name="Footer Placeholder 2">
            <a:extLst>
              <a:ext uri="{FF2B5EF4-FFF2-40B4-BE49-F238E27FC236}">
                <a16:creationId xmlns:a16="http://schemas.microsoft.com/office/drawing/2014/main" id="{D6AA68C0-9AF6-8C43-913A-3321DC78ED90}"/>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713DA11-197F-8543-BAE5-9A7F2FB3D1C5}"/>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221281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3E6FD1-5CE8-8F48-B630-55F50E2B1A4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62771E0-FDF4-5B44-BCED-F3E94518722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D61E61-A1F2-9348-A38E-5B9D6C4FE4C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2D13E60-9625-B84B-910A-6EED363CA00D}"/>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6" name="Footer Placeholder 5">
            <a:extLst>
              <a:ext uri="{FF2B5EF4-FFF2-40B4-BE49-F238E27FC236}">
                <a16:creationId xmlns:a16="http://schemas.microsoft.com/office/drawing/2014/main" id="{77BB3F91-E0B5-414D-878A-17B11BBC287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F736D9E-99A8-2841-AD60-3359FB9E1005}"/>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246030855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02B91-C22C-554A-BEBF-645F14DDF3B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7386C24-9962-784F-8066-D12D476FC3F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D5C6D2E-7ACD-814C-99BA-35D7E390D9C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929676F-B47A-9548-A38A-BCCBCAF4CA16}"/>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6" name="Footer Placeholder 5">
            <a:extLst>
              <a:ext uri="{FF2B5EF4-FFF2-40B4-BE49-F238E27FC236}">
                <a16:creationId xmlns:a16="http://schemas.microsoft.com/office/drawing/2014/main" id="{3A6B1D2E-8C14-8643-B3E5-3B9E902BADD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518FBF5-ADDF-2944-B983-9ECA392CF39E}"/>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87221744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8BC16-7F5D-9E49-978E-AC6C4CD5D0E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A5042B0-0504-7C41-ABAE-48FCEA518A0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98BCFC-9E58-174A-9AFC-B240A8B49F48}"/>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D9936EF4-07C8-4B41-8AB8-38793CD7894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845A8A7-6B65-0444-BFED-D72753F53F5F}"/>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73832980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6FA7CBC-D2C9-8942-AAB1-00C3F3DA030C}"/>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0DAF1B8-8702-914F-B9EE-7406DAAF4927}"/>
              </a:ext>
            </a:extLst>
          </p:cNvPr>
          <p:cNvSpPr>
            <a:spLocks noGrp="1"/>
          </p:cNvSpPr>
          <p:nvPr>
            <p:ph type="body" orient="vert" idx="1"/>
          </p:nvPr>
        </p:nvSpPr>
        <p:spPr>
          <a:xfrm>
            <a:off x="628650" y="365125"/>
            <a:ext cx="57626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52699B-C925-4645-BCAC-2499C59BB121}"/>
              </a:ext>
            </a:extLst>
          </p:cNvPr>
          <p:cNvSpPr>
            <a:spLocks noGrp="1"/>
          </p:cNvSpPr>
          <p:nvPr>
            <p:ph type="dt" sz="half" idx="10"/>
          </p:nvPr>
        </p:nvSpPr>
        <p:spPr/>
        <p:txBody>
          <a:body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1D5317B3-A6AC-4B4F-B6B8-95008829BDF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3AC11A2-96A5-EE49-B00B-96474A8564D3}"/>
              </a:ext>
            </a:extLst>
          </p:cNvPr>
          <p:cNvSpPr>
            <a:spLocks noGrp="1"/>
          </p:cNvSpPr>
          <p:nvPr>
            <p:ph type="sldNum" sz="quarter" idx="12"/>
          </p:nvPr>
        </p:nvSpPr>
        <p:spPr/>
        <p:txBody>
          <a:bodyPr/>
          <a:lstStyle/>
          <a:p>
            <a:fld id="{F06FD7B4-BB0B-9743-9810-B7534C6A7E36}" type="slidenum">
              <a:rPr lang="en-US" smtClean="0"/>
              <a:t>‹#›</a:t>
            </a:fld>
            <a:endParaRPr lang="en-US" dirty="0"/>
          </a:p>
        </p:txBody>
      </p:sp>
    </p:spTree>
    <p:extLst>
      <p:ext uri="{BB962C8B-B14F-4D97-AF65-F5344CB8AC3E}">
        <p14:creationId xmlns:p14="http://schemas.microsoft.com/office/powerpoint/2010/main" val="18302398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19300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548243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53948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839442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5231121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571729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1265405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28993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35132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448FB-B11B-3149-A424-B52AB73E4141}"/>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8333265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3616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image" Target="../media/image1.emf"/><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21" Type="http://schemas.openxmlformats.org/officeDocument/2006/relationships/slideLayout" Target="../slideLayouts/slideLayout51.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slideLayout" Target="../slideLayouts/slideLayout50.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theme" Target="../theme/theme3.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13"/>
          <a:stretch>
            <a:fillRect/>
          </a:stretch>
        </p:blipFill>
        <p:spPr>
          <a:xfrm>
            <a:off x="478465" y="372096"/>
            <a:ext cx="2320544" cy="611239"/>
          </a:xfrm>
          <a:prstGeom prst="rect">
            <a:avLst/>
          </a:prstGeom>
        </p:spPr>
      </p:pic>
      <p:cxnSp>
        <p:nvCxnSpPr>
          <p:cNvPr id="3" name="Straight Connector 2"/>
          <p:cNvCxnSpPr/>
          <p:nvPr userDrawn="1"/>
        </p:nvCxnSpPr>
        <p:spPr>
          <a:xfrm flipH="1">
            <a:off x="2830908" y="961937"/>
            <a:ext cx="5835139" cy="0"/>
          </a:xfrm>
          <a:prstGeom prst="line">
            <a:avLst/>
          </a:prstGeom>
          <a:ln w="38100">
            <a:solidFill>
              <a:srgbClr val="263E67"/>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9048689"/>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33" r:id="rId3"/>
    <p:sldLayoutId id="214748373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825625"/>
            <a:ext cx="7886700" cy="39212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p:cNvPicPr>
            <a:picLocks noChangeAspect="1"/>
          </p:cNvPicPr>
          <p:nvPr userDrawn="1"/>
        </p:nvPicPr>
        <p:blipFill>
          <a:blip r:embed="rId21"/>
          <a:stretch>
            <a:fillRect/>
          </a:stretch>
        </p:blipFill>
        <p:spPr>
          <a:xfrm>
            <a:off x="6302971" y="5746901"/>
            <a:ext cx="2320544" cy="611239"/>
          </a:xfrm>
          <a:prstGeom prst="rect">
            <a:avLst/>
          </a:prstGeom>
        </p:spPr>
      </p:pic>
      <p:cxnSp>
        <p:nvCxnSpPr>
          <p:cNvPr id="8" name="Straight Connector 7"/>
          <p:cNvCxnSpPr/>
          <p:nvPr userDrawn="1"/>
        </p:nvCxnSpPr>
        <p:spPr>
          <a:xfrm flipH="1">
            <a:off x="467833" y="6336742"/>
            <a:ext cx="5835139" cy="0"/>
          </a:xfrm>
          <a:prstGeom prst="line">
            <a:avLst/>
          </a:prstGeom>
          <a:ln w="38100">
            <a:solidFill>
              <a:srgbClr val="263E67"/>
            </a:solidFill>
          </a:ln>
        </p:spPr>
        <p:style>
          <a:lnRef idx="1">
            <a:schemeClr val="accent1"/>
          </a:lnRef>
          <a:fillRef idx="0">
            <a:schemeClr val="accent1"/>
          </a:fillRef>
          <a:effectRef idx="0">
            <a:schemeClr val="accent1"/>
          </a:effectRef>
          <a:fontRef idx="minor">
            <a:schemeClr val="tx1"/>
          </a:fontRef>
        </p:style>
      </p:cxnSp>
      <p:sp>
        <p:nvSpPr>
          <p:cNvPr id="9" name="Title Placeholder 8"/>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547824679"/>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8" r:id="rId12"/>
    <p:sldLayoutId id="2147483731" r:id="rId13"/>
    <p:sldLayoutId id="2147483747" r:id="rId14"/>
    <p:sldLayoutId id="2147483748" r:id="rId15"/>
    <p:sldLayoutId id="2147483749" r:id="rId16"/>
    <p:sldLayoutId id="2147483753" r:id="rId17"/>
    <p:sldLayoutId id="2147483754" r:id="rId18"/>
    <p:sldLayoutId id="2147483762" r:id="rId19"/>
  </p:sldLayoutIdLst>
  <p:txStyles>
    <p:title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baseline="0">
          <a:solidFill>
            <a:srgbClr val="263E67"/>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baseline="0">
          <a:solidFill>
            <a:srgbClr val="263E67"/>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baseline="0">
          <a:solidFill>
            <a:srgbClr val="263E67"/>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baseline="0">
          <a:solidFill>
            <a:srgbClr val="263E67"/>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baseline="0">
          <a:solidFill>
            <a:srgbClr val="263E67"/>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15C6B7-2D14-F843-BE16-7CCE38C60CE0}"/>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804169F-280F-B44C-A5DB-84A8D3F9F77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894B6F-2AFD-614A-974B-41789DAA195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9F2B51-8C50-1F47-A2D3-3CB380675AE8}" type="datetimeFigureOut">
              <a:rPr lang="en-US" smtClean="0"/>
              <a:t>1/21/21</a:t>
            </a:fld>
            <a:endParaRPr lang="en-US" dirty="0"/>
          </a:p>
        </p:txBody>
      </p:sp>
      <p:sp>
        <p:nvSpPr>
          <p:cNvPr id="5" name="Footer Placeholder 4">
            <a:extLst>
              <a:ext uri="{FF2B5EF4-FFF2-40B4-BE49-F238E27FC236}">
                <a16:creationId xmlns:a16="http://schemas.microsoft.com/office/drawing/2014/main" id="{E3A0E5EB-0EB9-AF41-9CEF-45762D74DD09}"/>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A9310E86-BFDB-3F48-9DF3-02CDDBA2644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6FD7B4-BB0B-9743-9810-B7534C6A7E36}" type="slidenum">
              <a:rPr lang="en-US" smtClean="0"/>
              <a:t>‹#›</a:t>
            </a:fld>
            <a:endParaRPr lang="en-US" dirty="0"/>
          </a:p>
        </p:txBody>
      </p:sp>
    </p:spTree>
    <p:extLst>
      <p:ext uri="{BB962C8B-B14F-4D97-AF65-F5344CB8AC3E}">
        <p14:creationId xmlns:p14="http://schemas.microsoft.com/office/powerpoint/2010/main" val="479515425"/>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6" r:id="rId12"/>
    <p:sldLayoutId id="2147483737" r:id="rId13"/>
    <p:sldLayoutId id="2147483738" r:id="rId14"/>
    <p:sldLayoutId id="2147483739" r:id="rId15"/>
    <p:sldLayoutId id="2147483740" r:id="rId16"/>
    <p:sldLayoutId id="2147483741" r:id="rId17"/>
    <p:sldLayoutId id="2147483742" r:id="rId18"/>
    <p:sldLayoutId id="2147483743" r:id="rId19"/>
    <p:sldLayoutId id="2147483744" r:id="rId20"/>
    <p:sldLayoutId id="2147483745" r:id="rId21"/>
    <p:sldLayoutId id="2147483746"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cpcrn.or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5.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4.xml"/><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jp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6.xml"/><Relationship Id="rId6" Type="http://schemas.openxmlformats.org/officeDocument/2006/relationships/image" Target="../media/image10.png"/><Relationship Id="rId11" Type="http://schemas.openxmlformats.org/officeDocument/2006/relationships/image" Target="../media/image15.jpg"/><Relationship Id="rId5" Type="http://schemas.openxmlformats.org/officeDocument/2006/relationships/image" Target="../media/image9.png"/><Relationship Id="rId10" Type="http://schemas.openxmlformats.org/officeDocument/2006/relationships/image" Target="../media/image14.jp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jpeg"/></Relationships>
</file>

<file path=ppt/slides/_rels/slide10.xml.rels><?xml version="1.0" encoding="UTF-8" standalone="yes"?>
<Relationships xmlns="http://schemas.openxmlformats.org/package/2006/relationships"><Relationship Id="rId8" Type="http://schemas.openxmlformats.org/officeDocument/2006/relationships/image" Target="../media/image24.jpg"/><Relationship Id="rId13" Type="http://schemas.openxmlformats.org/officeDocument/2006/relationships/image" Target="../media/image29.png"/><Relationship Id="rId3" Type="http://schemas.openxmlformats.org/officeDocument/2006/relationships/image" Target="../media/image19.jpg"/><Relationship Id="rId7" Type="http://schemas.openxmlformats.org/officeDocument/2006/relationships/image" Target="../media/image23.jpg"/><Relationship Id="rId12"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26.xml"/><Relationship Id="rId6" Type="http://schemas.openxmlformats.org/officeDocument/2006/relationships/image" Target="../media/image22.png"/><Relationship Id="rId11" Type="http://schemas.openxmlformats.org/officeDocument/2006/relationships/image" Target="../media/image27.jpg"/><Relationship Id="rId5" Type="http://schemas.openxmlformats.org/officeDocument/2006/relationships/image" Target="../media/image21.jpg"/><Relationship Id="rId10" Type="http://schemas.openxmlformats.org/officeDocument/2006/relationships/image" Target="../media/image26.jpg"/><Relationship Id="rId4" Type="http://schemas.openxmlformats.org/officeDocument/2006/relationships/image" Target="../media/image20.jpg"/><Relationship Id="rId9"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8.xml"/><Relationship Id="rId1" Type="http://schemas.openxmlformats.org/officeDocument/2006/relationships/slideLayout" Target="../slideLayouts/slideLayout27.xml"/><Relationship Id="rId6" Type="http://schemas.openxmlformats.org/officeDocument/2006/relationships/image" Target="../media/image33.png"/><Relationship Id="rId5" Type="http://schemas.openxmlformats.org/officeDocument/2006/relationships/image" Target="../media/image32.jpg"/><Relationship Id="rId4" Type="http://schemas.openxmlformats.org/officeDocument/2006/relationships/image" Target="../media/image31.jpg"/></Relationships>
</file>

<file path=ppt/slides/_rels/slide12.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1.xml"/><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www.cpcrn.org/member-resources?open_col=51" TargetMode="External"/><Relationship Id="rId2" Type="http://schemas.openxmlformats.org/officeDocument/2006/relationships/notesSlide" Target="../notesSlides/notesSlide14.xml"/><Relationship Id="rId1" Type="http://schemas.openxmlformats.org/officeDocument/2006/relationships/slideLayout" Target="../slideLayouts/slideLayout30.xml"/><Relationship Id="rId6" Type="http://schemas.openxmlformats.org/officeDocument/2006/relationships/hyperlink" Target="mailto:noblet@mailbox.sc.edu" TargetMode="External"/><Relationship Id="rId5" Type="http://schemas.openxmlformats.org/officeDocument/2006/relationships/hyperlink" Target="mailto:christine.agnone@emory.edu" TargetMode="External"/><Relationship Id="rId4" Type="http://schemas.openxmlformats.org/officeDocument/2006/relationships/hyperlink" Target="mailto:beckylee@unc.edu"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8" Type="http://schemas.openxmlformats.org/officeDocument/2006/relationships/hyperlink" Target="mailto:rohweder@email.unc.edu" TargetMode="External"/><Relationship Id="rId13" Type="http://schemas.openxmlformats.org/officeDocument/2006/relationships/hyperlink" Target="mailto:rosimvogel@arizona.edu" TargetMode="External"/><Relationship Id="rId3" Type="http://schemas.openxmlformats.org/officeDocument/2006/relationships/hyperlink" Target="mailto:christine.agnone@emory.edu" TargetMode="External"/><Relationship Id="rId7" Type="http://schemas.openxmlformats.org/officeDocument/2006/relationships/hyperlink" Target="mailto:victoria.foster@nyulangone.org" TargetMode="External"/><Relationship Id="rId12" Type="http://schemas.openxmlformats.org/officeDocument/2006/relationships/hyperlink" Target="mailto:heidi-haines@uiowa.edu" TargetMode="External"/><Relationship Id="rId2" Type="http://schemas.openxmlformats.org/officeDocument/2006/relationships/notesSlide" Target="../notesSlides/notesSlide16.xml"/><Relationship Id="rId16" Type="http://schemas.openxmlformats.org/officeDocument/2006/relationships/hyperlink" Target="mailto:sarah.drier@unc.edu" TargetMode="External"/><Relationship Id="rId1" Type="http://schemas.openxmlformats.org/officeDocument/2006/relationships/slideLayout" Target="../slideLayouts/slideLayout25.xml"/><Relationship Id="rId6" Type="http://schemas.openxmlformats.org/officeDocument/2006/relationships/hyperlink" Target="mailto:julie.kranick@nyulangone.org" TargetMode="External"/><Relationship Id="rId11" Type="http://schemas.openxmlformats.org/officeDocument/2006/relationships/hyperlink" Target="mailto:apeluso@wakehealth.edu" TargetMode="External"/><Relationship Id="rId5" Type="http://schemas.openxmlformats.org/officeDocument/2006/relationships/hyperlink" Target="mailto:thuytvu@uw.edu" TargetMode="External"/><Relationship Id="rId15" Type="http://schemas.openxmlformats.org/officeDocument/2006/relationships/hyperlink" Target="mailto:Jade.Avelis@pennmedicine.upenn.edu" TargetMode="External"/><Relationship Id="rId10" Type="http://schemas.openxmlformats.org/officeDocument/2006/relationships/hyperlink" Target="mailto:wange062@live.unc.edu" TargetMode="External"/><Relationship Id="rId4" Type="http://schemas.openxmlformats.org/officeDocument/2006/relationships/hyperlink" Target="mailto:NOBLET@mailbox.sc.edu" TargetMode="External"/><Relationship Id="rId9" Type="http://schemas.openxmlformats.org/officeDocument/2006/relationships/hyperlink" Target="mailto:EMILY.BILENDUKE@UCDENVER.EDU" TargetMode="External"/><Relationship Id="rId14" Type="http://schemas.openxmlformats.org/officeDocument/2006/relationships/hyperlink" Target="mailto:lindsay.stradtman@unc.edu"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cpcrn.org/news?open_id=73" TargetMode="External"/><Relationship Id="rId2" Type="http://schemas.openxmlformats.org/officeDocument/2006/relationships/notesSlide" Target="../notesSlides/notesSlide17.xml"/><Relationship Id="rId1" Type="http://schemas.openxmlformats.org/officeDocument/2006/relationships/slideLayout" Target="../slideLayouts/slideLayout30.xml"/><Relationship Id="rId4" Type="http://schemas.openxmlformats.org/officeDocument/2006/relationships/hyperlink" Target="https://www.cpcrn.org/training" TargetMode="Externa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hyperlink" Target="http://www.cpcrn.org/" TargetMode="External"/><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openxmlformats.org/officeDocument/2006/relationships/image" Target="../media/image38.tiff"/><Relationship Id="rId2" Type="http://schemas.openxmlformats.org/officeDocument/2006/relationships/notesSlide" Target="../notesSlides/notesSlide26.xml"/><Relationship Id="rId1" Type="http://schemas.openxmlformats.org/officeDocument/2006/relationships/slideLayout" Target="../slideLayouts/slideLayout30.xml"/><Relationship Id="rId5" Type="http://schemas.openxmlformats.org/officeDocument/2006/relationships/image" Target="../media/image40.jpeg"/><Relationship Id="rId4" Type="http://schemas.openxmlformats.org/officeDocument/2006/relationships/image" Target="../media/image39.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359984" y="1219640"/>
            <a:ext cx="8364071" cy="4708981"/>
          </a:xfrm>
          <a:prstGeom prst="rect">
            <a:avLst/>
          </a:prstGeom>
          <a:noFill/>
        </p:spPr>
        <p:txBody>
          <a:bodyPr wrap="square" rtlCol="0">
            <a:spAutoFit/>
          </a:bodyPr>
          <a:lstStyle/>
          <a:p>
            <a:pPr algn="ctr"/>
            <a:r>
              <a:rPr lang="en-US" sz="3200" dirty="0">
                <a:solidFill>
                  <a:srgbClr val="263E67"/>
                </a:solidFill>
                <a:latin typeface="Rockwell" panose="02060603020205020403" pitchFamily="18" charset="77"/>
              </a:rPr>
              <a:t>The Cancer Prevention and Control Research Network (CPCRN)</a:t>
            </a:r>
          </a:p>
          <a:p>
            <a:pPr algn="ctr"/>
            <a:endParaRPr lang="en-US" dirty="0">
              <a:solidFill>
                <a:srgbClr val="263E67"/>
              </a:solidFill>
              <a:latin typeface="Rockwell" panose="02060603020205020403" pitchFamily="18" charset="77"/>
            </a:endParaRPr>
          </a:p>
          <a:p>
            <a:pPr algn="ctr"/>
            <a:r>
              <a:rPr lang="en-US" sz="2800" i="1" dirty="0">
                <a:solidFill>
                  <a:srgbClr val="263E67"/>
                </a:solidFill>
                <a:latin typeface="Rockwell" panose="02060603020205020403" pitchFamily="18" charset="77"/>
              </a:rPr>
              <a:t> CPCRN Orientation &amp;</a:t>
            </a:r>
          </a:p>
          <a:p>
            <a:pPr algn="ctr"/>
            <a:r>
              <a:rPr lang="en-US" sz="2800" i="1" dirty="0">
                <a:solidFill>
                  <a:srgbClr val="263E67"/>
                </a:solidFill>
                <a:latin typeface="Rockwell" panose="02060603020205020403" pitchFamily="18" charset="77"/>
              </a:rPr>
              <a:t> Becoming More Involved in the Network </a:t>
            </a:r>
          </a:p>
          <a:p>
            <a:pPr algn="ctr"/>
            <a:r>
              <a:rPr lang="en-US" sz="2800" i="1" dirty="0">
                <a:solidFill>
                  <a:srgbClr val="263E67"/>
                </a:solidFill>
                <a:latin typeface="Rockwell" panose="02060603020205020403" pitchFamily="18" charset="77"/>
              </a:rPr>
              <a:t>January 21, 2021</a:t>
            </a:r>
          </a:p>
          <a:p>
            <a:pPr algn="ctr"/>
            <a:endParaRPr lang="en-US" sz="800" i="1" dirty="0">
              <a:solidFill>
                <a:srgbClr val="263E67"/>
              </a:solidFill>
              <a:latin typeface="Rockwell" panose="02060603020205020403" pitchFamily="18" charset="77"/>
            </a:endParaRPr>
          </a:p>
          <a:p>
            <a:r>
              <a:rPr lang="en-US" dirty="0">
                <a:latin typeface="Rockwell" panose="02060603020205020403" pitchFamily="18" charset="77"/>
              </a:rPr>
              <a:t>		</a:t>
            </a:r>
            <a:endParaRPr lang="en-US"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Stephanie B. Wheeler, PhD MPH</a:t>
            </a:r>
          </a:p>
          <a:p>
            <a:r>
              <a:rPr lang="en-US" dirty="0">
                <a:solidFill>
                  <a:srgbClr val="263E67"/>
                </a:solidFill>
                <a:latin typeface="Rockwell" panose="02060603020205020403" pitchFamily="18" charset="77"/>
              </a:rPr>
              <a:t>		University of North Carolina at Chapel Hill</a:t>
            </a:r>
            <a:endParaRPr lang="en-US" sz="1200"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Principal Investigator, CPCRN Coordinating Center</a:t>
            </a:r>
          </a:p>
          <a:p>
            <a:endParaRPr lang="en-US" dirty="0">
              <a:solidFill>
                <a:srgbClr val="263E67"/>
              </a:solidFill>
              <a:latin typeface="Rockwell" panose="02060603020205020403" pitchFamily="18" charset="77"/>
            </a:endParaRPr>
          </a:p>
          <a:p>
            <a:r>
              <a:rPr lang="en-US" dirty="0">
                <a:solidFill>
                  <a:srgbClr val="263E67"/>
                </a:solidFill>
                <a:latin typeface="Rockwell" panose="02060603020205020403" pitchFamily="18" charset="77"/>
              </a:rPr>
              <a:t>		@CPCRNcancer			</a:t>
            </a:r>
            <a:r>
              <a:rPr lang="en-US" dirty="0">
                <a:solidFill>
                  <a:srgbClr val="263E67"/>
                </a:solidFill>
                <a:latin typeface="Rockwell" panose="02060603020205020403" pitchFamily="18" charset="77"/>
                <a:hlinkClick r:id="rId3"/>
              </a:rPr>
              <a:t>www.cpcrn.org</a:t>
            </a:r>
            <a:r>
              <a:rPr lang="en-US" dirty="0">
                <a:solidFill>
                  <a:srgbClr val="263E67"/>
                </a:solidFill>
                <a:latin typeface="Rockwell" panose="02060603020205020403" pitchFamily="18" charset="77"/>
              </a:rPr>
              <a:t> </a:t>
            </a:r>
          </a:p>
          <a:p>
            <a:r>
              <a:rPr lang="en-US" dirty="0">
                <a:solidFill>
                  <a:srgbClr val="263E67"/>
                </a:solidFill>
                <a:latin typeface="Rockwell" panose="02060603020205020403" pitchFamily="18" charset="77"/>
              </a:rPr>
              <a:t>		@StephWheelerUNC</a:t>
            </a:r>
          </a:p>
        </p:txBody>
      </p:sp>
      <p:pic>
        <p:nvPicPr>
          <p:cNvPr id="3" name="Picture 2">
            <a:extLst>
              <a:ext uri="{FF2B5EF4-FFF2-40B4-BE49-F238E27FC236}">
                <a16:creationId xmlns:a16="http://schemas.microsoft.com/office/drawing/2014/main" id="{7D64CA5A-62F9-442B-BE56-43D3467430F4}"/>
              </a:ext>
            </a:extLst>
          </p:cNvPr>
          <p:cNvPicPr>
            <a:picLocks noChangeAspect="1"/>
          </p:cNvPicPr>
          <p:nvPr/>
        </p:nvPicPr>
        <p:blipFill rotWithShape="1">
          <a:blip r:embed="rId4"/>
          <a:srcRect l="31072" t="12339" r="25357" b="12493"/>
          <a:stretch/>
        </p:blipFill>
        <p:spPr>
          <a:xfrm>
            <a:off x="1618039" y="5307070"/>
            <a:ext cx="534359" cy="536548"/>
          </a:xfrm>
          <a:prstGeom prst="rect">
            <a:avLst/>
          </a:prstGeom>
        </p:spPr>
      </p:pic>
      <p:sp>
        <p:nvSpPr>
          <p:cNvPr id="5" name="TextBox 4">
            <a:extLst>
              <a:ext uri="{FF2B5EF4-FFF2-40B4-BE49-F238E27FC236}">
                <a16:creationId xmlns:a16="http://schemas.microsoft.com/office/drawing/2014/main" id="{07AE4386-1499-684B-B7FD-F6347FBA00C0}"/>
              </a:ext>
            </a:extLst>
          </p:cNvPr>
          <p:cNvSpPr txBox="1"/>
          <p:nvPr/>
        </p:nvSpPr>
        <p:spPr>
          <a:xfrm>
            <a:off x="359984" y="6182265"/>
            <a:ext cx="7584608" cy="553998"/>
          </a:xfrm>
          <a:prstGeom prst="rect">
            <a:avLst/>
          </a:prstGeom>
          <a:noFill/>
        </p:spPr>
        <p:txBody>
          <a:bodyPr wrap="square" rtlCol="0">
            <a:spAutoFit/>
          </a:bodyPr>
          <a:lstStyle/>
          <a:p>
            <a:r>
              <a:rPr lang="en-US" sz="1000" dirty="0">
                <a:solidFill>
                  <a:srgbClr val="263E67"/>
                </a:solidFill>
              </a:rPr>
              <a:t>This presentation is supported by the Centers for Disease Control and Prevention of the U.S. Department of Health and Human Services (HHS) as part of a financial assistance award with 100 percent funded by CDC/HHS (Cooperative Agreement Number U48 DP006400). The contents are those of the author(s) and do not necessarily represent the official views of, nor an endorsement, by CDC/HHS, or the U.S. Government.</a:t>
            </a:r>
          </a:p>
        </p:txBody>
      </p:sp>
      <p:pic>
        <p:nvPicPr>
          <p:cNvPr id="6" name="Picture 5">
            <a:extLst>
              <a:ext uri="{FF2B5EF4-FFF2-40B4-BE49-F238E27FC236}">
                <a16:creationId xmlns:a16="http://schemas.microsoft.com/office/drawing/2014/main" id="{0E0BF775-AB01-2342-A388-D3694B08365E}"/>
              </a:ext>
            </a:extLst>
          </p:cNvPr>
          <p:cNvPicPr>
            <a:picLocks noChangeAspect="1"/>
          </p:cNvPicPr>
          <p:nvPr/>
        </p:nvPicPr>
        <p:blipFill>
          <a:blip r:embed="rId5"/>
          <a:stretch>
            <a:fillRect/>
          </a:stretch>
        </p:blipFill>
        <p:spPr>
          <a:xfrm>
            <a:off x="7828156" y="6202025"/>
            <a:ext cx="895899" cy="514477"/>
          </a:xfrm>
          <a:prstGeom prst="rect">
            <a:avLst/>
          </a:prstGeom>
        </p:spPr>
      </p:pic>
    </p:spTree>
    <p:extLst>
      <p:ext uri="{BB962C8B-B14F-4D97-AF65-F5344CB8AC3E}">
        <p14:creationId xmlns:p14="http://schemas.microsoft.com/office/powerpoint/2010/main" val="1534299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0AC7D-AD0C-9C41-9670-123DA58B09BF}"/>
              </a:ext>
            </a:extLst>
          </p:cNvPr>
          <p:cNvSpPr>
            <a:spLocks noGrp="1"/>
          </p:cNvSpPr>
          <p:nvPr>
            <p:ph type="ctrTitle"/>
          </p:nvPr>
        </p:nvSpPr>
        <p:spPr>
          <a:xfrm>
            <a:off x="3643952" y="558059"/>
            <a:ext cx="1856096" cy="576513"/>
          </a:xfrm>
        </p:spPr>
        <p:txBody>
          <a:bodyPr>
            <a:normAutofit fontScale="90000"/>
          </a:bodyPr>
          <a:lstStyle/>
          <a:p>
            <a:r>
              <a:rPr lang="en-US" sz="4000" dirty="0">
                <a:latin typeface="Rockwell" panose="02060603020205020403" pitchFamily="18" charset="77"/>
              </a:rPr>
              <a:t>Agenda</a:t>
            </a:r>
            <a:endParaRPr lang="en-US" sz="3200" dirty="0">
              <a:latin typeface="Rockwell" panose="02060603020205020403" pitchFamily="18" charset="77"/>
            </a:endParaRPr>
          </a:p>
        </p:txBody>
      </p:sp>
      <p:sp>
        <p:nvSpPr>
          <p:cNvPr id="3" name="Subtitle 2">
            <a:extLst>
              <a:ext uri="{FF2B5EF4-FFF2-40B4-BE49-F238E27FC236}">
                <a16:creationId xmlns:a16="http://schemas.microsoft.com/office/drawing/2014/main" id="{FB8EEAE9-AB57-6F48-A248-BC496BDF632E}"/>
              </a:ext>
            </a:extLst>
          </p:cNvPr>
          <p:cNvSpPr>
            <a:spLocks noGrp="1"/>
          </p:cNvSpPr>
          <p:nvPr>
            <p:ph type="subTitle" idx="1"/>
          </p:nvPr>
        </p:nvSpPr>
        <p:spPr>
          <a:xfrm>
            <a:off x="1143000" y="1425001"/>
            <a:ext cx="6858000" cy="2089298"/>
          </a:xfrm>
        </p:spPr>
        <p:txBody>
          <a:bodyPr>
            <a:normAutofit/>
          </a:bodyPr>
          <a:lstStyle/>
          <a:p>
            <a:pPr marL="342900" indent="-342900" algn="l">
              <a:spcBef>
                <a:spcPct val="0"/>
              </a:spcBef>
              <a:spcAft>
                <a:spcPts val="600"/>
              </a:spcAft>
              <a:buFont typeface="Arial" panose="020B0604020202020204" pitchFamily="34" charset="0"/>
              <a:buChar char="•"/>
            </a:pPr>
            <a:r>
              <a:rPr lang="en-US" dirty="0">
                <a:latin typeface="Rockwell" panose="02060603020205020403" pitchFamily="18" charset="77"/>
                <a:ea typeface="+mj-ea"/>
                <a:cs typeface="+mj-cs"/>
              </a:rPr>
              <a:t>CPCRN Overview, </a:t>
            </a:r>
            <a:r>
              <a:rPr lang="en-US" i="1" dirty="0">
                <a:latin typeface="Rockwell" panose="02060603020205020403" pitchFamily="18" charset="77"/>
                <a:ea typeface="+mj-ea"/>
                <a:cs typeface="+mj-cs"/>
              </a:rPr>
              <a:t>Stephanie Wheeler</a:t>
            </a:r>
          </a:p>
          <a:p>
            <a:pPr marL="342900" indent="-342900" algn="l">
              <a:spcBef>
                <a:spcPct val="0"/>
              </a:spcBef>
              <a:spcAft>
                <a:spcPts val="600"/>
              </a:spcAft>
              <a:buFont typeface="Arial" panose="020B0604020202020204" pitchFamily="34" charset="0"/>
              <a:buChar char="•"/>
            </a:pPr>
            <a:r>
              <a:rPr lang="en-US" dirty="0">
                <a:latin typeface="Rockwell" panose="02060603020205020403" pitchFamily="18" charset="77"/>
                <a:ea typeface="+mj-ea"/>
                <a:cs typeface="+mj-cs"/>
              </a:rPr>
              <a:t>Progress Reporting and CPCRN Website, </a:t>
            </a:r>
            <a:r>
              <a:rPr lang="en-US" i="1" dirty="0">
                <a:latin typeface="Rockwell" panose="02060603020205020403" pitchFamily="18" charset="77"/>
                <a:ea typeface="+mj-ea"/>
                <a:cs typeface="+mj-cs"/>
              </a:rPr>
              <a:t>Rebecca Williams</a:t>
            </a:r>
          </a:p>
          <a:p>
            <a:pPr marL="342900" indent="-342900" algn="l">
              <a:spcBef>
                <a:spcPct val="0"/>
              </a:spcBef>
              <a:spcAft>
                <a:spcPts val="600"/>
              </a:spcAft>
              <a:buFont typeface="Arial" panose="020B0604020202020204" pitchFamily="34" charset="0"/>
              <a:buChar char="•"/>
            </a:pPr>
            <a:r>
              <a:rPr lang="en-US" dirty="0">
                <a:latin typeface="Rockwell" panose="02060603020205020403" pitchFamily="18" charset="77"/>
                <a:ea typeface="+mj-ea"/>
                <a:cs typeface="+mj-cs"/>
              </a:rPr>
              <a:t>CPCRN Communications Plan, </a:t>
            </a:r>
            <a:r>
              <a:rPr lang="en-US" i="1" dirty="0">
                <a:latin typeface="Rockwell" panose="02060603020205020403" pitchFamily="18" charset="77"/>
                <a:ea typeface="+mj-ea"/>
                <a:cs typeface="+mj-cs"/>
              </a:rPr>
              <a:t>Alexa Young</a:t>
            </a:r>
          </a:p>
          <a:p>
            <a:pPr marL="342900" indent="-342900" algn="l">
              <a:spcBef>
                <a:spcPct val="0"/>
              </a:spcBef>
              <a:spcAft>
                <a:spcPts val="600"/>
              </a:spcAft>
              <a:buFont typeface="Arial" panose="020B0604020202020204" pitchFamily="34" charset="0"/>
              <a:buChar char="•"/>
            </a:pPr>
            <a:r>
              <a:rPr lang="en-US" dirty="0">
                <a:latin typeface="Rockwell" panose="02060603020205020403" pitchFamily="18" charset="77"/>
                <a:ea typeface="+mj-ea"/>
                <a:cs typeface="+mj-cs"/>
              </a:rPr>
              <a:t>Workgroup Engagement, </a:t>
            </a:r>
            <a:r>
              <a:rPr lang="en-US" i="1" dirty="0">
                <a:latin typeface="Rockwell" panose="02060603020205020403" pitchFamily="18" charset="77"/>
                <a:ea typeface="+mj-ea"/>
                <a:cs typeface="+mj-cs"/>
              </a:rPr>
              <a:t>Becky Lee</a:t>
            </a:r>
          </a:p>
          <a:p>
            <a:pPr algn="l"/>
            <a:endParaRPr lang="en-US" dirty="0"/>
          </a:p>
        </p:txBody>
      </p:sp>
    </p:spTree>
    <p:extLst>
      <p:ext uri="{BB962C8B-B14F-4D97-AF65-F5344CB8AC3E}">
        <p14:creationId xmlns:p14="http://schemas.microsoft.com/office/powerpoint/2010/main" val="3614656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6D6E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8CB7E3-5A07-DA4E-97F1-DF347C1620A4}"/>
              </a:ext>
            </a:extLst>
          </p:cNvPr>
          <p:cNvSpPr>
            <a:spLocks noGrp="1"/>
          </p:cNvSpPr>
          <p:nvPr>
            <p:ph type="subTitle" idx="1"/>
          </p:nvPr>
        </p:nvSpPr>
        <p:spPr>
          <a:xfrm>
            <a:off x="1143000" y="-1"/>
            <a:ext cx="6858000" cy="6300439"/>
          </a:xfrm>
        </p:spPr>
        <p:txBody>
          <a:bodyPr anchor="ctr">
            <a:normAutofit/>
          </a:bodyPr>
          <a:lstStyle/>
          <a:p>
            <a:pPr marL="0" indent="0" algn="ctr">
              <a:buNone/>
            </a:pPr>
            <a:r>
              <a:rPr lang="en-US" sz="4000" dirty="0">
                <a:latin typeface="Rockwell" panose="02060603020205020403" pitchFamily="18" charset="77"/>
              </a:rPr>
              <a:t>CPCRN Overview</a:t>
            </a:r>
          </a:p>
        </p:txBody>
      </p:sp>
    </p:spTree>
    <p:extLst>
      <p:ext uri="{BB962C8B-B14F-4D97-AF65-F5344CB8AC3E}">
        <p14:creationId xmlns:p14="http://schemas.microsoft.com/office/powerpoint/2010/main" val="2474331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A67486BC-4DB7-FA49-B16C-60EA6868B57E}"/>
              </a:ext>
            </a:extLst>
          </p:cNvPr>
          <p:cNvSpPr/>
          <p:nvPr/>
        </p:nvSpPr>
        <p:spPr>
          <a:xfrm>
            <a:off x="225348" y="1969983"/>
            <a:ext cx="8693303" cy="3490222"/>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latin typeface="Rockwell" panose="02060603020205020403" pitchFamily="18" charset="77"/>
              </a:rPr>
              <a:t>CPCRN Mission</a:t>
            </a:r>
          </a:p>
          <a:p>
            <a:pPr algn="ctr"/>
            <a:endParaRPr lang="en-US" sz="1100" b="1" dirty="0">
              <a:latin typeface="Rockwell" panose="02060603020205020403" pitchFamily="18" charset="77"/>
            </a:endParaRPr>
          </a:p>
          <a:p>
            <a:pPr marL="342900" indent="-342900">
              <a:buFont typeface="Arial" panose="020B0604020202020204" pitchFamily="34" charset="0"/>
              <a:buChar char="•"/>
            </a:pPr>
            <a:r>
              <a:rPr lang="en-US" sz="2200" dirty="0">
                <a:latin typeface="Rockwell" panose="02060603020205020403" pitchFamily="18" charset="77"/>
              </a:rPr>
              <a:t>Accelerate the adoption and implementation of </a:t>
            </a:r>
            <a:r>
              <a:rPr lang="en-US" sz="2200" u="sng" dirty="0">
                <a:latin typeface="Rockwell" panose="02060603020205020403" pitchFamily="18" charset="77"/>
              </a:rPr>
              <a:t>evidence-based</a:t>
            </a:r>
            <a:r>
              <a:rPr lang="en-US" sz="2200" dirty="0">
                <a:latin typeface="Rockwell" panose="02060603020205020403" pitchFamily="18" charset="77"/>
              </a:rPr>
              <a:t> cancer prevention and control strategies in </a:t>
            </a:r>
            <a:r>
              <a:rPr lang="en-US" sz="2200" u="sng" dirty="0">
                <a:latin typeface="Rockwell" panose="02060603020205020403" pitchFamily="18" charset="77"/>
              </a:rPr>
              <a:t>communities</a:t>
            </a:r>
          </a:p>
          <a:p>
            <a:pPr marL="342900" indent="-342900">
              <a:buFont typeface="Arial" panose="020B0604020202020204" pitchFamily="34" charset="0"/>
              <a:buChar char="•"/>
            </a:pPr>
            <a:r>
              <a:rPr lang="en-US" sz="2200" dirty="0">
                <a:latin typeface="Rockwell" panose="02060603020205020403" pitchFamily="18" charset="77"/>
              </a:rPr>
              <a:t>Enhance large-scale efforts to reach </a:t>
            </a:r>
            <a:r>
              <a:rPr lang="en-US" sz="2200" u="sng" dirty="0">
                <a:latin typeface="Rockwell" panose="02060603020205020403" pitchFamily="18" charset="77"/>
              </a:rPr>
              <a:t>underserved populations</a:t>
            </a:r>
            <a:r>
              <a:rPr lang="en-US" sz="2200" dirty="0">
                <a:latin typeface="Rockwell" panose="02060603020205020403" pitchFamily="18" charset="77"/>
              </a:rPr>
              <a:t> and reduce their burden of cancer</a:t>
            </a:r>
          </a:p>
          <a:p>
            <a:pPr marL="342900" indent="-342900">
              <a:buFont typeface="Arial" panose="020B0604020202020204" pitchFamily="34" charset="0"/>
              <a:buChar char="•"/>
            </a:pPr>
            <a:r>
              <a:rPr lang="en-US" sz="2200" dirty="0">
                <a:latin typeface="Rockwell" panose="02060603020205020403" pitchFamily="18" charset="77"/>
              </a:rPr>
              <a:t>Deepen our understanding of the </a:t>
            </a:r>
            <a:r>
              <a:rPr lang="en-US" sz="2200" u="sng" dirty="0">
                <a:latin typeface="Rockwell" panose="02060603020205020403" pitchFamily="18" charset="77"/>
              </a:rPr>
              <a:t>predictable processes </a:t>
            </a:r>
            <a:r>
              <a:rPr lang="en-US" sz="2200" dirty="0">
                <a:latin typeface="Rockwell" panose="02060603020205020403" pitchFamily="18" charset="77"/>
              </a:rPr>
              <a:t>that achieve those goals</a:t>
            </a:r>
          </a:p>
          <a:p>
            <a:pPr marL="342900" indent="-342900">
              <a:buFont typeface="Arial" panose="020B0604020202020204" pitchFamily="34" charset="0"/>
              <a:buChar char="•"/>
            </a:pPr>
            <a:r>
              <a:rPr lang="en-US" sz="2200" dirty="0">
                <a:latin typeface="Rockwell" panose="02060603020205020403" pitchFamily="18" charset="77"/>
              </a:rPr>
              <a:t>Develop the </a:t>
            </a:r>
            <a:r>
              <a:rPr lang="en-US" sz="2200" u="sng" dirty="0">
                <a:latin typeface="Rockwell" panose="02060603020205020403" pitchFamily="18" charset="77"/>
              </a:rPr>
              <a:t>D&amp;I workforce</a:t>
            </a:r>
            <a:r>
              <a:rPr lang="en-US" sz="2200" dirty="0">
                <a:latin typeface="Rockwell" panose="02060603020205020403" pitchFamily="18" charset="77"/>
              </a:rPr>
              <a:t> in cancer prevention and control</a:t>
            </a:r>
            <a:endParaRPr lang="en-US" sz="2200" i="1" dirty="0">
              <a:solidFill>
                <a:schemeClr val="bg1"/>
              </a:solidFill>
              <a:latin typeface="Rockwell" panose="02060603020205020403" pitchFamily="18" charset="77"/>
            </a:endParaRPr>
          </a:p>
        </p:txBody>
      </p:sp>
      <p:sp>
        <p:nvSpPr>
          <p:cNvPr id="12" name="Rounded Rectangle 11">
            <a:extLst>
              <a:ext uri="{FF2B5EF4-FFF2-40B4-BE49-F238E27FC236}">
                <a16:creationId xmlns:a16="http://schemas.microsoft.com/office/drawing/2014/main" id="{DC8BE676-E796-8846-8839-5632FD91EA09}"/>
              </a:ext>
            </a:extLst>
          </p:cNvPr>
          <p:cNvSpPr/>
          <p:nvPr/>
        </p:nvSpPr>
        <p:spPr>
          <a:xfrm>
            <a:off x="225348" y="359764"/>
            <a:ext cx="8693302" cy="1434084"/>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Rockwell" panose="02060603020205020403" pitchFamily="18" charset="77"/>
              </a:rPr>
              <a:t>CPCRN Vision</a:t>
            </a:r>
          </a:p>
          <a:p>
            <a:endParaRPr lang="en-US" sz="1100" dirty="0">
              <a:latin typeface="Rockwell" panose="02060603020205020403" pitchFamily="18" charset="77"/>
            </a:endParaRPr>
          </a:p>
          <a:p>
            <a:r>
              <a:rPr lang="en-US" sz="2200" dirty="0">
                <a:latin typeface="Rockwell" panose="02060603020205020403" pitchFamily="18" charset="77"/>
              </a:rPr>
              <a:t>Reduce the burden of cancer in U.S. populations and eliminate cancer disparities</a:t>
            </a:r>
            <a:endParaRPr lang="en-US" sz="2200" i="1" dirty="0">
              <a:solidFill>
                <a:schemeClr val="bg1"/>
              </a:solidFill>
              <a:latin typeface="Rockwell" panose="02060603020205020403" pitchFamily="18" charset="77"/>
            </a:endParaRPr>
          </a:p>
        </p:txBody>
      </p:sp>
    </p:spTree>
    <p:extLst>
      <p:ext uri="{BB962C8B-B14F-4D97-AF65-F5344CB8AC3E}">
        <p14:creationId xmlns:p14="http://schemas.microsoft.com/office/powerpoint/2010/main" val="19055309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54B2532-52A4-429F-88D9-0E14C0833203}"/>
              </a:ext>
            </a:extLst>
          </p:cNvPr>
          <p:cNvSpPr>
            <a:spLocks noGrp="1"/>
          </p:cNvSpPr>
          <p:nvPr>
            <p:ph idx="1"/>
          </p:nvPr>
        </p:nvSpPr>
        <p:spPr>
          <a:xfrm>
            <a:off x="218363" y="1043821"/>
            <a:ext cx="3370997" cy="5520752"/>
          </a:xfrm>
        </p:spPr>
        <p:txBody>
          <a:bodyPr>
            <a:noAutofit/>
          </a:bodyPr>
          <a:lstStyle/>
          <a:p>
            <a:r>
              <a:rPr lang="en-US" sz="1700" dirty="0">
                <a:latin typeface="Rockwell" panose="02060603020205020403" pitchFamily="18" charset="77"/>
              </a:rPr>
              <a:t>The largest (and oldest) thematic research network of the CDC-funded Prevention Research Centers </a:t>
            </a:r>
          </a:p>
          <a:p>
            <a:r>
              <a:rPr lang="en-US" sz="1700" dirty="0">
                <a:latin typeface="Rockwell" panose="02060603020205020403" pitchFamily="18" charset="77"/>
              </a:rPr>
              <a:t>Conducts community-based participatory cancer research across network centers</a:t>
            </a:r>
          </a:p>
          <a:p>
            <a:r>
              <a:rPr lang="en-US" sz="1700" dirty="0">
                <a:latin typeface="Rockwell" panose="02060603020205020403" pitchFamily="18" charset="77"/>
              </a:rPr>
              <a:t>Pursues objectives of extending the knowledge base of research translation for evidence-based cancer control activities</a:t>
            </a:r>
          </a:p>
          <a:p>
            <a:r>
              <a:rPr lang="en-US" sz="1700" dirty="0">
                <a:latin typeface="Rockwell" panose="02060603020205020403" pitchFamily="18" charset="77"/>
              </a:rPr>
              <a:t>A network with broad geographic reach and strong relationships among investigators allows us to achieve more than any individual center could on its own</a:t>
            </a:r>
          </a:p>
        </p:txBody>
      </p:sp>
      <p:sp>
        <p:nvSpPr>
          <p:cNvPr id="3" name="Title 1">
            <a:extLst>
              <a:ext uri="{FF2B5EF4-FFF2-40B4-BE49-F238E27FC236}">
                <a16:creationId xmlns:a16="http://schemas.microsoft.com/office/drawing/2014/main" id="{C2CAF8C6-24DE-4A6B-8379-AF459297FA3D}"/>
              </a:ext>
            </a:extLst>
          </p:cNvPr>
          <p:cNvSpPr txBox="1">
            <a:spLocks/>
          </p:cNvSpPr>
          <p:nvPr/>
        </p:nvSpPr>
        <p:spPr>
          <a:xfrm>
            <a:off x="0" y="293427"/>
            <a:ext cx="9144000" cy="576513"/>
          </a:xfrm>
          <a:prstGeom prst="rect">
            <a:avLst/>
          </a:prstGeom>
        </p:spPr>
        <p:txBody>
          <a:bodyPr>
            <a:normAutofit lnSpcReduction="10000"/>
          </a:bodyPr>
          <a:lst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a:lstStyle>
          <a:p>
            <a:pPr algn="ctr"/>
            <a:r>
              <a:rPr lang="en-US" sz="3600" dirty="0">
                <a:latin typeface="Rockwell" panose="02060603020205020403" pitchFamily="18" charset="77"/>
              </a:rPr>
              <a:t>A Brief CPCRN History</a:t>
            </a:r>
          </a:p>
        </p:txBody>
      </p:sp>
      <p:pic>
        <p:nvPicPr>
          <p:cNvPr id="5" name="Content Placeholder 8" descr="A group of people standing in front of a crowd posing for the camera&#10;&#10;Description automatically generated">
            <a:extLst>
              <a:ext uri="{FF2B5EF4-FFF2-40B4-BE49-F238E27FC236}">
                <a16:creationId xmlns:a16="http://schemas.microsoft.com/office/drawing/2014/main" id="{300C91C8-184F-754B-BB97-860048275C76}"/>
              </a:ext>
            </a:extLst>
          </p:cNvPr>
          <p:cNvPicPr>
            <a:picLocks noChangeAspect="1"/>
          </p:cNvPicPr>
          <p:nvPr/>
        </p:nvPicPr>
        <p:blipFill>
          <a:blip r:embed="rId3"/>
          <a:stretch>
            <a:fillRect/>
          </a:stretch>
        </p:blipFill>
        <p:spPr>
          <a:xfrm>
            <a:off x="3689713" y="1043821"/>
            <a:ext cx="5185317" cy="3456878"/>
          </a:xfrm>
          <a:prstGeom prst="rect">
            <a:avLst/>
          </a:prstGeom>
        </p:spPr>
      </p:pic>
    </p:spTree>
    <p:extLst>
      <p:ext uri="{BB962C8B-B14F-4D97-AF65-F5344CB8AC3E}">
        <p14:creationId xmlns:p14="http://schemas.microsoft.com/office/powerpoint/2010/main" val="3557968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2575736-6E1B-4AAF-9B1C-E5CB0FACC3F5}"/>
              </a:ext>
            </a:extLst>
          </p:cNvPr>
          <p:cNvSpPr txBox="1">
            <a:spLocks/>
          </p:cNvSpPr>
          <p:nvPr/>
        </p:nvSpPr>
        <p:spPr>
          <a:xfrm>
            <a:off x="1944806" y="66089"/>
            <a:ext cx="5254388" cy="576513"/>
          </a:xfrm>
          <a:prstGeom prst="rect">
            <a:avLst/>
          </a:prstGeom>
        </p:spPr>
        <p:txBody>
          <a:bodyPr>
            <a:normAutofit lnSpcReduction="10000"/>
          </a:bodyPr>
          <a:lst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a:lstStyle>
          <a:p>
            <a:pPr algn="ctr"/>
            <a:r>
              <a:rPr lang="en-US" sz="3600" dirty="0">
                <a:latin typeface="Rockwell" panose="02060603020205020403" pitchFamily="18" charset="77"/>
              </a:rPr>
              <a:t>Funded CPCRN Centers</a:t>
            </a:r>
          </a:p>
        </p:txBody>
      </p:sp>
      <p:graphicFrame>
        <p:nvGraphicFramePr>
          <p:cNvPr id="4" name="Table 3">
            <a:extLst>
              <a:ext uri="{FF2B5EF4-FFF2-40B4-BE49-F238E27FC236}">
                <a16:creationId xmlns:a16="http://schemas.microsoft.com/office/drawing/2014/main" id="{E946D9F4-FF9A-F840-B80A-772183987F53}"/>
              </a:ext>
            </a:extLst>
          </p:cNvPr>
          <p:cNvGraphicFramePr>
            <a:graphicFrameLocks noGrp="1"/>
          </p:cNvGraphicFramePr>
          <p:nvPr>
            <p:extLst>
              <p:ext uri="{D42A27DB-BD31-4B8C-83A1-F6EECF244321}">
                <p14:modId xmlns:p14="http://schemas.microsoft.com/office/powerpoint/2010/main" val="4226261505"/>
              </p:ext>
            </p:extLst>
          </p:nvPr>
        </p:nvGraphicFramePr>
        <p:xfrm>
          <a:off x="228600" y="588010"/>
          <a:ext cx="8686800" cy="6269990"/>
        </p:xfrm>
        <a:graphic>
          <a:graphicData uri="http://schemas.openxmlformats.org/drawingml/2006/table">
            <a:tbl>
              <a:tblPr firstRow="1" firstCol="1" bandRow="1">
                <a:tableStyleId>{5C22544A-7EE6-4342-B048-85BDC9FD1C3A}</a:tableStyleId>
              </a:tblPr>
              <a:tblGrid>
                <a:gridCol w="1737360">
                  <a:extLst>
                    <a:ext uri="{9D8B030D-6E8A-4147-A177-3AD203B41FA5}">
                      <a16:colId xmlns:a16="http://schemas.microsoft.com/office/drawing/2014/main" val="464937128"/>
                    </a:ext>
                  </a:extLst>
                </a:gridCol>
                <a:gridCol w="1737360">
                  <a:extLst>
                    <a:ext uri="{9D8B030D-6E8A-4147-A177-3AD203B41FA5}">
                      <a16:colId xmlns:a16="http://schemas.microsoft.com/office/drawing/2014/main" val="1514736461"/>
                    </a:ext>
                  </a:extLst>
                </a:gridCol>
                <a:gridCol w="1737360">
                  <a:extLst>
                    <a:ext uri="{9D8B030D-6E8A-4147-A177-3AD203B41FA5}">
                      <a16:colId xmlns:a16="http://schemas.microsoft.com/office/drawing/2014/main" val="3625031830"/>
                    </a:ext>
                  </a:extLst>
                </a:gridCol>
                <a:gridCol w="1737360">
                  <a:extLst>
                    <a:ext uri="{9D8B030D-6E8A-4147-A177-3AD203B41FA5}">
                      <a16:colId xmlns:a16="http://schemas.microsoft.com/office/drawing/2014/main" val="3007709678"/>
                    </a:ext>
                  </a:extLst>
                </a:gridCol>
                <a:gridCol w="1737360">
                  <a:extLst>
                    <a:ext uri="{9D8B030D-6E8A-4147-A177-3AD203B41FA5}">
                      <a16:colId xmlns:a16="http://schemas.microsoft.com/office/drawing/2014/main" val="1716848207"/>
                    </a:ext>
                  </a:extLst>
                </a:gridCol>
              </a:tblGrid>
              <a:tr h="263180">
                <a:tc>
                  <a:txBody>
                    <a:bodyPr/>
                    <a:lstStyle/>
                    <a:p>
                      <a:pPr marL="0" marR="0" algn="ctr">
                        <a:lnSpc>
                          <a:spcPct val="115000"/>
                        </a:lnSpc>
                        <a:spcBef>
                          <a:spcPts val="0"/>
                        </a:spcBef>
                        <a:spcAft>
                          <a:spcPts val="0"/>
                        </a:spcAft>
                      </a:pPr>
                      <a:r>
                        <a:rPr lang="en-US" sz="1200" dirty="0">
                          <a:effectLst/>
                          <a:latin typeface="Rockwell" panose="02060603020205020403" pitchFamily="18" charset="77"/>
                        </a:rPr>
                        <a:t>CPCRN1</a:t>
                      </a:r>
                    </a:p>
                    <a:p>
                      <a:pPr marL="0" marR="0" algn="ctr">
                        <a:lnSpc>
                          <a:spcPct val="115000"/>
                        </a:lnSpc>
                        <a:spcBef>
                          <a:spcPts val="0"/>
                        </a:spcBef>
                        <a:spcAft>
                          <a:spcPts val="0"/>
                        </a:spcAft>
                      </a:pPr>
                      <a:r>
                        <a:rPr lang="en-US" sz="1200" dirty="0">
                          <a:effectLst/>
                          <a:latin typeface="Rockwell" panose="02060603020205020403" pitchFamily="18" charset="77"/>
                        </a:rPr>
                        <a:t>2002-2004</a:t>
                      </a:r>
                      <a:endParaRPr lang="en-US" sz="12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200" dirty="0">
                          <a:effectLst/>
                          <a:latin typeface="Rockwell" panose="02060603020205020403" pitchFamily="18" charset="77"/>
                        </a:rPr>
                        <a:t>CPCRN2</a:t>
                      </a:r>
                    </a:p>
                    <a:p>
                      <a:pPr marL="0" marR="0" algn="ctr">
                        <a:lnSpc>
                          <a:spcPct val="115000"/>
                        </a:lnSpc>
                        <a:spcBef>
                          <a:spcPts val="0"/>
                        </a:spcBef>
                        <a:spcAft>
                          <a:spcPts val="0"/>
                        </a:spcAft>
                      </a:pPr>
                      <a:r>
                        <a:rPr lang="en-US" sz="1200" dirty="0">
                          <a:effectLst/>
                          <a:latin typeface="Rockwell" panose="02060603020205020403" pitchFamily="18" charset="77"/>
                        </a:rPr>
                        <a:t>2004-2009</a:t>
                      </a:r>
                      <a:endParaRPr lang="en-US" sz="12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200" dirty="0">
                          <a:effectLst/>
                          <a:latin typeface="Rockwell" panose="02060603020205020403" pitchFamily="18" charset="77"/>
                        </a:rPr>
                        <a:t>CPCRN3</a:t>
                      </a:r>
                    </a:p>
                    <a:p>
                      <a:pPr marL="0" marR="0" algn="ctr">
                        <a:lnSpc>
                          <a:spcPct val="115000"/>
                        </a:lnSpc>
                        <a:spcBef>
                          <a:spcPts val="0"/>
                        </a:spcBef>
                        <a:spcAft>
                          <a:spcPts val="0"/>
                        </a:spcAft>
                      </a:pPr>
                      <a:r>
                        <a:rPr lang="en-US" sz="1200" dirty="0">
                          <a:effectLst/>
                          <a:latin typeface="Rockwell" panose="02060603020205020403" pitchFamily="18" charset="77"/>
                        </a:rPr>
                        <a:t>2009-2014</a:t>
                      </a:r>
                      <a:endParaRPr lang="en-US" sz="12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200" dirty="0">
                          <a:effectLst/>
                          <a:latin typeface="Rockwell" panose="02060603020205020403" pitchFamily="18" charset="77"/>
                        </a:rPr>
                        <a:t>CPCRN4</a:t>
                      </a:r>
                    </a:p>
                    <a:p>
                      <a:pPr marL="0" marR="0" algn="ctr">
                        <a:lnSpc>
                          <a:spcPct val="115000"/>
                        </a:lnSpc>
                        <a:spcBef>
                          <a:spcPts val="0"/>
                        </a:spcBef>
                        <a:spcAft>
                          <a:spcPts val="0"/>
                        </a:spcAft>
                      </a:pPr>
                      <a:r>
                        <a:rPr lang="en-US" sz="1200" dirty="0">
                          <a:effectLst/>
                          <a:latin typeface="Rockwell" panose="02060603020205020403" pitchFamily="18" charset="77"/>
                        </a:rPr>
                        <a:t>2014-2019</a:t>
                      </a:r>
                      <a:endParaRPr lang="en-US" sz="12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200" dirty="0">
                          <a:effectLst/>
                          <a:latin typeface="Rockwell" panose="02060603020205020403" pitchFamily="18" charset="77"/>
                        </a:rPr>
                        <a:t>CPCRN5</a:t>
                      </a:r>
                    </a:p>
                    <a:p>
                      <a:pPr marL="0" marR="0" algn="ctr">
                        <a:lnSpc>
                          <a:spcPct val="115000"/>
                        </a:lnSpc>
                        <a:spcBef>
                          <a:spcPts val="0"/>
                        </a:spcBef>
                        <a:spcAft>
                          <a:spcPts val="0"/>
                        </a:spcAft>
                      </a:pPr>
                      <a:r>
                        <a:rPr lang="en-US" sz="1200" dirty="0">
                          <a:effectLst/>
                          <a:latin typeface="Rockwell" panose="02060603020205020403" pitchFamily="18" charset="77"/>
                        </a:rPr>
                        <a:t>2019-2024</a:t>
                      </a:r>
                      <a:endParaRPr lang="en-US" sz="12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extLst>
                  <a:ext uri="{0D108BD9-81ED-4DB2-BD59-A6C34878D82A}">
                    <a16:rowId xmlns:a16="http://schemas.microsoft.com/office/drawing/2014/main" val="2899172450"/>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University of Washington</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Washington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Washington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Washington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Washington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030867961"/>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University of South Carolina</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Morehouse School of Medicine</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South Carolina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South Carolina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South Carolina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039855237"/>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University of Kentucky – West Virginia University</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Emory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Emory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Kentucky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Emory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086674525"/>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Harvard University</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Harvard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Harvard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Pennsylvania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New York University - City University of New York</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803517527"/>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University of Texas, Houston</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Texas, Houston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Texas, Houston</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Case Western Reserve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Arizona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37806228"/>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 </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North Carolina</a:t>
                      </a:r>
                    </a:p>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(Coordinating &amp; Collaborating Centers)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North Carolina</a:t>
                      </a:r>
                    </a:p>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(Coordinating &amp; Collaborating Centers)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North Carolina</a:t>
                      </a:r>
                    </a:p>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(Coordinating &amp; Collaborating Centers)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North Carolina</a:t>
                      </a:r>
                    </a:p>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(Coordinating &amp; Collaborating Centers)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52324585"/>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 </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1200" dirty="0">
                          <a:solidFill>
                            <a:srgbClr val="203355"/>
                          </a:solidFill>
                          <a:effectLst/>
                          <a:latin typeface="Rockwell" panose="02060603020205020403" pitchFamily="18" charset="77"/>
                        </a:rPr>
                        <a:t>St. Louis University/Washington University in St. Louis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Colorado School of Public Health</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Oregon Health &amp; Science University</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Colorado School of Public Health</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459274390"/>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 </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California, Los Angeles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California, Los Angeles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Iowa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University of Iowa</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379975278"/>
                  </a:ext>
                </a:extLst>
              </a:tr>
              <a:tr h="548640">
                <a:tc>
                  <a:txBody>
                    <a:bodyPr/>
                    <a:lstStyle/>
                    <a:p>
                      <a:pPr marL="0" marR="0" algn="ctr">
                        <a:lnSpc>
                          <a:spcPct val="115000"/>
                        </a:lnSpc>
                        <a:spcBef>
                          <a:spcPts val="0"/>
                        </a:spcBef>
                        <a:spcAft>
                          <a:spcPts val="0"/>
                        </a:spcAft>
                      </a:pPr>
                      <a:r>
                        <a:rPr lang="en-US" sz="1200" b="0" dirty="0">
                          <a:solidFill>
                            <a:srgbClr val="203355"/>
                          </a:solidFill>
                          <a:effectLst/>
                          <a:latin typeface="Rockwell" panose="02060603020205020403" pitchFamily="18" charset="77"/>
                        </a:rPr>
                        <a:t> </a:t>
                      </a:r>
                      <a:endParaRPr lang="en-US" sz="1200" b="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 </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Washington University in St. Louis</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 </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200" dirty="0">
                          <a:solidFill>
                            <a:srgbClr val="203355"/>
                          </a:solidFill>
                          <a:effectLst/>
                          <a:latin typeface="Rockwell" panose="02060603020205020403" pitchFamily="18" charset="77"/>
                        </a:rPr>
                        <a:t> </a:t>
                      </a:r>
                      <a:endParaRPr lang="en-US" sz="1200" dirty="0">
                        <a:solidFill>
                          <a:srgbClr val="203355"/>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1178038142"/>
                  </a:ext>
                </a:extLst>
              </a:tr>
            </a:tbl>
          </a:graphicData>
        </a:graphic>
      </p:graphicFrame>
    </p:spTree>
    <p:extLst>
      <p:ext uri="{BB962C8B-B14F-4D97-AF65-F5344CB8AC3E}">
        <p14:creationId xmlns:p14="http://schemas.microsoft.com/office/powerpoint/2010/main" val="2911864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AB29958-EDE0-8644-98F6-4EE082AE46D3}"/>
              </a:ext>
            </a:extLst>
          </p:cNvPr>
          <p:cNvPicPr>
            <a:picLocks noChangeAspect="1"/>
          </p:cNvPicPr>
          <p:nvPr/>
        </p:nvPicPr>
        <p:blipFill rotWithShape="1">
          <a:blip r:embed="rId3"/>
          <a:srcRect l="15132" t="11297" r="8398" b="33103"/>
          <a:stretch/>
        </p:blipFill>
        <p:spPr>
          <a:xfrm>
            <a:off x="154237" y="944587"/>
            <a:ext cx="8692308" cy="4883677"/>
          </a:xfrm>
          <a:prstGeom prst="rect">
            <a:avLst/>
          </a:prstGeom>
        </p:spPr>
      </p:pic>
      <p:sp>
        <p:nvSpPr>
          <p:cNvPr id="11" name="TextBox 10"/>
          <p:cNvSpPr txBox="1"/>
          <p:nvPr/>
        </p:nvSpPr>
        <p:spPr>
          <a:xfrm>
            <a:off x="154237" y="221711"/>
            <a:ext cx="8692308" cy="707886"/>
          </a:xfrm>
          <a:prstGeom prst="rect">
            <a:avLst/>
          </a:prstGeom>
          <a:noFill/>
        </p:spPr>
        <p:txBody>
          <a:bodyPr wrap="square" rtlCol="0">
            <a:spAutoFit/>
          </a:bodyPr>
          <a:lstStyle/>
          <a:p>
            <a:pPr algn="ctr"/>
            <a:r>
              <a:rPr lang="en-US" sz="4000" dirty="0">
                <a:solidFill>
                  <a:schemeClr val="bg1"/>
                </a:solidFill>
              </a:rPr>
              <a:t>Network Geographic Map</a:t>
            </a:r>
            <a:endParaRPr lang="en-US" sz="2800" i="1" dirty="0">
              <a:solidFill>
                <a:schemeClr val="bg1"/>
              </a:solidFill>
            </a:endParaRPr>
          </a:p>
        </p:txBody>
      </p:sp>
      <p:sp>
        <p:nvSpPr>
          <p:cNvPr id="106" name="TextBox 105">
            <a:extLst>
              <a:ext uri="{FF2B5EF4-FFF2-40B4-BE49-F238E27FC236}">
                <a16:creationId xmlns:a16="http://schemas.microsoft.com/office/drawing/2014/main" id="{4C83D054-6B93-A64E-BE8F-9D30F9C68BCF}"/>
              </a:ext>
            </a:extLst>
          </p:cNvPr>
          <p:cNvSpPr txBox="1"/>
          <p:nvPr/>
        </p:nvSpPr>
        <p:spPr>
          <a:xfrm>
            <a:off x="1461541" y="176741"/>
            <a:ext cx="6220918" cy="707886"/>
          </a:xfrm>
          <a:prstGeom prst="rect">
            <a:avLst/>
          </a:prstGeom>
          <a:noFill/>
        </p:spPr>
        <p:txBody>
          <a:bodyPr wrap="square" rtlCol="0">
            <a:spAutoFit/>
          </a:bodyPr>
          <a:lstStyle/>
          <a:p>
            <a:pPr algn="ctr"/>
            <a:r>
              <a:rPr lang="en-US" sz="4000" dirty="0">
                <a:solidFill>
                  <a:srgbClr val="263E67"/>
                </a:solidFill>
                <a:latin typeface="Rockwell" panose="02060603020205020403" pitchFamily="18" charset="77"/>
              </a:rPr>
              <a:t>CPCRN Network Map</a:t>
            </a:r>
          </a:p>
        </p:txBody>
      </p:sp>
    </p:spTree>
    <p:extLst>
      <p:ext uri="{BB962C8B-B14F-4D97-AF65-F5344CB8AC3E}">
        <p14:creationId xmlns:p14="http://schemas.microsoft.com/office/powerpoint/2010/main" val="10353018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55099DD-8274-4D45-B2B1-EC590B29A116}"/>
              </a:ext>
            </a:extLst>
          </p:cNvPr>
          <p:cNvSpPr>
            <a:spLocks noGrp="1"/>
          </p:cNvSpPr>
          <p:nvPr>
            <p:ph idx="1"/>
          </p:nvPr>
        </p:nvSpPr>
        <p:spPr/>
        <p:txBody>
          <a:bodyPr/>
          <a:lstStyle/>
          <a:p>
            <a:endParaRPr lang="en-US" dirty="0"/>
          </a:p>
        </p:txBody>
      </p:sp>
      <p:sp>
        <p:nvSpPr>
          <p:cNvPr id="3" name="Rectangle 2">
            <a:extLst>
              <a:ext uri="{FF2B5EF4-FFF2-40B4-BE49-F238E27FC236}">
                <a16:creationId xmlns:a16="http://schemas.microsoft.com/office/drawing/2014/main" id="{4D2747A9-1BA0-4540-B728-DE33514768AF}"/>
              </a:ext>
            </a:extLst>
          </p:cNvPr>
          <p:cNvSpPr>
            <a:spLocks noChangeArrowheads="1"/>
          </p:cNvSpPr>
          <p:nvPr/>
        </p:nvSpPr>
        <p:spPr bwMode="auto">
          <a:xfrm>
            <a:off x="369863" y="-22243"/>
            <a:ext cx="830687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3600" i="0" u="none" strike="noStrike" cap="none" normalizeH="0" baseline="0" dirty="0">
                <a:ln>
                  <a:noFill/>
                </a:ln>
                <a:solidFill>
                  <a:srgbClr val="263E67"/>
                </a:solidFill>
                <a:effectLst/>
                <a:latin typeface="Rockwell" panose="02060603020205020403" pitchFamily="18" charset="77"/>
                <a:ea typeface="Calibri" panose="020F0502020204030204" pitchFamily="34" charset="0"/>
                <a:cs typeface="Times New Roman" panose="02020603050405020304" pitchFamily="18" charset="0"/>
              </a:rPr>
              <a:t>Network Diagram: CPCRN Multicenter Publications 2004-2018</a:t>
            </a:r>
            <a:endParaRPr kumimoji="0" lang="en-US" altLang="en-US" sz="3600" i="0" u="none" strike="noStrike" cap="none" normalizeH="0" baseline="0" dirty="0">
              <a:ln>
                <a:noFill/>
              </a:ln>
              <a:solidFill>
                <a:srgbClr val="263E67"/>
              </a:solidFill>
              <a:effectLst/>
              <a:latin typeface="Rockwell" panose="02060603020205020403" pitchFamily="18" charset="77"/>
            </a:endParaRPr>
          </a:p>
        </p:txBody>
      </p:sp>
      <p:pic>
        <p:nvPicPr>
          <p:cNvPr id="1025" name="Picture 162">
            <a:extLst>
              <a:ext uri="{FF2B5EF4-FFF2-40B4-BE49-F238E27FC236}">
                <a16:creationId xmlns:a16="http://schemas.microsoft.com/office/drawing/2014/main" id="{6285AE2C-8A18-1243-A634-4304AA94A4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00" y="1313532"/>
            <a:ext cx="9144000" cy="58769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13FDFA2-3D25-EC4C-9A88-82108A2B03E7}"/>
              </a:ext>
            </a:extLst>
          </p:cNvPr>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400" b="1" i="0" u="none" strike="noStrike" cap="none" normalizeH="0" baseline="0" dirty="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78642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647DF4-4247-CC49-AC36-1F9792C51B0E}"/>
              </a:ext>
            </a:extLst>
          </p:cNvPr>
          <p:cNvPicPr>
            <a:picLocks noChangeAspect="1"/>
          </p:cNvPicPr>
          <p:nvPr/>
        </p:nvPicPr>
        <p:blipFill>
          <a:blip r:embed="rId3"/>
          <a:stretch>
            <a:fillRect/>
          </a:stretch>
        </p:blipFill>
        <p:spPr>
          <a:xfrm>
            <a:off x="5004509" y="1950044"/>
            <a:ext cx="1388466" cy="1470832"/>
          </a:xfrm>
          <a:prstGeom prst="rect">
            <a:avLst/>
          </a:prstGeom>
        </p:spPr>
      </p:pic>
      <p:pic>
        <p:nvPicPr>
          <p:cNvPr id="6" name="Picture 5">
            <a:extLst>
              <a:ext uri="{FF2B5EF4-FFF2-40B4-BE49-F238E27FC236}">
                <a16:creationId xmlns:a16="http://schemas.microsoft.com/office/drawing/2014/main" id="{D3BB3178-6A5E-5341-8FEA-C96BEDABC23D}"/>
              </a:ext>
            </a:extLst>
          </p:cNvPr>
          <p:cNvPicPr>
            <a:picLocks noChangeAspect="1"/>
          </p:cNvPicPr>
          <p:nvPr/>
        </p:nvPicPr>
        <p:blipFill>
          <a:blip r:embed="rId4"/>
          <a:stretch>
            <a:fillRect/>
          </a:stretch>
        </p:blipFill>
        <p:spPr>
          <a:xfrm>
            <a:off x="7282600" y="3852555"/>
            <a:ext cx="1388466" cy="1470832"/>
          </a:xfrm>
          <a:prstGeom prst="rect">
            <a:avLst/>
          </a:prstGeom>
        </p:spPr>
      </p:pic>
      <p:pic>
        <p:nvPicPr>
          <p:cNvPr id="9" name="Picture 8">
            <a:extLst>
              <a:ext uri="{FF2B5EF4-FFF2-40B4-BE49-F238E27FC236}">
                <a16:creationId xmlns:a16="http://schemas.microsoft.com/office/drawing/2014/main" id="{243868E7-5D87-7244-AF27-BE90320C57D7}"/>
              </a:ext>
            </a:extLst>
          </p:cNvPr>
          <p:cNvPicPr>
            <a:picLocks noChangeAspect="1"/>
          </p:cNvPicPr>
          <p:nvPr/>
        </p:nvPicPr>
        <p:blipFill>
          <a:blip r:embed="rId5"/>
          <a:stretch>
            <a:fillRect/>
          </a:stretch>
        </p:blipFill>
        <p:spPr>
          <a:xfrm>
            <a:off x="4963914" y="3857641"/>
            <a:ext cx="1388466" cy="1470832"/>
          </a:xfrm>
          <a:prstGeom prst="rect">
            <a:avLst/>
          </a:prstGeom>
        </p:spPr>
      </p:pic>
      <p:pic>
        <p:nvPicPr>
          <p:cNvPr id="13" name="Picture 12">
            <a:extLst>
              <a:ext uri="{FF2B5EF4-FFF2-40B4-BE49-F238E27FC236}">
                <a16:creationId xmlns:a16="http://schemas.microsoft.com/office/drawing/2014/main" id="{D72A6E54-00C4-2B40-91DE-F17B5F33BCEB}"/>
              </a:ext>
            </a:extLst>
          </p:cNvPr>
          <p:cNvPicPr>
            <a:picLocks noChangeAspect="1"/>
          </p:cNvPicPr>
          <p:nvPr/>
        </p:nvPicPr>
        <p:blipFill>
          <a:blip r:embed="rId6"/>
          <a:stretch>
            <a:fillRect/>
          </a:stretch>
        </p:blipFill>
        <p:spPr>
          <a:xfrm>
            <a:off x="2748369" y="1958168"/>
            <a:ext cx="1388466" cy="1470832"/>
          </a:xfrm>
          <a:prstGeom prst="rect">
            <a:avLst/>
          </a:prstGeom>
        </p:spPr>
      </p:pic>
      <p:pic>
        <p:nvPicPr>
          <p:cNvPr id="17" name="Picture 16">
            <a:extLst>
              <a:ext uri="{FF2B5EF4-FFF2-40B4-BE49-F238E27FC236}">
                <a16:creationId xmlns:a16="http://schemas.microsoft.com/office/drawing/2014/main" id="{110401EB-47AD-2046-B420-E460324A6BD8}"/>
              </a:ext>
            </a:extLst>
          </p:cNvPr>
          <p:cNvPicPr>
            <a:picLocks noChangeAspect="1"/>
          </p:cNvPicPr>
          <p:nvPr/>
        </p:nvPicPr>
        <p:blipFill>
          <a:blip r:embed="rId7"/>
          <a:stretch>
            <a:fillRect/>
          </a:stretch>
        </p:blipFill>
        <p:spPr>
          <a:xfrm>
            <a:off x="2744157" y="3852555"/>
            <a:ext cx="1388466" cy="1470832"/>
          </a:xfrm>
          <a:prstGeom prst="rect">
            <a:avLst/>
          </a:prstGeom>
        </p:spPr>
      </p:pic>
      <p:pic>
        <p:nvPicPr>
          <p:cNvPr id="19" name="Picture 18">
            <a:extLst>
              <a:ext uri="{FF2B5EF4-FFF2-40B4-BE49-F238E27FC236}">
                <a16:creationId xmlns:a16="http://schemas.microsoft.com/office/drawing/2014/main" id="{C67B0EB6-A685-EA4F-9075-8D9E66955B7E}"/>
              </a:ext>
            </a:extLst>
          </p:cNvPr>
          <p:cNvPicPr>
            <a:picLocks noChangeAspect="1"/>
          </p:cNvPicPr>
          <p:nvPr/>
        </p:nvPicPr>
        <p:blipFill>
          <a:blip r:embed="rId8"/>
          <a:stretch>
            <a:fillRect/>
          </a:stretch>
        </p:blipFill>
        <p:spPr>
          <a:xfrm>
            <a:off x="480877" y="3855033"/>
            <a:ext cx="1388466" cy="1470833"/>
          </a:xfrm>
          <a:prstGeom prst="rect">
            <a:avLst/>
          </a:prstGeom>
        </p:spPr>
      </p:pic>
      <p:pic>
        <p:nvPicPr>
          <p:cNvPr id="23" name="Picture 22">
            <a:extLst>
              <a:ext uri="{FF2B5EF4-FFF2-40B4-BE49-F238E27FC236}">
                <a16:creationId xmlns:a16="http://schemas.microsoft.com/office/drawing/2014/main" id="{4ECEAA32-78F6-204E-99DB-8F21AD84BBED}"/>
              </a:ext>
            </a:extLst>
          </p:cNvPr>
          <p:cNvPicPr>
            <a:picLocks noChangeAspect="1"/>
          </p:cNvPicPr>
          <p:nvPr/>
        </p:nvPicPr>
        <p:blipFill>
          <a:blip r:embed="rId9"/>
          <a:srcRect l="133" r="133"/>
          <a:stretch/>
        </p:blipFill>
        <p:spPr>
          <a:xfrm>
            <a:off x="2748369" y="53608"/>
            <a:ext cx="1388466" cy="1470832"/>
          </a:xfrm>
          <a:prstGeom prst="rect">
            <a:avLst/>
          </a:prstGeom>
        </p:spPr>
      </p:pic>
      <p:pic>
        <p:nvPicPr>
          <p:cNvPr id="25" name="Picture 24">
            <a:extLst>
              <a:ext uri="{FF2B5EF4-FFF2-40B4-BE49-F238E27FC236}">
                <a16:creationId xmlns:a16="http://schemas.microsoft.com/office/drawing/2014/main" id="{ED61B35E-4454-AA41-B468-E749B8DE756D}"/>
              </a:ext>
            </a:extLst>
          </p:cNvPr>
          <p:cNvPicPr>
            <a:picLocks noChangeAspect="1"/>
          </p:cNvPicPr>
          <p:nvPr/>
        </p:nvPicPr>
        <p:blipFill rotWithShape="1">
          <a:blip r:embed="rId10"/>
          <a:srcRect l="458" t="5776" r="11639" b="20388"/>
          <a:stretch/>
        </p:blipFill>
        <p:spPr>
          <a:xfrm>
            <a:off x="5004509" y="55990"/>
            <a:ext cx="1381989" cy="1453898"/>
          </a:xfrm>
          <a:prstGeom prst="rect">
            <a:avLst/>
          </a:prstGeom>
        </p:spPr>
      </p:pic>
      <p:pic>
        <p:nvPicPr>
          <p:cNvPr id="27" name="Picture 26">
            <a:extLst>
              <a:ext uri="{FF2B5EF4-FFF2-40B4-BE49-F238E27FC236}">
                <a16:creationId xmlns:a16="http://schemas.microsoft.com/office/drawing/2014/main" id="{9AA8885C-C2F8-9643-B7CE-9A2F2DF88EB0}"/>
              </a:ext>
            </a:extLst>
          </p:cNvPr>
          <p:cNvPicPr>
            <a:picLocks noChangeAspect="1"/>
          </p:cNvPicPr>
          <p:nvPr/>
        </p:nvPicPr>
        <p:blipFill rotWithShape="1">
          <a:blip r:embed="rId11"/>
          <a:srcRect l="10110" r="16991" b="22776"/>
          <a:stretch/>
        </p:blipFill>
        <p:spPr>
          <a:xfrm>
            <a:off x="492229" y="53608"/>
            <a:ext cx="1388466" cy="1470832"/>
          </a:xfrm>
          <a:prstGeom prst="rect">
            <a:avLst/>
          </a:prstGeom>
        </p:spPr>
      </p:pic>
      <p:pic>
        <p:nvPicPr>
          <p:cNvPr id="28" name="Picture 27">
            <a:extLst>
              <a:ext uri="{FF2B5EF4-FFF2-40B4-BE49-F238E27FC236}">
                <a16:creationId xmlns:a16="http://schemas.microsoft.com/office/drawing/2014/main" id="{B478CA65-6D69-9F41-B389-2EEC3F7F70C0}"/>
              </a:ext>
            </a:extLst>
          </p:cNvPr>
          <p:cNvPicPr>
            <a:picLocks noChangeAspect="1"/>
          </p:cNvPicPr>
          <p:nvPr/>
        </p:nvPicPr>
        <p:blipFill>
          <a:blip r:embed="rId12"/>
          <a:stretch>
            <a:fillRect/>
          </a:stretch>
        </p:blipFill>
        <p:spPr>
          <a:xfrm>
            <a:off x="7282600" y="1943066"/>
            <a:ext cx="1388466" cy="1470832"/>
          </a:xfrm>
          <a:prstGeom prst="rect">
            <a:avLst/>
          </a:prstGeom>
        </p:spPr>
      </p:pic>
      <p:sp>
        <p:nvSpPr>
          <p:cNvPr id="29" name="TextBox 28">
            <a:extLst>
              <a:ext uri="{FF2B5EF4-FFF2-40B4-BE49-F238E27FC236}">
                <a16:creationId xmlns:a16="http://schemas.microsoft.com/office/drawing/2014/main" id="{E12B059E-BC9D-1B42-8868-312C10074A43}"/>
              </a:ext>
            </a:extLst>
          </p:cNvPr>
          <p:cNvSpPr txBox="1"/>
          <p:nvPr/>
        </p:nvSpPr>
        <p:spPr>
          <a:xfrm>
            <a:off x="8671066" y="3444708"/>
            <a:ext cx="184731" cy="369332"/>
          </a:xfrm>
          <a:prstGeom prst="rect">
            <a:avLst/>
          </a:prstGeom>
          <a:noFill/>
        </p:spPr>
        <p:txBody>
          <a:bodyPr wrap="square" rtlCol="0">
            <a:spAutoFit/>
          </a:bodyPr>
          <a:lstStyle/>
          <a:p>
            <a:endParaRPr lang="en-US" dirty="0"/>
          </a:p>
        </p:txBody>
      </p:sp>
      <p:pic>
        <p:nvPicPr>
          <p:cNvPr id="33" name="Picture 32">
            <a:extLst>
              <a:ext uri="{FF2B5EF4-FFF2-40B4-BE49-F238E27FC236}">
                <a16:creationId xmlns:a16="http://schemas.microsoft.com/office/drawing/2014/main" id="{621576E4-EEBD-564B-81FF-7EDA1865D950}"/>
              </a:ext>
            </a:extLst>
          </p:cNvPr>
          <p:cNvPicPr>
            <a:picLocks noChangeAspect="1"/>
          </p:cNvPicPr>
          <p:nvPr/>
        </p:nvPicPr>
        <p:blipFill rotWithShape="1">
          <a:blip r:embed="rId13"/>
          <a:srcRect t="9690"/>
          <a:stretch/>
        </p:blipFill>
        <p:spPr>
          <a:xfrm>
            <a:off x="7290835" y="54799"/>
            <a:ext cx="1400025" cy="1456280"/>
          </a:xfrm>
          <a:prstGeom prst="rect">
            <a:avLst/>
          </a:prstGeom>
        </p:spPr>
      </p:pic>
      <p:sp>
        <p:nvSpPr>
          <p:cNvPr id="34" name="TextBox 33">
            <a:extLst>
              <a:ext uri="{FF2B5EF4-FFF2-40B4-BE49-F238E27FC236}">
                <a16:creationId xmlns:a16="http://schemas.microsoft.com/office/drawing/2014/main" id="{8B1697D8-D17F-9C4A-98AB-3F9D91A0A19E}"/>
              </a:ext>
            </a:extLst>
          </p:cNvPr>
          <p:cNvSpPr txBox="1"/>
          <p:nvPr/>
        </p:nvSpPr>
        <p:spPr>
          <a:xfrm>
            <a:off x="2137997" y="3402084"/>
            <a:ext cx="260921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Daniela Friedman, PhD</a:t>
            </a:r>
          </a:p>
          <a:p>
            <a:pPr algn="ctr">
              <a:lnSpc>
                <a:spcPts val="1280"/>
              </a:lnSpc>
            </a:pPr>
            <a:r>
              <a:rPr lang="en-US" sz="1200" b="1" dirty="0">
                <a:solidFill>
                  <a:srgbClr val="203355"/>
                </a:solidFill>
                <a:latin typeface="Rockwell" panose="02060603020205020403" pitchFamily="18" charset="77"/>
              </a:rPr>
              <a:t>University of South Carolina</a:t>
            </a:r>
          </a:p>
        </p:txBody>
      </p:sp>
      <p:sp>
        <p:nvSpPr>
          <p:cNvPr id="35" name="TextBox 34">
            <a:extLst>
              <a:ext uri="{FF2B5EF4-FFF2-40B4-BE49-F238E27FC236}">
                <a16:creationId xmlns:a16="http://schemas.microsoft.com/office/drawing/2014/main" id="{6E6BA6D3-9932-8C4C-AC9E-0E972F2D8FE5}"/>
              </a:ext>
            </a:extLst>
          </p:cNvPr>
          <p:cNvSpPr txBox="1"/>
          <p:nvPr/>
        </p:nvSpPr>
        <p:spPr>
          <a:xfrm>
            <a:off x="4530028" y="5306211"/>
            <a:ext cx="231611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Jennifer Leeman, DrPH</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6" name="TextBox 35">
            <a:extLst>
              <a:ext uri="{FF2B5EF4-FFF2-40B4-BE49-F238E27FC236}">
                <a16:creationId xmlns:a16="http://schemas.microsoft.com/office/drawing/2014/main" id="{FDEEF350-20A6-CE45-AC64-936C53115236}"/>
              </a:ext>
            </a:extLst>
          </p:cNvPr>
          <p:cNvSpPr txBox="1"/>
          <p:nvPr/>
        </p:nvSpPr>
        <p:spPr>
          <a:xfrm>
            <a:off x="4315787" y="1497511"/>
            <a:ext cx="2796096"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Betsy Risendal, PhD</a:t>
            </a:r>
          </a:p>
          <a:p>
            <a:pPr algn="ctr">
              <a:lnSpc>
                <a:spcPts val="1280"/>
              </a:lnSpc>
            </a:pPr>
            <a:r>
              <a:rPr lang="en-US" sz="1200" b="1" dirty="0">
                <a:solidFill>
                  <a:srgbClr val="203355"/>
                </a:solidFill>
                <a:latin typeface="Rockwell" panose="02060603020205020403" pitchFamily="18" charset="77"/>
              </a:rPr>
              <a:t>Colorado School of Public Health</a:t>
            </a:r>
          </a:p>
        </p:txBody>
      </p:sp>
      <p:sp>
        <p:nvSpPr>
          <p:cNvPr id="37" name="TextBox 36">
            <a:extLst>
              <a:ext uri="{FF2B5EF4-FFF2-40B4-BE49-F238E27FC236}">
                <a16:creationId xmlns:a16="http://schemas.microsoft.com/office/drawing/2014/main" id="{50DEE84C-D55E-F24B-B7BD-0F986674D6A5}"/>
              </a:ext>
            </a:extLst>
          </p:cNvPr>
          <p:cNvSpPr txBox="1"/>
          <p:nvPr/>
        </p:nvSpPr>
        <p:spPr>
          <a:xfrm>
            <a:off x="6919591" y="3385285"/>
            <a:ext cx="2114484"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Linda Ko, PhD</a:t>
            </a:r>
          </a:p>
          <a:p>
            <a:pPr algn="ctr">
              <a:lnSpc>
                <a:spcPts val="1280"/>
              </a:lnSpc>
            </a:pPr>
            <a:r>
              <a:rPr lang="en-US" sz="1200" b="1" dirty="0">
                <a:solidFill>
                  <a:srgbClr val="203355"/>
                </a:solidFill>
                <a:latin typeface="Rockwell" panose="02060603020205020403" pitchFamily="18" charset="77"/>
              </a:rPr>
              <a:t>University of Washington</a:t>
            </a:r>
          </a:p>
        </p:txBody>
      </p:sp>
      <p:sp>
        <p:nvSpPr>
          <p:cNvPr id="38" name="TextBox 37">
            <a:extLst>
              <a:ext uri="{FF2B5EF4-FFF2-40B4-BE49-F238E27FC236}">
                <a16:creationId xmlns:a16="http://schemas.microsoft.com/office/drawing/2014/main" id="{66624BB0-3062-6C41-9368-80DBA51A4D94}"/>
              </a:ext>
            </a:extLst>
          </p:cNvPr>
          <p:cNvSpPr txBox="1"/>
          <p:nvPr/>
        </p:nvSpPr>
        <p:spPr>
          <a:xfrm>
            <a:off x="6817187" y="5299310"/>
            <a:ext cx="2326813"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Alison Brenner, PhD</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9" name="TextBox 38">
            <a:extLst>
              <a:ext uri="{FF2B5EF4-FFF2-40B4-BE49-F238E27FC236}">
                <a16:creationId xmlns:a16="http://schemas.microsoft.com/office/drawing/2014/main" id="{EDAE6AE9-3658-5C45-9FF6-30BD3F8630EF}"/>
              </a:ext>
            </a:extLst>
          </p:cNvPr>
          <p:cNvSpPr txBox="1"/>
          <p:nvPr/>
        </p:nvSpPr>
        <p:spPr>
          <a:xfrm>
            <a:off x="4530028" y="3396998"/>
            <a:ext cx="2337426"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Peggy Hannon, PhD</a:t>
            </a:r>
          </a:p>
          <a:p>
            <a:pPr algn="ctr">
              <a:lnSpc>
                <a:spcPts val="1280"/>
              </a:lnSpc>
            </a:pPr>
            <a:r>
              <a:rPr lang="en-US" sz="1200" b="1" dirty="0">
                <a:solidFill>
                  <a:srgbClr val="203355"/>
                </a:solidFill>
                <a:latin typeface="Rockwell" panose="02060603020205020403" pitchFamily="18" charset="77"/>
              </a:rPr>
              <a:t>University of Washington</a:t>
            </a:r>
          </a:p>
        </p:txBody>
      </p:sp>
      <p:sp>
        <p:nvSpPr>
          <p:cNvPr id="40" name="TextBox 39">
            <a:extLst>
              <a:ext uri="{FF2B5EF4-FFF2-40B4-BE49-F238E27FC236}">
                <a16:creationId xmlns:a16="http://schemas.microsoft.com/office/drawing/2014/main" id="{F5456C2B-82DF-2845-9210-9F8B8F598BED}"/>
              </a:ext>
            </a:extLst>
          </p:cNvPr>
          <p:cNvSpPr txBox="1"/>
          <p:nvPr/>
        </p:nvSpPr>
        <p:spPr>
          <a:xfrm>
            <a:off x="7201" y="3403139"/>
            <a:ext cx="2325952" cy="592470"/>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James R Hébert, ScD</a:t>
            </a:r>
          </a:p>
          <a:p>
            <a:pPr algn="ctr">
              <a:lnSpc>
                <a:spcPts val="1280"/>
              </a:lnSpc>
            </a:pPr>
            <a:r>
              <a:rPr lang="en-US" sz="1200" b="1" dirty="0">
                <a:solidFill>
                  <a:srgbClr val="203355"/>
                </a:solidFill>
                <a:latin typeface="Rockwell" panose="02060603020205020403" pitchFamily="18" charset="77"/>
              </a:rPr>
              <a:t>University of South Carolina</a:t>
            </a:r>
          </a:p>
          <a:p>
            <a:pPr algn="ctr">
              <a:lnSpc>
                <a:spcPts val="1280"/>
              </a:lnSpc>
            </a:pPr>
            <a:endParaRPr lang="en-US" sz="1200" b="1" dirty="0">
              <a:solidFill>
                <a:srgbClr val="203355"/>
              </a:solidFill>
              <a:latin typeface="Rockwell" panose="02060603020205020403" pitchFamily="18" charset="77"/>
            </a:endParaRPr>
          </a:p>
        </p:txBody>
      </p:sp>
      <p:sp>
        <p:nvSpPr>
          <p:cNvPr id="41" name="TextBox 40">
            <a:extLst>
              <a:ext uri="{FF2B5EF4-FFF2-40B4-BE49-F238E27FC236}">
                <a16:creationId xmlns:a16="http://schemas.microsoft.com/office/drawing/2014/main" id="{F1F53A36-38E7-9B47-AA69-18260B6D7B30}"/>
              </a:ext>
            </a:extLst>
          </p:cNvPr>
          <p:cNvSpPr txBox="1"/>
          <p:nvPr/>
        </p:nvSpPr>
        <p:spPr>
          <a:xfrm>
            <a:off x="2277587" y="5306211"/>
            <a:ext cx="233090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Stephanie Wheeler, PhD</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42" name="TextBox 41">
            <a:extLst>
              <a:ext uri="{FF2B5EF4-FFF2-40B4-BE49-F238E27FC236}">
                <a16:creationId xmlns:a16="http://schemas.microsoft.com/office/drawing/2014/main" id="{8509140F-04A2-0040-B4AC-0598B14238E0}"/>
              </a:ext>
            </a:extLst>
          </p:cNvPr>
          <p:cNvSpPr txBox="1"/>
          <p:nvPr/>
        </p:nvSpPr>
        <p:spPr>
          <a:xfrm>
            <a:off x="107877" y="1498600"/>
            <a:ext cx="2157169"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Chau Trinh-Shevrin, DrPH</a:t>
            </a:r>
          </a:p>
          <a:p>
            <a:pPr algn="ctr">
              <a:lnSpc>
                <a:spcPts val="1280"/>
              </a:lnSpc>
            </a:pPr>
            <a:r>
              <a:rPr lang="en-US" sz="1200" b="1" dirty="0">
                <a:solidFill>
                  <a:srgbClr val="203355"/>
                </a:solidFill>
                <a:latin typeface="Rockwell" panose="02060603020205020403" pitchFamily="18" charset="77"/>
              </a:rPr>
              <a:t>New York University</a:t>
            </a:r>
          </a:p>
        </p:txBody>
      </p:sp>
      <p:sp>
        <p:nvSpPr>
          <p:cNvPr id="43" name="TextBox 42">
            <a:extLst>
              <a:ext uri="{FF2B5EF4-FFF2-40B4-BE49-F238E27FC236}">
                <a16:creationId xmlns:a16="http://schemas.microsoft.com/office/drawing/2014/main" id="{F5816D34-87D5-B444-91AA-F6EFF0F7A915}"/>
              </a:ext>
            </a:extLst>
          </p:cNvPr>
          <p:cNvSpPr txBox="1"/>
          <p:nvPr/>
        </p:nvSpPr>
        <p:spPr>
          <a:xfrm>
            <a:off x="2469393" y="1497511"/>
            <a:ext cx="190212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Cyndi Thomson, PhD</a:t>
            </a:r>
          </a:p>
          <a:p>
            <a:pPr algn="ctr">
              <a:lnSpc>
                <a:spcPts val="1280"/>
              </a:lnSpc>
            </a:pPr>
            <a:r>
              <a:rPr lang="en-US" sz="1200" b="1" dirty="0">
                <a:solidFill>
                  <a:srgbClr val="203355"/>
                </a:solidFill>
                <a:latin typeface="Rockwell" panose="02060603020205020403" pitchFamily="18" charset="77"/>
              </a:rPr>
              <a:t>University of Arizona</a:t>
            </a:r>
          </a:p>
        </p:txBody>
      </p:sp>
      <p:sp>
        <p:nvSpPr>
          <p:cNvPr id="44" name="TextBox 43">
            <a:extLst>
              <a:ext uri="{FF2B5EF4-FFF2-40B4-BE49-F238E27FC236}">
                <a16:creationId xmlns:a16="http://schemas.microsoft.com/office/drawing/2014/main" id="{194BDEB9-453B-DC4E-AFFF-D57CEA92C1C9}"/>
              </a:ext>
            </a:extLst>
          </p:cNvPr>
          <p:cNvSpPr txBox="1"/>
          <p:nvPr/>
        </p:nvSpPr>
        <p:spPr>
          <a:xfrm>
            <a:off x="6899573" y="1477011"/>
            <a:ext cx="2105507"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Cam Escoffery, PhD</a:t>
            </a:r>
          </a:p>
          <a:p>
            <a:pPr algn="ctr">
              <a:lnSpc>
                <a:spcPts val="1280"/>
              </a:lnSpc>
            </a:pPr>
            <a:r>
              <a:rPr lang="en-US" sz="1200" b="1" dirty="0">
                <a:solidFill>
                  <a:srgbClr val="203355"/>
                </a:solidFill>
                <a:latin typeface="Rockwell" panose="02060603020205020403" pitchFamily="18" charset="77"/>
              </a:rPr>
              <a:t>Emory University</a:t>
            </a:r>
          </a:p>
        </p:txBody>
      </p:sp>
      <p:sp>
        <p:nvSpPr>
          <p:cNvPr id="2" name="TextBox 1">
            <a:extLst>
              <a:ext uri="{FF2B5EF4-FFF2-40B4-BE49-F238E27FC236}">
                <a16:creationId xmlns:a16="http://schemas.microsoft.com/office/drawing/2014/main" id="{BE423D2C-12C1-0E44-B65D-6FBCA31B7625}"/>
              </a:ext>
            </a:extLst>
          </p:cNvPr>
          <p:cNvSpPr txBox="1"/>
          <p:nvPr/>
        </p:nvSpPr>
        <p:spPr>
          <a:xfrm>
            <a:off x="480876" y="5818323"/>
            <a:ext cx="2988236" cy="400110"/>
          </a:xfrm>
          <a:prstGeom prst="rect">
            <a:avLst/>
          </a:prstGeom>
          <a:noFill/>
          <a:ln w="22225">
            <a:solidFill>
              <a:srgbClr val="263E67"/>
            </a:solidFill>
          </a:ln>
        </p:spPr>
        <p:txBody>
          <a:bodyPr wrap="square" rtlCol="0">
            <a:spAutoFit/>
          </a:bodyPr>
          <a:lstStyle/>
          <a:p>
            <a:pPr algn="ctr"/>
            <a:r>
              <a:rPr lang="en-US" sz="2000" dirty="0">
                <a:solidFill>
                  <a:srgbClr val="263E67"/>
                </a:solidFill>
                <a:latin typeface="Rockwell" panose="02060603020205020403" pitchFamily="18" charset="77"/>
              </a:rPr>
              <a:t>Principal Investigators</a:t>
            </a:r>
          </a:p>
        </p:txBody>
      </p:sp>
      <p:pic>
        <p:nvPicPr>
          <p:cNvPr id="30" name="Picture 29" descr="../Media/Headshots/Cropped-FINAL/Hebert%20James%20FINAL.jpg">
            <a:extLst>
              <a:ext uri="{FF2B5EF4-FFF2-40B4-BE49-F238E27FC236}">
                <a16:creationId xmlns:a16="http://schemas.microsoft.com/office/drawing/2014/main" id="{C778E8D5-7E41-1A42-807A-474BA26ED4A9}"/>
              </a:ext>
            </a:extLst>
          </p:cNvPr>
          <p:cNvPicPr/>
          <p:nvPr/>
        </p:nvPicPr>
        <p:blipFill>
          <a:blip r:embed="rId14">
            <a:extLst>
              <a:ext uri="{28A0092B-C50C-407E-A947-70E740481C1C}">
                <a14:useLocalDpi xmlns:a14="http://schemas.microsoft.com/office/drawing/2010/main" val="0"/>
              </a:ext>
            </a:extLst>
          </a:blip>
          <a:srcRect/>
          <a:stretch>
            <a:fillRect/>
          </a:stretch>
        </p:blipFill>
        <p:spPr bwMode="auto">
          <a:xfrm>
            <a:off x="480877" y="1955165"/>
            <a:ext cx="1388466" cy="1472184"/>
          </a:xfrm>
          <a:prstGeom prst="rect">
            <a:avLst/>
          </a:prstGeom>
          <a:noFill/>
          <a:ln>
            <a:noFill/>
          </a:ln>
        </p:spPr>
      </p:pic>
      <p:sp>
        <p:nvSpPr>
          <p:cNvPr id="31" name="TextBox 30">
            <a:extLst>
              <a:ext uri="{FF2B5EF4-FFF2-40B4-BE49-F238E27FC236}">
                <a16:creationId xmlns:a16="http://schemas.microsoft.com/office/drawing/2014/main" id="{A94E716B-7771-754F-8FA7-CB75D934E73A}"/>
              </a:ext>
            </a:extLst>
          </p:cNvPr>
          <p:cNvSpPr txBox="1"/>
          <p:nvPr/>
        </p:nvSpPr>
        <p:spPr>
          <a:xfrm>
            <a:off x="165558" y="5299310"/>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Natoshia Askelson, PhD</a:t>
            </a:r>
          </a:p>
          <a:p>
            <a:pPr algn="ctr">
              <a:lnSpc>
                <a:spcPts val="1280"/>
              </a:lnSpc>
            </a:pPr>
            <a:r>
              <a:rPr lang="en-US" sz="1200" b="1" dirty="0">
                <a:solidFill>
                  <a:srgbClr val="203355"/>
                </a:solidFill>
                <a:latin typeface="Rockwell" panose="02060603020205020403" pitchFamily="18" charset="77"/>
              </a:rPr>
              <a:t>University of Iowa</a:t>
            </a:r>
          </a:p>
        </p:txBody>
      </p:sp>
    </p:spTree>
    <p:extLst>
      <p:ext uri="{BB962C8B-B14F-4D97-AF65-F5344CB8AC3E}">
        <p14:creationId xmlns:p14="http://schemas.microsoft.com/office/powerpoint/2010/main" val="553919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E12B059E-BC9D-1B42-8868-312C10074A43}"/>
              </a:ext>
            </a:extLst>
          </p:cNvPr>
          <p:cNvSpPr txBox="1"/>
          <p:nvPr/>
        </p:nvSpPr>
        <p:spPr>
          <a:xfrm>
            <a:off x="8764586" y="3430853"/>
            <a:ext cx="184731" cy="369332"/>
          </a:xfrm>
          <a:prstGeom prst="rect">
            <a:avLst/>
          </a:prstGeom>
          <a:noFill/>
        </p:spPr>
        <p:txBody>
          <a:bodyPr wrap="square" rtlCol="0">
            <a:spAutoFit/>
          </a:bodyPr>
          <a:lstStyle/>
          <a:p>
            <a:endParaRPr lang="en-US" dirty="0"/>
          </a:p>
        </p:txBody>
      </p:sp>
      <p:sp>
        <p:nvSpPr>
          <p:cNvPr id="34" name="TextBox 33">
            <a:extLst>
              <a:ext uri="{FF2B5EF4-FFF2-40B4-BE49-F238E27FC236}">
                <a16:creationId xmlns:a16="http://schemas.microsoft.com/office/drawing/2014/main" id="{8B1697D8-D17F-9C4A-98AB-3F9D91A0A19E}"/>
              </a:ext>
            </a:extLst>
          </p:cNvPr>
          <p:cNvSpPr txBox="1"/>
          <p:nvPr/>
        </p:nvSpPr>
        <p:spPr>
          <a:xfrm>
            <a:off x="2644589" y="3419328"/>
            <a:ext cx="180068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Heidi Haines, MS</a:t>
            </a:r>
          </a:p>
          <a:p>
            <a:pPr algn="ctr">
              <a:lnSpc>
                <a:spcPts val="1280"/>
              </a:lnSpc>
            </a:pPr>
            <a:r>
              <a:rPr lang="en-US" sz="1200" b="1" dirty="0">
                <a:solidFill>
                  <a:srgbClr val="203355"/>
                </a:solidFill>
                <a:latin typeface="Rockwell" panose="02060603020205020403" pitchFamily="18" charset="77"/>
              </a:rPr>
              <a:t>University of Iowa</a:t>
            </a:r>
            <a:endParaRPr lang="en-US" sz="1200" b="1" dirty="0">
              <a:solidFill>
                <a:srgbClr val="263E67"/>
              </a:solidFill>
              <a:latin typeface="Rockwell" panose="02060603020205020403" pitchFamily="18" charset="77"/>
            </a:endParaRPr>
          </a:p>
        </p:txBody>
      </p:sp>
      <p:sp>
        <p:nvSpPr>
          <p:cNvPr id="35" name="TextBox 34">
            <a:extLst>
              <a:ext uri="{FF2B5EF4-FFF2-40B4-BE49-F238E27FC236}">
                <a16:creationId xmlns:a16="http://schemas.microsoft.com/office/drawing/2014/main" id="{6E6BA6D3-9932-8C4C-AC9E-0E972F2D8FE5}"/>
              </a:ext>
            </a:extLst>
          </p:cNvPr>
          <p:cNvSpPr txBox="1"/>
          <p:nvPr/>
        </p:nvSpPr>
        <p:spPr>
          <a:xfrm>
            <a:off x="4625257" y="5323196"/>
            <a:ext cx="2294414"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Becky Lee, MS</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36" name="TextBox 35">
            <a:extLst>
              <a:ext uri="{FF2B5EF4-FFF2-40B4-BE49-F238E27FC236}">
                <a16:creationId xmlns:a16="http://schemas.microsoft.com/office/drawing/2014/main" id="{FDEEF350-20A6-CE45-AC64-936C53115236}"/>
              </a:ext>
            </a:extLst>
          </p:cNvPr>
          <p:cNvSpPr txBox="1"/>
          <p:nvPr/>
        </p:nvSpPr>
        <p:spPr>
          <a:xfrm>
            <a:off x="4723188" y="1492754"/>
            <a:ext cx="2105507"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Julie </a:t>
            </a:r>
            <a:r>
              <a:rPr lang="en-US" sz="1200" b="1" dirty="0" err="1">
                <a:solidFill>
                  <a:srgbClr val="203355"/>
                </a:solidFill>
                <a:latin typeface="Rockwell" panose="02060603020205020403" pitchFamily="18" charset="77"/>
              </a:rPr>
              <a:t>Kranick</a:t>
            </a:r>
            <a:r>
              <a:rPr lang="en-US" sz="1200" b="1" dirty="0">
                <a:solidFill>
                  <a:srgbClr val="203355"/>
                </a:solidFill>
                <a:latin typeface="Rockwell" panose="02060603020205020403" pitchFamily="18" charset="77"/>
              </a:rPr>
              <a:t>, MA, MPhil</a:t>
            </a:r>
          </a:p>
          <a:p>
            <a:pPr algn="ctr">
              <a:lnSpc>
                <a:spcPts val="1280"/>
              </a:lnSpc>
            </a:pPr>
            <a:r>
              <a:rPr lang="en-US" sz="1200" b="1" dirty="0">
                <a:solidFill>
                  <a:srgbClr val="203355"/>
                </a:solidFill>
                <a:latin typeface="Rockwell" panose="02060603020205020403" pitchFamily="18" charset="77"/>
              </a:rPr>
              <a:t>New York University</a:t>
            </a:r>
          </a:p>
        </p:txBody>
      </p:sp>
      <p:sp>
        <p:nvSpPr>
          <p:cNvPr id="37" name="TextBox 36">
            <a:extLst>
              <a:ext uri="{FF2B5EF4-FFF2-40B4-BE49-F238E27FC236}">
                <a16:creationId xmlns:a16="http://schemas.microsoft.com/office/drawing/2014/main" id="{50DEE84C-D55E-F24B-B7BD-0F986674D6A5}"/>
              </a:ext>
            </a:extLst>
          </p:cNvPr>
          <p:cNvSpPr txBox="1"/>
          <p:nvPr/>
        </p:nvSpPr>
        <p:spPr>
          <a:xfrm>
            <a:off x="7023678" y="3409045"/>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Christine Agnone, MPH</a:t>
            </a:r>
          </a:p>
          <a:p>
            <a:pPr algn="ctr">
              <a:lnSpc>
                <a:spcPts val="1280"/>
              </a:lnSpc>
            </a:pPr>
            <a:r>
              <a:rPr lang="en-US" sz="1200" b="1" dirty="0">
                <a:solidFill>
                  <a:srgbClr val="203355"/>
                </a:solidFill>
                <a:latin typeface="Rockwell" panose="02060603020205020403" pitchFamily="18" charset="77"/>
              </a:rPr>
              <a:t>Emory University</a:t>
            </a:r>
          </a:p>
        </p:txBody>
      </p:sp>
      <p:sp>
        <p:nvSpPr>
          <p:cNvPr id="39" name="TextBox 38">
            <a:extLst>
              <a:ext uri="{FF2B5EF4-FFF2-40B4-BE49-F238E27FC236}">
                <a16:creationId xmlns:a16="http://schemas.microsoft.com/office/drawing/2014/main" id="{EDAE6AE9-3658-5C45-9FF6-30BD3F8630EF}"/>
              </a:ext>
            </a:extLst>
          </p:cNvPr>
          <p:cNvSpPr txBox="1"/>
          <p:nvPr/>
        </p:nvSpPr>
        <p:spPr>
          <a:xfrm>
            <a:off x="4766843" y="3411877"/>
            <a:ext cx="2041805"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Thuy Vu, MPH</a:t>
            </a:r>
          </a:p>
          <a:p>
            <a:pPr algn="ctr">
              <a:lnSpc>
                <a:spcPts val="1280"/>
              </a:lnSpc>
            </a:pPr>
            <a:r>
              <a:rPr lang="en-US" sz="1200" b="1" dirty="0">
                <a:solidFill>
                  <a:srgbClr val="203355"/>
                </a:solidFill>
                <a:latin typeface="Rockwell" panose="02060603020205020403" pitchFamily="18" charset="77"/>
              </a:rPr>
              <a:t>University of Washington</a:t>
            </a:r>
            <a:endParaRPr lang="en-US" sz="1200" b="1" dirty="0">
              <a:solidFill>
                <a:srgbClr val="263E67"/>
              </a:solidFill>
              <a:latin typeface="Rockwell" panose="02060603020205020403" pitchFamily="18" charset="77"/>
            </a:endParaRPr>
          </a:p>
        </p:txBody>
      </p:sp>
      <p:sp>
        <p:nvSpPr>
          <p:cNvPr id="40" name="TextBox 39">
            <a:extLst>
              <a:ext uri="{FF2B5EF4-FFF2-40B4-BE49-F238E27FC236}">
                <a16:creationId xmlns:a16="http://schemas.microsoft.com/office/drawing/2014/main" id="{F5456C2B-82DF-2845-9210-9F8B8F598BED}"/>
              </a:ext>
            </a:extLst>
          </p:cNvPr>
          <p:cNvSpPr txBox="1"/>
          <p:nvPr/>
        </p:nvSpPr>
        <p:spPr>
          <a:xfrm>
            <a:off x="238918" y="3415337"/>
            <a:ext cx="2041805" cy="425758"/>
          </a:xfrm>
          <a:prstGeom prst="rect">
            <a:avLst/>
          </a:prstGeom>
          <a:noFill/>
        </p:spPr>
        <p:txBody>
          <a:bodyPr wrap="square" rtlCol="0">
            <a:spAutoFit/>
          </a:bodyPr>
          <a:lstStyle/>
          <a:p>
            <a:pPr algn="ctr">
              <a:lnSpc>
                <a:spcPts val="1280"/>
              </a:lnSpc>
            </a:pPr>
            <a:r>
              <a:rPr lang="en-US" sz="1200" b="1" dirty="0" err="1">
                <a:solidFill>
                  <a:srgbClr val="203355"/>
                </a:solidFill>
                <a:latin typeface="Rockwell" panose="02060603020205020403" pitchFamily="18" charset="77"/>
              </a:rPr>
              <a:t>Rosi</a:t>
            </a:r>
            <a:r>
              <a:rPr lang="en-US" sz="1200" b="1" dirty="0">
                <a:solidFill>
                  <a:srgbClr val="203355"/>
                </a:solidFill>
                <a:latin typeface="Rockwell" panose="02060603020205020403" pitchFamily="18" charset="77"/>
              </a:rPr>
              <a:t> Vogel, BBA/MBA</a:t>
            </a:r>
          </a:p>
          <a:p>
            <a:pPr algn="ctr">
              <a:lnSpc>
                <a:spcPts val="1280"/>
              </a:lnSpc>
            </a:pPr>
            <a:r>
              <a:rPr lang="en-US" sz="1200" b="1" dirty="0">
                <a:solidFill>
                  <a:srgbClr val="203355"/>
                </a:solidFill>
                <a:latin typeface="Rockwell" panose="02060603020205020403" pitchFamily="18" charset="77"/>
              </a:rPr>
              <a:t>University of Arizona</a:t>
            </a:r>
          </a:p>
        </p:txBody>
      </p:sp>
      <p:sp>
        <p:nvSpPr>
          <p:cNvPr id="41" name="TextBox 40">
            <a:extLst>
              <a:ext uri="{FF2B5EF4-FFF2-40B4-BE49-F238E27FC236}">
                <a16:creationId xmlns:a16="http://schemas.microsoft.com/office/drawing/2014/main" id="{F1F53A36-38E7-9B47-AA69-18260B6D7B30}"/>
              </a:ext>
            </a:extLst>
          </p:cNvPr>
          <p:cNvSpPr txBox="1"/>
          <p:nvPr/>
        </p:nvSpPr>
        <p:spPr>
          <a:xfrm>
            <a:off x="2397731" y="5323196"/>
            <a:ext cx="2294413"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Catherine Rohweder, DrPH</a:t>
            </a:r>
          </a:p>
          <a:p>
            <a:pPr algn="ctr">
              <a:lnSpc>
                <a:spcPts val="1280"/>
              </a:lnSpc>
            </a:pPr>
            <a:r>
              <a:rPr lang="en-US" sz="1200" b="1" dirty="0">
                <a:solidFill>
                  <a:srgbClr val="203355"/>
                </a:solidFill>
                <a:latin typeface="Rockwell" panose="02060603020205020403" pitchFamily="18" charset="77"/>
              </a:rPr>
              <a:t>University of North Carolina</a:t>
            </a:r>
          </a:p>
        </p:txBody>
      </p:sp>
      <p:sp>
        <p:nvSpPr>
          <p:cNvPr id="42" name="TextBox 41">
            <a:extLst>
              <a:ext uri="{FF2B5EF4-FFF2-40B4-BE49-F238E27FC236}">
                <a16:creationId xmlns:a16="http://schemas.microsoft.com/office/drawing/2014/main" id="{8509140F-04A2-0040-B4AC-0598B14238E0}"/>
              </a:ext>
            </a:extLst>
          </p:cNvPr>
          <p:cNvSpPr txBox="1"/>
          <p:nvPr/>
        </p:nvSpPr>
        <p:spPr>
          <a:xfrm>
            <a:off x="-47612" y="1484888"/>
            <a:ext cx="2666569"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Emily </a:t>
            </a:r>
            <a:r>
              <a:rPr lang="en-US" sz="1200" b="1" dirty="0" err="1">
                <a:solidFill>
                  <a:srgbClr val="203355"/>
                </a:solidFill>
                <a:latin typeface="Rockwell" panose="02060603020205020403" pitchFamily="18" charset="77"/>
              </a:rPr>
              <a:t>Bilenduke</a:t>
            </a:r>
            <a:r>
              <a:rPr lang="en-US" sz="1200" b="1" dirty="0">
                <a:solidFill>
                  <a:srgbClr val="203355"/>
                </a:solidFill>
                <a:latin typeface="Rockwell" panose="02060603020205020403" pitchFamily="18" charset="77"/>
              </a:rPr>
              <a:t>, MA</a:t>
            </a:r>
          </a:p>
          <a:p>
            <a:pPr algn="ctr">
              <a:lnSpc>
                <a:spcPts val="1280"/>
              </a:lnSpc>
            </a:pPr>
            <a:r>
              <a:rPr lang="en-US" sz="1200" b="1" dirty="0">
                <a:solidFill>
                  <a:srgbClr val="203355"/>
                </a:solidFill>
                <a:latin typeface="Rockwell" panose="02060603020205020403" pitchFamily="18" charset="77"/>
              </a:rPr>
              <a:t>Colorado School of Public Health</a:t>
            </a:r>
          </a:p>
        </p:txBody>
      </p:sp>
      <p:sp>
        <p:nvSpPr>
          <p:cNvPr id="43" name="TextBox 42">
            <a:extLst>
              <a:ext uri="{FF2B5EF4-FFF2-40B4-BE49-F238E27FC236}">
                <a16:creationId xmlns:a16="http://schemas.microsoft.com/office/drawing/2014/main" id="{F5816D34-87D5-B444-91AA-F6EFF0F7A915}"/>
              </a:ext>
            </a:extLst>
          </p:cNvPr>
          <p:cNvSpPr txBox="1"/>
          <p:nvPr/>
        </p:nvSpPr>
        <p:spPr>
          <a:xfrm>
            <a:off x="2606179" y="1500128"/>
            <a:ext cx="190212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Victoria Foster, MPH</a:t>
            </a:r>
          </a:p>
          <a:p>
            <a:pPr algn="ctr">
              <a:lnSpc>
                <a:spcPts val="1280"/>
              </a:lnSpc>
            </a:pPr>
            <a:r>
              <a:rPr lang="en-US" sz="1200" b="1" dirty="0">
                <a:solidFill>
                  <a:srgbClr val="203355"/>
                </a:solidFill>
                <a:latin typeface="Rockwell" panose="02060603020205020403" pitchFamily="18" charset="77"/>
              </a:rPr>
              <a:t>New York University</a:t>
            </a:r>
          </a:p>
        </p:txBody>
      </p:sp>
      <p:sp>
        <p:nvSpPr>
          <p:cNvPr id="44" name="TextBox 43">
            <a:extLst>
              <a:ext uri="{FF2B5EF4-FFF2-40B4-BE49-F238E27FC236}">
                <a16:creationId xmlns:a16="http://schemas.microsoft.com/office/drawing/2014/main" id="{194BDEB9-453B-DC4E-AFFF-D57CEA92C1C9}"/>
              </a:ext>
            </a:extLst>
          </p:cNvPr>
          <p:cNvSpPr txBox="1"/>
          <p:nvPr/>
        </p:nvSpPr>
        <p:spPr>
          <a:xfrm>
            <a:off x="6872361" y="1501961"/>
            <a:ext cx="234444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Sam Noblet, MPH</a:t>
            </a:r>
          </a:p>
          <a:p>
            <a:pPr algn="ctr">
              <a:lnSpc>
                <a:spcPts val="1280"/>
              </a:lnSpc>
            </a:pPr>
            <a:r>
              <a:rPr lang="en-US" sz="1200" b="1" dirty="0">
                <a:solidFill>
                  <a:srgbClr val="203355"/>
                </a:solidFill>
                <a:latin typeface="Rockwell" panose="02060603020205020403" pitchFamily="18" charset="77"/>
              </a:rPr>
              <a:t>University of South Carolina</a:t>
            </a:r>
          </a:p>
        </p:txBody>
      </p:sp>
      <p:sp>
        <p:nvSpPr>
          <p:cNvPr id="2" name="TextBox 1">
            <a:extLst>
              <a:ext uri="{FF2B5EF4-FFF2-40B4-BE49-F238E27FC236}">
                <a16:creationId xmlns:a16="http://schemas.microsoft.com/office/drawing/2014/main" id="{BE423D2C-12C1-0E44-B65D-6FBCA31B7625}"/>
              </a:ext>
            </a:extLst>
          </p:cNvPr>
          <p:cNvSpPr txBox="1"/>
          <p:nvPr/>
        </p:nvSpPr>
        <p:spPr>
          <a:xfrm>
            <a:off x="480877" y="5818321"/>
            <a:ext cx="2325952" cy="400110"/>
          </a:xfrm>
          <a:prstGeom prst="rect">
            <a:avLst/>
          </a:prstGeom>
          <a:noFill/>
          <a:ln w="22225">
            <a:solidFill>
              <a:srgbClr val="263E67"/>
            </a:solidFill>
          </a:ln>
        </p:spPr>
        <p:txBody>
          <a:bodyPr wrap="square" rtlCol="0">
            <a:spAutoFit/>
          </a:bodyPr>
          <a:lstStyle/>
          <a:p>
            <a:pPr algn="ctr"/>
            <a:r>
              <a:rPr lang="en-US" sz="2000" dirty="0">
                <a:solidFill>
                  <a:srgbClr val="263E67"/>
                </a:solidFill>
                <a:latin typeface="Rockwell" panose="02060603020205020403" pitchFamily="18" charset="77"/>
              </a:rPr>
              <a:t>Project Directors</a:t>
            </a:r>
          </a:p>
        </p:txBody>
      </p:sp>
      <p:sp>
        <p:nvSpPr>
          <p:cNvPr id="31" name="TextBox 30">
            <a:extLst>
              <a:ext uri="{FF2B5EF4-FFF2-40B4-BE49-F238E27FC236}">
                <a16:creationId xmlns:a16="http://schemas.microsoft.com/office/drawing/2014/main" id="{A94E716B-7771-754F-8FA7-CB75D934E73A}"/>
              </a:ext>
            </a:extLst>
          </p:cNvPr>
          <p:cNvSpPr txBox="1"/>
          <p:nvPr/>
        </p:nvSpPr>
        <p:spPr>
          <a:xfrm>
            <a:off x="130555" y="5323196"/>
            <a:ext cx="2316111"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Mary Wangen, MPH</a:t>
            </a:r>
          </a:p>
          <a:p>
            <a:pPr algn="ctr">
              <a:lnSpc>
                <a:spcPts val="1280"/>
              </a:lnSpc>
            </a:pPr>
            <a:r>
              <a:rPr lang="en-US" sz="1200" b="1" dirty="0">
                <a:solidFill>
                  <a:srgbClr val="203355"/>
                </a:solidFill>
                <a:latin typeface="Rockwell" panose="02060603020205020403" pitchFamily="18" charset="77"/>
              </a:rPr>
              <a:t>University of North Carolina</a:t>
            </a:r>
          </a:p>
        </p:txBody>
      </p:sp>
      <p:pic>
        <p:nvPicPr>
          <p:cNvPr id="32" name="Picture 31">
            <a:extLst>
              <a:ext uri="{FF2B5EF4-FFF2-40B4-BE49-F238E27FC236}">
                <a16:creationId xmlns:a16="http://schemas.microsoft.com/office/drawing/2014/main" id="{16474571-58C6-6744-A6B0-EC18C500E13C}"/>
              </a:ext>
            </a:extLst>
          </p:cNvPr>
          <p:cNvPicPr>
            <a:picLocks noChangeAspect="1"/>
          </p:cNvPicPr>
          <p:nvPr/>
        </p:nvPicPr>
        <p:blipFill>
          <a:blip r:embed="rId3"/>
          <a:srcRect t="613" b="613"/>
          <a:stretch/>
        </p:blipFill>
        <p:spPr>
          <a:xfrm>
            <a:off x="592226" y="50230"/>
            <a:ext cx="1381988" cy="1453896"/>
          </a:xfrm>
          <a:prstGeom prst="rect">
            <a:avLst/>
          </a:prstGeom>
        </p:spPr>
      </p:pic>
      <p:pic>
        <p:nvPicPr>
          <p:cNvPr id="45" name="Picture 44">
            <a:extLst>
              <a:ext uri="{FF2B5EF4-FFF2-40B4-BE49-F238E27FC236}">
                <a16:creationId xmlns:a16="http://schemas.microsoft.com/office/drawing/2014/main" id="{E5AA0684-55C2-A54D-BB99-5D22A32E3DAF}"/>
              </a:ext>
            </a:extLst>
          </p:cNvPr>
          <p:cNvPicPr>
            <a:picLocks noChangeAspect="1"/>
          </p:cNvPicPr>
          <p:nvPr/>
        </p:nvPicPr>
        <p:blipFill>
          <a:blip r:embed="rId4"/>
          <a:srcRect t="271" b="271"/>
          <a:stretch/>
        </p:blipFill>
        <p:spPr>
          <a:xfrm>
            <a:off x="2871641" y="56360"/>
            <a:ext cx="1372478" cy="1453896"/>
          </a:xfrm>
          <a:prstGeom prst="rect">
            <a:avLst/>
          </a:prstGeom>
        </p:spPr>
      </p:pic>
      <p:pic>
        <p:nvPicPr>
          <p:cNvPr id="46" name="Picture 45">
            <a:extLst>
              <a:ext uri="{FF2B5EF4-FFF2-40B4-BE49-F238E27FC236}">
                <a16:creationId xmlns:a16="http://schemas.microsoft.com/office/drawing/2014/main" id="{586D8CB9-35F8-664B-ACE2-775548885428}"/>
              </a:ext>
            </a:extLst>
          </p:cNvPr>
          <p:cNvPicPr>
            <a:picLocks noChangeAspect="1"/>
          </p:cNvPicPr>
          <p:nvPr/>
        </p:nvPicPr>
        <p:blipFill>
          <a:blip r:embed="rId5"/>
          <a:srcRect t="271" b="271"/>
          <a:stretch/>
        </p:blipFill>
        <p:spPr>
          <a:xfrm>
            <a:off x="5101506" y="50230"/>
            <a:ext cx="1372478" cy="1453896"/>
          </a:xfrm>
          <a:prstGeom prst="rect">
            <a:avLst/>
          </a:prstGeom>
        </p:spPr>
      </p:pic>
      <p:pic>
        <p:nvPicPr>
          <p:cNvPr id="47" name="Picture 46">
            <a:extLst>
              <a:ext uri="{FF2B5EF4-FFF2-40B4-BE49-F238E27FC236}">
                <a16:creationId xmlns:a16="http://schemas.microsoft.com/office/drawing/2014/main" id="{BD617BC0-463B-BA49-88A9-EA3048DBF2D2}"/>
              </a:ext>
            </a:extLst>
          </p:cNvPr>
          <p:cNvPicPr/>
          <p:nvPr/>
        </p:nvPicPr>
        <p:blipFill>
          <a:blip r:embed="rId6"/>
          <a:srcRect/>
          <a:stretch/>
        </p:blipFill>
        <p:spPr bwMode="auto">
          <a:xfrm>
            <a:off x="7350348" y="50230"/>
            <a:ext cx="1388466" cy="1453896"/>
          </a:xfrm>
          <a:prstGeom prst="rect">
            <a:avLst/>
          </a:prstGeom>
          <a:noFill/>
          <a:ln>
            <a:noFill/>
          </a:ln>
        </p:spPr>
      </p:pic>
      <p:pic>
        <p:nvPicPr>
          <p:cNvPr id="48" name="Picture 47">
            <a:extLst>
              <a:ext uri="{FF2B5EF4-FFF2-40B4-BE49-F238E27FC236}">
                <a16:creationId xmlns:a16="http://schemas.microsoft.com/office/drawing/2014/main" id="{51AE2E4D-D26C-474E-9F00-7EC54736000F}"/>
              </a:ext>
            </a:extLst>
          </p:cNvPr>
          <p:cNvPicPr>
            <a:picLocks noChangeAspect="1"/>
          </p:cNvPicPr>
          <p:nvPr/>
        </p:nvPicPr>
        <p:blipFill>
          <a:blip r:embed="rId7"/>
          <a:srcRect/>
          <a:stretch/>
        </p:blipFill>
        <p:spPr>
          <a:xfrm>
            <a:off x="577298" y="1969492"/>
            <a:ext cx="1365046" cy="1453896"/>
          </a:xfrm>
          <a:prstGeom prst="rect">
            <a:avLst/>
          </a:prstGeom>
        </p:spPr>
      </p:pic>
      <p:pic>
        <p:nvPicPr>
          <p:cNvPr id="49" name="Picture 48">
            <a:extLst>
              <a:ext uri="{FF2B5EF4-FFF2-40B4-BE49-F238E27FC236}">
                <a16:creationId xmlns:a16="http://schemas.microsoft.com/office/drawing/2014/main" id="{BF13D171-6789-D443-824B-126BFC597F89}"/>
              </a:ext>
            </a:extLst>
          </p:cNvPr>
          <p:cNvPicPr>
            <a:picLocks noChangeAspect="1"/>
          </p:cNvPicPr>
          <p:nvPr/>
        </p:nvPicPr>
        <p:blipFill>
          <a:blip r:embed="rId8"/>
          <a:srcRect/>
          <a:stretch/>
        </p:blipFill>
        <p:spPr>
          <a:xfrm>
            <a:off x="2867966" y="1971976"/>
            <a:ext cx="1365046" cy="1453896"/>
          </a:xfrm>
          <a:prstGeom prst="rect">
            <a:avLst/>
          </a:prstGeom>
        </p:spPr>
      </p:pic>
      <p:pic>
        <p:nvPicPr>
          <p:cNvPr id="50" name="Picture 49">
            <a:extLst>
              <a:ext uri="{FF2B5EF4-FFF2-40B4-BE49-F238E27FC236}">
                <a16:creationId xmlns:a16="http://schemas.microsoft.com/office/drawing/2014/main" id="{8A667425-82D2-8D4D-A721-1933F3F2882F}"/>
              </a:ext>
            </a:extLst>
          </p:cNvPr>
          <p:cNvPicPr>
            <a:picLocks noChangeAspect="1"/>
          </p:cNvPicPr>
          <p:nvPr/>
        </p:nvPicPr>
        <p:blipFill>
          <a:blip r:embed="rId9"/>
          <a:srcRect/>
          <a:stretch/>
        </p:blipFill>
        <p:spPr>
          <a:xfrm>
            <a:off x="5113590" y="1976036"/>
            <a:ext cx="1376148" cy="1453896"/>
          </a:xfrm>
          <a:prstGeom prst="rect">
            <a:avLst/>
          </a:prstGeom>
        </p:spPr>
      </p:pic>
      <p:pic>
        <p:nvPicPr>
          <p:cNvPr id="51" name="Picture 50">
            <a:extLst>
              <a:ext uri="{FF2B5EF4-FFF2-40B4-BE49-F238E27FC236}">
                <a16:creationId xmlns:a16="http://schemas.microsoft.com/office/drawing/2014/main" id="{25E93E62-D189-1F4F-98D8-6365A1E49397}"/>
              </a:ext>
            </a:extLst>
          </p:cNvPr>
          <p:cNvPicPr>
            <a:picLocks noChangeAspect="1"/>
          </p:cNvPicPr>
          <p:nvPr/>
        </p:nvPicPr>
        <p:blipFill>
          <a:blip r:embed="rId10"/>
          <a:srcRect t="1169" b="1169"/>
          <a:stretch/>
        </p:blipFill>
        <p:spPr>
          <a:xfrm>
            <a:off x="7345714" y="1971976"/>
            <a:ext cx="1397734" cy="1453896"/>
          </a:xfrm>
          <a:prstGeom prst="rect">
            <a:avLst/>
          </a:prstGeom>
        </p:spPr>
      </p:pic>
      <p:pic>
        <p:nvPicPr>
          <p:cNvPr id="52" name="Picture 51">
            <a:extLst>
              <a:ext uri="{FF2B5EF4-FFF2-40B4-BE49-F238E27FC236}">
                <a16:creationId xmlns:a16="http://schemas.microsoft.com/office/drawing/2014/main" id="{BC123413-8697-CB49-8311-EF360833120A}"/>
              </a:ext>
            </a:extLst>
          </p:cNvPr>
          <p:cNvPicPr>
            <a:picLocks noChangeAspect="1"/>
          </p:cNvPicPr>
          <p:nvPr/>
        </p:nvPicPr>
        <p:blipFill>
          <a:blip r:embed="rId11"/>
          <a:srcRect/>
          <a:stretch/>
        </p:blipFill>
        <p:spPr>
          <a:xfrm>
            <a:off x="574397" y="3891014"/>
            <a:ext cx="1365046" cy="1453896"/>
          </a:xfrm>
          <a:prstGeom prst="rect">
            <a:avLst/>
          </a:prstGeom>
        </p:spPr>
      </p:pic>
      <p:pic>
        <p:nvPicPr>
          <p:cNvPr id="53" name="Picture 52">
            <a:extLst>
              <a:ext uri="{FF2B5EF4-FFF2-40B4-BE49-F238E27FC236}">
                <a16:creationId xmlns:a16="http://schemas.microsoft.com/office/drawing/2014/main" id="{7BD6B243-8681-A64D-84C0-BB5D21C18A9B}"/>
              </a:ext>
            </a:extLst>
          </p:cNvPr>
          <p:cNvPicPr>
            <a:picLocks noChangeAspect="1"/>
          </p:cNvPicPr>
          <p:nvPr/>
        </p:nvPicPr>
        <p:blipFill>
          <a:blip r:embed="rId12"/>
          <a:srcRect/>
          <a:stretch/>
        </p:blipFill>
        <p:spPr>
          <a:xfrm>
            <a:off x="2856864" y="3891297"/>
            <a:ext cx="1376148" cy="1453896"/>
          </a:xfrm>
          <a:prstGeom prst="rect">
            <a:avLst/>
          </a:prstGeom>
        </p:spPr>
      </p:pic>
      <p:pic>
        <p:nvPicPr>
          <p:cNvPr id="54" name="Picture 53">
            <a:extLst>
              <a:ext uri="{FF2B5EF4-FFF2-40B4-BE49-F238E27FC236}">
                <a16:creationId xmlns:a16="http://schemas.microsoft.com/office/drawing/2014/main" id="{AC1C80B4-F46F-344F-9B0C-E71862CB4AE2}"/>
              </a:ext>
            </a:extLst>
          </p:cNvPr>
          <p:cNvPicPr>
            <a:picLocks noChangeAspect="1"/>
          </p:cNvPicPr>
          <p:nvPr/>
        </p:nvPicPr>
        <p:blipFill>
          <a:blip r:embed="rId13"/>
          <a:srcRect/>
          <a:stretch/>
        </p:blipFill>
        <p:spPr>
          <a:xfrm>
            <a:off x="5098030" y="3889804"/>
            <a:ext cx="1395741" cy="1453896"/>
          </a:xfrm>
          <a:prstGeom prst="rect">
            <a:avLst/>
          </a:prstGeom>
        </p:spPr>
      </p:pic>
    </p:spTree>
    <p:extLst>
      <p:ext uri="{BB962C8B-B14F-4D97-AF65-F5344CB8AC3E}">
        <p14:creationId xmlns:p14="http://schemas.microsoft.com/office/powerpoint/2010/main" val="2584002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640564" y="174324"/>
            <a:ext cx="8692308" cy="707886"/>
          </a:xfrm>
          <a:prstGeom prst="rect">
            <a:avLst/>
          </a:prstGeom>
          <a:noFill/>
        </p:spPr>
        <p:txBody>
          <a:bodyPr wrap="square" rtlCol="0">
            <a:spAutoFit/>
          </a:bodyPr>
          <a:lstStyle/>
          <a:p>
            <a:pPr algn="ctr"/>
            <a:r>
              <a:rPr lang="en-US" sz="4000" dirty="0">
                <a:solidFill>
                  <a:schemeClr val="bg1"/>
                </a:solidFill>
              </a:rPr>
              <a:t>Agenda</a:t>
            </a:r>
            <a:endParaRPr lang="en-US" sz="2800" i="1" dirty="0">
              <a:solidFill>
                <a:schemeClr val="bg1"/>
              </a:solidFill>
            </a:endParaRPr>
          </a:p>
        </p:txBody>
      </p:sp>
      <p:pic>
        <p:nvPicPr>
          <p:cNvPr id="4" name="Picture 3">
            <a:extLst>
              <a:ext uri="{FF2B5EF4-FFF2-40B4-BE49-F238E27FC236}">
                <a16:creationId xmlns:a16="http://schemas.microsoft.com/office/drawing/2014/main" id="{87647DF4-4247-CC49-AC36-1F9792C51B0E}"/>
              </a:ext>
            </a:extLst>
          </p:cNvPr>
          <p:cNvPicPr>
            <a:picLocks noChangeAspect="1"/>
          </p:cNvPicPr>
          <p:nvPr/>
        </p:nvPicPr>
        <p:blipFill>
          <a:blip r:embed="rId3"/>
          <a:stretch>
            <a:fillRect/>
          </a:stretch>
        </p:blipFill>
        <p:spPr>
          <a:xfrm>
            <a:off x="2374698" y="3456972"/>
            <a:ext cx="1714130" cy="1952618"/>
          </a:xfrm>
          <a:prstGeom prst="rect">
            <a:avLst/>
          </a:prstGeom>
        </p:spPr>
      </p:pic>
      <p:pic>
        <p:nvPicPr>
          <p:cNvPr id="13" name="Picture 12">
            <a:extLst>
              <a:ext uri="{FF2B5EF4-FFF2-40B4-BE49-F238E27FC236}">
                <a16:creationId xmlns:a16="http://schemas.microsoft.com/office/drawing/2014/main" id="{D72A6E54-00C4-2B40-91DE-F17B5F33BCEB}"/>
              </a:ext>
            </a:extLst>
          </p:cNvPr>
          <p:cNvPicPr>
            <a:picLocks noChangeAspect="1"/>
          </p:cNvPicPr>
          <p:nvPr/>
        </p:nvPicPr>
        <p:blipFill>
          <a:blip r:embed="rId4"/>
          <a:stretch>
            <a:fillRect/>
          </a:stretch>
        </p:blipFill>
        <p:spPr>
          <a:xfrm>
            <a:off x="4880915" y="1075291"/>
            <a:ext cx="1714130" cy="1952618"/>
          </a:xfrm>
          <a:prstGeom prst="rect">
            <a:avLst/>
          </a:prstGeom>
        </p:spPr>
      </p:pic>
      <p:sp>
        <p:nvSpPr>
          <p:cNvPr id="29" name="TextBox 28">
            <a:extLst>
              <a:ext uri="{FF2B5EF4-FFF2-40B4-BE49-F238E27FC236}">
                <a16:creationId xmlns:a16="http://schemas.microsoft.com/office/drawing/2014/main" id="{E12B059E-BC9D-1B42-8868-312C10074A43}"/>
              </a:ext>
            </a:extLst>
          </p:cNvPr>
          <p:cNvSpPr txBox="1"/>
          <p:nvPr/>
        </p:nvSpPr>
        <p:spPr>
          <a:xfrm>
            <a:off x="8771860" y="3636335"/>
            <a:ext cx="184731" cy="369332"/>
          </a:xfrm>
          <a:prstGeom prst="rect">
            <a:avLst/>
          </a:prstGeom>
          <a:noFill/>
        </p:spPr>
        <p:txBody>
          <a:bodyPr wrap="none" rtlCol="0">
            <a:spAutoFit/>
          </a:bodyPr>
          <a:lstStyle/>
          <a:p>
            <a:endParaRPr lang="en-US" dirty="0"/>
          </a:p>
        </p:txBody>
      </p:sp>
      <p:sp>
        <p:nvSpPr>
          <p:cNvPr id="37" name="TextBox 36">
            <a:extLst>
              <a:ext uri="{FF2B5EF4-FFF2-40B4-BE49-F238E27FC236}">
                <a16:creationId xmlns:a16="http://schemas.microsoft.com/office/drawing/2014/main" id="{50DEE84C-D55E-F24B-B7BD-0F986674D6A5}"/>
              </a:ext>
            </a:extLst>
          </p:cNvPr>
          <p:cNvSpPr txBox="1"/>
          <p:nvPr/>
        </p:nvSpPr>
        <p:spPr>
          <a:xfrm>
            <a:off x="5043780" y="2995200"/>
            <a:ext cx="1393212"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Becky Lee, MS</a:t>
            </a:r>
          </a:p>
          <a:p>
            <a:pPr algn="ctr">
              <a:lnSpc>
                <a:spcPts val="1280"/>
              </a:lnSpc>
            </a:pPr>
            <a:r>
              <a:rPr lang="en-US" sz="1200" b="1" dirty="0">
                <a:solidFill>
                  <a:srgbClr val="203355"/>
                </a:solidFill>
                <a:latin typeface="Rockwell" panose="02060603020205020403" pitchFamily="18" charset="77"/>
              </a:rPr>
              <a:t>Project Director</a:t>
            </a:r>
          </a:p>
        </p:txBody>
      </p:sp>
      <p:sp>
        <p:nvSpPr>
          <p:cNvPr id="39" name="TextBox 38">
            <a:extLst>
              <a:ext uri="{FF2B5EF4-FFF2-40B4-BE49-F238E27FC236}">
                <a16:creationId xmlns:a16="http://schemas.microsoft.com/office/drawing/2014/main" id="{EDAE6AE9-3658-5C45-9FF6-30BD3F8630EF}"/>
              </a:ext>
            </a:extLst>
          </p:cNvPr>
          <p:cNvSpPr txBox="1"/>
          <p:nvPr/>
        </p:nvSpPr>
        <p:spPr>
          <a:xfrm>
            <a:off x="2211833" y="5381349"/>
            <a:ext cx="203986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Rebecca Williams, PhD</a:t>
            </a:r>
          </a:p>
          <a:p>
            <a:pPr algn="ctr">
              <a:lnSpc>
                <a:spcPts val="1280"/>
              </a:lnSpc>
            </a:pPr>
            <a:r>
              <a:rPr lang="en-US" sz="1200" b="1" dirty="0">
                <a:solidFill>
                  <a:srgbClr val="203355"/>
                </a:solidFill>
                <a:latin typeface="Rockwell" panose="02060603020205020403" pitchFamily="18" charset="77"/>
              </a:rPr>
              <a:t>Co-investigator</a:t>
            </a:r>
          </a:p>
        </p:txBody>
      </p:sp>
      <p:sp>
        <p:nvSpPr>
          <p:cNvPr id="40" name="TextBox 39">
            <a:extLst>
              <a:ext uri="{FF2B5EF4-FFF2-40B4-BE49-F238E27FC236}">
                <a16:creationId xmlns:a16="http://schemas.microsoft.com/office/drawing/2014/main" id="{F5456C2B-82DF-2845-9210-9F8B8F598BED}"/>
              </a:ext>
            </a:extLst>
          </p:cNvPr>
          <p:cNvSpPr txBox="1"/>
          <p:nvPr/>
        </p:nvSpPr>
        <p:spPr>
          <a:xfrm>
            <a:off x="4876347" y="5381349"/>
            <a:ext cx="1714130"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Alexa Young, MPH</a:t>
            </a:r>
          </a:p>
          <a:p>
            <a:pPr algn="ctr">
              <a:lnSpc>
                <a:spcPts val="1280"/>
              </a:lnSpc>
            </a:pPr>
            <a:r>
              <a:rPr lang="en-US" sz="1200" b="1" dirty="0">
                <a:solidFill>
                  <a:srgbClr val="203355"/>
                </a:solidFill>
                <a:latin typeface="Rockwell" panose="02060603020205020403" pitchFamily="18" charset="77"/>
              </a:rPr>
              <a:t>Research Associate</a:t>
            </a:r>
          </a:p>
        </p:txBody>
      </p:sp>
      <p:sp>
        <p:nvSpPr>
          <p:cNvPr id="41" name="TextBox 40">
            <a:extLst>
              <a:ext uri="{FF2B5EF4-FFF2-40B4-BE49-F238E27FC236}">
                <a16:creationId xmlns:a16="http://schemas.microsoft.com/office/drawing/2014/main" id="{F1F53A36-38E7-9B47-AA69-18260B6D7B30}"/>
              </a:ext>
            </a:extLst>
          </p:cNvPr>
          <p:cNvSpPr txBox="1"/>
          <p:nvPr/>
        </p:nvSpPr>
        <p:spPr>
          <a:xfrm>
            <a:off x="2224865" y="2995200"/>
            <a:ext cx="2026828" cy="425758"/>
          </a:xfrm>
          <a:prstGeom prst="rect">
            <a:avLst/>
          </a:prstGeom>
          <a:noFill/>
        </p:spPr>
        <p:txBody>
          <a:bodyPr wrap="square" rtlCol="0">
            <a:spAutoFit/>
          </a:bodyPr>
          <a:lstStyle/>
          <a:p>
            <a:pPr algn="ctr">
              <a:lnSpc>
                <a:spcPts val="1280"/>
              </a:lnSpc>
            </a:pPr>
            <a:r>
              <a:rPr lang="en-US" sz="1200" b="1" dirty="0">
                <a:solidFill>
                  <a:srgbClr val="203355"/>
                </a:solidFill>
                <a:latin typeface="Rockwell" panose="02060603020205020403" pitchFamily="18" charset="77"/>
              </a:rPr>
              <a:t>Stephanie Wheeler, PhD</a:t>
            </a:r>
          </a:p>
          <a:p>
            <a:pPr algn="ctr">
              <a:lnSpc>
                <a:spcPts val="1280"/>
              </a:lnSpc>
            </a:pPr>
            <a:r>
              <a:rPr lang="en-US" sz="1200" b="1" dirty="0">
                <a:solidFill>
                  <a:srgbClr val="203355"/>
                </a:solidFill>
                <a:latin typeface="Rockwell" panose="02060603020205020403" pitchFamily="18" charset="77"/>
              </a:rPr>
              <a:t>Principal Investigator</a:t>
            </a:r>
          </a:p>
        </p:txBody>
      </p:sp>
      <p:sp>
        <p:nvSpPr>
          <p:cNvPr id="30" name="TextBox 29">
            <a:extLst>
              <a:ext uri="{FF2B5EF4-FFF2-40B4-BE49-F238E27FC236}">
                <a16:creationId xmlns:a16="http://schemas.microsoft.com/office/drawing/2014/main" id="{9B82DD81-8DD4-9E4E-9715-59F99DA9195D}"/>
              </a:ext>
            </a:extLst>
          </p:cNvPr>
          <p:cNvSpPr txBox="1"/>
          <p:nvPr/>
        </p:nvSpPr>
        <p:spPr>
          <a:xfrm>
            <a:off x="1629177" y="8842"/>
            <a:ext cx="5885645" cy="1015663"/>
          </a:xfrm>
          <a:prstGeom prst="rect">
            <a:avLst/>
          </a:prstGeom>
          <a:noFill/>
          <a:ln w="22225">
            <a:noFill/>
          </a:ln>
        </p:spPr>
        <p:txBody>
          <a:bodyPr wrap="square" rtlCol="0">
            <a:spAutoFit/>
          </a:bodyPr>
          <a:lstStyle/>
          <a:p>
            <a:pPr algn="ctr"/>
            <a:r>
              <a:rPr lang="en-US" sz="3600" dirty="0">
                <a:solidFill>
                  <a:srgbClr val="263E67"/>
                </a:solidFill>
                <a:latin typeface="Rockwell" panose="02060603020205020403" pitchFamily="18" charset="77"/>
              </a:rPr>
              <a:t>Coordinating Center Team</a:t>
            </a:r>
          </a:p>
          <a:p>
            <a:pPr algn="ctr"/>
            <a:r>
              <a:rPr lang="en-US" sz="2400" i="1" dirty="0">
                <a:solidFill>
                  <a:srgbClr val="263E67"/>
                </a:solidFill>
                <a:latin typeface="Rockwell" panose="02060603020205020403" pitchFamily="18" charset="77"/>
              </a:rPr>
              <a:t>University of North Carolina at Chapel Hill</a:t>
            </a:r>
          </a:p>
        </p:txBody>
      </p:sp>
      <p:pic>
        <p:nvPicPr>
          <p:cNvPr id="5" name="Picture 4">
            <a:extLst>
              <a:ext uri="{FF2B5EF4-FFF2-40B4-BE49-F238E27FC236}">
                <a16:creationId xmlns:a16="http://schemas.microsoft.com/office/drawing/2014/main" id="{C18F2329-38CB-B64C-B433-E87F7D081067}"/>
              </a:ext>
            </a:extLst>
          </p:cNvPr>
          <p:cNvPicPr>
            <a:picLocks noChangeAspect="1"/>
          </p:cNvPicPr>
          <p:nvPr/>
        </p:nvPicPr>
        <p:blipFill>
          <a:blip r:embed="rId5"/>
          <a:stretch>
            <a:fillRect/>
          </a:stretch>
        </p:blipFill>
        <p:spPr>
          <a:xfrm>
            <a:off x="2387245" y="1050263"/>
            <a:ext cx="1714130" cy="1952618"/>
          </a:xfrm>
          <a:prstGeom prst="rect">
            <a:avLst/>
          </a:prstGeom>
        </p:spPr>
      </p:pic>
      <p:pic>
        <p:nvPicPr>
          <p:cNvPr id="7" name="Picture 6">
            <a:extLst>
              <a:ext uri="{FF2B5EF4-FFF2-40B4-BE49-F238E27FC236}">
                <a16:creationId xmlns:a16="http://schemas.microsoft.com/office/drawing/2014/main" id="{7017F412-51C7-5D4F-8204-2D2C12384E8F}"/>
              </a:ext>
            </a:extLst>
          </p:cNvPr>
          <p:cNvPicPr>
            <a:picLocks noChangeAspect="1"/>
          </p:cNvPicPr>
          <p:nvPr/>
        </p:nvPicPr>
        <p:blipFill>
          <a:blip r:embed="rId6"/>
          <a:stretch>
            <a:fillRect/>
          </a:stretch>
        </p:blipFill>
        <p:spPr>
          <a:xfrm>
            <a:off x="4883471" y="3450930"/>
            <a:ext cx="1707006" cy="1952617"/>
          </a:xfrm>
          <a:prstGeom prst="rect">
            <a:avLst/>
          </a:prstGeom>
        </p:spPr>
      </p:pic>
    </p:spTree>
    <p:extLst>
      <p:ext uri="{BB962C8B-B14F-4D97-AF65-F5344CB8AC3E}">
        <p14:creationId xmlns:p14="http://schemas.microsoft.com/office/powerpoint/2010/main" val="2653431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1C3EBE7-097F-0D46-8F16-6F2BFEDE6E53}"/>
              </a:ext>
            </a:extLst>
          </p:cNvPr>
          <p:cNvPicPr>
            <a:picLocks noChangeAspect="1"/>
          </p:cNvPicPr>
          <p:nvPr/>
        </p:nvPicPr>
        <p:blipFill rotWithShape="1">
          <a:blip r:embed="rId3"/>
          <a:srcRect l="3564" t="22863" r="3564" b="13432"/>
          <a:stretch/>
        </p:blipFill>
        <p:spPr>
          <a:xfrm>
            <a:off x="281596" y="1217531"/>
            <a:ext cx="8580808" cy="4548191"/>
          </a:xfrm>
          <a:prstGeom prst="rect">
            <a:avLst/>
          </a:prstGeom>
        </p:spPr>
      </p:pic>
      <p:sp>
        <p:nvSpPr>
          <p:cNvPr id="4" name="TextBox 3">
            <a:extLst>
              <a:ext uri="{FF2B5EF4-FFF2-40B4-BE49-F238E27FC236}">
                <a16:creationId xmlns:a16="http://schemas.microsoft.com/office/drawing/2014/main" id="{2E7BA69C-4890-0E4F-833E-7FAFB14733F2}"/>
              </a:ext>
            </a:extLst>
          </p:cNvPr>
          <p:cNvSpPr txBox="1"/>
          <p:nvPr/>
        </p:nvSpPr>
        <p:spPr>
          <a:xfrm>
            <a:off x="2202286" y="-64395"/>
            <a:ext cx="4739425" cy="1015663"/>
          </a:xfrm>
          <a:prstGeom prst="rect">
            <a:avLst/>
          </a:prstGeom>
          <a:noFill/>
          <a:ln w="22225">
            <a:noFill/>
          </a:ln>
        </p:spPr>
        <p:txBody>
          <a:bodyPr wrap="square" rtlCol="0">
            <a:spAutoFit/>
          </a:bodyPr>
          <a:lstStyle/>
          <a:p>
            <a:pPr algn="ctr"/>
            <a:r>
              <a:rPr lang="en-US" sz="3600" dirty="0">
                <a:solidFill>
                  <a:srgbClr val="263E67"/>
                </a:solidFill>
                <a:latin typeface="Rockwell" panose="02060603020205020403" pitchFamily="18" charset="77"/>
              </a:rPr>
              <a:t>CPCRN Strategic Plan</a:t>
            </a:r>
          </a:p>
          <a:p>
            <a:pPr algn="ctr"/>
            <a:r>
              <a:rPr lang="en-US" sz="2400" i="1" dirty="0">
                <a:solidFill>
                  <a:srgbClr val="263E67"/>
                </a:solidFill>
                <a:latin typeface="Rockwell" panose="02060603020205020403" pitchFamily="18" charset="77"/>
              </a:rPr>
              <a:t>Updated March 2018</a:t>
            </a:r>
          </a:p>
        </p:txBody>
      </p:sp>
      <p:sp>
        <p:nvSpPr>
          <p:cNvPr id="3" name="Rectangle 2">
            <a:extLst>
              <a:ext uri="{FF2B5EF4-FFF2-40B4-BE49-F238E27FC236}">
                <a16:creationId xmlns:a16="http://schemas.microsoft.com/office/drawing/2014/main" id="{508F834E-7058-8D44-91A9-9D10E0E301D8}"/>
              </a:ext>
            </a:extLst>
          </p:cNvPr>
          <p:cNvSpPr/>
          <p:nvPr/>
        </p:nvSpPr>
        <p:spPr>
          <a:xfrm>
            <a:off x="268717" y="909754"/>
            <a:ext cx="8137711" cy="307777"/>
          </a:xfrm>
          <a:prstGeom prst="rect">
            <a:avLst/>
          </a:prstGeom>
        </p:spPr>
        <p:txBody>
          <a:bodyPr wrap="square">
            <a:spAutoFit/>
          </a:bodyPr>
          <a:lstStyle/>
          <a:p>
            <a:r>
              <a:rPr lang="en-US" sz="1400" i="1" dirty="0">
                <a:solidFill>
                  <a:srgbClr val="263E67"/>
                </a:solidFill>
                <a:latin typeface="Rockwell" panose="02060603020205020403" pitchFamily="18" charset="77"/>
              </a:rPr>
              <a:t>This document is used to guide the Network moving forward and to reflect on past Network activities.</a:t>
            </a:r>
          </a:p>
        </p:txBody>
      </p:sp>
    </p:spTree>
    <p:extLst>
      <p:ext uri="{BB962C8B-B14F-4D97-AF65-F5344CB8AC3E}">
        <p14:creationId xmlns:p14="http://schemas.microsoft.com/office/powerpoint/2010/main" val="2500685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596A267-BF18-2143-BC5E-33B9727304CF}"/>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4" name="Rectangle 3">
            <a:extLst>
              <a:ext uri="{FF2B5EF4-FFF2-40B4-BE49-F238E27FC236}">
                <a16:creationId xmlns:a16="http://schemas.microsoft.com/office/drawing/2014/main" id="{5F60C9AD-6803-9344-A247-94B32A198D69}"/>
              </a:ext>
            </a:extLst>
          </p:cNvPr>
          <p:cNvSpPr>
            <a:spLocks noChangeArrowheads="1"/>
          </p:cNvSpPr>
          <p:nvPr/>
        </p:nvSpPr>
        <p:spPr bwMode="auto">
          <a:xfrm>
            <a:off x="86876" y="2271"/>
            <a:ext cx="9002331"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300" i="0" u="none"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CPCRN Kumu Relationship Map of Members’ Areas of Content Expertise: </a:t>
            </a:r>
            <a:r>
              <a:rPr kumimoji="0" lang="en-US" altLang="en-US" sz="3300" i="0" u="sng"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Cancer Treatment</a:t>
            </a:r>
            <a:endParaRPr kumimoji="0" lang="en-US" altLang="en-US" sz="3300" i="0" u="none" strike="noStrike" cap="none" normalizeH="0" baseline="0" dirty="0">
              <a:ln>
                <a:noFill/>
              </a:ln>
              <a:solidFill>
                <a:srgbClr val="C00000"/>
              </a:solidFill>
              <a:effectLst/>
              <a:latin typeface="Rockwell" panose="02060603020205020403" pitchFamily="18" charset="77"/>
            </a:endParaRPr>
          </a:p>
        </p:txBody>
      </p:sp>
      <p:sp>
        <p:nvSpPr>
          <p:cNvPr id="7" name="Rectangle 6">
            <a:extLst>
              <a:ext uri="{FF2B5EF4-FFF2-40B4-BE49-F238E27FC236}">
                <a16:creationId xmlns:a16="http://schemas.microsoft.com/office/drawing/2014/main" id="{A0AD35AA-8E72-CD44-9F26-9420867FD8F8}"/>
              </a:ext>
            </a:extLst>
          </p:cNvPr>
          <p:cNvSpPr/>
          <p:nvPr/>
        </p:nvSpPr>
        <p:spPr>
          <a:xfrm>
            <a:off x="370390" y="6146157"/>
            <a:ext cx="2037144" cy="37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DD5FBC7-B0EB-1948-9D09-78C01B688939}"/>
              </a:ext>
            </a:extLst>
          </p:cNvPr>
          <p:cNvPicPr>
            <a:picLocks noChangeAspect="1"/>
          </p:cNvPicPr>
          <p:nvPr/>
        </p:nvPicPr>
        <p:blipFill>
          <a:blip r:embed="rId3"/>
          <a:stretch>
            <a:fillRect/>
          </a:stretch>
        </p:blipFill>
        <p:spPr>
          <a:xfrm>
            <a:off x="2331720" y="1140247"/>
            <a:ext cx="6813899" cy="5722236"/>
          </a:xfrm>
          <a:prstGeom prst="rect">
            <a:avLst/>
          </a:prstGeom>
        </p:spPr>
      </p:pic>
      <p:sp>
        <p:nvSpPr>
          <p:cNvPr id="6" name="Rounded Rectangle 5">
            <a:extLst>
              <a:ext uri="{FF2B5EF4-FFF2-40B4-BE49-F238E27FC236}">
                <a16:creationId xmlns:a16="http://schemas.microsoft.com/office/drawing/2014/main" id="{C605B4CB-E954-D046-82ED-22C1383E19F9}"/>
              </a:ext>
            </a:extLst>
          </p:cNvPr>
          <p:cNvSpPr/>
          <p:nvPr/>
        </p:nvSpPr>
        <p:spPr>
          <a:xfrm>
            <a:off x="73591" y="1284969"/>
            <a:ext cx="2488555" cy="34012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sz="1600" dirty="0">
                <a:latin typeface="Rockwell" panose="02060603020205020403" pitchFamily="18" charset="77"/>
                <a:cs typeface="Arial" panose="020B0604020202020204" pitchFamily="34" charset="0"/>
              </a:rPr>
              <a:t>Content Expertise: Cancer Treatment</a:t>
            </a:r>
          </a:p>
          <a:p>
            <a:pPr algn="ctr"/>
            <a:r>
              <a:rPr lang="en-US" sz="1300" i="1" dirty="0">
                <a:latin typeface="Rockwell" panose="02060603020205020403" pitchFamily="18" charset="77"/>
                <a:cs typeface="Arial" panose="020B0604020202020204" pitchFamily="34" charset="0"/>
              </a:rPr>
              <a:t>(represented by numbered brown dots; other dots represent CPCRN members)</a:t>
            </a:r>
          </a:p>
          <a:p>
            <a:pPr marL="230188" indent="-230188">
              <a:buFont typeface="+mj-lt"/>
              <a:buAutoNum type="arabicPeriod"/>
            </a:pPr>
            <a:r>
              <a:rPr lang="en-US" sz="1600" dirty="0">
                <a:latin typeface="Rockwell" panose="02060603020205020403" pitchFamily="18" charset="77"/>
                <a:cs typeface="Arial" panose="020B0604020202020204" pitchFamily="34" charset="0"/>
              </a:rPr>
              <a:t>Navigators/ Team-Based Care</a:t>
            </a:r>
          </a:p>
          <a:p>
            <a:pPr marL="230188" indent="-230188">
              <a:buFont typeface="+mj-lt"/>
              <a:buAutoNum type="arabicPeriod"/>
            </a:pPr>
            <a:r>
              <a:rPr lang="en-US" sz="1600" dirty="0">
                <a:latin typeface="Rockwell" panose="02060603020205020403" pitchFamily="18" charset="77"/>
                <a:cs typeface="Arial" panose="020B0604020202020204" pitchFamily="34" charset="0"/>
              </a:rPr>
              <a:t>Cancer Treatment Quality</a:t>
            </a:r>
          </a:p>
          <a:p>
            <a:pPr marL="230188" indent="-230188">
              <a:buFont typeface="+mj-lt"/>
              <a:buAutoNum type="arabicPeriod"/>
            </a:pPr>
            <a:r>
              <a:rPr lang="en-US" sz="1600" dirty="0">
                <a:latin typeface="Rockwell" panose="02060603020205020403" pitchFamily="18" charset="77"/>
                <a:cs typeface="Arial" panose="020B0604020202020204" pitchFamily="34" charset="0"/>
              </a:rPr>
              <a:t>Shared Decision Making</a:t>
            </a:r>
          </a:p>
          <a:p>
            <a:pPr marL="230188" indent="-230188">
              <a:buFont typeface="+mj-lt"/>
              <a:buAutoNum type="arabicPeriod"/>
            </a:pPr>
            <a:r>
              <a:rPr lang="en-US" sz="1600" dirty="0">
                <a:latin typeface="Rockwell" panose="02060603020205020403" pitchFamily="18" charset="77"/>
                <a:cs typeface="Arial" panose="020B0604020202020204" pitchFamily="34" charset="0"/>
              </a:rPr>
              <a:t>Mental Health/  Psychosocial Support</a:t>
            </a:r>
          </a:p>
        </p:txBody>
      </p:sp>
      <p:sp>
        <p:nvSpPr>
          <p:cNvPr id="2" name="TextBox 1">
            <a:extLst>
              <a:ext uri="{FF2B5EF4-FFF2-40B4-BE49-F238E27FC236}">
                <a16:creationId xmlns:a16="http://schemas.microsoft.com/office/drawing/2014/main" id="{B7C3AA19-C466-0D4C-8177-A1326BA5A861}"/>
              </a:ext>
            </a:extLst>
          </p:cNvPr>
          <p:cNvSpPr txBox="1"/>
          <p:nvPr/>
        </p:nvSpPr>
        <p:spPr>
          <a:xfrm>
            <a:off x="5635914" y="5110017"/>
            <a:ext cx="177800" cy="276999"/>
          </a:xfrm>
          <a:prstGeom prst="rect">
            <a:avLst/>
          </a:prstGeom>
          <a:noFill/>
        </p:spPr>
        <p:txBody>
          <a:bodyPr wrap="square" rtlCol="0">
            <a:spAutoFit/>
          </a:bodyPr>
          <a:lstStyle/>
          <a:p>
            <a:r>
              <a:rPr lang="en-US" sz="1200" b="1" dirty="0">
                <a:solidFill>
                  <a:schemeClr val="bg1"/>
                </a:solidFill>
                <a:latin typeface="Arial" panose="020B0604020202020204" pitchFamily="34" charset="0"/>
                <a:cs typeface="Arial" panose="020B0604020202020204" pitchFamily="34" charset="0"/>
              </a:rPr>
              <a:t>1</a:t>
            </a:r>
            <a:endParaRPr lang="en-US" b="1"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07F8E97-547C-1448-A6A7-000CE70CBB72}"/>
              </a:ext>
            </a:extLst>
          </p:cNvPr>
          <p:cNvSpPr txBox="1"/>
          <p:nvPr/>
        </p:nvSpPr>
        <p:spPr>
          <a:xfrm>
            <a:off x="3850872" y="4015220"/>
            <a:ext cx="177800" cy="276999"/>
          </a:xfrm>
          <a:prstGeom prst="rect">
            <a:avLst/>
          </a:prstGeom>
          <a:noFill/>
        </p:spPr>
        <p:txBody>
          <a:bodyPr wrap="square" rtlCol="0">
            <a:spAutoFit/>
          </a:bodyPr>
          <a:lstStyle/>
          <a:p>
            <a:r>
              <a:rPr lang="en-US" sz="1200" b="1" dirty="0">
                <a:solidFill>
                  <a:schemeClr val="bg1"/>
                </a:solidFill>
                <a:latin typeface="Arial" panose="020B0604020202020204" pitchFamily="34" charset="0"/>
                <a:cs typeface="Arial" panose="020B0604020202020204" pitchFamily="34" charset="0"/>
              </a:rPr>
              <a:t>2</a:t>
            </a:r>
            <a:endParaRPr lang="en-US" b="1" dirty="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E576A15-6C93-EA47-993B-7DE99021F049}"/>
              </a:ext>
            </a:extLst>
          </p:cNvPr>
          <p:cNvSpPr txBox="1"/>
          <p:nvPr/>
        </p:nvSpPr>
        <p:spPr>
          <a:xfrm>
            <a:off x="7503855" y="2844885"/>
            <a:ext cx="177800" cy="276999"/>
          </a:xfrm>
          <a:prstGeom prst="rect">
            <a:avLst/>
          </a:prstGeom>
          <a:noFill/>
        </p:spPr>
        <p:txBody>
          <a:bodyPr wrap="square" rtlCol="0">
            <a:spAutoFit/>
          </a:bodyPr>
          <a:lstStyle/>
          <a:p>
            <a:r>
              <a:rPr lang="en-US" sz="1200" b="1" dirty="0">
                <a:solidFill>
                  <a:schemeClr val="bg1"/>
                </a:solidFill>
                <a:latin typeface="Arial" panose="020B0604020202020204" pitchFamily="34" charset="0"/>
                <a:cs typeface="Arial" panose="020B0604020202020204" pitchFamily="34" charset="0"/>
              </a:rPr>
              <a:t>3</a:t>
            </a:r>
            <a:endParaRPr lang="en-US" b="1" dirty="0">
              <a:solidFill>
                <a:schemeClr val="bg1"/>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AAEA04C6-AE86-A248-AFAE-8A8DA4D24297}"/>
              </a:ext>
            </a:extLst>
          </p:cNvPr>
          <p:cNvSpPr txBox="1"/>
          <p:nvPr/>
        </p:nvSpPr>
        <p:spPr>
          <a:xfrm>
            <a:off x="4949719" y="2451546"/>
            <a:ext cx="177800" cy="276999"/>
          </a:xfrm>
          <a:prstGeom prst="rect">
            <a:avLst/>
          </a:prstGeom>
          <a:noFill/>
        </p:spPr>
        <p:txBody>
          <a:bodyPr wrap="square" rtlCol="0">
            <a:spAutoFit/>
          </a:bodyPr>
          <a:lstStyle/>
          <a:p>
            <a:r>
              <a:rPr lang="en-US" sz="1200" b="1" dirty="0">
                <a:solidFill>
                  <a:schemeClr val="bg1"/>
                </a:solidFill>
                <a:latin typeface="Arial" panose="020B0604020202020204" pitchFamily="34" charset="0"/>
                <a:cs typeface="Arial" panose="020B0604020202020204" pitchFamily="34" charset="0"/>
              </a:rPr>
              <a:t>4</a:t>
            </a:r>
            <a:endParaRPr lang="en-US"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0219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0C3AA19-F7CD-B74F-B7DD-60FC9F4C3F8C}"/>
              </a:ext>
            </a:extLst>
          </p:cNvPr>
          <p:cNvPicPr>
            <a:picLocks noChangeAspect="1"/>
          </p:cNvPicPr>
          <p:nvPr/>
        </p:nvPicPr>
        <p:blipFill>
          <a:blip r:embed="rId3"/>
          <a:stretch>
            <a:fillRect/>
          </a:stretch>
        </p:blipFill>
        <p:spPr>
          <a:xfrm>
            <a:off x="1928815" y="1038244"/>
            <a:ext cx="7152431" cy="5819756"/>
          </a:xfrm>
          <a:prstGeom prst="rect">
            <a:avLst/>
          </a:prstGeom>
        </p:spPr>
      </p:pic>
      <p:sp>
        <p:nvSpPr>
          <p:cNvPr id="3" name="Rectangle 2">
            <a:extLst>
              <a:ext uri="{FF2B5EF4-FFF2-40B4-BE49-F238E27FC236}">
                <a16:creationId xmlns:a16="http://schemas.microsoft.com/office/drawing/2014/main" id="{4596A267-BF18-2143-BC5E-33B9727304CF}"/>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4" name="Rectangle 3">
            <a:extLst>
              <a:ext uri="{FF2B5EF4-FFF2-40B4-BE49-F238E27FC236}">
                <a16:creationId xmlns:a16="http://schemas.microsoft.com/office/drawing/2014/main" id="{5F60C9AD-6803-9344-A247-94B32A198D69}"/>
              </a:ext>
            </a:extLst>
          </p:cNvPr>
          <p:cNvSpPr>
            <a:spLocks noChangeArrowheads="1"/>
          </p:cNvSpPr>
          <p:nvPr/>
        </p:nvSpPr>
        <p:spPr bwMode="auto">
          <a:xfrm>
            <a:off x="78570" y="22504"/>
            <a:ext cx="8993119" cy="1615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300" i="0" u="none"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CPCRN Kumu Relationship Map of Members’ Areas of Methods Expertise: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300" i="0" u="sng"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Research Facilitation</a:t>
            </a:r>
            <a:endParaRPr kumimoji="0" lang="en-US" altLang="en-US" sz="3300" i="0" u="none" strike="noStrike" cap="none" normalizeH="0" baseline="0" dirty="0">
              <a:ln>
                <a:noFill/>
              </a:ln>
              <a:solidFill>
                <a:srgbClr val="C00000"/>
              </a:solidFill>
              <a:effectLst/>
              <a:latin typeface="Rockwell" panose="02060603020205020403" pitchFamily="18" charset="77"/>
            </a:endParaRPr>
          </a:p>
        </p:txBody>
      </p:sp>
      <p:sp>
        <p:nvSpPr>
          <p:cNvPr id="7" name="Rectangle 6">
            <a:extLst>
              <a:ext uri="{FF2B5EF4-FFF2-40B4-BE49-F238E27FC236}">
                <a16:creationId xmlns:a16="http://schemas.microsoft.com/office/drawing/2014/main" id="{A0AD35AA-8E72-CD44-9F26-9420867FD8F8}"/>
              </a:ext>
            </a:extLst>
          </p:cNvPr>
          <p:cNvSpPr/>
          <p:nvPr/>
        </p:nvSpPr>
        <p:spPr>
          <a:xfrm>
            <a:off x="370390" y="6146157"/>
            <a:ext cx="2037144" cy="37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C605B4CB-E954-D046-82ED-22C1383E19F9}"/>
              </a:ext>
            </a:extLst>
          </p:cNvPr>
          <p:cNvSpPr/>
          <p:nvPr/>
        </p:nvSpPr>
        <p:spPr>
          <a:xfrm>
            <a:off x="78571" y="1774939"/>
            <a:ext cx="2328964" cy="276769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sz="1600" dirty="0">
                <a:latin typeface="Rockwell" panose="02060603020205020403" pitchFamily="18" charset="77"/>
                <a:cs typeface="Arial" panose="020B0604020202020204" pitchFamily="34" charset="0"/>
              </a:rPr>
              <a:t>Methods Expertise: Research Facilitation</a:t>
            </a:r>
          </a:p>
          <a:p>
            <a:pPr algn="ctr"/>
            <a:r>
              <a:rPr lang="en-US" sz="1300" i="1" dirty="0">
                <a:latin typeface="Rockwell" panose="02060603020205020403" pitchFamily="18" charset="77"/>
                <a:cs typeface="Arial" panose="020B0604020202020204" pitchFamily="34" charset="0"/>
              </a:rPr>
              <a:t>(represented by numbered grey dots; other dots represent CPCRN members)</a:t>
            </a:r>
          </a:p>
          <a:p>
            <a:pPr marL="230188" indent="-230188">
              <a:buFont typeface="+mj-lt"/>
              <a:buAutoNum type="arabicPeriod"/>
            </a:pPr>
            <a:r>
              <a:rPr lang="en-US" sz="1600" dirty="0">
                <a:latin typeface="Rockwell" panose="02060603020205020403" pitchFamily="18" charset="77"/>
                <a:cs typeface="Arial" panose="020B0604020202020204" pitchFamily="34" charset="0"/>
              </a:rPr>
              <a:t>Training/Tech Assistance</a:t>
            </a:r>
          </a:p>
          <a:p>
            <a:pPr marL="230188" indent="-230188">
              <a:buFont typeface="+mj-lt"/>
              <a:buAutoNum type="arabicPeriod"/>
            </a:pPr>
            <a:r>
              <a:rPr lang="en-US" sz="1600" dirty="0">
                <a:latin typeface="Rockwell" panose="02060603020205020403" pitchFamily="18" charset="77"/>
                <a:cs typeface="Arial" panose="020B0604020202020204" pitchFamily="34" charset="0"/>
              </a:rPr>
              <a:t>Capacity Building</a:t>
            </a:r>
          </a:p>
          <a:p>
            <a:pPr marL="230188" indent="-230188">
              <a:buFont typeface="+mj-lt"/>
              <a:buAutoNum type="arabicPeriod"/>
            </a:pPr>
            <a:r>
              <a:rPr lang="en-US" sz="1600" dirty="0">
                <a:latin typeface="Rockwell" panose="02060603020205020403" pitchFamily="18" charset="77"/>
                <a:cs typeface="Arial" panose="020B0604020202020204" pitchFamily="34" charset="0"/>
              </a:rPr>
              <a:t>Non-Clinical Linkages</a:t>
            </a:r>
          </a:p>
        </p:txBody>
      </p:sp>
      <p:sp>
        <p:nvSpPr>
          <p:cNvPr id="9" name="TextBox 8">
            <a:extLst>
              <a:ext uri="{FF2B5EF4-FFF2-40B4-BE49-F238E27FC236}">
                <a16:creationId xmlns:a16="http://schemas.microsoft.com/office/drawing/2014/main" id="{082EFD3A-4A1A-D641-A139-FD15C4DB39C9}"/>
              </a:ext>
            </a:extLst>
          </p:cNvPr>
          <p:cNvSpPr txBox="1"/>
          <p:nvPr/>
        </p:nvSpPr>
        <p:spPr>
          <a:xfrm>
            <a:off x="4201041" y="4067079"/>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1</a:t>
            </a:r>
            <a:endParaRPr lang="en-US" b="1"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5C92481-8E8A-634B-908A-AAD507257455}"/>
              </a:ext>
            </a:extLst>
          </p:cNvPr>
          <p:cNvSpPr txBox="1"/>
          <p:nvPr/>
        </p:nvSpPr>
        <p:spPr>
          <a:xfrm>
            <a:off x="5818175" y="4862945"/>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2</a:t>
            </a:r>
            <a:endParaRPr lang="en-US"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47790BE-3396-3A4B-8BE4-86A4CC88EEE3}"/>
              </a:ext>
            </a:extLst>
          </p:cNvPr>
          <p:cNvSpPr txBox="1"/>
          <p:nvPr/>
        </p:nvSpPr>
        <p:spPr>
          <a:xfrm>
            <a:off x="7031986" y="2602911"/>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6158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596A267-BF18-2143-BC5E-33B9727304CF}"/>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4" name="Rectangle 3">
            <a:extLst>
              <a:ext uri="{FF2B5EF4-FFF2-40B4-BE49-F238E27FC236}">
                <a16:creationId xmlns:a16="http://schemas.microsoft.com/office/drawing/2014/main" id="{5F60C9AD-6803-9344-A247-94B32A198D69}"/>
              </a:ext>
            </a:extLst>
          </p:cNvPr>
          <p:cNvSpPr>
            <a:spLocks noChangeArrowheads="1"/>
          </p:cNvSpPr>
          <p:nvPr/>
        </p:nvSpPr>
        <p:spPr bwMode="auto">
          <a:xfrm>
            <a:off x="79888" y="30106"/>
            <a:ext cx="9144000"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3300" i="0" u="none"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CPCRN Kumu Relationship Map of Members’ Areas of Partner Expertise: </a:t>
            </a:r>
            <a:r>
              <a:rPr kumimoji="0" lang="en-US" altLang="en-US" sz="3300" i="0" u="sng" strike="noStrike" cap="none" normalizeH="0" baseline="0" dirty="0">
                <a:ln>
                  <a:noFill/>
                </a:ln>
                <a:solidFill>
                  <a:srgbClr val="263E67"/>
                </a:solidFill>
                <a:effectLst/>
                <a:latin typeface="Rockwell" panose="02060603020205020403" pitchFamily="18" charset="77"/>
                <a:ea typeface="Calibri" panose="020F0502020204030204" pitchFamily="34" charset="0"/>
                <a:cs typeface="Arial" panose="020B0604020202020204" pitchFamily="34" charset="0"/>
              </a:rPr>
              <a:t>Providers</a:t>
            </a:r>
            <a:endParaRPr kumimoji="0" lang="en-US" altLang="en-US" sz="3300" i="0" u="none" strike="noStrike" cap="none" normalizeH="0" baseline="0" dirty="0">
              <a:ln>
                <a:noFill/>
              </a:ln>
              <a:solidFill>
                <a:srgbClr val="C00000"/>
              </a:solidFill>
              <a:effectLst/>
              <a:latin typeface="Rockwell" panose="02060603020205020403" pitchFamily="18" charset="77"/>
            </a:endParaRPr>
          </a:p>
        </p:txBody>
      </p:sp>
      <p:sp>
        <p:nvSpPr>
          <p:cNvPr id="7" name="Rectangle 6">
            <a:extLst>
              <a:ext uri="{FF2B5EF4-FFF2-40B4-BE49-F238E27FC236}">
                <a16:creationId xmlns:a16="http://schemas.microsoft.com/office/drawing/2014/main" id="{A0AD35AA-8E72-CD44-9F26-9420867FD8F8}"/>
              </a:ext>
            </a:extLst>
          </p:cNvPr>
          <p:cNvSpPr/>
          <p:nvPr/>
        </p:nvSpPr>
        <p:spPr>
          <a:xfrm>
            <a:off x="370390" y="6146157"/>
            <a:ext cx="2037144" cy="37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ounded Rectangle 5">
            <a:extLst>
              <a:ext uri="{FF2B5EF4-FFF2-40B4-BE49-F238E27FC236}">
                <a16:creationId xmlns:a16="http://schemas.microsoft.com/office/drawing/2014/main" id="{C605B4CB-E954-D046-82ED-22C1383E19F9}"/>
              </a:ext>
            </a:extLst>
          </p:cNvPr>
          <p:cNvSpPr/>
          <p:nvPr/>
        </p:nvSpPr>
        <p:spPr>
          <a:xfrm>
            <a:off x="79888" y="1215751"/>
            <a:ext cx="3434837" cy="22132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sz="1600" dirty="0">
                <a:latin typeface="Rockwell" panose="02060603020205020403" pitchFamily="18" charset="77"/>
                <a:cs typeface="Arial" panose="020B0604020202020204" pitchFamily="34" charset="0"/>
              </a:rPr>
              <a:t>Setting/Partner Expertise: Providers</a:t>
            </a:r>
          </a:p>
          <a:p>
            <a:pPr algn="ctr"/>
            <a:r>
              <a:rPr lang="en-US" sz="1300" i="1" dirty="0">
                <a:latin typeface="Rockwell" panose="02060603020205020403" pitchFamily="18" charset="77"/>
                <a:cs typeface="Arial" panose="020B0604020202020204" pitchFamily="34" charset="0"/>
              </a:rPr>
              <a:t>(represented by numbered grey dots; other dots represent CPCRN members)</a:t>
            </a:r>
          </a:p>
          <a:p>
            <a:pPr marL="230188" indent="-230188">
              <a:buFont typeface="+mj-lt"/>
              <a:buAutoNum type="arabicPeriod"/>
            </a:pPr>
            <a:r>
              <a:rPr lang="en-US" sz="1600" dirty="0">
                <a:latin typeface="Rockwell" panose="02060603020205020403" pitchFamily="18" charset="77"/>
                <a:cs typeface="Arial" panose="020B0604020202020204" pitchFamily="34" charset="0"/>
              </a:rPr>
              <a:t>FQHCs</a:t>
            </a:r>
          </a:p>
          <a:p>
            <a:pPr marL="230188" indent="-230188">
              <a:buFont typeface="+mj-lt"/>
              <a:buAutoNum type="arabicPeriod"/>
            </a:pPr>
            <a:r>
              <a:rPr lang="en-US" sz="1600" dirty="0">
                <a:latin typeface="Rockwell" panose="02060603020205020403" pitchFamily="18" charset="77"/>
                <a:cs typeface="Arial" panose="020B0604020202020204" pitchFamily="34" charset="0"/>
              </a:rPr>
              <a:t>Hospitals/Health Systems</a:t>
            </a:r>
          </a:p>
          <a:p>
            <a:pPr marL="230188" indent="-230188">
              <a:buFont typeface="+mj-lt"/>
              <a:buAutoNum type="arabicPeriod"/>
            </a:pPr>
            <a:r>
              <a:rPr lang="en-US" sz="1600" dirty="0">
                <a:latin typeface="Rockwell" panose="02060603020205020403" pitchFamily="18" charset="77"/>
                <a:cs typeface="Arial" panose="020B0604020202020204" pitchFamily="34" charset="0"/>
              </a:rPr>
              <a:t>Rural Health Clinics</a:t>
            </a:r>
          </a:p>
          <a:p>
            <a:pPr marL="230188" indent="-230188">
              <a:buFont typeface="+mj-lt"/>
              <a:buAutoNum type="arabicPeriod"/>
            </a:pPr>
            <a:r>
              <a:rPr lang="en-US" sz="1600" dirty="0">
                <a:latin typeface="Rockwell" panose="02060603020205020403" pitchFamily="18" charset="77"/>
                <a:cs typeface="Arial" panose="020B0604020202020204" pitchFamily="34" charset="0"/>
              </a:rPr>
              <a:t>Community Cancer Centers</a:t>
            </a:r>
          </a:p>
        </p:txBody>
      </p:sp>
      <p:sp>
        <p:nvSpPr>
          <p:cNvPr id="8" name="Rectangle 7">
            <a:extLst>
              <a:ext uri="{FF2B5EF4-FFF2-40B4-BE49-F238E27FC236}">
                <a16:creationId xmlns:a16="http://schemas.microsoft.com/office/drawing/2014/main" id="{987A4203-C681-2242-9C62-B75851ADDAFB}"/>
              </a:ext>
            </a:extLst>
          </p:cNvPr>
          <p:cNvSpPr/>
          <p:nvPr/>
        </p:nvSpPr>
        <p:spPr>
          <a:xfrm>
            <a:off x="2303362" y="6146157"/>
            <a:ext cx="2048719" cy="37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7AA30C0-97BD-CA44-8FD9-5417294DBEDB}"/>
              </a:ext>
            </a:extLst>
          </p:cNvPr>
          <p:cNvGrpSpPr/>
          <p:nvPr/>
        </p:nvGrpSpPr>
        <p:grpSpPr>
          <a:xfrm>
            <a:off x="3633480" y="1112516"/>
            <a:ext cx="5000263" cy="5746854"/>
            <a:chOff x="4166885" y="1085885"/>
            <a:chExt cx="5000263" cy="5746854"/>
          </a:xfrm>
        </p:grpSpPr>
        <p:pic>
          <p:nvPicPr>
            <p:cNvPr id="2" name="Picture 1">
              <a:extLst>
                <a:ext uri="{FF2B5EF4-FFF2-40B4-BE49-F238E27FC236}">
                  <a16:creationId xmlns:a16="http://schemas.microsoft.com/office/drawing/2014/main" id="{BE935B1D-06FC-3F46-926B-5D14A32A4950}"/>
                </a:ext>
              </a:extLst>
            </p:cNvPr>
            <p:cNvPicPr>
              <a:picLocks noChangeAspect="1"/>
            </p:cNvPicPr>
            <p:nvPr/>
          </p:nvPicPr>
          <p:blipFill rotWithShape="1">
            <a:blip r:embed="rId3"/>
            <a:srcRect t="803" b="651"/>
            <a:stretch/>
          </p:blipFill>
          <p:spPr>
            <a:xfrm>
              <a:off x="4166885" y="1085885"/>
              <a:ext cx="5000263" cy="5746854"/>
            </a:xfrm>
            <a:prstGeom prst="rect">
              <a:avLst/>
            </a:prstGeom>
          </p:spPr>
        </p:pic>
        <p:sp>
          <p:nvSpPr>
            <p:cNvPr id="9" name="TextBox 8">
              <a:extLst>
                <a:ext uri="{FF2B5EF4-FFF2-40B4-BE49-F238E27FC236}">
                  <a16:creationId xmlns:a16="http://schemas.microsoft.com/office/drawing/2014/main" id="{EF433275-BC40-F94D-8041-927AA512E81F}"/>
                </a:ext>
              </a:extLst>
            </p:cNvPr>
            <p:cNvSpPr txBox="1"/>
            <p:nvPr/>
          </p:nvSpPr>
          <p:spPr>
            <a:xfrm>
              <a:off x="7265577" y="4956964"/>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1</a:t>
              </a:r>
              <a:endParaRPr lang="en-US" b="1"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697C92A-0083-DA4E-B83B-537CCF51489C}"/>
                </a:ext>
              </a:extLst>
            </p:cNvPr>
            <p:cNvSpPr txBox="1"/>
            <p:nvPr/>
          </p:nvSpPr>
          <p:spPr>
            <a:xfrm>
              <a:off x="5752025" y="3016677"/>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2</a:t>
              </a:r>
              <a:endParaRPr lang="en-US"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BF381217-C456-124D-A7FE-F9A9DB9D7BA5}"/>
                </a:ext>
              </a:extLst>
            </p:cNvPr>
            <p:cNvSpPr txBox="1"/>
            <p:nvPr/>
          </p:nvSpPr>
          <p:spPr>
            <a:xfrm>
              <a:off x="7082577" y="2284723"/>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3</a:t>
              </a:r>
              <a:endParaRPr lang="en-US" b="1"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C094151B-D31F-2744-9F90-83100BBB4E06}"/>
                </a:ext>
              </a:extLst>
            </p:cNvPr>
            <p:cNvSpPr txBox="1"/>
            <p:nvPr/>
          </p:nvSpPr>
          <p:spPr>
            <a:xfrm>
              <a:off x="4894910" y="1660539"/>
              <a:ext cx="177800" cy="276999"/>
            </a:xfrm>
            <a:prstGeom prst="rect">
              <a:avLst/>
            </a:prstGeom>
            <a:noFill/>
          </p:spPr>
          <p:txBody>
            <a:bodyPr wrap="square" rtlCol="0">
              <a:spAutoFit/>
            </a:bodyPr>
            <a:lstStyle/>
            <a:p>
              <a:r>
                <a:rPr lang="en-US" sz="1200" b="1" dirty="0">
                  <a:latin typeface="Arial" panose="020B0604020202020204" pitchFamily="34" charset="0"/>
                  <a:cs typeface="Arial" panose="020B0604020202020204" pitchFamily="34" charset="0"/>
                </a:rPr>
                <a:t>4</a:t>
              </a:r>
              <a:endParaRPr lang="en-US" b="1"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355790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a:extLst>
              <a:ext uri="{FF2B5EF4-FFF2-40B4-BE49-F238E27FC236}">
                <a16:creationId xmlns:a16="http://schemas.microsoft.com/office/drawing/2014/main" id="{3E8AF4D8-CEED-F843-AAD5-886D6F0A9235}"/>
              </a:ext>
            </a:extLst>
          </p:cNvPr>
          <p:cNvCxnSpPr>
            <a:cxnSpLocks/>
            <a:stCxn id="12" idx="2"/>
            <a:endCxn id="13" idx="0"/>
          </p:cNvCxnSpPr>
          <p:nvPr/>
        </p:nvCxnSpPr>
        <p:spPr>
          <a:xfrm flipH="1">
            <a:off x="2571029" y="1997732"/>
            <a:ext cx="968" cy="442607"/>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A3C06BB-70C1-5A48-8371-696449B60D8D}"/>
              </a:ext>
            </a:extLst>
          </p:cNvPr>
          <p:cNvCxnSpPr>
            <a:cxnSpLocks/>
            <a:stCxn id="13" idx="2"/>
            <a:endCxn id="14" idx="0"/>
          </p:cNvCxnSpPr>
          <p:nvPr/>
        </p:nvCxnSpPr>
        <p:spPr>
          <a:xfrm>
            <a:off x="2571029" y="3263299"/>
            <a:ext cx="0" cy="445081"/>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1B806273-95A0-2B41-B8B3-FEA33E06F604}"/>
              </a:ext>
            </a:extLst>
          </p:cNvPr>
          <p:cNvCxnSpPr>
            <a:cxnSpLocks/>
          </p:cNvCxnSpPr>
          <p:nvPr/>
        </p:nvCxnSpPr>
        <p:spPr>
          <a:xfrm flipH="1">
            <a:off x="2570061" y="4489083"/>
            <a:ext cx="968" cy="530879"/>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132327D0-373F-2143-88AC-9CBC745AC503}"/>
              </a:ext>
            </a:extLst>
          </p:cNvPr>
          <p:cNvSpPr txBox="1"/>
          <p:nvPr/>
        </p:nvSpPr>
        <p:spPr>
          <a:xfrm>
            <a:off x="1071844" y="179954"/>
            <a:ext cx="7000311" cy="646331"/>
          </a:xfrm>
          <a:prstGeom prst="rect">
            <a:avLst/>
          </a:prstGeom>
          <a:noFill/>
        </p:spPr>
        <p:txBody>
          <a:bodyPr wrap="square" rtlCol="0">
            <a:spAutoFit/>
          </a:bodyPr>
          <a:lstStyle/>
          <a:p>
            <a:pPr algn="ctr"/>
            <a:r>
              <a:rPr lang="en-US" sz="3600" dirty="0">
                <a:solidFill>
                  <a:srgbClr val="263E67"/>
                </a:solidFill>
                <a:latin typeface="Rockwell" panose="02060603020205020403" pitchFamily="18" charset="77"/>
              </a:rPr>
              <a:t>CPCRN Organizational Structure</a:t>
            </a:r>
          </a:p>
        </p:txBody>
      </p:sp>
      <p:sp>
        <p:nvSpPr>
          <p:cNvPr id="12" name="Rounded Rectangle 11">
            <a:extLst>
              <a:ext uri="{FF2B5EF4-FFF2-40B4-BE49-F238E27FC236}">
                <a16:creationId xmlns:a16="http://schemas.microsoft.com/office/drawing/2014/main" id="{7429F211-A091-AC49-9919-730F021B5AE9}"/>
              </a:ext>
            </a:extLst>
          </p:cNvPr>
          <p:cNvSpPr/>
          <p:nvPr/>
        </p:nvSpPr>
        <p:spPr>
          <a:xfrm>
            <a:off x="1000196" y="1178852"/>
            <a:ext cx="3143601" cy="81888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2000" kern="0" dirty="0">
                <a:latin typeface="Rockwell" panose="02060603020205020403" pitchFamily="18" charset="77"/>
              </a:rPr>
              <a:t>Federal Agency Partners</a:t>
            </a:r>
            <a:endParaRPr lang="en-US" sz="2000" dirty="0">
              <a:latin typeface="Rockwell" panose="02060603020205020403" pitchFamily="18" charset="77"/>
            </a:endParaRPr>
          </a:p>
        </p:txBody>
      </p:sp>
      <p:sp>
        <p:nvSpPr>
          <p:cNvPr id="13" name="Rounded Rectangle 12">
            <a:extLst>
              <a:ext uri="{FF2B5EF4-FFF2-40B4-BE49-F238E27FC236}">
                <a16:creationId xmlns:a16="http://schemas.microsoft.com/office/drawing/2014/main" id="{23D17BC7-5AD7-DC49-B76E-A15F9AB547BF}"/>
              </a:ext>
            </a:extLst>
          </p:cNvPr>
          <p:cNvSpPr/>
          <p:nvPr/>
        </p:nvSpPr>
        <p:spPr>
          <a:xfrm>
            <a:off x="998261" y="2440339"/>
            <a:ext cx="3145536" cy="82296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2000" kern="0" dirty="0">
                <a:latin typeface="Rockwell" panose="02060603020205020403" pitchFamily="18" charset="77"/>
              </a:rPr>
              <a:t>Coordinating Center</a:t>
            </a:r>
            <a:endParaRPr lang="en-US" sz="2000" dirty="0">
              <a:latin typeface="Rockwell" panose="02060603020205020403" pitchFamily="18" charset="77"/>
            </a:endParaRPr>
          </a:p>
        </p:txBody>
      </p:sp>
      <p:sp>
        <p:nvSpPr>
          <p:cNvPr id="14" name="Rounded Rectangle 13">
            <a:extLst>
              <a:ext uri="{FF2B5EF4-FFF2-40B4-BE49-F238E27FC236}">
                <a16:creationId xmlns:a16="http://schemas.microsoft.com/office/drawing/2014/main" id="{CFE01F75-797F-384E-A8DA-3FA96421EC5F}"/>
              </a:ext>
            </a:extLst>
          </p:cNvPr>
          <p:cNvSpPr/>
          <p:nvPr/>
        </p:nvSpPr>
        <p:spPr>
          <a:xfrm>
            <a:off x="998261" y="3708380"/>
            <a:ext cx="3145536" cy="82296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kern="0" dirty="0">
                <a:latin typeface="Rockwell" panose="02060603020205020403" pitchFamily="18" charset="77"/>
              </a:rPr>
              <a:t>Collaborating Centers</a:t>
            </a:r>
            <a:endParaRPr lang="en-US" sz="2000" dirty="0">
              <a:latin typeface="Rockwell" panose="02060603020205020403" pitchFamily="18" charset="77"/>
            </a:endParaRPr>
          </a:p>
        </p:txBody>
      </p:sp>
      <p:sp>
        <p:nvSpPr>
          <p:cNvPr id="17" name="Rounded Rectangle 16">
            <a:extLst>
              <a:ext uri="{FF2B5EF4-FFF2-40B4-BE49-F238E27FC236}">
                <a16:creationId xmlns:a16="http://schemas.microsoft.com/office/drawing/2014/main" id="{E22333F7-1D87-F34A-A8DE-EA5E9740DC79}"/>
              </a:ext>
            </a:extLst>
          </p:cNvPr>
          <p:cNvSpPr/>
          <p:nvPr/>
        </p:nvSpPr>
        <p:spPr>
          <a:xfrm>
            <a:off x="998261" y="4979734"/>
            <a:ext cx="3145536" cy="82296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en-US" sz="2000" kern="0" dirty="0">
              <a:latin typeface="Rockwell" panose="02060603020205020403" pitchFamily="18" charset="77"/>
            </a:endParaRPr>
          </a:p>
          <a:p>
            <a:pPr algn="ctr"/>
            <a:r>
              <a:rPr lang="en-US" altLang="en-US" sz="2000" kern="0" dirty="0">
                <a:latin typeface="Rockwell" panose="02060603020205020403" pitchFamily="18" charset="77"/>
              </a:rPr>
              <a:t>Affiliate Members</a:t>
            </a:r>
            <a:endParaRPr lang="en-US" sz="2000" dirty="0">
              <a:latin typeface="Rockwell" panose="02060603020205020403" pitchFamily="18" charset="77"/>
            </a:endParaRPr>
          </a:p>
          <a:p>
            <a:pPr algn="ctr"/>
            <a:endParaRPr lang="en-US" sz="2000" dirty="0">
              <a:latin typeface="Rockwell" panose="02060603020205020403" pitchFamily="18" charset="77"/>
            </a:endParaRPr>
          </a:p>
        </p:txBody>
      </p:sp>
      <p:sp>
        <p:nvSpPr>
          <p:cNvPr id="18" name="Rounded Rectangle 17">
            <a:extLst>
              <a:ext uri="{FF2B5EF4-FFF2-40B4-BE49-F238E27FC236}">
                <a16:creationId xmlns:a16="http://schemas.microsoft.com/office/drawing/2014/main" id="{B51C4C22-9219-2F47-BAE8-CBEA7879782D}"/>
              </a:ext>
            </a:extLst>
          </p:cNvPr>
          <p:cNvSpPr/>
          <p:nvPr/>
        </p:nvSpPr>
        <p:spPr>
          <a:xfrm>
            <a:off x="5115095" y="1930141"/>
            <a:ext cx="3145536" cy="82296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2000" kern="0" dirty="0">
                <a:latin typeface="Rockwell" panose="02060603020205020403" pitchFamily="18" charset="77"/>
              </a:rPr>
              <a:t>Cross-Center Activities</a:t>
            </a:r>
            <a:endParaRPr lang="en-US" sz="2000" dirty="0">
              <a:latin typeface="Rockwell" panose="02060603020205020403" pitchFamily="18" charset="77"/>
            </a:endParaRPr>
          </a:p>
        </p:txBody>
      </p:sp>
      <p:cxnSp>
        <p:nvCxnSpPr>
          <p:cNvPr id="19" name="Straight Connector 18">
            <a:extLst>
              <a:ext uri="{FF2B5EF4-FFF2-40B4-BE49-F238E27FC236}">
                <a16:creationId xmlns:a16="http://schemas.microsoft.com/office/drawing/2014/main" id="{DB33D07A-13AC-2343-BBA9-CB1BE2CCBA36}"/>
              </a:ext>
            </a:extLst>
          </p:cNvPr>
          <p:cNvCxnSpPr>
            <a:cxnSpLocks/>
          </p:cNvCxnSpPr>
          <p:nvPr/>
        </p:nvCxnSpPr>
        <p:spPr>
          <a:xfrm>
            <a:off x="4122302" y="1376256"/>
            <a:ext cx="391877" cy="0"/>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7CEC166-5A80-0D4F-BBD3-634D55FBB8BE}"/>
              </a:ext>
            </a:extLst>
          </p:cNvPr>
          <p:cNvCxnSpPr>
            <a:cxnSpLocks/>
          </p:cNvCxnSpPr>
          <p:nvPr/>
        </p:nvCxnSpPr>
        <p:spPr>
          <a:xfrm>
            <a:off x="4143797" y="5420431"/>
            <a:ext cx="391877" cy="0"/>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C970E41-7BDD-1341-97D6-C94D1223CAAC}"/>
              </a:ext>
            </a:extLst>
          </p:cNvPr>
          <p:cNvCxnSpPr>
            <a:cxnSpLocks/>
          </p:cNvCxnSpPr>
          <p:nvPr/>
        </p:nvCxnSpPr>
        <p:spPr>
          <a:xfrm>
            <a:off x="4143797" y="4123173"/>
            <a:ext cx="391877" cy="0"/>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92C2E51-5122-8446-B672-71E492F7AE95}"/>
              </a:ext>
            </a:extLst>
          </p:cNvPr>
          <p:cNvCxnSpPr>
            <a:cxnSpLocks/>
          </p:cNvCxnSpPr>
          <p:nvPr/>
        </p:nvCxnSpPr>
        <p:spPr>
          <a:xfrm>
            <a:off x="4143797" y="2725553"/>
            <a:ext cx="391877" cy="0"/>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A21A916-051C-C849-837A-33F4BE8867D8}"/>
              </a:ext>
            </a:extLst>
          </p:cNvPr>
          <p:cNvCxnSpPr>
            <a:cxnSpLocks/>
          </p:cNvCxnSpPr>
          <p:nvPr/>
        </p:nvCxnSpPr>
        <p:spPr>
          <a:xfrm>
            <a:off x="4506817" y="1376256"/>
            <a:ext cx="28857" cy="4044175"/>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05BD00E-585F-274B-B19B-9D1EF9C93130}"/>
              </a:ext>
            </a:extLst>
          </p:cNvPr>
          <p:cNvCxnSpPr>
            <a:cxnSpLocks/>
            <a:stCxn id="18" idx="2"/>
            <a:endCxn id="53" idx="0"/>
          </p:cNvCxnSpPr>
          <p:nvPr/>
        </p:nvCxnSpPr>
        <p:spPr>
          <a:xfrm>
            <a:off x="6687863" y="2753101"/>
            <a:ext cx="0" cy="1324502"/>
          </a:xfrm>
          <a:prstGeom prst="line">
            <a:avLst/>
          </a:prstGeom>
          <a:ln w="50800">
            <a:solidFill>
              <a:srgbClr val="203355"/>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3923DB9-5C6D-2D4F-955B-972631E8FF87}"/>
              </a:ext>
            </a:extLst>
          </p:cNvPr>
          <p:cNvCxnSpPr>
            <a:cxnSpLocks/>
            <a:endCxn id="18" idx="1"/>
          </p:cNvCxnSpPr>
          <p:nvPr/>
        </p:nvCxnSpPr>
        <p:spPr>
          <a:xfrm>
            <a:off x="4511364" y="2341621"/>
            <a:ext cx="603731" cy="0"/>
          </a:xfrm>
          <a:prstGeom prst="line">
            <a:avLst/>
          </a:prstGeom>
          <a:ln w="50800">
            <a:solidFill>
              <a:srgbClr val="203355"/>
            </a:solidFill>
            <a:tailEnd type="triangle"/>
          </a:ln>
        </p:spPr>
        <p:style>
          <a:lnRef idx="1">
            <a:schemeClr val="accent1"/>
          </a:lnRef>
          <a:fillRef idx="0">
            <a:schemeClr val="accent1"/>
          </a:fillRef>
          <a:effectRef idx="0">
            <a:schemeClr val="accent1"/>
          </a:effectRef>
          <a:fontRef idx="minor">
            <a:schemeClr val="tx1"/>
          </a:fontRef>
        </p:style>
      </p:cxnSp>
      <p:sp>
        <p:nvSpPr>
          <p:cNvPr id="53" name="Rounded Rectangle 52">
            <a:extLst>
              <a:ext uri="{FF2B5EF4-FFF2-40B4-BE49-F238E27FC236}">
                <a16:creationId xmlns:a16="http://schemas.microsoft.com/office/drawing/2014/main" id="{0BAFCA40-7CCF-6242-A4C1-023664BF2CB1}"/>
              </a:ext>
            </a:extLst>
          </p:cNvPr>
          <p:cNvSpPr/>
          <p:nvPr/>
        </p:nvSpPr>
        <p:spPr>
          <a:xfrm>
            <a:off x="5115095" y="4077603"/>
            <a:ext cx="3145536" cy="822960"/>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2000" kern="0" dirty="0">
                <a:latin typeface="Rockwell" panose="02060603020205020403" pitchFamily="18" charset="77"/>
              </a:rPr>
              <a:t>Steering Committee</a:t>
            </a:r>
            <a:endParaRPr lang="en-US" sz="2000" dirty="0">
              <a:latin typeface="Rockwell" panose="02060603020205020403" pitchFamily="18" charset="77"/>
            </a:endParaRPr>
          </a:p>
        </p:txBody>
      </p:sp>
      <p:cxnSp>
        <p:nvCxnSpPr>
          <p:cNvPr id="54" name="Straight Connector 53">
            <a:extLst>
              <a:ext uri="{FF2B5EF4-FFF2-40B4-BE49-F238E27FC236}">
                <a16:creationId xmlns:a16="http://schemas.microsoft.com/office/drawing/2014/main" id="{62DB36A1-6DA0-A84E-96EC-7F70FA67C777}"/>
              </a:ext>
            </a:extLst>
          </p:cNvPr>
          <p:cNvCxnSpPr>
            <a:cxnSpLocks/>
            <a:endCxn id="53" idx="1"/>
          </p:cNvCxnSpPr>
          <p:nvPr/>
        </p:nvCxnSpPr>
        <p:spPr>
          <a:xfrm>
            <a:off x="4511364" y="4489083"/>
            <a:ext cx="603731" cy="0"/>
          </a:xfrm>
          <a:prstGeom prst="line">
            <a:avLst/>
          </a:prstGeom>
          <a:ln w="50800">
            <a:solidFill>
              <a:srgbClr val="203355"/>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8653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a:extLst>
              <a:ext uri="{FF2B5EF4-FFF2-40B4-BE49-F238E27FC236}">
                <a16:creationId xmlns:a16="http://schemas.microsoft.com/office/drawing/2014/main" id="{4AB06B5D-FB62-5549-B441-4DE537F47AD0}"/>
              </a:ext>
            </a:extLst>
          </p:cNvPr>
          <p:cNvSpPr/>
          <p:nvPr/>
        </p:nvSpPr>
        <p:spPr>
          <a:xfrm>
            <a:off x="544990" y="2666658"/>
            <a:ext cx="8471688" cy="1191816"/>
          </a:xfrm>
          <a:prstGeom prst="roundRect">
            <a:avLst/>
          </a:prstGeom>
          <a:solidFill>
            <a:srgbClr val="485C7E"/>
          </a:solidFill>
        </p:spPr>
        <p:txBody>
          <a:bodyPr wrap="square">
            <a:spAutoFit/>
          </a:bodyPr>
          <a:lstStyle/>
          <a:p>
            <a:r>
              <a:rPr lang="en-US" sz="1600" b="1" u="sng" dirty="0">
                <a:solidFill>
                  <a:schemeClr val="bg1"/>
                </a:solidFill>
                <a:latin typeface="Rockwell" panose="02060603020205020403" pitchFamily="18" charset="77"/>
              </a:rPr>
              <a:t>CPCRN Affiliate Membership</a:t>
            </a:r>
            <a:r>
              <a:rPr lang="en-US" sz="1600" b="1" dirty="0">
                <a:solidFill>
                  <a:schemeClr val="bg1"/>
                </a:solidFill>
                <a:latin typeface="Rockwell" panose="02060603020205020403" pitchFamily="18" charset="77"/>
              </a:rPr>
              <a:t> </a:t>
            </a:r>
            <a:r>
              <a:rPr lang="en-US" sz="1600" dirty="0">
                <a:solidFill>
                  <a:schemeClr val="bg1"/>
                </a:solidFill>
                <a:latin typeface="Rockwell" panose="02060603020205020403" pitchFamily="18" charset="77"/>
              </a:rPr>
              <a:t>is open to investigators outside of collaborating centers who have interest in and capability to contribute to the mission and goals of CPCRN. To apply, download the application form at </a:t>
            </a:r>
            <a:r>
              <a:rPr lang="en-US" sz="1600" dirty="0">
                <a:solidFill>
                  <a:srgbClr val="72B1E7"/>
                </a:solidFill>
                <a:latin typeface="Rockwell" panose="02060603020205020403" pitchFamily="18" charset="77"/>
                <a:hlinkClick r:id="rId3">
                  <a:extLst>
                    <a:ext uri="{A12FA001-AC4F-418D-AE19-62706E023703}">
                      <ahyp:hlinkClr xmlns:ahyp="http://schemas.microsoft.com/office/drawing/2018/hyperlinkcolor" val="tx"/>
                    </a:ext>
                  </a:extLst>
                </a:hlinkClick>
              </a:rPr>
              <a:t>www.cpcrn.org/member-resources?open_col=51</a:t>
            </a:r>
            <a:r>
              <a:rPr lang="en-US" sz="1600" dirty="0">
                <a:solidFill>
                  <a:schemeClr val="bg1"/>
                </a:solidFill>
                <a:latin typeface="Rockwell" panose="02060603020205020403" pitchFamily="18" charset="77"/>
              </a:rPr>
              <a:t>, and send the completed form and a CV to </a:t>
            </a:r>
            <a:r>
              <a:rPr lang="en-US" sz="1600" dirty="0">
                <a:solidFill>
                  <a:srgbClr val="72B1E7"/>
                </a:solidFill>
                <a:latin typeface="Rockwell" panose="02060603020205020403" pitchFamily="18" charset="77"/>
                <a:hlinkClick r:id="rId4">
                  <a:extLst>
                    <a:ext uri="{A12FA001-AC4F-418D-AE19-62706E023703}">
                      <ahyp:hlinkClr xmlns:ahyp="http://schemas.microsoft.com/office/drawing/2018/hyperlinkcolor" val="tx"/>
                    </a:ext>
                  </a:extLst>
                </a:hlinkClick>
              </a:rPr>
              <a:t>beckylee@unc.edu</a:t>
            </a:r>
            <a:r>
              <a:rPr lang="en-US" sz="1600" dirty="0">
                <a:solidFill>
                  <a:schemeClr val="bg1"/>
                </a:solidFill>
                <a:latin typeface="Rockwell" panose="02060603020205020403" pitchFamily="18" charset="77"/>
              </a:rPr>
              <a:t>.</a:t>
            </a:r>
          </a:p>
        </p:txBody>
      </p:sp>
      <p:sp>
        <p:nvSpPr>
          <p:cNvPr id="2" name="Title 1"/>
          <p:cNvSpPr>
            <a:spLocks noGrp="1"/>
          </p:cNvSpPr>
          <p:nvPr>
            <p:ph type="title"/>
          </p:nvPr>
        </p:nvSpPr>
        <p:spPr>
          <a:xfrm>
            <a:off x="1990480" y="220140"/>
            <a:ext cx="5580707" cy="927410"/>
          </a:xfrm>
        </p:spPr>
        <p:txBody>
          <a:bodyPr/>
          <a:lstStyle/>
          <a:p>
            <a:pPr algn="ctr"/>
            <a:r>
              <a:rPr lang="en-US" sz="3600" dirty="0">
                <a:solidFill>
                  <a:srgbClr val="263E67"/>
                </a:solidFill>
                <a:latin typeface="Rockwell" panose="02060603020205020403" pitchFamily="18" charset="77"/>
              </a:rPr>
              <a:t>Opportunities to Become </a:t>
            </a:r>
            <a:br>
              <a:rPr lang="en-US" sz="3600" dirty="0">
                <a:solidFill>
                  <a:srgbClr val="263E67"/>
                </a:solidFill>
                <a:latin typeface="Rockwell" panose="02060603020205020403" pitchFamily="18" charset="77"/>
              </a:rPr>
            </a:br>
            <a:r>
              <a:rPr lang="en-US" sz="3600" dirty="0">
                <a:solidFill>
                  <a:srgbClr val="263E67"/>
                </a:solidFill>
                <a:latin typeface="Rockwell" panose="02060603020205020403" pitchFamily="18" charset="77"/>
              </a:rPr>
              <a:t>Involved in CPCRN	</a:t>
            </a:r>
          </a:p>
        </p:txBody>
      </p:sp>
      <p:sp>
        <p:nvSpPr>
          <p:cNvPr id="10" name="Rounded Rectangle 9">
            <a:extLst>
              <a:ext uri="{FF2B5EF4-FFF2-40B4-BE49-F238E27FC236}">
                <a16:creationId xmlns:a16="http://schemas.microsoft.com/office/drawing/2014/main" id="{F703DFFC-3120-E342-A50F-DDB12AA1EA2A}"/>
              </a:ext>
            </a:extLst>
          </p:cNvPr>
          <p:cNvSpPr/>
          <p:nvPr/>
        </p:nvSpPr>
        <p:spPr>
          <a:xfrm>
            <a:off x="544990" y="4258279"/>
            <a:ext cx="8471688" cy="1191816"/>
          </a:xfrm>
          <a:prstGeom prst="roundRect">
            <a:avLst/>
          </a:prstGeom>
          <a:solidFill>
            <a:srgbClr val="489BD5"/>
          </a:solidFill>
        </p:spPr>
        <p:txBody>
          <a:bodyPr wrap="square">
            <a:spAutoFit/>
          </a:bodyPr>
          <a:lstStyle/>
          <a:p>
            <a:r>
              <a:rPr lang="en-US" sz="1600" dirty="0">
                <a:solidFill>
                  <a:schemeClr val="bg1"/>
                </a:solidFill>
                <a:latin typeface="Rockwell" panose="02060603020205020403" pitchFamily="18" charset="77"/>
              </a:rPr>
              <a:t>The </a:t>
            </a:r>
            <a:r>
              <a:rPr lang="en-US" sz="1600" b="1" u="sng" dirty="0">
                <a:solidFill>
                  <a:schemeClr val="bg1"/>
                </a:solidFill>
                <a:latin typeface="Rockwell" panose="02060603020205020403" pitchFamily="18" charset="77"/>
              </a:rPr>
              <a:t>CPCRN Scholars Program </a:t>
            </a:r>
            <a:r>
              <a:rPr lang="en-US" sz="1600" dirty="0">
                <a:solidFill>
                  <a:schemeClr val="bg1"/>
                </a:solidFill>
                <a:latin typeface="Rockwell" panose="02060603020205020403" pitchFamily="18" charset="77"/>
              </a:rPr>
              <a:t>strives to educate students, postdoctoral fellows, junior faculty, practitioners, and other health professionals in dissemination and implementation (D&amp;I) science focused on cancer prevention &amp; control and health equity. To learn more, email </a:t>
            </a:r>
            <a:r>
              <a:rPr lang="en-US" sz="1600" dirty="0">
                <a:solidFill>
                  <a:schemeClr val="bg1"/>
                </a:solidFill>
                <a:latin typeface="Rockwell" panose="02060603020205020403" pitchFamily="18" charset="77"/>
                <a:hlinkClick r:id="rId5"/>
              </a:rPr>
              <a:t>christine.agnone@emory.edu</a:t>
            </a:r>
            <a:r>
              <a:rPr lang="en-US" sz="1600" dirty="0">
                <a:solidFill>
                  <a:schemeClr val="bg1"/>
                </a:solidFill>
                <a:latin typeface="Rockwell" panose="02060603020205020403" pitchFamily="18" charset="77"/>
              </a:rPr>
              <a:t> and </a:t>
            </a:r>
            <a:r>
              <a:rPr lang="en-US" sz="1600" dirty="0">
                <a:solidFill>
                  <a:srgbClr val="56B5FF"/>
                </a:solidFill>
                <a:latin typeface="Rockwell" panose="02060603020205020403" pitchFamily="18" charset="77"/>
                <a:hlinkClick r:id="rId6"/>
              </a:rPr>
              <a:t>noblet@mailbox.sc.edu</a:t>
            </a:r>
            <a:r>
              <a:rPr lang="en-US" sz="1600" dirty="0">
                <a:solidFill>
                  <a:schemeClr val="bg1"/>
                </a:solidFill>
                <a:latin typeface="Rockwell" panose="02060603020205020403" pitchFamily="18" charset="77"/>
              </a:rPr>
              <a:t>.</a:t>
            </a:r>
          </a:p>
        </p:txBody>
      </p:sp>
      <p:sp>
        <p:nvSpPr>
          <p:cNvPr id="9" name="Rounded Rectangle 8">
            <a:extLst>
              <a:ext uri="{FF2B5EF4-FFF2-40B4-BE49-F238E27FC236}">
                <a16:creationId xmlns:a16="http://schemas.microsoft.com/office/drawing/2014/main" id="{A68660FD-F913-8740-9433-6C5C94D118B9}"/>
              </a:ext>
            </a:extLst>
          </p:cNvPr>
          <p:cNvSpPr/>
          <p:nvPr/>
        </p:nvSpPr>
        <p:spPr>
          <a:xfrm>
            <a:off x="544990" y="1347452"/>
            <a:ext cx="8471688" cy="919401"/>
          </a:xfrm>
          <a:prstGeom prst="roundRect">
            <a:avLst/>
          </a:prstGeom>
          <a:solidFill>
            <a:srgbClr val="263E67"/>
          </a:solidFill>
        </p:spPr>
        <p:txBody>
          <a:bodyPr wrap="square" anchor="ctr">
            <a:spAutoFit/>
          </a:bodyPr>
          <a:lstStyle/>
          <a:p>
            <a:r>
              <a:rPr lang="en-US" sz="1600" dirty="0">
                <a:solidFill>
                  <a:schemeClr val="bg1"/>
                </a:solidFill>
                <a:latin typeface="Rockwell" panose="02060603020205020403" pitchFamily="18" charset="77"/>
              </a:rPr>
              <a:t>Through </a:t>
            </a:r>
            <a:r>
              <a:rPr lang="en-US" sz="1600" b="1" u="sng" dirty="0">
                <a:solidFill>
                  <a:schemeClr val="bg1"/>
                </a:solidFill>
                <a:latin typeface="Rockwell" panose="02060603020205020403" pitchFamily="18" charset="77"/>
              </a:rPr>
              <a:t>CPCRN Cross-Center Activities</a:t>
            </a:r>
            <a:r>
              <a:rPr lang="en-US" sz="1600" dirty="0">
                <a:solidFill>
                  <a:schemeClr val="bg1"/>
                </a:solidFill>
                <a:latin typeface="Rockwell" panose="02060603020205020403" pitchFamily="18" charset="77"/>
              </a:rPr>
              <a:t>, Network members have an opportunity to collaborate across academic institutions and geographic boundaries around common topics of interest. Activities include Workgroups, interest groups, and ad hoc projects.</a:t>
            </a:r>
          </a:p>
        </p:txBody>
      </p:sp>
      <p:sp>
        <p:nvSpPr>
          <p:cNvPr id="4" name="Rectangle 3">
            <a:extLst>
              <a:ext uri="{FF2B5EF4-FFF2-40B4-BE49-F238E27FC236}">
                <a16:creationId xmlns:a16="http://schemas.microsoft.com/office/drawing/2014/main" id="{AF0635C4-1069-D743-A181-5A3EBEB49F8A}"/>
              </a:ext>
            </a:extLst>
          </p:cNvPr>
          <p:cNvSpPr/>
          <p:nvPr/>
        </p:nvSpPr>
        <p:spPr>
          <a:xfrm>
            <a:off x="20487" y="1391653"/>
            <a:ext cx="524503" cy="830997"/>
          </a:xfrm>
          <a:prstGeom prst="rect">
            <a:avLst/>
          </a:prstGeom>
          <a:noFill/>
        </p:spPr>
        <p:txBody>
          <a:bodyPr wrap="none" lIns="91440" tIns="45720" rIns="91440" bIns="45720">
            <a:spAutoFit/>
          </a:bodyPr>
          <a:lstStyle/>
          <a:p>
            <a:pPr algn="ctr"/>
            <a:r>
              <a:rPr lang="en-US" sz="4800" b="1" dirty="0">
                <a:ln w="22225">
                  <a:solidFill>
                    <a:srgbClr val="CBDE69"/>
                  </a:solidFill>
                  <a:prstDash val="solid"/>
                </a:ln>
                <a:solidFill>
                  <a:srgbClr val="CBDE69"/>
                </a:solidFill>
                <a:latin typeface="Rockwell" panose="02060603020205020403" pitchFamily="18" charset="77"/>
              </a:rPr>
              <a:t>1</a:t>
            </a:r>
          </a:p>
        </p:txBody>
      </p:sp>
      <p:sp>
        <p:nvSpPr>
          <p:cNvPr id="11" name="Rectangle 10">
            <a:extLst>
              <a:ext uri="{FF2B5EF4-FFF2-40B4-BE49-F238E27FC236}">
                <a16:creationId xmlns:a16="http://schemas.microsoft.com/office/drawing/2014/main" id="{B4B76B56-7B44-D141-9264-BD6BE4ADB6B1}"/>
              </a:ext>
            </a:extLst>
          </p:cNvPr>
          <p:cNvSpPr/>
          <p:nvPr/>
        </p:nvSpPr>
        <p:spPr>
          <a:xfrm>
            <a:off x="20487" y="2847067"/>
            <a:ext cx="524503" cy="830997"/>
          </a:xfrm>
          <a:prstGeom prst="rect">
            <a:avLst/>
          </a:prstGeom>
          <a:noFill/>
        </p:spPr>
        <p:txBody>
          <a:bodyPr wrap="none" lIns="91440" tIns="45720" rIns="91440" bIns="45720">
            <a:spAutoFit/>
          </a:bodyPr>
          <a:lstStyle/>
          <a:p>
            <a:pPr algn="ctr"/>
            <a:r>
              <a:rPr lang="en-US" sz="4800" b="1" dirty="0">
                <a:ln w="22225">
                  <a:solidFill>
                    <a:srgbClr val="CBDE69"/>
                  </a:solidFill>
                  <a:prstDash val="solid"/>
                </a:ln>
                <a:solidFill>
                  <a:srgbClr val="CBDE69"/>
                </a:solidFill>
                <a:latin typeface="Rockwell" panose="02060603020205020403" pitchFamily="18" charset="77"/>
              </a:rPr>
              <a:t>2</a:t>
            </a:r>
          </a:p>
        </p:txBody>
      </p:sp>
      <p:sp>
        <p:nvSpPr>
          <p:cNvPr id="12" name="Rectangle 11">
            <a:extLst>
              <a:ext uri="{FF2B5EF4-FFF2-40B4-BE49-F238E27FC236}">
                <a16:creationId xmlns:a16="http://schemas.microsoft.com/office/drawing/2014/main" id="{613BC10C-A969-E340-BA67-147499D4DE1B}"/>
              </a:ext>
            </a:extLst>
          </p:cNvPr>
          <p:cNvSpPr/>
          <p:nvPr/>
        </p:nvSpPr>
        <p:spPr>
          <a:xfrm>
            <a:off x="20487" y="4438688"/>
            <a:ext cx="524503" cy="830997"/>
          </a:xfrm>
          <a:prstGeom prst="rect">
            <a:avLst/>
          </a:prstGeom>
          <a:noFill/>
        </p:spPr>
        <p:txBody>
          <a:bodyPr wrap="none" lIns="91440" tIns="45720" rIns="91440" bIns="45720">
            <a:spAutoFit/>
          </a:bodyPr>
          <a:lstStyle/>
          <a:p>
            <a:pPr algn="ctr"/>
            <a:r>
              <a:rPr lang="en-US" sz="4800" b="1" dirty="0">
                <a:ln w="22225">
                  <a:solidFill>
                    <a:srgbClr val="CBDE69"/>
                  </a:solidFill>
                  <a:prstDash val="solid"/>
                </a:ln>
                <a:solidFill>
                  <a:srgbClr val="CBDE69"/>
                </a:solidFill>
                <a:latin typeface="Rockwell" panose="02060603020205020403" pitchFamily="18" charset="77"/>
              </a:rPr>
              <a:t>3</a:t>
            </a:r>
          </a:p>
        </p:txBody>
      </p:sp>
      <p:sp>
        <p:nvSpPr>
          <p:cNvPr id="6" name="Rectangle 5">
            <a:extLst>
              <a:ext uri="{FF2B5EF4-FFF2-40B4-BE49-F238E27FC236}">
                <a16:creationId xmlns:a16="http://schemas.microsoft.com/office/drawing/2014/main" id="{D303B2B4-7CBB-A54B-93C8-BC33A0B0B4A1}"/>
              </a:ext>
            </a:extLst>
          </p:cNvPr>
          <p:cNvSpPr/>
          <p:nvPr/>
        </p:nvSpPr>
        <p:spPr>
          <a:xfrm>
            <a:off x="8787382" y="6442438"/>
            <a:ext cx="229296" cy="1805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45228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4760" y="142876"/>
            <a:ext cx="4957763" cy="979823"/>
          </a:xfrm>
        </p:spPr>
        <p:txBody>
          <a:bodyPr/>
          <a:lstStyle/>
          <a:p>
            <a:pPr algn="ctr"/>
            <a:r>
              <a:rPr lang="en-US" sz="3600" dirty="0">
                <a:solidFill>
                  <a:srgbClr val="263E67"/>
                </a:solidFill>
                <a:latin typeface="Rockwell" panose="02060603020205020403" pitchFamily="18" charset="77"/>
              </a:rPr>
              <a:t>Overview of Current </a:t>
            </a:r>
            <a:br>
              <a:rPr lang="en-US" sz="3600" dirty="0">
                <a:solidFill>
                  <a:srgbClr val="263E67"/>
                </a:solidFill>
                <a:latin typeface="Rockwell" panose="02060603020205020403" pitchFamily="18" charset="77"/>
              </a:rPr>
            </a:br>
            <a:r>
              <a:rPr lang="en-US" sz="3600" dirty="0">
                <a:solidFill>
                  <a:srgbClr val="263E67"/>
                </a:solidFill>
                <a:latin typeface="Rockwell" panose="02060603020205020403" pitchFamily="18" charset="77"/>
              </a:rPr>
              <a:t>Cross-Center Activities</a:t>
            </a:r>
            <a:endParaRPr lang="en-US" sz="3600" i="1" dirty="0">
              <a:solidFill>
                <a:srgbClr val="263E67"/>
              </a:solidFill>
              <a:latin typeface="Rockwell" panose="02060603020205020403" pitchFamily="18" charset="77"/>
            </a:endParaRPr>
          </a:p>
        </p:txBody>
      </p:sp>
      <p:sp>
        <p:nvSpPr>
          <p:cNvPr id="19" name="Rounded Rectangle 18">
            <a:extLst>
              <a:ext uri="{FF2B5EF4-FFF2-40B4-BE49-F238E27FC236}">
                <a16:creationId xmlns:a16="http://schemas.microsoft.com/office/drawing/2014/main" id="{C0241EAD-710D-0040-97D9-E4EBF7FC6D30}"/>
              </a:ext>
            </a:extLst>
          </p:cNvPr>
          <p:cNvSpPr/>
          <p:nvPr/>
        </p:nvSpPr>
        <p:spPr>
          <a:xfrm>
            <a:off x="4615651" y="1295614"/>
            <a:ext cx="1454515" cy="139226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en-US" sz="1425" kern="0" dirty="0">
                <a:latin typeface="Rockwell" panose="02060603020205020403" pitchFamily="18" charset="77"/>
              </a:rPr>
              <a:t>Organizational Theory for Implementation Science</a:t>
            </a:r>
            <a:endParaRPr lang="en-US" sz="1425" dirty="0">
              <a:latin typeface="Rockwell" panose="02060603020205020403" pitchFamily="18" charset="77"/>
            </a:endParaRPr>
          </a:p>
        </p:txBody>
      </p:sp>
      <p:sp>
        <p:nvSpPr>
          <p:cNvPr id="20" name="Rounded Rectangle 19">
            <a:extLst>
              <a:ext uri="{FF2B5EF4-FFF2-40B4-BE49-F238E27FC236}">
                <a16:creationId xmlns:a16="http://schemas.microsoft.com/office/drawing/2014/main" id="{843C3251-E698-D346-B10D-0E711777205A}"/>
              </a:ext>
            </a:extLst>
          </p:cNvPr>
          <p:cNvSpPr/>
          <p:nvPr/>
        </p:nvSpPr>
        <p:spPr>
          <a:xfrm>
            <a:off x="1576486" y="1268886"/>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Rural Cancer</a:t>
            </a:r>
            <a:endParaRPr lang="en-US" sz="1500" dirty="0">
              <a:latin typeface="Rockwell" panose="02060603020205020403" pitchFamily="18" charset="77"/>
            </a:endParaRPr>
          </a:p>
        </p:txBody>
      </p:sp>
      <p:sp>
        <p:nvSpPr>
          <p:cNvPr id="21" name="Rounded Rectangle 20">
            <a:extLst>
              <a:ext uri="{FF2B5EF4-FFF2-40B4-BE49-F238E27FC236}">
                <a16:creationId xmlns:a16="http://schemas.microsoft.com/office/drawing/2014/main" id="{C02CAB5E-C5C8-3547-B155-7779693F8F81}"/>
              </a:ext>
            </a:extLst>
          </p:cNvPr>
          <p:cNvSpPr/>
          <p:nvPr/>
        </p:nvSpPr>
        <p:spPr>
          <a:xfrm>
            <a:off x="3096137" y="1296237"/>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iCollab</a:t>
            </a:r>
            <a:endParaRPr lang="en-US" sz="1500" dirty="0">
              <a:latin typeface="Rockwell" panose="02060603020205020403" pitchFamily="18" charset="77"/>
            </a:endParaRPr>
          </a:p>
        </p:txBody>
      </p:sp>
      <p:sp>
        <p:nvSpPr>
          <p:cNvPr id="22" name="Rounded Rectangle 21">
            <a:extLst>
              <a:ext uri="{FF2B5EF4-FFF2-40B4-BE49-F238E27FC236}">
                <a16:creationId xmlns:a16="http://schemas.microsoft.com/office/drawing/2014/main" id="{F5A50395-C993-0A4A-A9E2-BA051B67D29F}"/>
              </a:ext>
            </a:extLst>
          </p:cNvPr>
          <p:cNvSpPr/>
          <p:nvPr/>
        </p:nvSpPr>
        <p:spPr>
          <a:xfrm>
            <a:off x="2303434"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Cancer &amp; COVID-19</a:t>
            </a:r>
            <a:endParaRPr lang="en-US" sz="1500" dirty="0">
              <a:latin typeface="Rockwell" panose="02060603020205020403" pitchFamily="18" charset="77"/>
            </a:endParaRPr>
          </a:p>
        </p:txBody>
      </p:sp>
      <p:sp>
        <p:nvSpPr>
          <p:cNvPr id="23" name="Rounded Rectangle 22">
            <a:extLst>
              <a:ext uri="{FF2B5EF4-FFF2-40B4-BE49-F238E27FC236}">
                <a16:creationId xmlns:a16="http://schemas.microsoft.com/office/drawing/2014/main" id="{07AE366E-8403-EB45-9503-8AB30AC967EE}"/>
              </a:ext>
            </a:extLst>
          </p:cNvPr>
          <p:cNvSpPr/>
          <p:nvPr/>
        </p:nvSpPr>
        <p:spPr>
          <a:xfrm>
            <a:off x="56835" y="1266683"/>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Survivorship</a:t>
            </a:r>
            <a:endParaRPr lang="en-US" sz="1500" dirty="0">
              <a:latin typeface="Rockwell" panose="02060603020205020403" pitchFamily="18" charset="77"/>
            </a:endParaRPr>
          </a:p>
        </p:txBody>
      </p:sp>
      <p:sp>
        <p:nvSpPr>
          <p:cNvPr id="24" name="Rounded Rectangle 23">
            <a:extLst>
              <a:ext uri="{FF2B5EF4-FFF2-40B4-BE49-F238E27FC236}">
                <a16:creationId xmlns:a16="http://schemas.microsoft.com/office/drawing/2014/main" id="{08A3EF73-724D-AD41-A18A-A6FDA1917C78}"/>
              </a:ext>
            </a:extLst>
          </p:cNvPr>
          <p:cNvSpPr/>
          <p:nvPr/>
        </p:nvSpPr>
        <p:spPr>
          <a:xfrm>
            <a:off x="3074454" y="4431350"/>
            <a:ext cx="1453896" cy="1389888"/>
          </a:xfrm>
          <a:prstGeom prst="roundRect">
            <a:avLst/>
          </a:prstGeom>
          <a:solidFill>
            <a:srgbClr val="CBDE6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solidFill>
                  <a:schemeClr val="bg1"/>
                </a:solidFill>
                <a:latin typeface="Rockwell" panose="02060603020205020403" pitchFamily="18" charset="77"/>
              </a:rPr>
              <a:t>Modeling Evidence-Based</a:t>
            </a:r>
          </a:p>
          <a:p>
            <a:pPr algn="ctr"/>
            <a:r>
              <a:rPr lang="en-US" altLang="en-US" sz="1500" kern="0" dirty="0">
                <a:solidFill>
                  <a:schemeClr val="bg1"/>
                </a:solidFill>
                <a:latin typeface="Rockwell" panose="02060603020205020403" pitchFamily="18" charset="77"/>
              </a:rPr>
              <a:t>Intervention Impact</a:t>
            </a:r>
            <a:endParaRPr lang="en-US" sz="1500" dirty="0">
              <a:solidFill>
                <a:schemeClr val="bg1"/>
              </a:solidFill>
              <a:latin typeface="Rockwell" panose="02060603020205020403" pitchFamily="18" charset="77"/>
            </a:endParaRPr>
          </a:p>
        </p:txBody>
      </p:sp>
      <p:sp>
        <p:nvSpPr>
          <p:cNvPr id="25" name="Rounded Rectangle 24">
            <a:extLst>
              <a:ext uri="{FF2B5EF4-FFF2-40B4-BE49-F238E27FC236}">
                <a16:creationId xmlns:a16="http://schemas.microsoft.com/office/drawing/2014/main" id="{11078C73-791D-BC48-ADFF-47752E9C0819}"/>
              </a:ext>
            </a:extLst>
          </p:cNvPr>
          <p:cNvSpPr/>
          <p:nvPr/>
        </p:nvSpPr>
        <p:spPr>
          <a:xfrm>
            <a:off x="4615651" y="4433433"/>
            <a:ext cx="1453896" cy="1389888"/>
          </a:xfrm>
          <a:prstGeom prst="roundRect">
            <a:avLst/>
          </a:prstGeom>
          <a:solidFill>
            <a:srgbClr val="CBDE6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solidFill>
                  <a:schemeClr val="bg1"/>
                </a:solidFill>
                <a:latin typeface="Rockwell" panose="02060603020205020403" pitchFamily="18" charset="77"/>
              </a:rPr>
              <a:t>Multiple Cancer Prevention and Control</a:t>
            </a:r>
            <a:endParaRPr lang="en-US" sz="1500" dirty="0">
              <a:solidFill>
                <a:schemeClr val="bg1"/>
              </a:solidFill>
              <a:latin typeface="Rockwell" panose="02060603020205020403" pitchFamily="18" charset="77"/>
            </a:endParaRPr>
          </a:p>
        </p:txBody>
      </p:sp>
      <p:sp>
        <p:nvSpPr>
          <p:cNvPr id="26" name="Rounded Rectangle 25">
            <a:extLst>
              <a:ext uri="{FF2B5EF4-FFF2-40B4-BE49-F238E27FC236}">
                <a16:creationId xmlns:a16="http://schemas.microsoft.com/office/drawing/2014/main" id="{E1BE4821-FD35-574A-B12D-0DA57349AF23}"/>
              </a:ext>
            </a:extLst>
          </p:cNvPr>
          <p:cNvSpPr/>
          <p:nvPr/>
        </p:nvSpPr>
        <p:spPr>
          <a:xfrm>
            <a:off x="7653426" y="1296237"/>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Health Behaviors</a:t>
            </a:r>
            <a:endParaRPr lang="en-US" sz="1500" dirty="0">
              <a:latin typeface="Rockwell" panose="02060603020205020403" pitchFamily="18" charset="77"/>
            </a:endParaRPr>
          </a:p>
        </p:txBody>
      </p:sp>
      <p:sp>
        <p:nvSpPr>
          <p:cNvPr id="29" name="Rounded Rectangle 28">
            <a:extLst>
              <a:ext uri="{FF2B5EF4-FFF2-40B4-BE49-F238E27FC236}">
                <a16:creationId xmlns:a16="http://schemas.microsoft.com/office/drawing/2014/main" id="{5D241E6C-D8EC-D74B-9030-9A780918FC54}"/>
              </a:ext>
            </a:extLst>
          </p:cNvPr>
          <p:cNvSpPr/>
          <p:nvPr/>
        </p:nvSpPr>
        <p:spPr>
          <a:xfrm>
            <a:off x="6135302" y="1297471"/>
            <a:ext cx="1453896" cy="138988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CPCRN Scholars</a:t>
            </a:r>
            <a:endParaRPr lang="en-US" sz="1500" dirty="0">
              <a:latin typeface="Rockwell" panose="02060603020205020403" pitchFamily="18" charset="77"/>
            </a:endParaRPr>
          </a:p>
        </p:txBody>
      </p:sp>
      <p:sp>
        <p:nvSpPr>
          <p:cNvPr id="3" name="Rectangle 2">
            <a:extLst>
              <a:ext uri="{FF2B5EF4-FFF2-40B4-BE49-F238E27FC236}">
                <a16:creationId xmlns:a16="http://schemas.microsoft.com/office/drawing/2014/main" id="{22608B1A-40A0-FA4E-B28D-942E55ED3964}"/>
              </a:ext>
            </a:extLst>
          </p:cNvPr>
          <p:cNvSpPr/>
          <p:nvPr/>
        </p:nvSpPr>
        <p:spPr>
          <a:xfrm>
            <a:off x="412737" y="5939840"/>
            <a:ext cx="2327497" cy="307777"/>
          </a:xfrm>
          <a:prstGeom prst="rect">
            <a:avLst/>
          </a:prstGeom>
        </p:spPr>
        <p:txBody>
          <a:bodyPr wrap="none">
            <a:spAutoFit/>
          </a:bodyPr>
          <a:lstStyle/>
          <a:p>
            <a:r>
              <a:rPr lang="en-US" sz="1400" dirty="0">
                <a:solidFill>
                  <a:srgbClr val="263E67"/>
                </a:solidFill>
                <a:latin typeface="Rockwell" panose="02060603020205020403" pitchFamily="18" charset="77"/>
              </a:rPr>
              <a:t>www.CPCRN.org/projects</a:t>
            </a:r>
          </a:p>
        </p:txBody>
      </p:sp>
      <p:sp>
        <p:nvSpPr>
          <p:cNvPr id="27" name="Rounded Rectangle 26">
            <a:extLst>
              <a:ext uri="{FF2B5EF4-FFF2-40B4-BE49-F238E27FC236}">
                <a16:creationId xmlns:a16="http://schemas.microsoft.com/office/drawing/2014/main" id="{0F7FD8E9-25FD-8B4E-A62C-50A1A69A2830}"/>
              </a:ext>
            </a:extLst>
          </p:cNvPr>
          <p:cNvSpPr/>
          <p:nvPr/>
        </p:nvSpPr>
        <p:spPr>
          <a:xfrm>
            <a:off x="5386670"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lIns="45720" rIns="45720" rtlCol="0" anchor="ctr"/>
          <a:lstStyle/>
          <a:p>
            <a:pPr algn="ctr"/>
            <a:r>
              <a:rPr lang="en-US" altLang="en-US" sz="1500" kern="0" dirty="0">
                <a:latin typeface="Rockwell" panose="02060603020205020403" pitchFamily="18" charset="77"/>
              </a:rPr>
              <a:t>Health Equity &amp; Social Determinants of Health</a:t>
            </a:r>
            <a:endParaRPr lang="en-US" sz="1500" dirty="0">
              <a:latin typeface="Rockwell" panose="02060603020205020403" pitchFamily="18" charset="77"/>
            </a:endParaRPr>
          </a:p>
        </p:txBody>
      </p:sp>
      <p:sp>
        <p:nvSpPr>
          <p:cNvPr id="28" name="Rounded Rectangle 27">
            <a:extLst>
              <a:ext uri="{FF2B5EF4-FFF2-40B4-BE49-F238E27FC236}">
                <a16:creationId xmlns:a16="http://schemas.microsoft.com/office/drawing/2014/main" id="{4CBB2F2D-141A-C348-A961-A4725890A6C8}"/>
              </a:ext>
            </a:extLst>
          </p:cNvPr>
          <p:cNvSpPr/>
          <p:nvPr/>
        </p:nvSpPr>
        <p:spPr>
          <a:xfrm>
            <a:off x="3845052" y="2868356"/>
            <a:ext cx="1453896" cy="138988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Cancer Screening Change Package</a:t>
            </a:r>
            <a:endParaRPr lang="en-US" sz="1500" dirty="0">
              <a:latin typeface="Rockwell" panose="02060603020205020403" pitchFamily="18" charset="77"/>
            </a:endParaRPr>
          </a:p>
        </p:txBody>
      </p:sp>
      <p:sp>
        <p:nvSpPr>
          <p:cNvPr id="17" name="Rectangle 16">
            <a:extLst>
              <a:ext uri="{FF2B5EF4-FFF2-40B4-BE49-F238E27FC236}">
                <a16:creationId xmlns:a16="http://schemas.microsoft.com/office/drawing/2014/main" id="{C3D4B1A0-546B-8D4D-8F03-4CB0345363CB}"/>
              </a:ext>
            </a:extLst>
          </p:cNvPr>
          <p:cNvSpPr/>
          <p:nvPr/>
        </p:nvSpPr>
        <p:spPr>
          <a:xfrm>
            <a:off x="8787382" y="6442438"/>
            <a:ext cx="229296" cy="1805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69704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2575736-6E1B-4AAF-9B1C-E5CB0FACC3F5}"/>
              </a:ext>
            </a:extLst>
          </p:cNvPr>
          <p:cNvSpPr txBox="1">
            <a:spLocks/>
          </p:cNvSpPr>
          <p:nvPr/>
        </p:nvSpPr>
        <p:spPr>
          <a:xfrm>
            <a:off x="0" y="40073"/>
            <a:ext cx="9144000" cy="576513"/>
          </a:xfrm>
          <a:prstGeom prst="rect">
            <a:avLst/>
          </a:prstGeom>
        </p:spPr>
        <p:txBody>
          <a:bodyPr>
            <a:normAutofit lnSpcReduction="10000"/>
          </a:bodyPr>
          <a:lstStyle>
            <a:lvl1pPr algn="l" defTabSz="914400" rtl="0" eaLnBrk="1" latinLnBrk="0" hangingPunct="1">
              <a:lnSpc>
                <a:spcPct val="90000"/>
              </a:lnSpc>
              <a:spcBef>
                <a:spcPct val="0"/>
              </a:spcBef>
              <a:buNone/>
              <a:defRPr sz="4400" kern="1200" baseline="0">
                <a:solidFill>
                  <a:srgbClr val="263E67"/>
                </a:solidFill>
                <a:latin typeface="+mj-lt"/>
                <a:ea typeface="+mj-ea"/>
                <a:cs typeface="+mj-cs"/>
              </a:defRPr>
            </a:lvl1pPr>
          </a:lstStyle>
          <a:p>
            <a:pPr algn="ctr"/>
            <a:r>
              <a:rPr lang="en-US" sz="3600" dirty="0">
                <a:latin typeface="Rockwell" panose="02060603020205020403" pitchFamily="18" charset="77"/>
              </a:rPr>
              <a:t>Contacts for Cross-Center Activities</a:t>
            </a:r>
          </a:p>
        </p:txBody>
      </p:sp>
      <p:graphicFrame>
        <p:nvGraphicFramePr>
          <p:cNvPr id="4" name="Table 3">
            <a:extLst>
              <a:ext uri="{FF2B5EF4-FFF2-40B4-BE49-F238E27FC236}">
                <a16:creationId xmlns:a16="http://schemas.microsoft.com/office/drawing/2014/main" id="{E946D9F4-FF9A-F840-B80A-772183987F53}"/>
              </a:ext>
            </a:extLst>
          </p:cNvPr>
          <p:cNvGraphicFramePr>
            <a:graphicFrameLocks noGrp="1"/>
          </p:cNvGraphicFramePr>
          <p:nvPr>
            <p:extLst>
              <p:ext uri="{D42A27DB-BD31-4B8C-83A1-F6EECF244321}">
                <p14:modId xmlns:p14="http://schemas.microsoft.com/office/powerpoint/2010/main" val="4220044913"/>
              </p:ext>
            </p:extLst>
          </p:nvPr>
        </p:nvGraphicFramePr>
        <p:xfrm>
          <a:off x="154810" y="551782"/>
          <a:ext cx="8834379" cy="6294721"/>
        </p:xfrm>
        <a:graphic>
          <a:graphicData uri="http://schemas.openxmlformats.org/drawingml/2006/table">
            <a:tbl>
              <a:tblPr firstRow="1" firstCol="1" bandRow="1">
                <a:tableStyleId>{5C22544A-7EE6-4342-B048-85BDC9FD1C3A}</a:tableStyleId>
              </a:tblPr>
              <a:tblGrid>
                <a:gridCol w="2944793">
                  <a:extLst>
                    <a:ext uri="{9D8B030D-6E8A-4147-A177-3AD203B41FA5}">
                      <a16:colId xmlns:a16="http://schemas.microsoft.com/office/drawing/2014/main" val="464937128"/>
                    </a:ext>
                  </a:extLst>
                </a:gridCol>
                <a:gridCol w="2150482">
                  <a:extLst>
                    <a:ext uri="{9D8B030D-6E8A-4147-A177-3AD203B41FA5}">
                      <a16:colId xmlns:a16="http://schemas.microsoft.com/office/drawing/2014/main" val="1514736461"/>
                    </a:ext>
                  </a:extLst>
                </a:gridCol>
                <a:gridCol w="3739104">
                  <a:extLst>
                    <a:ext uri="{9D8B030D-6E8A-4147-A177-3AD203B41FA5}">
                      <a16:colId xmlns:a16="http://schemas.microsoft.com/office/drawing/2014/main" val="3625031830"/>
                    </a:ext>
                  </a:extLst>
                </a:gridCol>
              </a:tblGrid>
              <a:tr h="344948">
                <a:tc>
                  <a:txBody>
                    <a:bodyPr/>
                    <a:lstStyle/>
                    <a:p>
                      <a:pPr marL="0" marR="0" algn="ctr">
                        <a:lnSpc>
                          <a:spcPct val="115000"/>
                        </a:lnSpc>
                        <a:spcBef>
                          <a:spcPts val="0"/>
                        </a:spcBef>
                        <a:spcAft>
                          <a:spcPts val="0"/>
                        </a:spcAft>
                      </a:pPr>
                      <a:r>
                        <a:rPr lang="en-US" sz="1600" dirty="0">
                          <a:effectLst/>
                          <a:latin typeface="Rockwell" panose="02060603020205020403" pitchFamily="18" charset="77"/>
                        </a:rPr>
                        <a:t>Activity</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rPr>
                        <a:t> Project Director(s)</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rPr>
                        <a:t>Email Address(es)</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263E67"/>
                    </a:solidFill>
                  </a:tcPr>
                </a:tc>
                <a:extLst>
                  <a:ext uri="{0D108BD9-81ED-4DB2-BD59-A6C34878D82A}">
                    <a16:rowId xmlns:a16="http://schemas.microsoft.com/office/drawing/2014/main" val="2899172450"/>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CPCRN Scholars</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defTabSz="914400" rtl="0" eaLnBrk="1" latinLnBrk="0" hangingPunct="1">
                        <a:lnSpc>
                          <a:spcPct val="115000"/>
                        </a:lnSpc>
                        <a:spcBef>
                          <a:spcPts val="0"/>
                        </a:spcBef>
                        <a:spcAft>
                          <a:spcPts val="0"/>
                        </a:spcAft>
                      </a:pPr>
                      <a:r>
                        <a:rPr lang="en-US" sz="1600" b="0" kern="1200" dirty="0">
                          <a:solidFill>
                            <a:srgbClr val="263E67"/>
                          </a:solidFill>
                          <a:effectLst/>
                          <a:latin typeface="Rockwell" panose="02060603020205020403" pitchFamily="18" charset="77"/>
                          <a:ea typeface="+mn-ea"/>
                          <a:cs typeface="+mn-cs"/>
                        </a:rPr>
                        <a:t>Christine Agnone</a:t>
                      </a:r>
                    </a:p>
                    <a:p>
                      <a:pPr marL="0" marR="0" algn="ctr" defTabSz="914400" rtl="0" eaLnBrk="1" latinLnBrk="0" hangingPunct="1">
                        <a:lnSpc>
                          <a:spcPct val="115000"/>
                        </a:lnSpc>
                        <a:spcBef>
                          <a:spcPts val="0"/>
                        </a:spcBef>
                        <a:spcAft>
                          <a:spcPts val="0"/>
                        </a:spcAft>
                      </a:pPr>
                      <a:r>
                        <a:rPr lang="en-US" sz="1600" b="0" kern="1200" dirty="0">
                          <a:solidFill>
                            <a:srgbClr val="263E67"/>
                          </a:solidFill>
                          <a:effectLst/>
                          <a:latin typeface="Rockwell" panose="02060603020205020403" pitchFamily="18" charset="77"/>
                          <a:ea typeface="+mn-ea"/>
                          <a:cs typeface="+mn-cs"/>
                        </a:rPr>
                        <a:t>Sam </a:t>
                      </a:r>
                      <a:r>
                        <a:rPr lang="en-US" sz="1600" b="0" kern="1200" dirty="0" err="1">
                          <a:solidFill>
                            <a:srgbClr val="263E67"/>
                          </a:solidFill>
                          <a:effectLst/>
                          <a:latin typeface="Rockwell" panose="02060603020205020403" pitchFamily="18" charset="77"/>
                          <a:ea typeface="+mn-ea"/>
                          <a:cs typeface="+mn-cs"/>
                        </a:rPr>
                        <a:t>Noblet</a:t>
                      </a:r>
                      <a:endParaRPr lang="en-US" sz="1600" b="0" kern="1200" dirty="0">
                        <a:solidFill>
                          <a:srgbClr val="263E67"/>
                        </a:solidFill>
                        <a:effectLst/>
                        <a:latin typeface="Rockwell" panose="02060603020205020403" pitchFamily="18" charset="77"/>
                        <a:ea typeface="+mn-ea"/>
                        <a:cs typeface="+mn-cs"/>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3"/>
                        </a:rPr>
                        <a:t>christine.agnone@emory.edu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4"/>
                        </a:rPr>
                        <a:t>noblet@mailbox.sc.edu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487192569"/>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Health Behaviors</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Thuy Vu</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5"/>
                        </a:rPr>
                        <a:t>thuytvu@uw.edu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30867961"/>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Health Equity &amp; SDOH</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Julie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Kranick</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Victoria Foster</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6"/>
                        </a:rPr>
                        <a:t>julie.kranick@nyulangone.org</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7"/>
                        </a:rPr>
                        <a:t>victoria.foster@nyulangone.org</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039855237"/>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iCollab</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Catherine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Rohweder</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p>
                      <a:pPr marL="0" marR="0" lvl="0" indent="0" algn="ctr" defTabSz="914400" rtl="0" eaLnBrk="1" fontAlgn="auto" latinLnBrk="0" hangingPunct="1">
                        <a:lnSpc>
                          <a:spcPct val="115000"/>
                        </a:lnSpc>
                        <a:spcBef>
                          <a:spcPts val="0"/>
                        </a:spcBef>
                        <a:spcAft>
                          <a:spcPts val="0"/>
                        </a:spcAft>
                        <a:buClrTx/>
                        <a:buSzTx/>
                        <a:buFontTx/>
                        <a:buNone/>
                        <a:tabLst/>
                        <a:defRPr/>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Emily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Bilenduke</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8"/>
                        </a:rPr>
                        <a:t>rohweder@email.unc.edu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err="1">
                          <a:effectLst/>
                          <a:latin typeface="Rockwell" panose="02060603020205020403" pitchFamily="18" charset="77"/>
                          <a:ea typeface="MS Mincho" panose="02020609040205080304" pitchFamily="49" charset="-128"/>
                          <a:cs typeface="Arial" panose="020B0604020202020204" pitchFamily="34" charset="0"/>
                          <a:hlinkClick r:id="rId9"/>
                        </a:rPr>
                        <a:t>emily.bilenduke@ucdenver.edu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1265527"/>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Organizational Theory for Implementation Science </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Mary Wangen</a:t>
                      </a:r>
                    </a:p>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Alex Peluso</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0"/>
                        </a:rPr>
                        <a:t>wange062@live.unc.edu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1"/>
                        </a:rPr>
                        <a:t>apeluso@wakehealth.edu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3270758320"/>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Rural Cancer</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Heidi Haines</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2"/>
                        </a:rPr>
                        <a:t>heidi-haines@uiowa.edu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06181242"/>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Survivorship</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Rosi</a:t>
                      </a: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 Vogel</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3"/>
                        </a:rPr>
                        <a:t>rosimvogel@arizona.edu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086674525"/>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Cancer Screening Change Package</a:t>
                      </a: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Lindsay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Stradtman</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4"/>
                        </a:rPr>
                        <a:t>lindsay.stradtman@unc.edu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59246500"/>
                  </a:ext>
                </a:extLst>
              </a:tr>
              <a:tr h="62195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Multiple Cancer Prevention and Control</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rPr>
                        <a:t>Jade </a:t>
                      </a:r>
                      <a:r>
                        <a:rPr lang="en-US" sz="1600" dirty="0" err="1">
                          <a:solidFill>
                            <a:srgbClr val="263E67"/>
                          </a:solidFill>
                          <a:effectLst/>
                          <a:latin typeface="Rockwell" panose="02060603020205020403" pitchFamily="18" charset="77"/>
                          <a:ea typeface="MS Mincho" panose="02020609040205080304" pitchFamily="49" charset="-128"/>
                          <a:cs typeface="Arial" panose="020B0604020202020204" pitchFamily="34" charset="0"/>
                        </a:rPr>
                        <a:t>Avelis</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5"/>
                        </a:rPr>
                        <a:t>jade.avelis@pennmedicine.upenn.edu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6D6E0"/>
                    </a:solidFill>
                  </a:tcPr>
                </a:tc>
                <a:extLst>
                  <a:ext uri="{0D108BD9-81ED-4DB2-BD59-A6C34878D82A}">
                    <a16:rowId xmlns:a16="http://schemas.microsoft.com/office/drawing/2014/main" val="237806228"/>
                  </a:ext>
                </a:extLst>
              </a:tr>
              <a:tr h="541979">
                <a:tc>
                  <a:txBody>
                    <a:bodyPr/>
                    <a:lstStyle/>
                    <a:p>
                      <a:pPr marL="0" marR="0" algn="ctr">
                        <a:lnSpc>
                          <a:spcPct val="115000"/>
                        </a:lnSpc>
                        <a:spcBef>
                          <a:spcPts val="0"/>
                        </a:spcBef>
                        <a:spcAft>
                          <a:spcPts val="0"/>
                        </a:spcAft>
                      </a:pPr>
                      <a:r>
                        <a:rPr lang="en-US" sz="1600" b="0" dirty="0">
                          <a:solidFill>
                            <a:srgbClr val="263E67"/>
                          </a:solidFill>
                          <a:effectLst/>
                          <a:latin typeface="Rockwell" panose="02060603020205020403" pitchFamily="18" charset="77"/>
                        </a:rPr>
                        <a:t> Modeling EBI Impact</a:t>
                      </a:r>
                      <a:endParaRPr lang="en-US" sz="1600" b="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solidFill>
                            <a:srgbClr val="263E67"/>
                          </a:solidFill>
                          <a:effectLst/>
                          <a:latin typeface="Rockwell" panose="02060603020205020403" pitchFamily="18" charset="77"/>
                        </a:rPr>
                        <a:t>Sarah Drier </a:t>
                      </a:r>
                      <a:endParaRPr lang="en-US" sz="1600" dirty="0">
                        <a:solidFill>
                          <a:srgbClr val="263E67"/>
                        </a:solidFill>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algn="ctr">
                        <a:lnSpc>
                          <a:spcPct val="115000"/>
                        </a:lnSpc>
                        <a:spcBef>
                          <a:spcPts val="0"/>
                        </a:spcBef>
                        <a:spcAft>
                          <a:spcPts val="0"/>
                        </a:spcAft>
                      </a:pPr>
                      <a:r>
                        <a:rPr lang="en-US" sz="1600" dirty="0">
                          <a:effectLst/>
                          <a:latin typeface="Rockwell" panose="02060603020205020403" pitchFamily="18" charset="77"/>
                          <a:ea typeface="MS Mincho" panose="02020609040205080304" pitchFamily="49" charset="-128"/>
                          <a:cs typeface="Arial" panose="020B0604020202020204" pitchFamily="34" charset="0"/>
                          <a:hlinkClick r:id="rId16"/>
                        </a:rPr>
                        <a:t>sarah.drier@unc.edu</a:t>
                      </a:r>
                      <a:endParaRPr lang="en-US" sz="1600" dirty="0">
                        <a:effectLst/>
                        <a:latin typeface="Rockwell" panose="02060603020205020403" pitchFamily="18" charset="77"/>
                        <a:ea typeface="MS Mincho" panose="02020609040205080304" pitchFamily="49" charset="-128"/>
                        <a:cs typeface="Arial" panose="020B0604020202020204" pitchFamily="34" charset="0"/>
                      </a:endParaRPr>
                    </a:p>
                  </a:txBody>
                  <a:tcPr marL="45720" marR="4572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8038142"/>
                  </a:ext>
                </a:extLst>
              </a:tr>
            </a:tbl>
          </a:graphicData>
        </a:graphic>
      </p:graphicFrame>
    </p:spTree>
    <p:extLst>
      <p:ext uri="{BB962C8B-B14F-4D97-AF65-F5344CB8AC3E}">
        <p14:creationId xmlns:p14="http://schemas.microsoft.com/office/powerpoint/2010/main" val="2680335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3255" y="264487"/>
            <a:ext cx="3677488" cy="423193"/>
          </a:xfrm>
        </p:spPr>
        <p:txBody>
          <a:bodyPr/>
          <a:lstStyle/>
          <a:p>
            <a:r>
              <a:rPr lang="en-US" sz="3600" dirty="0">
                <a:latin typeface="Rockwell" panose="02060603020205020403" pitchFamily="18" charset="77"/>
              </a:rPr>
              <a:t>Impact of CPCRN</a:t>
            </a:r>
            <a:r>
              <a:rPr lang="en-US" sz="3600" dirty="0">
                <a:solidFill>
                  <a:srgbClr val="C00000"/>
                </a:solidFill>
                <a:latin typeface="Rockwell" panose="02060603020205020403" pitchFamily="18" charset="77"/>
              </a:rPr>
              <a:t>	</a:t>
            </a:r>
          </a:p>
        </p:txBody>
      </p:sp>
      <p:sp>
        <p:nvSpPr>
          <p:cNvPr id="10" name="TextBox 9">
            <a:extLst>
              <a:ext uri="{FF2B5EF4-FFF2-40B4-BE49-F238E27FC236}">
                <a16:creationId xmlns:a16="http://schemas.microsoft.com/office/drawing/2014/main" id="{9C8888C4-D472-F64C-A086-5BE1C79F622C}"/>
              </a:ext>
            </a:extLst>
          </p:cNvPr>
          <p:cNvSpPr txBox="1"/>
          <p:nvPr/>
        </p:nvSpPr>
        <p:spPr>
          <a:xfrm>
            <a:off x="2186945" y="1461740"/>
            <a:ext cx="184731" cy="369332"/>
          </a:xfrm>
          <a:prstGeom prst="rect">
            <a:avLst/>
          </a:prstGeom>
          <a:noFill/>
        </p:spPr>
        <p:txBody>
          <a:bodyPr wrap="none" rtlCol="0">
            <a:spAutoFit/>
          </a:bodyPr>
          <a:lstStyle/>
          <a:p>
            <a:endParaRPr lang="en-US" dirty="0"/>
          </a:p>
        </p:txBody>
      </p:sp>
      <p:sp>
        <p:nvSpPr>
          <p:cNvPr id="16" name="Rounded Rectangle 15">
            <a:extLst>
              <a:ext uri="{FF2B5EF4-FFF2-40B4-BE49-F238E27FC236}">
                <a16:creationId xmlns:a16="http://schemas.microsoft.com/office/drawing/2014/main" id="{96DDCD03-2A61-EC4C-9F82-BDB5B6855E3C}"/>
              </a:ext>
            </a:extLst>
          </p:cNvPr>
          <p:cNvSpPr/>
          <p:nvPr/>
        </p:nvSpPr>
        <p:spPr>
          <a:xfrm>
            <a:off x="462042" y="3682526"/>
            <a:ext cx="1937203"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Disseminating Science</a:t>
            </a:r>
            <a:endParaRPr lang="en-US" sz="1500" dirty="0">
              <a:latin typeface="Rockwell" panose="02060603020205020403" pitchFamily="18" charset="77"/>
            </a:endParaRPr>
          </a:p>
        </p:txBody>
      </p:sp>
      <p:sp>
        <p:nvSpPr>
          <p:cNvPr id="19" name="Rounded Rectangle 18">
            <a:extLst>
              <a:ext uri="{FF2B5EF4-FFF2-40B4-BE49-F238E27FC236}">
                <a16:creationId xmlns:a16="http://schemas.microsoft.com/office/drawing/2014/main" id="{EB97831F-6690-9A48-81D9-74FDE1F98830}"/>
              </a:ext>
            </a:extLst>
          </p:cNvPr>
          <p:cNvSpPr/>
          <p:nvPr/>
        </p:nvSpPr>
        <p:spPr>
          <a:xfrm>
            <a:off x="2546256" y="4295377"/>
            <a:ext cx="1937203"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Putting Public Health Evidence Into Action Training</a:t>
            </a:r>
            <a:r>
              <a:rPr lang="en-US" altLang="en-US" sz="1300" kern="0" baseline="30000" dirty="0">
                <a:latin typeface="Rockwell" panose="02060603020205020403" pitchFamily="18" charset="77"/>
              </a:rPr>
              <a:t> 2</a:t>
            </a:r>
            <a:endParaRPr lang="en-US" sz="1300" dirty="0">
              <a:latin typeface="Rockwell" panose="02060603020205020403" pitchFamily="18" charset="77"/>
            </a:endParaRPr>
          </a:p>
        </p:txBody>
      </p:sp>
      <p:sp>
        <p:nvSpPr>
          <p:cNvPr id="3" name="TextBox 2">
            <a:extLst>
              <a:ext uri="{FF2B5EF4-FFF2-40B4-BE49-F238E27FC236}">
                <a16:creationId xmlns:a16="http://schemas.microsoft.com/office/drawing/2014/main" id="{2C40F9D5-48A4-C14C-8778-386A52A701E4}"/>
              </a:ext>
            </a:extLst>
          </p:cNvPr>
          <p:cNvSpPr txBox="1"/>
          <p:nvPr/>
        </p:nvSpPr>
        <p:spPr>
          <a:xfrm>
            <a:off x="416777" y="644616"/>
            <a:ext cx="2614818" cy="461665"/>
          </a:xfrm>
          <a:prstGeom prst="rect">
            <a:avLst/>
          </a:prstGeom>
          <a:noFill/>
          <a:ln>
            <a:noFill/>
          </a:ln>
        </p:spPr>
        <p:txBody>
          <a:bodyPr wrap="none" rtlCol="0">
            <a:spAutoFit/>
          </a:bodyPr>
          <a:lstStyle/>
          <a:p>
            <a:r>
              <a:rPr lang="en-US" sz="2400" b="1" dirty="0">
                <a:solidFill>
                  <a:srgbClr val="263E67"/>
                </a:solidFill>
                <a:latin typeface="Rockwell" panose="02060603020205020403" pitchFamily="18" charset="77"/>
              </a:rPr>
              <a:t>By the Numbers</a:t>
            </a:r>
          </a:p>
        </p:txBody>
      </p:sp>
      <p:sp>
        <p:nvSpPr>
          <p:cNvPr id="20" name="TextBox 19">
            <a:extLst>
              <a:ext uri="{FF2B5EF4-FFF2-40B4-BE49-F238E27FC236}">
                <a16:creationId xmlns:a16="http://schemas.microsoft.com/office/drawing/2014/main" id="{1EF8F667-69CF-8E49-90C7-2784C6BD9FF6}"/>
              </a:ext>
            </a:extLst>
          </p:cNvPr>
          <p:cNvSpPr txBox="1"/>
          <p:nvPr/>
        </p:nvSpPr>
        <p:spPr>
          <a:xfrm>
            <a:off x="416777" y="3221047"/>
            <a:ext cx="3338350" cy="461665"/>
          </a:xfrm>
          <a:prstGeom prst="rect">
            <a:avLst/>
          </a:prstGeom>
          <a:noFill/>
        </p:spPr>
        <p:txBody>
          <a:bodyPr wrap="none" rtlCol="0">
            <a:spAutoFit/>
          </a:bodyPr>
          <a:lstStyle/>
          <a:p>
            <a:r>
              <a:rPr lang="en-US" sz="2400" b="1" dirty="0">
                <a:solidFill>
                  <a:srgbClr val="263E67"/>
                </a:solidFill>
                <a:latin typeface="Rockwell" panose="02060603020205020403" pitchFamily="18" charset="77"/>
              </a:rPr>
              <a:t>Beyond the Numbers</a:t>
            </a:r>
          </a:p>
        </p:txBody>
      </p:sp>
      <p:sp>
        <p:nvSpPr>
          <p:cNvPr id="21" name="Rounded Rectangle 20">
            <a:extLst>
              <a:ext uri="{FF2B5EF4-FFF2-40B4-BE49-F238E27FC236}">
                <a16:creationId xmlns:a16="http://schemas.microsoft.com/office/drawing/2014/main" id="{C55576C8-5788-0C49-A678-DDE7C729284D}"/>
              </a:ext>
            </a:extLst>
          </p:cNvPr>
          <p:cNvSpPr/>
          <p:nvPr/>
        </p:nvSpPr>
        <p:spPr>
          <a:xfrm>
            <a:off x="462041" y="4288844"/>
            <a:ext cx="1937203"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CPCRN Supplemental Issue of </a:t>
            </a:r>
            <a:r>
              <a:rPr lang="en-US" altLang="en-US" sz="1500" i="1" kern="0" dirty="0">
                <a:latin typeface="Rockwell" panose="02060603020205020403" pitchFamily="18" charset="77"/>
              </a:rPr>
              <a:t>Preventive Medicine</a:t>
            </a:r>
            <a:r>
              <a:rPr lang="en-US" altLang="en-US" sz="1300" kern="0" baseline="30000" dirty="0">
                <a:latin typeface="Rockwell" panose="02060603020205020403" pitchFamily="18" charset="77"/>
              </a:rPr>
              <a:t> 1</a:t>
            </a:r>
            <a:endParaRPr lang="en-US" sz="1300" i="1" dirty="0">
              <a:latin typeface="Rockwell" panose="02060603020205020403" pitchFamily="18" charset="77"/>
            </a:endParaRPr>
          </a:p>
        </p:txBody>
      </p:sp>
      <p:sp>
        <p:nvSpPr>
          <p:cNvPr id="22" name="Rounded Rectangle 21">
            <a:extLst>
              <a:ext uri="{FF2B5EF4-FFF2-40B4-BE49-F238E27FC236}">
                <a16:creationId xmlns:a16="http://schemas.microsoft.com/office/drawing/2014/main" id="{AE77ED84-93FB-E341-AC12-F026F61CC135}"/>
              </a:ext>
            </a:extLst>
          </p:cNvPr>
          <p:cNvSpPr/>
          <p:nvPr/>
        </p:nvSpPr>
        <p:spPr>
          <a:xfrm>
            <a:off x="4623810" y="4295377"/>
            <a:ext cx="1937203" cy="1261872"/>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latin typeface="Rockwell" panose="02060603020205020403" pitchFamily="18" charset="77"/>
              </a:rPr>
              <a:t>CPCRN Scholars Program</a:t>
            </a:r>
          </a:p>
        </p:txBody>
      </p:sp>
      <p:sp>
        <p:nvSpPr>
          <p:cNvPr id="23" name="Rounded Rectangle 22">
            <a:extLst>
              <a:ext uri="{FF2B5EF4-FFF2-40B4-BE49-F238E27FC236}">
                <a16:creationId xmlns:a16="http://schemas.microsoft.com/office/drawing/2014/main" id="{C6045099-E16D-5D49-93AD-1B637997F238}"/>
              </a:ext>
            </a:extLst>
          </p:cNvPr>
          <p:cNvSpPr/>
          <p:nvPr/>
        </p:nvSpPr>
        <p:spPr>
          <a:xfrm>
            <a:off x="6701364" y="4288844"/>
            <a:ext cx="1937203" cy="1261858"/>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kern="0" dirty="0">
                <a:latin typeface="Rockwell" panose="02060603020205020403" pitchFamily="18" charset="77"/>
              </a:rPr>
              <a:t>UNC ImpSci Initiative</a:t>
            </a:r>
          </a:p>
        </p:txBody>
      </p:sp>
      <p:sp>
        <p:nvSpPr>
          <p:cNvPr id="27" name="Rectangle 26">
            <a:extLst>
              <a:ext uri="{FF2B5EF4-FFF2-40B4-BE49-F238E27FC236}">
                <a16:creationId xmlns:a16="http://schemas.microsoft.com/office/drawing/2014/main" id="{DBD19F24-B5BD-1D45-AF8A-223B24298C96}"/>
              </a:ext>
            </a:extLst>
          </p:cNvPr>
          <p:cNvSpPr/>
          <p:nvPr/>
        </p:nvSpPr>
        <p:spPr>
          <a:xfrm>
            <a:off x="390209" y="5972331"/>
            <a:ext cx="2355453" cy="338554"/>
          </a:xfrm>
          <a:prstGeom prst="rect">
            <a:avLst/>
          </a:prstGeom>
        </p:spPr>
        <p:txBody>
          <a:bodyPr wrap="none">
            <a:spAutoFit/>
          </a:bodyPr>
          <a:lstStyle/>
          <a:p>
            <a:pPr marL="176213" indent="-176213">
              <a:buAutoNum type="arabicPeriod"/>
            </a:pPr>
            <a:r>
              <a:rPr lang="en-US" sz="800" dirty="0">
                <a:latin typeface="Rockwell" panose="02060603020205020403" pitchFamily="18" charset="77"/>
                <a:hlinkClick r:id="rId3"/>
              </a:rPr>
              <a:t>https://www.cpcrn.org/news?open_id=73</a:t>
            </a:r>
            <a:endParaRPr lang="en-US" sz="800" dirty="0">
              <a:latin typeface="Rockwell" panose="02060603020205020403" pitchFamily="18" charset="77"/>
            </a:endParaRPr>
          </a:p>
          <a:p>
            <a:pPr marL="176213" indent="-176213">
              <a:buFontTx/>
              <a:buAutoNum type="arabicPeriod"/>
            </a:pPr>
            <a:r>
              <a:rPr lang="en-US" sz="800" dirty="0">
                <a:latin typeface="Rockwell" panose="02060603020205020403" pitchFamily="18" charset="77"/>
                <a:hlinkClick r:id="rId4"/>
              </a:rPr>
              <a:t>https://www.cpcrn.org/training</a:t>
            </a:r>
            <a:endParaRPr lang="en-US" sz="800" dirty="0">
              <a:latin typeface="Rockwell" panose="02060603020205020403" pitchFamily="18" charset="77"/>
            </a:endParaRPr>
          </a:p>
        </p:txBody>
      </p:sp>
      <p:sp>
        <p:nvSpPr>
          <p:cNvPr id="33" name="Rectangle 32">
            <a:extLst>
              <a:ext uri="{FF2B5EF4-FFF2-40B4-BE49-F238E27FC236}">
                <a16:creationId xmlns:a16="http://schemas.microsoft.com/office/drawing/2014/main" id="{84F8EBA0-4104-FD47-BBAF-722E41AD0C82}"/>
              </a:ext>
            </a:extLst>
          </p:cNvPr>
          <p:cNvSpPr/>
          <p:nvPr/>
        </p:nvSpPr>
        <p:spPr>
          <a:xfrm>
            <a:off x="8842113" y="6416780"/>
            <a:ext cx="229296" cy="1805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4">
            <a:extLst>
              <a:ext uri="{FF2B5EF4-FFF2-40B4-BE49-F238E27FC236}">
                <a16:creationId xmlns:a16="http://schemas.microsoft.com/office/drawing/2014/main" id="{60250B6E-E19B-D64D-A610-5E46E8BCF921}"/>
              </a:ext>
            </a:extLst>
          </p:cNvPr>
          <p:cNvGraphicFramePr>
            <a:graphicFrameLocks noGrp="1"/>
          </p:cNvGraphicFramePr>
          <p:nvPr>
            <p:extLst>
              <p:ext uri="{D42A27DB-BD31-4B8C-83A1-F6EECF244321}">
                <p14:modId xmlns:p14="http://schemas.microsoft.com/office/powerpoint/2010/main" val="1994994362"/>
              </p:ext>
            </p:extLst>
          </p:nvPr>
        </p:nvGraphicFramePr>
        <p:xfrm>
          <a:off x="489204" y="1111752"/>
          <a:ext cx="8165591" cy="2014236"/>
        </p:xfrm>
        <a:graphic>
          <a:graphicData uri="http://schemas.openxmlformats.org/drawingml/2006/table">
            <a:tbl>
              <a:tblPr firstRow="1" bandRow="1">
                <a:tableStyleId>{5C22544A-7EE6-4342-B048-85BDC9FD1C3A}</a:tableStyleId>
              </a:tblPr>
              <a:tblGrid>
                <a:gridCol w="1252032">
                  <a:extLst>
                    <a:ext uri="{9D8B030D-6E8A-4147-A177-3AD203B41FA5}">
                      <a16:colId xmlns:a16="http://schemas.microsoft.com/office/drawing/2014/main" val="285366695"/>
                    </a:ext>
                  </a:extLst>
                </a:gridCol>
                <a:gridCol w="1647646">
                  <a:extLst>
                    <a:ext uri="{9D8B030D-6E8A-4147-A177-3AD203B41FA5}">
                      <a16:colId xmlns:a16="http://schemas.microsoft.com/office/drawing/2014/main" val="1896976771"/>
                    </a:ext>
                  </a:extLst>
                </a:gridCol>
                <a:gridCol w="1937982">
                  <a:extLst>
                    <a:ext uri="{9D8B030D-6E8A-4147-A177-3AD203B41FA5}">
                      <a16:colId xmlns:a16="http://schemas.microsoft.com/office/drawing/2014/main" val="4198525263"/>
                    </a:ext>
                  </a:extLst>
                </a:gridCol>
                <a:gridCol w="1694813">
                  <a:extLst>
                    <a:ext uri="{9D8B030D-6E8A-4147-A177-3AD203B41FA5}">
                      <a16:colId xmlns:a16="http://schemas.microsoft.com/office/drawing/2014/main" val="3110559175"/>
                    </a:ext>
                  </a:extLst>
                </a:gridCol>
                <a:gridCol w="1633118">
                  <a:extLst>
                    <a:ext uri="{9D8B030D-6E8A-4147-A177-3AD203B41FA5}">
                      <a16:colId xmlns:a16="http://schemas.microsoft.com/office/drawing/2014/main" val="1331611155"/>
                    </a:ext>
                  </a:extLst>
                </a:gridCol>
              </a:tblGrid>
              <a:tr h="94743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CBDE69"/>
                          </a:solidFill>
                          <a:latin typeface="Rockwell" panose="02060603020205020403" pitchFamily="18" charset="77"/>
                        </a:rPr>
                        <a:t>CPCRN5</a:t>
                      </a:r>
                      <a:br>
                        <a:rPr lang="en-US" sz="1800" b="1" dirty="0">
                          <a:solidFill>
                            <a:srgbClr val="CBDE69"/>
                          </a:solidFill>
                          <a:latin typeface="Rockwell" panose="02060603020205020403" pitchFamily="18" charset="77"/>
                        </a:rPr>
                      </a:br>
                      <a:r>
                        <a:rPr lang="en-US" sz="1800" b="1" dirty="0">
                          <a:solidFill>
                            <a:srgbClr val="CBDE69"/>
                          </a:solidFill>
                          <a:latin typeface="Rockwell" panose="02060603020205020403" pitchFamily="18" charset="77"/>
                        </a:rPr>
                        <a:t>Year 1</a:t>
                      </a:r>
                    </a:p>
                  </a:txBody>
                  <a:tcPr anchor="ctr">
                    <a:solidFill>
                      <a:srgbClr val="263E67"/>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3600" b="1" kern="0" dirty="0">
                          <a:solidFill>
                            <a:schemeClr val="bg1"/>
                          </a:solidFill>
                          <a:latin typeface="Rockwell" panose="02060603020205020403" pitchFamily="18" charset="77"/>
                        </a:rPr>
                        <a:t>150</a:t>
                      </a:r>
                      <a:r>
                        <a:rPr lang="en-US" altLang="en-US" sz="4000"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Publications</a:t>
                      </a:r>
                      <a:endParaRPr lang="en-US" sz="1800" b="1" dirty="0">
                        <a:solidFill>
                          <a:schemeClr val="bg1"/>
                        </a:solidFill>
                        <a:latin typeface="Rockwell" panose="02060603020205020403" pitchFamily="18" charset="77"/>
                      </a:endParaRPr>
                    </a:p>
                  </a:txBody>
                  <a:tcPr>
                    <a:solidFill>
                      <a:srgbClr val="263E67"/>
                    </a:solidFill>
                  </a:tcPr>
                </a:tc>
                <a:tc>
                  <a:txBody>
                    <a:bodyPr/>
                    <a:lstStyle/>
                    <a:p>
                      <a:r>
                        <a:rPr lang="en-US" altLang="en-US" sz="3600" b="1" kern="0" dirty="0">
                          <a:solidFill>
                            <a:schemeClr val="bg1"/>
                          </a:solidFill>
                          <a:latin typeface="Rockwell" panose="02060603020205020403" pitchFamily="18" charset="77"/>
                        </a:rPr>
                        <a:t>$26.5M</a:t>
                      </a:r>
                    </a:p>
                    <a:p>
                      <a:r>
                        <a:rPr lang="en-US" altLang="en-US" sz="1600" b="1" kern="0" dirty="0">
                          <a:solidFill>
                            <a:schemeClr val="bg1"/>
                          </a:solidFill>
                          <a:latin typeface="Rockwell" panose="02060603020205020403" pitchFamily="18" charset="77"/>
                        </a:rPr>
                        <a:t>in Funded Grants</a:t>
                      </a:r>
                      <a:endParaRPr lang="en-US" sz="1600" b="1" dirty="0">
                        <a:solidFill>
                          <a:schemeClr val="bg1"/>
                        </a:solidFill>
                        <a:latin typeface="Rockwell" panose="02060603020205020403" pitchFamily="18" charset="77"/>
                      </a:endParaRPr>
                    </a:p>
                  </a:txBody>
                  <a:tcPr>
                    <a:solidFill>
                      <a:srgbClr val="263E67"/>
                    </a:solidFill>
                  </a:tcPr>
                </a:tc>
                <a:tc>
                  <a:txBody>
                    <a:bodyPr/>
                    <a:lstStyle/>
                    <a:p>
                      <a:r>
                        <a:rPr lang="en-US" altLang="en-US" sz="3600" b="1" kern="0" dirty="0">
                          <a:solidFill>
                            <a:schemeClr val="bg1"/>
                          </a:solidFill>
                          <a:latin typeface="Rockwell" panose="02060603020205020403" pitchFamily="18" charset="77"/>
                        </a:rPr>
                        <a:t>111</a:t>
                      </a:r>
                      <a:endParaRPr lang="en-US" altLang="en-US" sz="40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Presentations</a:t>
                      </a:r>
                      <a:r>
                        <a:rPr lang="en-US" altLang="en-US" sz="1800" b="1" kern="0" dirty="0">
                          <a:solidFill>
                            <a:schemeClr val="bg1"/>
                          </a:solidFill>
                          <a:latin typeface="Rockwell" panose="02060603020205020403" pitchFamily="18" charset="77"/>
                        </a:rPr>
                        <a:t> </a:t>
                      </a:r>
                    </a:p>
                  </a:txBody>
                  <a:tcPr>
                    <a:solidFill>
                      <a:srgbClr val="263E67"/>
                    </a:solidFill>
                  </a:tcPr>
                </a:tc>
                <a:tc>
                  <a:txBody>
                    <a:bodyPr/>
                    <a:lstStyle/>
                    <a:p>
                      <a:r>
                        <a:rPr lang="en-US" altLang="en-US" sz="3600" b="1" kern="0" dirty="0">
                          <a:solidFill>
                            <a:schemeClr val="bg1"/>
                          </a:solidFill>
                          <a:latin typeface="Rockwell" panose="02060603020205020403" pitchFamily="18" charset="77"/>
                        </a:rPr>
                        <a:t>16</a:t>
                      </a:r>
                      <a:endParaRPr lang="en-US" altLang="en-US" sz="40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Trainings</a:t>
                      </a:r>
                      <a:endParaRPr lang="en-US" altLang="en-US" sz="1800" b="1" kern="0" dirty="0">
                        <a:solidFill>
                          <a:schemeClr val="bg1"/>
                        </a:solidFill>
                        <a:latin typeface="Rockwell" panose="02060603020205020403" pitchFamily="18" charset="77"/>
                      </a:endParaRPr>
                    </a:p>
                  </a:txBody>
                  <a:tcPr>
                    <a:solidFill>
                      <a:srgbClr val="263E67"/>
                    </a:solidFill>
                  </a:tcPr>
                </a:tc>
                <a:extLst>
                  <a:ext uri="{0D108BD9-81ED-4DB2-BD59-A6C34878D82A}">
                    <a16:rowId xmlns:a16="http://schemas.microsoft.com/office/drawing/2014/main" val="574958548"/>
                  </a:ext>
                </a:extLst>
              </a:tr>
              <a:tr h="9831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dirty="0">
                          <a:solidFill>
                            <a:srgbClr val="CBDE69"/>
                          </a:solidFill>
                          <a:latin typeface="Rockwell" panose="02060603020205020403" pitchFamily="18" charset="77"/>
                        </a:rPr>
                        <a:t>Since</a:t>
                      </a:r>
                      <a:br>
                        <a:rPr lang="en-US" sz="1800" b="1" dirty="0">
                          <a:solidFill>
                            <a:srgbClr val="CBDE69"/>
                          </a:solidFill>
                          <a:latin typeface="Rockwell" panose="02060603020205020403" pitchFamily="18" charset="77"/>
                        </a:rPr>
                      </a:br>
                      <a:r>
                        <a:rPr lang="en-US" sz="1800" b="1" dirty="0">
                          <a:solidFill>
                            <a:srgbClr val="CBDE69"/>
                          </a:solidFill>
                          <a:latin typeface="Rockwell" panose="02060603020205020403" pitchFamily="18" charset="77"/>
                        </a:rPr>
                        <a:t>2004</a:t>
                      </a:r>
                    </a:p>
                  </a:txBody>
                  <a:tcPr anchor="ctr">
                    <a:solidFill>
                      <a:srgbClr val="489BD5"/>
                    </a:solidFill>
                  </a:tcPr>
                </a:tc>
                <a:tc>
                  <a:txBody>
                    <a:bodyPr/>
                    <a:lstStyle/>
                    <a:p>
                      <a:r>
                        <a:rPr lang="en-US" altLang="en-US" sz="3600" b="1" kern="0" dirty="0">
                          <a:solidFill>
                            <a:schemeClr val="bg1"/>
                          </a:solidFill>
                          <a:latin typeface="Rockwell" panose="02060603020205020403" pitchFamily="18" charset="77"/>
                        </a:rPr>
                        <a:t>1,940</a:t>
                      </a:r>
                      <a:r>
                        <a:rPr lang="en-US" altLang="en-US" sz="4000"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Publication</a:t>
                      </a:r>
                      <a:endParaRPr lang="en-US" dirty="0">
                        <a:solidFill>
                          <a:schemeClr val="bg1"/>
                        </a:solidFill>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$695M</a:t>
                      </a:r>
                    </a:p>
                    <a:p>
                      <a:r>
                        <a:rPr lang="en-US" altLang="en-US" sz="1600" b="1" kern="0" dirty="0">
                          <a:solidFill>
                            <a:schemeClr val="bg1"/>
                          </a:solidFill>
                          <a:latin typeface="Rockwell" panose="02060603020205020403" pitchFamily="18" charset="77"/>
                        </a:rPr>
                        <a:t>in Funded Grants</a:t>
                      </a:r>
                      <a:endParaRPr lang="en-US" sz="1600" b="1" dirty="0">
                        <a:solidFill>
                          <a:schemeClr val="bg1"/>
                        </a:solidFill>
                        <a:latin typeface="Rockwell" panose="02060603020205020403" pitchFamily="18" charset="77"/>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2,110</a:t>
                      </a:r>
                      <a:r>
                        <a:rPr lang="en-US" altLang="en-US" sz="4000" b="1" kern="0" dirty="0">
                          <a:solidFill>
                            <a:schemeClr val="bg1"/>
                          </a:solidFill>
                          <a:latin typeface="Rockwell" panose="02060603020205020403" pitchFamily="18" charset="77"/>
                        </a:rPr>
                        <a:t> </a:t>
                      </a:r>
                      <a:r>
                        <a:rPr lang="en-US" altLang="en-US" sz="1600" b="1" kern="0" dirty="0">
                          <a:solidFill>
                            <a:schemeClr val="bg1"/>
                          </a:solidFill>
                          <a:latin typeface="Rockwell" panose="02060603020205020403" pitchFamily="18" charset="77"/>
                        </a:rPr>
                        <a:t>Presentations</a:t>
                      </a:r>
                      <a:r>
                        <a:rPr lang="en-US" altLang="en-US" sz="1800" b="1" kern="0" dirty="0">
                          <a:solidFill>
                            <a:schemeClr val="bg1"/>
                          </a:solidFill>
                          <a:latin typeface="Rockwell" panose="02060603020205020403" pitchFamily="18" charset="77"/>
                        </a:rPr>
                        <a:t> </a:t>
                      </a:r>
                      <a:endParaRPr lang="en-US" altLang="en-US" sz="2000" b="1" kern="0" dirty="0">
                        <a:solidFill>
                          <a:schemeClr val="bg1"/>
                        </a:solidFill>
                        <a:latin typeface="Rockwell" panose="02060603020205020403" pitchFamily="18" charset="77"/>
                      </a:endParaRPr>
                    </a:p>
                  </a:txBody>
                  <a:tcPr>
                    <a:solidFill>
                      <a:srgbClr val="489BD5"/>
                    </a:solidFill>
                  </a:tcPr>
                </a:tc>
                <a:tc>
                  <a:txBody>
                    <a:bodyPr/>
                    <a:lstStyle/>
                    <a:p>
                      <a:r>
                        <a:rPr lang="en-US" altLang="en-US" sz="3600" b="1" kern="0" dirty="0">
                          <a:solidFill>
                            <a:schemeClr val="bg1"/>
                          </a:solidFill>
                          <a:latin typeface="Rockwell" panose="02060603020205020403" pitchFamily="18" charset="77"/>
                        </a:rPr>
                        <a:t>70</a:t>
                      </a:r>
                      <a:endParaRPr lang="en-US" altLang="en-US" sz="4800" b="1" kern="0" dirty="0">
                        <a:solidFill>
                          <a:schemeClr val="bg1"/>
                        </a:solidFill>
                        <a:latin typeface="Rockwell" panose="02060603020205020403" pitchFamily="18" charset="77"/>
                      </a:endParaRPr>
                    </a:p>
                    <a:p>
                      <a:r>
                        <a:rPr lang="en-US" altLang="en-US" sz="1600" b="1" kern="0" dirty="0">
                          <a:solidFill>
                            <a:schemeClr val="bg1"/>
                          </a:solidFill>
                          <a:latin typeface="Rockwell" panose="02060603020205020403" pitchFamily="18" charset="77"/>
                        </a:rPr>
                        <a:t>Trainings*</a:t>
                      </a:r>
                    </a:p>
                    <a:p>
                      <a:r>
                        <a:rPr lang="en-US" altLang="en-US" sz="1200" b="1" kern="0" dirty="0">
                          <a:solidFill>
                            <a:schemeClr val="bg1"/>
                          </a:solidFill>
                          <a:latin typeface="Rockwell" panose="02060603020205020403" pitchFamily="18" charset="77"/>
                        </a:rPr>
                        <a:t>*past 4 years only</a:t>
                      </a:r>
                    </a:p>
                  </a:txBody>
                  <a:tcPr>
                    <a:solidFill>
                      <a:srgbClr val="489BD5"/>
                    </a:solidFill>
                  </a:tcPr>
                </a:tc>
                <a:extLst>
                  <a:ext uri="{0D108BD9-81ED-4DB2-BD59-A6C34878D82A}">
                    <a16:rowId xmlns:a16="http://schemas.microsoft.com/office/drawing/2014/main" val="927707523"/>
                  </a:ext>
                </a:extLst>
              </a:tr>
            </a:tbl>
          </a:graphicData>
        </a:graphic>
      </p:graphicFrame>
      <p:sp>
        <p:nvSpPr>
          <p:cNvPr id="34" name="Rounded Rectangle 33">
            <a:extLst>
              <a:ext uri="{FF2B5EF4-FFF2-40B4-BE49-F238E27FC236}">
                <a16:creationId xmlns:a16="http://schemas.microsoft.com/office/drawing/2014/main" id="{B06E4E4F-B18E-D54D-AA3D-B74D756ABC62}"/>
              </a:ext>
            </a:extLst>
          </p:cNvPr>
          <p:cNvSpPr/>
          <p:nvPr/>
        </p:nvSpPr>
        <p:spPr>
          <a:xfrm>
            <a:off x="2539595" y="3689059"/>
            <a:ext cx="1937203"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Creating Awareness</a:t>
            </a:r>
            <a:endParaRPr lang="en-US" sz="1500" dirty="0">
              <a:latin typeface="Rockwell" panose="02060603020205020403" pitchFamily="18" charset="77"/>
            </a:endParaRPr>
          </a:p>
        </p:txBody>
      </p:sp>
      <p:sp>
        <p:nvSpPr>
          <p:cNvPr id="35" name="Rounded Rectangle 34">
            <a:extLst>
              <a:ext uri="{FF2B5EF4-FFF2-40B4-BE49-F238E27FC236}">
                <a16:creationId xmlns:a16="http://schemas.microsoft.com/office/drawing/2014/main" id="{D456B8BE-B78D-FB44-8E37-DD7312D74D21}"/>
              </a:ext>
            </a:extLst>
          </p:cNvPr>
          <p:cNvSpPr/>
          <p:nvPr/>
        </p:nvSpPr>
        <p:spPr>
          <a:xfrm>
            <a:off x="4623810" y="3689059"/>
            <a:ext cx="1937203"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Effecting </a:t>
            </a:r>
          </a:p>
          <a:p>
            <a:pPr algn="ctr"/>
            <a:r>
              <a:rPr lang="en-US" altLang="en-US" sz="1500" kern="0" dirty="0">
                <a:latin typeface="Rockwell" panose="02060603020205020403" pitchFamily="18" charset="77"/>
              </a:rPr>
              <a:t>Change</a:t>
            </a:r>
            <a:endParaRPr lang="en-US" sz="1500" dirty="0">
              <a:latin typeface="Rockwell" panose="02060603020205020403" pitchFamily="18" charset="77"/>
            </a:endParaRPr>
          </a:p>
        </p:txBody>
      </p:sp>
      <p:sp>
        <p:nvSpPr>
          <p:cNvPr id="36" name="Rounded Rectangle 35">
            <a:extLst>
              <a:ext uri="{FF2B5EF4-FFF2-40B4-BE49-F238E27FC236}">
                <a16:creationId xmlns:a16="http://schemas.microsoft.com/office/drawing/2014/main" id="{F03946AC-2FCD-B74E-901C-0453246EFFD9}"/>
              </a:ext>
            </a:extLst>
          </p:cNvPr>
          <p:cNvSpPr/>
          <p:nvPr/>
        </p:nvSpPr>
        <p:spPr>
          <a:xfrm>
            <a:off x="6701363" y="3689059"/>
            <a:ext cx="1937203" cy="529648"/>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1500" kern="0" dirty="0">
                <a:latin typeface="Rockwell" panose="02060603020205020403" pitchFamily="18" charset="77"/>
              </a:rPr>
              <a:t>Dissemination Communications</a:t>
            </a:r>
            <a:endParaRPr lang="en-US" sz="1500" dirty="0">
              <a:latin typeface="Rockwell" panose="02060603020205020403" pitchFamily="18" charset="77"/>
            </a:endParaRPr>
          </a:p>
        </p:txBody>
      </p:sp>
    </p:spTree>
    <p:extLst>
      <p:ext uri="{BB962C8B-B14F-4D97-AF65-F5344CB8AC3E}">
        <p14:creationId xmlns:p14="http://schemas.microsoft.com/office/powerpoint/2010/main" val="584404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3600" dirty="0">
                <a:latin typeface="Rockwell" panose="02060603020205020403" pitchFamily="18" charset="77"/>
              </a:rPr>
              <a:t>Disseminating Science</a:t>
            </a:r>
          </a:p>
          <a:p>
            <a:pPr algn="ctr"/>
            <a:endParaRPr lang="en-US" sz="1100" dirty="0">
              <a:latin typeface="Rockwell" panose="02060603020205020403" pitchFamily="18" charset="77"/>
            </a:endParaRPr>
          </a:p>
          <a:p>
            <a:r>
              <a:rPr lang="en-US" sz="2400" dirty="0">
                <a:latin typeface="Rockwell" panose="02060603020205020403" pitchFamily="18" charset="77"/>
              </a:rPr>
              <a:t>CPCRN Supplemental Issue of </a:t>
            </a:r>
            <a:r>
              <a:rPr lang="en-US" sz="2400" i="1" dirty="0">
                <a:latin typeface="Rockwell" panose="02060603020205020403" pitchFamily="18" charset="77"/>
              </a:rPr>
              <a:t>Preventive Medicine</a:t>
            </a:r>
            <a:endParaRPr lang="en-US" sz="2400" dirty="0">
              <a:latin typeface="Rockwell" panose="02060603020205020403" pitchFamily="18" charset="77"/>
            </a:endParaRP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dirty="0">
              <a:latin typeface="Rockwell" panose="02060603020205020403" pitchFamily="18" charset="77"/>
            </a:endParaRPr>
          </a:p>
          <a:p>
            <a:pPr marL="342900" indent="-342900">
              <a:spcAft>
                <a:spcPts val="500"/>
              </a:spcAft>
              <a:buFont typeface="Arial" panose="020B0604020202020204" pitchFamily="34" charset="0"/>
              <a:buChar char="•"/>
            </a:pPr>
            <a:r>
              <a:rPr lang="en-US" sz="2400" dirty="0">
                <a:latin typeface="Rockwell" panose="02060603020205020403" pitchFamily="18" charset="77"/>
              </a:rPr>
              <a:t>12-article issue, published in December 2019</a:t>
            </a:r>
          </a:p>
          <a:p>
            <a:pPr marL="342900" indent="-342900">
              <a:spcAft>
                <a:spcPts val="500"/>
              </a:spcAft>
              <a:buFont typeface="Arial" panose="020B0604020202020204" pitchFamily="34" charset="0"/>
              <a:buChar char="•"/>
            </a:pPr>
            <a:r>
              <a:rPr lang="en-US" sz="2400" dirty="0">
                <a:latin typeface="Rockwell" panose="02060603020205020403" pitchFamily="18" charset="77"/>
              </a:rPr>
              <a:t>Contributions were made by investigators from all 8 participating Collaborating Centers in CPCRN4</a:t>
            </a:r>
          </a:p>
          <a:p>
            <a:pPr marL="342900" indent="-342900">
              <a:buFont typeface="Arial" panose="020B0604020202020204" pitchFamily="34" charset="0"/>
              <a:buChar char="•"/>
            </a:pPr>
            <a:r>
              <a:rPr lang="en-US" sz="2400" dirty="0">
                <a:latin typeface="Rockwell" panose="02060603020205020403" pitchFamily="18" charset="77"/>
              </a:rPr>
              <a:t>Examined stakeholder-engaged implementation science and population approaches to improve equity in cancer prevention and control</a:t>
            </a:r>
            <a:endParaRPr lang="en-US" sz="2400" dirty="0">
              <a:highlight>
                <a:srgbClr val="FF0000"/>
              </a:highlight>
              <a:latin typeface="Rockwell" panose="02060603020205020403" pitchFamily="18" charset="77"/>
            </a:endParaRPr>
          </a:p>
          <a:p>
            <a:pPr algn="ctr"/>
            <a:endParaRPr lang="en-US" dirty="0"/>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27594408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altLang="en-US" sz="3600" kern="0" dirty="0">
                <a:latin typeface="Rockwell" panose="02060603020205020403" pitchFamily="18" charset="77"/>
              </a:rPr>
              <a:t>Creating Awareness</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altLang="en-US" sz="2400" kern="0" dirty="0">
                <a:latin typeface="Rockwell" panose="02060603020205020403" pitchFamily="18" charset="77"/>
              </a:rPr>
              <a:t>Putting Public Health Evidence Into Action Training</a:t>
            </a:r>
            <a:endParaRPr lang="en-US" sz="2000" dirty="0">
              <a:latin typeface="Rockwell" panose="02060603020205020403" pitchFamily="18" charset="77"/>
            </a:endParaRP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Aft>
                <a:spcPts val="500"/>
              </a:spcAft>
              <a:buFont typeface="Arial" panose="020B0604020202020204" pitchFamily="34" charset="0"/>
              <a:buChar char="•"/>
            </a:pPr>
            <a:r>
              <a:rPr lang="en-US" sz="2400" dirty="0">
                <a:latin typeface="Rockwell" panose="02060603020205020403" pitchFamily="18" charset="77"/>
              </a:rPr>
              <a:t>Developed during CPCRN3 (2009-2014) funding cycle</a:t>
            </a:r>
          </a:p>
          <a:p>
            <a:pPr marL="342900" indent="-342900">
              <a:spcAft>
                <a:spcPts val="500"/>
              </a:spcAft>
              <a:buFont typeface="Arial" panose="020B0604020202020204" pitchFamily="34" charset="0"/>
              <a:buChar char="•"/>
            </a:pPr>
            <a:r>
              <a:rPr lang="en-US" sz="2400" dirty="0">
                <a:latin typeface="Rockwell" panose="02060603020205020403" pitchFamily="18" charset="77"/>
              </a:rPr>
              <a:t>Interactive training curriculum designed to build practitioners’ general capacity for evidence-based decision-making</a:t>
            </a:r>
          </a:p>
          <a:p>
            <a:pPr marL="342900" indent="-342900">
              <a:spcAft>
                <a:spcPts val="400"/>
              </a:spcAft>
              <a:buFont typeface="Arial" panose="020B0604020202020204" pitchFamily="34" charset="0"/>
              <a:buChar char="•"/>
            </a:pPr>
            <a:r>
              <a:rPr lang="en-US" sz="2400" dirty="0">
                <a:latin typeface="Rockwell" panose="02060603020205020403" pitchFamily="18" charset="77"/>
              </a:rPr>
              <a:t>In the last year: 1,545 total pageviews;1,079 (70%) of which were first-time visitors</a:t>
            </a:r>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10323189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altLang="en-US" sz="3600" kern="0" dirty="0">
                <a:latin typeface="Rockwell" panose="02060603020205020403" pitchFamily="18" charset="77"/>
              </a:rPr>
              <a:t>Effecting Change</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altLang="en-US" sz="2400" kern="0" dirty="0">
                <a:latin typeface="Rockwell" panose="02060603020205020403" pitchFamily="18" charset="77"/>
              </a:rPr>
              <a:t>CPCRN Scholars Program</a:t>
            </a:r>
            <a:endParaRPr lang="en-US" sz="2000" dirty="0">
              <a:latin typeface="Rockwell" panose="02060603020205020403" pitchFamily="18" charset="77"/>
            </a:endParaRP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39402"/>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spcAft>
                <a:spcPts val="500"/>
              </a:spcAft>
              <a:buFont typeface="Arial" panose="020B0604020202020204" pitchFamily="34" charset="0"/>
              <a:buChar char="•"/>
            </a:pPr>
            <a:r>
              <a:rPr lang="en-US" sz="2400" dirty="0">
                <a:latin typeface="Rockwell" panose="02060603020205020403" pitchFamily="18" charset="77"/>
              </a:rPr>
              <a:t>Developed during CPCRN5, Year 1 (2020)</a:t>
            </a:r>
          </a:p>
          <a:p>
            <a:pPr marL="342900" indent="-342900">
              <a:buFont typeface="Arial" panose="020B0604020202020204" pitchFamily="34" charset="0"/>
              <a:buChar char="•"/>
            </a:pPr>
            <a:r>
              <a:rPr lang="en-US" sz="2400" dirty="0">
                <a:latin typeface="Rockwell" panose="02060603020205020403" pitchFamily="18" charset="77"/>
              </a:rPr>
              <a:t>Established to educate students, postdoctoral fellows, junior faculty, practitioners, and other health professionals in dissemination and implementation (D&amp;I) science, with a focus on cancer prevention &amp; control and health equity.</a:t>
            </a:r>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3300502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64A33B7F-40B0-8148-AF10-F2D2B4EF7060}"/>
              </a:ext>
            </a:extLst>
          </p:cNvPr>
          <p:cNvSpPr/>
          <p:nvPr/>
        </p:nvSpPr>
        <p:spPr>
          <a:xfrm>
            <a:off x="610065" y="823991"/>
            <a:ext cx="7942452" cy="1876971"/>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3600" kern="0" dirty="0">
                <a:latin typeface="Rockwell" panose="02060603020205020403" pitchFamily="18" charset="77"/>
              </a:rPr>
              <a:t>Dissemination Communications</a:t>
            </a:r>
            <a:endParaRPr lang="en-US" sz="3200" dirty="0">
              <a:latin typeface="Rockwell" panose="02060603020205020403" pitchFamily="18" charset="77"/>
            </a:endParaRPr>
          </a:p>
          <a:p>
            <a:pPr algn="ctr"/>
            <a:endParaRPr lang="en-US" sz="1100" dirty="0">
              <a:latin typeface="Rockwell" panose="02060603020205020403" pitchFamily="18" charset="77"/>
            </a:endParaRPr>
          </a:p>
          <a:p>
            <a:r>
              <a:rPr lang="en-US" sz="2400" i="1" dirty="0">
                <a:latin typeface="Rockwell" panose="02060603020205020403" pitchFamily="18" charset="77"/>
              </a:rPr>
              <a:t>UNC ImpSci Initiative</a:t>
            </a:r>
          </a:p>
        </p:txBody>
      </p:sp>
      <p:sp>
        <p:nvSpPr>
          <p:cNvPr id="10" name="Rounded Rectangle 9">
            <a:extLst>
              <a:ext uri="{FF2B5EF4-FFF2-40B4-BE49-F238E27FC236}">
                <a16:creationId xmlns:a16="http://schemas.microsoft.com/office/drawing/2014/main" id="{0A24C772-FC64-1F42-9DDD-EADF168EDDFF}"/>
              </a:ext>
            </a:extLst>
          </p:cNvPr>
          <p:cNvSpPr/>
          <p:nvPr/>
        </p:nvSpPr>
        <p:spPr>
          <a:xfrm>
            <a:off x="610065" y="2856335"/>
            <a:ext cx="7923867" cy="2766951"/>
          </a:xfrm>
          <a:prstGeom prst="roundRect">
            <a:avLst/>
          </a:prstGeom>
          <a:solidFill>
            <a:srgbClr val="489BD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spcAft>
                <a:spcPts val="500"/>
              </a:spcAft>
              <a:buFont typeface="Arial" panose="020B0604020202020204" pitchFamily="34" charset="0"/>
              <a:buChar char="•"/>
            </a:pPr>
            <a:r>
              <a:rPr lang="en-US" sz="2400" dirty="0">
                <a:solidFill>
                  <a:prstClr val="white"/>
                </a:solidFill>
                <a:latin typeface="Rockwell" panose="02060603020205020403" pitchFamily="18" charset="77"/>
              </a:rPr>
              <a:t>Established in the previous funding year (CPCRN5 Year 1) as an initiative to raise awareness of IS research happening within UNC</a:t>
            </a:r>
          </a:p>
          <a:p>
            <a:pPr marL="342900" lvl="0" indent="-342900">
              <a:spcAft>
                <a:spcPts val="500"/>
              </a:spcAft>
              <a:buFont typeface="Arial" panose="020B0604020202020204" pitchFamily="34" charset="0"/>
              <a:buChar char="•"/>
            </a:pPr>
            <a:r>
              <a:rPr lang="en-US" sz="2400" dirty="0">
                <a:solidFill>
                  <a:prstClr val="white"/>
                </a:solidFill>
                <a:latin typeface="Rockwell" panose="02060603020205020403" pitchFamily="18" charset="77"/>
              </a:rPr>
              <a:t>In the last year, the Twitter account, @</a:t>
            </a:r>
            <a:r>
              <a:rPr lang="en-US" sz="2400" dirty="0" err="1">
                <a:solidFill>
                  <a:prstClr val="white"/>
                </a:solidFill>
                <a:latin typeface="Rockwell" panose="02060603020205020403" pitchFamily="18" charset="77"/>
              </a:rPr>
              <a:t>UNCImpSci</a:t>
            </a:r>
            <a:r>
              <a:rPr lang="en-US" sz="2400" dirty="0">
                <a:solidFill>
                  <a:prstClr val="white"/>
                </a:solidFill>
                <a:latin typeface="Rockwell" panose="02060603020205020403" pitchFamily="18" charset="77"/>
              </a:rPr>
              <a:t>:</a:t>
            </a:r>
          </a:p>
          <a:p>
            <a:pPr marL="800100" lvl="1" indent="-342900">
              <a:spcAft>
                <a:spcPts val="500"/>
              </a:spcAft>
              <a:buFont typeface="Arial" panose="020B0604020202020204" pitchFamily="34" charset="0"/>
              <a:buChar char="•"/>
            </a:pPr>
            <a:r>
              <a:rPr lang="en-US" sz="2400" dirty="0">
                <a:solidFill>
                  <a:prstClr val="white"/>
                </a:solidFill>
                <a:latin typeface="Rockwell" panose="02060603020205020403" pitchFamily="18" charset="77"/>
              </a:rPr>
              <a:t>Gained 1,000+ new followers</a:t>
            </a:r>
          </a:p>
          <a:p>
            <a:pPr marL="800100" lvl="1" indent="-342900">
              <a:spcAft>
                <a:spcPts val="500"/>
              </a:spcAft>
              <a:buFont typeface="Arial" panose="020B0604020202020204" pitchFamily="34" charset="0"/>
              <a:buChar char="•"/>
            </a:pPr>
            <a:r>
              <a:rPr lang="en-US" sz="2400" dirty="0">
                <a:solidFill>
                  <a:prstClr val="white"/>
                </a:solidFill>
                <a:latin typeface="Rockwell" panose="02060603020205020403" pitchFamily="18" charset="77"/>
              </a:rPr>
              <a:t>Launched</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3</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major</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campaigns</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about IS-related events</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occurring</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at</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or in</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collaboration</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with</a:t>
            </a:r>
            <a:r>
              <a:rPr lang="en-US" sz="2000" dirty="0">
                <a:solidFill>
                  <a:prstClr val="white"/>
                </a:solidFill>
                <a:latin typeface="Rockwell" panose="02060603020205020403" pitchFamily="18" charset="77"/>
              </a:rPr>
              <a:t> </a:t>
            </a:r>
            <a:r>
              <a:rPr lang="en-US" sz="2400" dirty="0">
                <a:solidFill>
                  <a:prstClr val="white"/>
                </a:solidFill>
                <a:latin typeface="Rockwell" panose="02060603020205020403" pitchFamily="18" charset="77"/>
              </a:rPr>
              <a:t>UNC </a:t>
            </a:r>
            <a:endParaRPr lang="en-US" sz="1100" dirty="0">
              <a:solidFill>
                <a:prstClr val="white"/>
              </a:solidFill>
              <a:latin typeface="Rockwell" panose="02060603020205020403" pitchFamily="18" charset="77"/>
            </a:endParaRPr>
          </a:p>
        </p:txBody>
      </p:sp>
      <p:sp>
        <p:nvSpPr>
          <p:cNvPr id="4" name="Title 1">
            <a:extLst>
              <a:ext uri="{FF2B5EF4-FFF2-40B4-BE49-F238E27FC236}">
                <a16:creationId xmlns:a16="http://schemas.microsoft.com/office/drawing/2014/main" id="{146936BE-6C08-0540-93F6-7952225E9084}"/>
              </a:ext>
            </a:extLst>
          </p:cNvPr>
          <p:cNvSpPr>
            <a:spLocks noGrp="1"/>
          </p:cNvSpPr>
          <p:nvPr>
            <p:ph type="title"/>
          </p:nvPr>
        </p:nvSpPr>
        <p:spPr>
          <a:xfrm>
            <a:off x="122440" y="202398"/>
            <a:ext cx="8899113" cy="423193"/>
          </a:xfrm>
        </p:spPr>
        <p:txBody>
          <a:bodyPr>
            <a:normAutofit fontScale="90000"/>
          </a:bodyPr>
          <a:lstStyle/>
          <a:p>
            <a:r>
              <a:rPr lang="en-US" sz="3600" dirty="0">
                <a:latin typeface="Rockwell" panose="02060603020205020403" pitchFamily="18" charset="77"/>
              </a:rPr>
              <a:t>Impact of CPCRN: </a:t>
            </a:r>
            <a:r>
              <a:rPr lang="en-US" sz="3100" i="1" dirty="0">
                <a:latin typeface="Rockwell" panose="02060603020205020403" pitchFamily="18" charset="77"/>
              </a:rPr>
              <a:t>Beyond the Numbers Cont’d</a:t>
            </a:r>
            <a:r>
              <a:rPr lang="en-US" sz="3600" dirty="0">
                <a:solidFill>
                  <a:srgbClr val="C00000"/>
                </a:solidFill>
                <a:latin typeface="Rockwell" panose="02060603020205020403" pitchFamily="18" charset="77"/>
              </a:rPr>
              <a:t>	</a:t>
            </a:r>
          </a:p>
        </p:txBody>
      </p:sp>
    </p:spTree>
    <p:extLst>
      <p:ext uri="{BB962C8B-B14F-4D97-AF65-F5344CB8AC3E}">
        <p14:creationId xmlns:p14="http://schemas.microsoft.com/office/powerpoint/2010/main" val="2956018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6D6E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8CB7E3-5A07-DA4E-97F1-DF347C1620A4}"/>
              </a:ext>
            </a:extLst>
          </p:cNvPr>
          <p:cNvSpPr>
            <a:spLocks noGrp="1"/>
          </p:cNvSpPr>
          <p:nvPr>
            <p:ph idx="1"/>
          </p:nvPr>
        </p:nvSpPr>
        <p:spPr>
          <a:xfrm>
            <a:off x="628650" y="0"/>
            <a:ext cx="7886700" cy="6226404"/>
          </a:xfrm>
        </p:spPr>
        <p:txBody>
          <a:bodyPr anchor="ctr">
            <a:normAutofit/>
          </a:bodyPr>
          <a:lstStyle/>
          <a:p>
            <a:pPr marL="0" indent="0" algn="ctr">
              <a:buNone/>
            </a:pPr>
            <a:r>
              <a:rPr lang="en-US" sz="4000" dirty="0">
                <a:latin typeface="Rockwell" panose="02060603020205020403" pitchFamily="18" charset="77"/>
              </a:rPr>
              <a:t>Progress Reporting </a:t>
            </a:r>
          </a:p>
          <a:p>
            <a:pPr marL="0" indent="0" algn="ctr">
              <a:buNone/>
            </a:pPr>
            <a:r>
              <a:rPr lang="en-US" sz="4000" dirty="0">
                <a:latin typeface="Rockwell" panose="02060603020205020403" pitchFamily="18" charset="77"/>
              </a:rPr>
              <a:t>and CPCRN Website</a:t>
            </a:r>
          </a:p>
        </p:txBody>
      </p:sp>
    </p:spTree>
    <p:extLst>
      <p:ext uri="{BB962C8B-B14F-4D97-AF65-F5344CB8AC3E}">
        <p14:creationId xmlns:p14="http://schemas.microsoft.com/office/powerpoint/2010/main" val="5750744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0A09FA3-A3F5-F04D-AD14-C2BABF26A605}"/>
              </a:ext>
            </a:extLst>
          </p:cNvPr>
          <p:cNvSpPr>
            <a:spLocks noGrp="1"/>
          </p:cNvSpPr>
          <p:nvPr>
            <p:ph idx="1"/>
          </p:nvPr>
        </p:nvSpPr>
        <p:spPr>
          <a:xfrm>
            <a:off x="531639" y="782255"/>
            <a:ext cx="7886700" cy="1832323"/>
          </a:xfrm>
        </p:spPr>
        <p:txBody>
          <a:bodyPr>
            <a:normAutofit lnSpcReduction="10000"/>
          </a:bodyPr>
          <a:lstStyle/>
          <a:p>
            <a:r>
              <a:rPr lang="en-US" sz="1600" dirty="0">
                <a:latin typeface="Rockwell" panose="02060603020205020403" pitchFamily="18" charset="77"/>
                <a:cs typeface="Plantagenet Cherokee" panose="02020000000000000000" pitchFamily="18" charset="-79"/>
              </a:rPr>
              <a:t>The network progress report includes:</a:t>
            </a:r>
          </a:p>
          <a:p>
            <a:pPr marL="457200" lvl="0" indent="457200">
              <a:buAutoNum type="arabicParenR"/>
            </a:pPr>
            <a:r>
              <a:rPr lang="en-US" sz="1600" dirty="0">
                <a:latin typeface="Rockwell" panose="02060603020205020403" pitchFamily="18" charset="77"/>
                <a:cs typeface="Plantagenet Cherokee" panose="02020000000000000000" pitchFamily="18" charset="-79"/>
              </a:rPr>
              <a:t>Individual Network center reporting</a:t>
            </a:r>
          </a:p>
          <a:p>
            <a:pPr marL="457200" lvl="0" indent="457200">
              <a:buAutoNum type="arabicParenR"/>
            </a:pPr>
            <a:r>
              <a:rPr lang="en-US" sz="1600" dirty="0">
                <a:latin typeface="Rockwell" panose="02060603020205020403" pitchFamily="18" charset="77"/>
                <a:cs typeface="Plantagenet Cherokee" panose="02020000000000000000" pitchFamily="18" charset="-79"/>
              </a:rPr>
              <a:t>Workgroup reporting</a:t>
            </a:r>
          </a:p>
          <a:p>
            <a:pPr marL="457200" lvl="0" indent="457200">
              <a:buAutoNum type="arabicParenR"/>
            </a:pPr>
            <a:r>
              <a:rPr lang="en-US" sz="1600" dirty="0">
                <a:latin typeface="Rockwell" panose="02060603020205020403" pitchFamily="18" charset="77"/>
              </a:rPr>
              <a:t>Coordinating Center reporting</a:t>
            </a:r>
          </a:p>
          <a:p>
            <a:pPr>
              <a:lnSpc>
                <a:spcPct val="120000"/>
              </a:lnSpc>
              <a:spcBef>
                <a:spcPts val="0"/>
              </a:spcBef>
            </a:pPr>
            <a:r>
              <a:rPr lang="en-US" sz="1600" dirty="0">
                <a:latin typeface="Rockwell" panose="02060603020205020403" pitchFamily="18" charset="77"/>
              </a:rPr>
              <a:t>Due </a:t>
            </a:r>
            <a:r>
              <a:rPr lang="en-US" sz="1600" dirty="0">
                <a:latin typeface="Rockwell" panose="02060603020205020403" pitchFamily="18" charset="77"/>
                <a:cs typeface="Plantagenet Cherokee" panose="02020000000000000000" pitchFamily="18" charset="-79"/>
              </a:rPr>
              <a:t>yearly on </a:t>
            </a:r>
            <a:r>
              <a:rPr lang="en-US" sz="1600" b="1" dirty="0">
                <a:latin typeface="Rockwell" panose="02060603020205020403" pitchFamily="18" charset="77"/>
                <a:cs typeface="Plantagenet Cherokee" panose="02020000000000000000" pitchFamily="18" charset="-79"/>
              </a:rPr>
              <a:t>December 15th </a:t>
            </a:r>
            <a:r>
              <a:rPr lang="en-US" sz="1600" dirty="0">
                <a:latin typeface="Rockwell" panose="02060603020205020403" pitchFamily="18" charset="77"/>
                <a:cs typeface="Plantagenet Cherokee" panose="02020000000000000000" pitchFamily="18" charset="-79"/>
              </a:rPr>
              <a:t>for the previous </a:t>
            </a:r>
            <a:r>
              <a:rPr lang="en-US" sz="1600" b="1" dirty="0">
                <a:latin typeface="Rockwell" panose="02060603020205020403" pitchFamily="18" charset="77"/>
                <a:cs typeface="Plantagenet Cherokee" panose="02020000000000000000" pitchFamily="18" charset="-79"/>
              </a:rPr>
              <a:t>September 30th-September 29th </a:t>
            </a:r>
            <a:r>
              <a:rPr lang="en-US" sz="1600" dirty="0">
                <a:latin typeface="Rockwell" panose="02060603020205020403" pitchFamily="18" charset="77"/>
                <a:cs typeface="Plantagenet Cherokee" panose="02020000000000000000" pitchFamily="18" charset="-79"/>
              </a:rPr>
              <a:t>grant period. </a:t>
            </a:r>
          </a:p>
        </p:txBody>
      </p:sp>
      <p:sp>
        <p:nvSpPr>
          <p:cNvPr id="3" name="Rectangle 2">
            <a:extLst>
              <a:ext uri="{FF2B5EF4-FFF2-40B4-BE49-F238E27FC236}">
                <a16:creationId xmlns:a16="http://schemas.microsoft.com/office/drawing/2014/main" id="{0CE7349E-51E4-6840-A447-39F4A03CB711}"/>
              </a:ext>
            </a:extLst>
          </p:cNvPr>
          <p:cNvSpPr/>
          <p:nvPr/>
        </p:nvSpPr>
        <p:spPr>
          <a:xfrm>
            <a:off x="0" y="230292"/>
            <a:ext cx="9144000" cy="769441"/>
          </a:xfrm>
          <a:prstGeom prst="rect">
            <a:avLst/>
          </a:prstGeom>
        </p:spPr>
        <p:txBody>
          <a:bodyPr wrap="square">
            <a:spAutoFit/>
          </a:bodyPr>
          <a:lstStyle/>
          <a:p>
            <a:pPr algn="ctr"/>
            <a:r>
              <a:rPr lang="en-US" sz="2200" b="1" dirty="0">
                <a:solidFill>
                  <a:srgbClr val="263E67"/>
                </a:solidFill>
                <a:latin typeface="Rockwell" panose="02060603020205020403" pitchFamily="18" charset="77"/>
              </a:rPr>
              <a:t>CPCRN Progress Reporting: Overview of Reporting Obligations </a:t>
            </a:r>
          </a:p>
          <a:p>
            <a:r>
              <a:rPr lang="en-US" sz="2200" b="1" dirty="0">
                <a:latin typeface="Rockwell" panose="02060603020205020403" pitchFamily="18" charset="77"/>
              </a:rPr>
              <a:t> </a:t>
            </a:r>
          </a:p>
        </p:txBody>
      </p:sp>
      <p:sp>
        <p:nvSpPr>
          <p:cNvPr id="5" name="TextBox 4">
            <a:extLst>
              <a:ext uri="{FF2B5EF4-FFF2-40B4-BE49-F238E27FC236}">
                <a16:creationId xmlns:a16="http://schemas.microsoft.com/office/drawing/2014/main" id="{31EF1470-CA97-9E42-B7F2-62DF21FC1720}"/>
              </a:ext>
            </a:extLst>
          </p:cNvPr>
          <p:cNvSpPr txBox="1"/>
          <p:nvPr/>
        </p:nvSpPr>
        <p:spPr>
          <a:xfrm>
            <a:off x="9489068" y="4763056"/>
            <a:ext cx="184731" cy="369332"/>
          </a:xfrm>
          <a:prstGeom prst="rect">
            <a:avLst/>
          </a:prstGeom>
          <a:noFill/>
        </p:spPr>
        <p:txBody>
          <a:bodyPr wrap="none" rtlCol="0">
            <a:spAutoFit/>
          </a:bodyPr>
          <a:lstStyle/>
          <a:p>
            <a:endParaRPr lang="en-US" dirty="0"/>
          </a:p>
        </p:txBody>
      </p:sp>
      <p:sp>
        <p:nvSpPr>
          <p:cNvPr id="46" name="Rectangle 78">
            <a:extLst>
              <a:ext uri="{FF2B5EF4-FFF2-40B4-BE49-F238E27FC236}">
                <a16:creationId xmlns:a16="http://schemas.microsoft.com/office/drawing/2014/main" id="{E9596A67-72AF-A944-8111-723007E59E54}"/>
              </a:ext>
            </a:extLst>
          </p:cNvPr>
          <p:cNvSpPr>
            <a:spLocks noChangeArrowheads="1"/>
          </p:cNvSpPr>
          <p:nvPr/>
        </p:nvSpPr>
        <p:spPr bwMode="auto">
          <a:xfrm>
            <a:off x="0" y="142370175"/>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grpSp>
        <p:nvGrpSpPr>
          <p:cNvPr id="47" name="Group 46">
            <a:extLst>
              <a:ext uri="{FF2B5EF4-FFF2-40B4-BE49-F238E27FC236}">
                <a16:creationId xmlns:a16="http://schemas.microsoft.com/office/drawing/2014/main" id="{4B1D24AE-9D60-124F-B6D7-3F6610E0AC41}"/>
              </a:ext>
            </a:extLst>
          </p:cNvPr>
          <p:cNvGrpSpPr/>
          <p:nvPr/>
        </p:nvGrpSpPr>
        <p:grpSpPr>
          <a:xfrm>
            <a:off x="620229" y="3126215"/>
            <a:ext cx="7903542" cy="2462545"/>
            <a:chOff x="0" y="-105"/>
            <a:chExt cx="7373248" cy="2462711"/>
          </a:xfrm>
        </p:grpSpPr>
        <p:sp>
          <p:nvSpPr>
            <p:cNvPr id="48" name="Rounded Rectangle 47">
              <a:extLst>
                <a:ext uri="{FF2B5EF4-FFF2-40B4-BE49-F238E27FC236}">
                  <a16:creationId xmlns:a16="http://schemas.microsoft.com/office/drawing/2014/main" id="{D03ACB35-95DA-0447-9B46-EC9108A131CA}"/>
                </a:ext>
              </a:extLst>
            </p:cNvPr>
            <p:cNvSpPr/>
            <p:nvPr/>
          </p:nvSpPr>
          <p:spPr>
            <a:xfrm>
              <a:off x="1917603" y="0"/>
              <a:ext cx="1628906" cy="744855"/>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Presentations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49" name="Rounded Rectangle 48">
              <a:extLst>
                <a:ext uri="{FF2B5EF4-FFF2-40B4-BE49-F238E27FC236}">
                  <a16:creationId xmlns:a16="http://schemas.microsoft.com/office/drawing/2014/main" id="{CB5E82DE-129D-8843-8AFE-F5EDFC76CE94}"/>
                </a:ext>
              </a:extLst>
            </p:cNvPr>
            <p:cNvSpPr/>
            <p:nvPr/>
          </p:nvSpPr>
          <p:spPr>
            <a:xfrm>
              <a:off x="0" y="0"/>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Publications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0" name="Rounded Rectangle 49">
              <a:extLst>
                <a:ext uri="{FF2B5EF4-FFF2-40B4-BE49-F238E27FC236}">
                  <a16:creationId xmlns:a16="http://schemas.microsoft.com/office/drawing/2014/main" id="{FDB21B92-A396-3347-8949-93241564C556}"/>
                </a:ext>
              </a:extLst>
            </p:cNvPr>
            <p:cNvSpPr/>
            <p:nvPr/>
          </p:nvSpPr>
          <p:spPr>
            <a:xfrm>
              <a:off x="0" y="1709392"/>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a:spcBef>
                  <a:spcPts val="0"/>
                </a:spcBef>
                <a:spcAft>
                  <a:spcPts val="0"/>
                </a:spcAft>
              </a:pPr>
              <a:r>
                <a:rPr lang="en-US" sz="1400" dirty="0">
                  <a:solidFill>
                    <a:srgbClr val="FFFFFF"/>
                  </a:solidFill>
                  <a:effectLst/>
                  <a:latin typeface="Rockwell" panose="02060603020205020403" pitchFamily="18" charset="77"/>
                  <a:ea typeface="Times New Roman" panose="02020603050405020304" pitchFamily="18" charset="0"/>
                  <a:cs typeface="Times New Roman" panose="02020603050405020304" pitchFamily="18" charset="0"/>
                </a:rPr>
                <a:t>Activities that Catalyze Action/ Effect Change</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1" name="Rounded Rectangle 50">
              <a:extLst>
                <a:ext uri="{FF2B5EF4-FFF2-40B4-BE49-F238E27FC236}">
                  <a16:creationId xmlns:a16="http://schemas.microsoft.com/office/drawing/2014/main" id="{D55DFC0F-16D4-C640-812C-B83F0288AB19}"/>
                </a:ext>
              </a:extLst>
            </p:cNvPr>
            <p:cNvSpPr/>
            <p:nvPr/>
          </p:nvSpPr>
          <p:spPr>
            <a:xfrm>
              <a:off x="1917603" y="858929"/>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Awards/ Honors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2" name="Rounded Rectangle 51">
              <a:extLst>
                <a:ext uri="{FF2B5EF4-FFF2-40B4-BE49-F238E27FC236}">
                  <a16:creationId xmlns:a16="http://schemas.microsoft.com/office/drawing/2014/main" id="{AA7229C0-F85F-8947-8800-7C0B72E7F4D7}"/>
                </a:ext>
              </a:extLst>
            </p:cNvPr>
            <p:cNvSpPr/>
            <p:nvPr/>
          </p:nvSpPr>
          <p:spPr>
            <a:xfrm>
              <a:off x="3826740" y="858929"/>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effectLst/>
                  <a:latin typeface="Rockwell" panose="02060603020205020403" pitchFamily="18" charset="77"/>
                  <a:ea typeface="Calibri" panose="020F0502020204030204" pitchFamily="34" charset="0"/>
                  <a:cs typeface="Times New Roman" panose="02020603050405020304" pitchFamily="18" charset="0"/>
                </a:rPr>
                <a:t> </a:t>
              </a:r>
            </a:p>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Trainings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a:p>
              <a:pPr marL="0" marR="0">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 </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3" name="Rounded Rectangle 52">
              <a:extLst>
                <a:ext uri="{FF2B5EF4-FFF2-40B4-BE49-F238E27FC236}">
                  <a16:creationId xmlns:a16="http://schemas.microsoft.com/office/drawing/2014/main" id="{732F24E1-D2F7-4F49-B54E-E108A2BE34EA}"/>
                </a:ext>
              </a:extLst>
            </p:cNvPr>
            <p:cNvSpPr/>
            <p:nvPr/>
          </p:nvSpPr>
          <p:spPr>
            <a:xfrm>
              <a:off x="0" y="858929"/>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Grant Applications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4" name="Rounded Rectangle 53">
              <a:extLst>
                <a:ext uri="{FF2B5EF4-FFF2-40B4-BE49-F238E27FC236}">
                  <a16:creationId xmlns:a16="http://schemas.microsoft.com/office/drawing/2014/main" id="{F49EFB80-9F84-C24E-A172-ACBD67FF77EA}"/>
                </a:ext>
              </a:extLst>
            </p:cNvPr>
            <p:cNvSpPr/>
            <p:nvPr/>
          </p:nvSpPr>
          <p:spPr>
            <a:xfrm>
              <a:off x="3826740" y="1709392"/>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Reports, Plans, and Policies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5" name="Rounded Rectangle 54">
              <a:extLst>
                <a:ext uri="{FF2B5EF4-FFF2-40B4-BE49-F238E27FC236}">
                  <a16:creationId xmlns:a16="http://schemas.microsoft.com/office/drawing/2014/main" id="{77BF74FC-DBD2-CD4E-AAA4-F1CAF0080907}"/>
                </a:ext>
              </a:extLst>
            </p:cNvPr>
            <p:cNvSpPr/>
            <p:nvPr/>
          </p:nvSpPr>
          <p:spPr>
            <a:xfrm>
              <a:off x="1917603" y="1709392"/>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Dissemination Communications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6" name="Rounded Rectangle 55">
              <a:extLst>
                <a:ext uri="{FF2B5EF4-FFF2-40B4-BE49-F238E27FC236}">
                  <a16:creationId xmlns:a16="http://schemas.microsoft.com/office/drawing/2014/main" id="{29A9E89E-58D9-C74A-BCA6-4F57CBBAE01E}"/>
                </a:ext>
              </a:extLst>
            </p:cNvPr>
            <p:cNvSpPr/>
            <p:nvPr/>
          </p:nvSpPr>
          <p:spPr>
            <a:xfrm>
              <a:off x="3826740" y="0"/>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Research Activities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7" name="Rounded Rectangle 56">
              <a:extLst>
                <a:ext uri="{FF2B5EF4-FFF2-40B4-BE49-F238E27FC236}">
                  <a16:creationId xmlns:a16="http://schemas.microsoft.com/office/drawing/2014/main" id="{5FAAE62C-6FB1-8440-878F-2DEA4764CF6E}"/>
                </a:ext>
              </a:extLst>
            </p:cNvPr>
            <p:cNvSpPr/>
            <p:nvPr/>
          </p:nvSpPr>
          <p:spPr>
            <a:xfrm>
              <a:off x="5744342" y="-105"/>
              <a:ext cx="1628906" cy="745066"/>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Mini-Grants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8" name="Rounded Rectangle 57">
              <a:extLst>
                <a:ext uri="{FF2B5EF4-FFF2-40B4-BE49-F238E27FC236}">
                  <a16:creationId xmlns:a16="http://schemas.microsoft.com/office/drawing/2014/main" id="{B1C7106C-61C5-8443-83B3-72C11041950E}"/>
                </a:ext>
              </a:extLst>
            </p:cNvPr>
            <p:cNvSpPr/>
            <p:nvPr/>
          </p:nvSpPr>
          <p:spPr>
            <a:xfrm>
              <a:off x="5744342" y="858929"/>
              <a:ext cx="1628906" cy="744855"/>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Requests for Scientific Expertise</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sp>
          <p:nvSpPr>
            <p:cNvPr id="59" name="Rounded Rectangle 58">
              <a:extLst>
                <a:ext uri="{FF2B5EF4-FFF2-40B4-BE49-F238E27FC236}">
                  <a16:creationId xmlns:a16="http://schemas.microsoft.com/office/drawing/2014/main" id="{4ACFBA82-0F1C-564F-B8E8-CCE45EB42712}"/>
                </a:ext>
              </a:extLst>
            </p:cNvPr>
            <p:cNvSpPr/>
            <p:nvPr/>
          </p:nvSpPr>
          <p:spPr>
            <a:xfrm>
              <a:off x="5744342" y="1717751"/>
              <a:ext cx="1628906" cy="744855"/>
            </a:xfrm>
            <a:prstGeom prst="roundRect">
              <a:avLst/>
            </a:prstGeom>
            <a:solidFill>
              <a:srgbClr val="263E67"/>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algn="ctr" fontAlgn="base">
                <a:spcBef>
                  <a:spcPts val="0"/>
                </a:spcBef>
                <a:spcAft>
                  <a:spcPts val="0"/>
                </a:spcAft>
              </a:pPr>
              <a:r>
                <a:rPr lang="en-US" sz="1400" dirty="0">
                  <a:solidFill>
                    <a:srgbClr val="FFFFFF"/>
                  </a:solidFill>
                  <a:effectLst/>
                  <a:latin typeface="Rockwell" panose="02060603020205020403" pitchFamily="18" charset="77"/>
                  <a:ea typeface="Calibri" panose="020F0502020204030204" pitchFamily="34" charset="0"/>
                  <a:cs typeface="Times New Roman" panose="02020603050405020304" pitchFamily="18" charset="0"/>
                </a:rPr>
                <a:t>Quotable Feedback and Anecdotes</a:t>
              </a:r>
              <a:endParaRPr lang="en-US" sz="1400" dirty="0">
                <a:effectLst/>
                <a:latin typeface="Rockwell" panose="02060603020205020403" pitchFamily="18" charset="77"/>
                <a:ea typeface="Calibri" panose="020F0502020204030204" pitchFamily="34" charset="0"/>
                <a:cs typeface="Times New Roman" panose="02020603050405020304" pitchFamily="18" charset="0"/>
              </a:endParaRPr>
            </a:p>
          </p:txBody>
        </p:sp>
      </p:grpSp>
      <p:sp>
        <p:nvSpPr>
          <p:cNvPr id="61" name="TextBox 60">
            <a:extLst>
              <a:ext uri="{FF2B5EF4-FFF2-40B4-BE49-F238E27FC236}">
                <a16:creationId xmlns:a16="http://schemas.microsoft.com/office/drawing/2014/main" id="{A455F755-9F1C-C945-BB7E-276F61C3D774}"/>
              </a:ext>
            </a:extLst>
          </p:cNvPr>
          <p:cNvSpPr txBox="1"/>
          <p:nvPr/>
        </p:nvSpPr>
        <p:spPr>
          <a:xfrm>
            <a:off x="545494" y="2715058"/>
            <a:ext cx="3409627" cy="338554"/>
          </a:xfrm>
          <a:prstGeom prst="rect">
            <a:avLst/>
          </a:prstGeom>
          <a:noFill/>
        </p:spPr>
        <p:txBody>
          <a:bodyPr wrap="square" rtlCol="0">
            <a:spAutoFit/>
          </a:bodyPr>
          <a:lstStyle/>
          <a:p>
            <a:r>
              <a:rPr lang="en-US" sz="1600" b="1" dirty="0">
                <a:solidFill>
                  <a:srgbClr val="263E67"/>
                </a:solidFill>
                <a:latin typeface="Rockwell" panose="02060603020205020403" pitchFamily="18" charset="77"/>
              </a:rPr>
              <a:t>What Needs to Be Reported:</a:t>
            </a:r>
          </a:p>
        </p:txBody>
      </p:sp>
      <p:sp>
        <p:nvSpPr>
          <p:cNvPr id="62" name="TextBox 61">
            <a:extLst>
              <a:ext uri="{FF2B5EF4-FFF2-40B4-BE49-F238E27FC236}">
                <a16:creationId xmlns:a16="http://schemas.microsoft.com/office/drawing/2014/main" id="{CD048DD2-D493-244D-A547-C93B006DF053}"/>
              </a:ext>
            </a:extLst>
          </p:cNvPr>
          <p:cNvSpPr txBox="1"/>
          <p:nvPr/>
        </p:nvSpPr>
        <p:spPr>
          <a:xfrm>
            <a:off x="911817" y="2926597"/>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22829239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6D6E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8CB7E3-5A07-DA4E-97F1-DF347C1620A4}"/>
              </a:ext>
            </a:extLst>
          </p:cNvPr>
          <p:cNvSpPr>
            <a:spLocks noGrp="1"/>
          </p:cNvSpPr>
          <p:nvPr>
            <p:ph type="subTitle" idx="1"/>
          </p:nvPr>
        </p:nvSpPr>
        <p:spPr>
          <a:xfrm>
            <a:off x="1143000" y="-1"/>
            <a:ext cx="6858000" cy="6300439"/>
          </a:xfrm>
        </p:spPr>
        <p:txBody>
          <a:bodyPr anchor="ctr">
            <a:normAutofit/>
          </a:bodyPr>
          <a:lstStyle/>
          <a:p>
            <a:pPr marL="0" indent="0" algn="ctr">
              <a:buNone/>
            </a:pPr>
            <a:r>
              <a:rPr lang="en-US" sz="4000" dirty="0">
                <a:latin typeface="Rockwell" panose="02060603020205020403" pitchFamily="18" charset="77"/>
              </a:rPr>
              <a:t>CPCRN </a:t>
            </a:r>
          </a:p>
          <a:p>
            <a:pPr marL="0" indent="0" algn="ctr">
              <a:buNone/>
            </a:pPr>
            <a:r>
              <a:rPr lang="en-US" sz="4000" dirty="0">
                <a:latin typeface="Rockwell" panose="02060603020205020403" pitchFamily="18" charset="77"/>
              </a:rPr>
              <a:t>Communications Plan</a:t>
            </a:r>
          </a:p>
        </p:txBody>
      </p:sp>
    </p:spTree>
    <p:extLst>
      <p:ext uri="{BB962C8B-B14F-4D97-AF65-F5344CB8AC3E}">
        <p14:creationId xmlns:p14="http://schemas.microsoft.com/office/powerpoint/2010/main" val="4031623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AB638B9-DA0C-A646-92A5-26A6A6D83537}"/>
              </a:ext>
            </a:extLst>
          </p:cNvPr>
          <p:cNvSpPr>
            <a:spLocks noGrp="1"/>
          </p:cNvSpPr>
          <p:nvPr>
            <p:ph idx="1"/>
          </p:nvPr>
        </p:nvSpPr>
        <p:spPr>
          <a:xfrm>
            <a:off x="457201" y="955342"/>
            <a:ext cx="8215744" cy="3516520"/>
          </a:xfrm>
        </p:spPr>
        <p:txBody>
          <a:bodyPr>
            <a:normAutofit/>
          </a:bodyPr>
          <a:lstStyle/>
          <a:p>
            <a:pPr marL="0" indent="0">
              <a:lnSpc>
                <a:spcPct val="120000"/>
              </a:lnSpc>
              <a:spcBef>
                <a:spcPts val="0"/>
              </a:spcBef>
              <a:buNone/>
            </a:pPr>
            <a:r>
              <a:rPr lang="en-US" sz="1800" b="1" dirty="0">
                <a:latin typeface="Rockwell" panose="02060603020205020403" pitchFamily="18" charset="77"/>
              </a:rPr>
              <a:t>Goal: </a:t>
            </a:r>
            <a:r>
              <a:rPr lang="en-US" sz="1800" dirty="0">
                <a:latin typeface="Rockwell" panose="02060603020205020403" pitchFamily="18" charset="77"/>
              </a:rPr>
              <a:t>Promote broader awareness of, and engagement with CPCRN through strategic and effective dissemination of research related to cancer prevention &amp; control and D&amp;I science, with the aim of enhancing the reputation of the Network as a national leader in these fields.</a:t>
            </a:r>
          </a:p>
          <a:p>
            <a:pPr marL="0" indent="0">
              <a:lnSpc>
                <a:spcPct val="120000"/>
              </a:lnSpc>
              <a:spcBef>
                <a:spcPts val="0"/>
              </a:spcBef>
              <a:buNone/>
            </a:pPr>
            <a:endParaRPr lang="en-US" sz="1000" b="1" dirty="0">
              <a:latin typeface="Rockwell" panose="02060603020205020403" pitchFamily="18" charset="77"/>
            </a:endParaRPr>
          </a:p>
          <a:p>
            <a:pPr marL="0" indent="0">
              <a:lnSpc>
                <a:spcPct val="120000"/>
              </a:lnSpc>
              <a:spcBef>
                <a:spcPts val="0"/>
              </a:spcBef>
              <a:buNone/>
            </a:pPr>
            <a:r>
              <a:rPr lang="en-US" sz="1800" b="1" dirty="0">
                <a:latin typeface="Rockwell" panose="02060603020205020403" pitchFamily="18" charset="77"/>
              </a:rPr>
              <a:t>Communications Channels: </a:t>
            </a:r>
            <a:endParaRPr lang="en-US" sz="1800" dirty="0">
              <a:latin typeface="Rockwell" panose="02060603020205020403" pitchFamily="18" charset="77"/>
            </a:endParaRPr>
          </a:p>
          <a:p>
            <a:pPr marL="457200" lvl="1">
              <a:lnSpc>
                <a:spcPct val="120000"/>
              </a:lnSpc>
              <a:spcBef>
                <a:spcPts val="0"/>
              </a:spcBef>
            </a:pPr>
            <a:r>
              <a:rPr lang="en-US" sz="1600" dirty="0">
                <a:latin typeface="Rockwell" panose="02060603020205020403" pitchFamily="18" charset="77"/>
              </a:rPr>
              <a:t>Scientific Publications and Presentations</a:t>
            </a:r>
          </a:p>
          <a:p>
            <a:pPr marL="457200" lvl="1">
              <a:lnSpc>
                <a:spcPct val="120000"/>
              </a:lnSpc>
              <a:spcBef>
                <a:spcPts val="0"/>
              </a:spcBef>
            </a:pPr>
            <a:r>
              <a:rPr lang="en-US" sz="1600" dirty="0">
                <a:latin typeface="Rockwell" panose="02060603020205020403" pitchFamily="18" charset="77"/>
              </a:rPr>
              <a:t>CPCRN Website (</a:t>
            </a:r>
            <a:r>
              <a:rPr lang="en-US" sz="1600" dirty="0">
                <a:latin typeface="Rockwell" panose="02060603020205020403" pitchFamily="18" charset="77"/>
                <a:hlinkClick r:id="rId3"/>
              </a:rPr>
              <a:t>www.cpcrn.org</a:t>
            </a:r>
            <a:r>
              <a:rPr lang="en-US" sz="1600" dirty="0">
                <a:latin typeface="Rockwell" panose="02060603020205020403" pitchFamily="18" charset="77"/>
              </a:rPr>
              <a:t>)</a:t>
            </a:r>
          </a:p>
          <a:p>
            <a:pPr marL="457200" lvl="1">
              <a:lnSpc>
                <a:spcPct val="120000"/>
              </a:lnSpc>
              <a:spcBef>
                <a:spcPts val="0"/>
              </a:spcBef>
            </a:pPr>
            <a:r>
              <a:rPr lang="en-US" sz="1600" dirty="0">
                <a:latin typeface="Rockwell" panose="02060603020205020403" pitchFamily="18" charset="77"/>
              </a:rPr>
              <a:t>Social Media: Twitter (@</a:t>
            </a:r>
            <a:r>
              <a:rPr lang="en-US" sz="1600" dirty="0" err="1">
                <a:latin typeface="Rockwell" panose="02060603020205020403" pitchFamily="18" charset="77"/>
              </a:rPr>
              <a:t>CPCRNCancer</a:t>
            </a:r>
            <a:r>
              <a:rPr lang="en-US" sz="1600" dirty="0">
                <a:latin typeface="Rockwell" panose="02060603020205020403" pitchFamily="18" charset="77"/>
              </a:rPr>
              <a:t>); Facebook (@CPCRN)</a:t>
            </a:r>
          </a:p>
          <a:p>
            <a:pPr marL="457200" lvl="1">
              <a:lnSpc>
                <a:spcPct val="120000"/>
              </a:lnSpc>
              <a:spcBef>
                <a:spcPts val="0"/>
              </a:spcBef>
            </a:pPr>
            <a:r>
              <a:rPr lang="en-US" sz="1600" dirty="0">
                <a:latin typeface="Rockwell" panose="02060603020205020403" pitchFamily="18" charset="77"/>
              </a:rPr>
              <a:t>Quarterly CPCRN Newsletter </a:t>
            </a:r>
          </a:p>
          <a:p>
            <a:pPr marL="457200" lvl="1">
              <a:lnSpc>
                <a:spcPct val="120000"/>
              </a:lnSpc>
              <a:spcBef>
                <a:spcPts val="0"/>
              </a:spcBef>
            </a:pPr>
            <a:r>
              <a:rPr lang="en-US" sz="1600" dirty="0">
                <a:latin typeface="Rockwell" panose="02060603020205020403" pitchFamily="18" charset="77"/>
              </a:rPr>
              <a:t>CPCRN Listserv</a:t>
            </a:r>
          </a:p>
        </p:txBody>
      </p:sp>
      <p:sp>
        <p:nvSpPr>
          <p:cNvPr id="3" name="Rectangle 2">
            <a:extLst>
              <a:ext uri="{FF2B5EF4-FFF2-40B4-BE49-F238E27FC236}">
                <a16:creationId xmlns:a16="http://schemas.microsoft.com/office/drawing/2014/main" id="{DED3BF0C-0B79-9F42-B1EE-3CC937ECE1BD}"/>
              </a:ext>
            </a:extLst>
          </p:cNvPr>
          <p:cNvSpPr/>
          <p:nvPr/>
        </p:nvSpPr>
        <p:spPr>
          <a:xfrm>
            <a:off x="1234213" y="178366"/>
            <a:ext cx="6675574" cy="698717"/>
          </a:xfrm>
          <a:prstGeom prst="rect">
            <a:avLst/>
          </a:prstGeom>
        </p:spPr>
        <p:txBody>
          <a:bodyPr wrap="square">
            <a:spAutoFit/>
          </a:bodyPr>
          <a:lstStyle/>
          <a:p>
            <a:pPr algn="ctr">
              <a:lnSpc>
                <a:spcPct val="120000"/>
              </a:lnSpc>
            </a:pPr>
            <a:r>
              <a:rPr lang="en-US" sz="3600" dirty="0">
                <a:solidFill>
                  <a:srgbClr val="263E67"/>
                </a:solidFill>
                <a:latin typeface="Rockwell" panose="02060603020205020403" pitchFamily="18" charset="77"/>
              </a:rPr>
              <a:t>CPCRN Communications Plan </a:t>
            </a:r>
          </a:p>
        </p:txBody>
      </p:sp>
      <p:sp>
        <p:nvSpPr>
          <p:cNvPr id="13" name="Rectangle 17">
            <a:extLst>
              <a:ext uri="{FF2B5EF4-FFF2-40B4-BE49-F238E27FC236}">
                <a16:creationId xmlns:a16="http://schemas.microsoft.com/office/drawing/2014/main" id="{7C9E0CB8-45B8-744F-8DCA-E286C494557F}"/>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1" name="Rectangle 22">
            <a:extLst>
              <a:ext uri="{FF2B5EF4-FFF2-40B4-BE49-F238E27FC236}">
                <a16:creationId xmlns:a16="http://schemas.microsoft.com/office/drawing/2014/main" id="{B1EAA817-5684-B847-9D23-4A5D20E05709}"/>
              </a:ext>
            </a:extLst>
          </p:cNvPr>
          <p:cNvSpPr>
            <a:spLocks noChangeArrowheads="1"/>
          </p:cNvSpPr>
          <p:nvPr/>
        </p:nvSpPr>
        <p:spPr bwMode="auto">
          <a:xfrm>
            <a:off x="0" y="418465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22" name="Rectangle 28">
            <a:extLst>
              <a:ext uri="{FF2B5EF4-FFF2-40B4-BE49-F238E27FC236}">
                <a16:creationId xmlns:a16="http://schemas.microsoft.com/office/drawing/2014/main" id="{6FE1BB60-2C37-F14C-A972-ED92313ECD0C}"/>
              </a:ext>
            </a:extLst>
          </p:cNvPr>
          <p:cNvSpPr>
            <a:spLocks noChangeArrowheads="1"/>
          </p:cNvSpPr>
          <p:nvPr/>
        </p:nvSpPr>
        <p:spPr bwMode="auto">
          <a:xfrm>
            <a:off x="0" y="423037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b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2" name="Rectangle 45">
            <a:extLst>
              <a:ext uri="{FF2B5EF4-FFF2-40B4-BE49-F238E27FC236}">
                <a16:creationId xmlns:a16="http://schemas.microsoft.com/office/drawing/2014/main" id="{9E2033F3-5FD8-8344-84E7-1B23591D8956}"/>
              </a:ext>
            </a:extLst>
          </p:cNvPr>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40" name="Rectangle 50">
            <a:extLst>
              <a:ext uri="{FF2B5EF4-FFF2-40B4-BE49-F238E27FC236}">
                <a16:creationId xmlns:a16="http://schemas.microsoft.com/office/drawing/2014/main" id="{A3F58959-4088-EA46-A3DC-E416D1F5C704}"/>
              </a:ext>
            </a:extLst>
          </p:cNvPr>
          <p:cNvSpPr>
            <a:spLocks noChangeArrowheads="1"/>
          </p:cNvSpPr>
          <p:nvPr/>
        </p:nvSpPr>
        <p:spPr bwMode="auto">
          <a:xfrm>
            <a:off x="152400" y="419989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1" name="Rectangle 56">
            <a:extLst>
              <a:ext uri="{FF2B5EF4-FFF2-40B4-BE49-F238E27FC236}">
                <a16:creationId xmlns:a16="http://schemas.microsoft.com/office/drawing/2014/main" id="{BF490B53-E48F-FF4D-98BD-1ACBD924660D}"/>
              </a:ext>
            </a:extLst>
          </p:cNvPr>
          <p:cNvSpPr>
            <a:spLocks noChangeArrowheads="1"/>
          </p:cNvSpPr>
          <p:nvPr/>
        </p:nvSpPr>
        <p:spPr bwMode="auto">
          <a:xfrm>
            <a:off x="152400" y="42456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b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1" name="Rectangle 73">
            <a:extLst>
              <a:ext uri="{FF2B5EF4-FFF2-40B4-BE49-F238E27FC236}">
                <a16:creationId xmlns:a16="http://schemas.microsoft.com/office/drawing/2014/main" id="{19FDB994-CDAA-B647-829F-F35CCC25F79A}"/>
              </a:ext>
            </a:extLst>
          </p:cNvPr>
          <p:cNvSpPr>
            <a:spLocks noChangeArrowheads="1"/>
          </p:cNvSpPr>
          <p:nvPr/>
        </p:nvSpPr>
        <p:spPr bwMode="auto">
          <a:xfrm>
            <a:off x="304800" y="3048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59" name="Rectangle 78">
            <a:extLst>
              <a:ext uri="{FF2B5EF4-FFF2-40B4-BE49-F238E27FC236}">
                <a16:creationId xmlns:a16="http://schemas.microsoft.com/office/drawing/2014/main" id="{8B58DE06-B2AC-2447-9526-0950EAE49E06}"/>
              </a:ext>
            </a:extLst>
          </p:cNvPr>
          <p:cNvSpPr>
            <a:spLocks noChangeArrowheads="1"/>
          </p:cNvSpPr>
          <p:nvPr/>
        </p:nvSpPr>
        <p:spPr bwMode="auto">
          <a:xfrm>
            <a:off x="304800" y="421513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0" name="Rectangle 84">
            <a:extLst>
              <a:ext uri="{FF2B5EF4-FFF2-40B4-BE49-F238E27FC236}">
                <a16:creationId xmlns:a16="http://schemas.microsoft.com/office/drawing/2014/main" id="{397DB372-106B-9642-83AB-D07321E3CB33}"/>
              </a:ext>
            </a:extLst>
          </p:cNvPr>
          <p:cNvSpPr>
            <a:spLocks noChangeArrowheads="1"/>
          </p:cNvSpPr>
          <p:nvPr/>
        </p:nvSpPr>
        <p:spPr bwMode="auto">
          <a:xfrm>
            <a:off x="304800" y="426085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br>
              <a:rPr kumimoji="0" lang="en-US" altLang="en-US" sz="11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br>
            <a:endParaRPr kumimoji="0" lang="en-US"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nvGrpSpPr>
          <p:cNvPr id="76" name="Group 75">
            <a:extLst>
              <a:ext uri="{FF2B5EF4-FFF2-40B4-BE49-F238E27FC236}">
                <a16:creationId xmlns:a16="http://schemas.microsoft.com/office/drawing/2014/main" id="{DC902D16-3AE5-7845-BB58-A4E15EED28C3}"/>
              </a:ext>
            </a:extLst>
          </p:cNvPr>
          <p:cNvGrpSpPr/>
          <p:nvPr/>
        </p:nvGrpSpPr>
        <p:grpSpPr>
          <a:xfrm>
            <a:off x="561013" y="4477383"/>
            <a:ext cx="4853083" cy="1635207"/>
            <a:chOff x="1701800" y="4923488"/>
            <a:chExt cx="4469512" cy="1219757"/>
          </a:xfrm>
        </p:grpSpPr>
        <p:sp>
          <p:nvSpPr>
            <p:cNvPr id="75" name="Text Box 13">
              <a:extLst>
                <a:ext uri="{FF2B5EF4-FFF2-40B4-BE49-F238E27FC236}">
                  <a16:creationId xmlns:a16="http://schemas.microsoft.com/office/drawing/2014/main" id="{A963EDE9-0A61-F949-A480-39CD6731CA30}"/>
                </a:ext>
              </a:extLst>
            </p:cNvPr>
            <p:cNvSpPr txBox="1"/>
            <p:nvPr/>
          </p:nvSpPr>
          <p:spPr>
            <a:xfrm>
              <a:off x="1814513" y="5553753"/>
              <a:ext cx="609600" cy="223308"/>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spcBef>
                  <a:spcPts val="0"/>
                </a:spcBef>
                <a:spcAft>
                  <a:spcPts val="0"/>
                </a:spcAft>
              </a:pPr>
              <a:r>
                <a:rPr lang="en-US" sz="1100" b="1" dirty="0">
                  <a:ln>
                    <a:noFill/>
                  </a:ln>
                  <a:solidFill>
                    <a:srgbClr val="203355"/>
                  </a:solidFill>
                  <a:effectLst/>
                  <a:latin typeface="Arial" panose="020B0604020202020204" pitchFamily="34" charset="0"/>
                  <a:ea typeface="Times New Roman" panose="02020603050405020304" pitchFamily="18" charset="0"/>
                </a:rPr>
                <a:t>News</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grpSp>
          <p:nvGrpSpPr>
            <p:cNvPr id="63" name="Group 62">
              <a:extLst>
                <a:ext uri="{FF2B5EF4-FFF2-40B4-BE49-F238E27FC236}">
                  <a16:creationId xmlns:a16="http://schemas.microsoft.com/office/drawing/2014/main" id="{512290A7-5322-B440-961D-876BB4D6F826}"/>
                </a:ext>
              </a:extLst>
            </p:cNvPr>
            <p:cNvGrpSpPr/>
            <p:nvPr/>
          </p:nvGrpSpPr>
          <p:grpSpPr>
            <a:xfrm>
              <a:off x="1701800" y="4923488"/>
              <a:ext cx="4469512" cy="1219757"/>
              <a:chOff x="0" y="-53473"/>
              <a:chExt cx="4469512" cy="1219757"/>
            </a:xfrm>
          </p:grpSpPr>
          <p:sp>
            <p:nvSpPr>
              <p:cNvPr id="65" name="Text Box 8">
                <a:extLst>
                  <a:ext uri="{FF2B5EF4-FFF2-40B4-BE49-F238E27FC236}">
                    <a16:creationId xmlns:a16="http://schemas.microsoft.com/office/drawing/2014/main" id="{DFDEA2D9-E00B-F849-AA0D-3DB6AAD25266}"/>
                  </a:ext>
                </a:extLst>
              </p:cNvPr>
              <p:cNvSpPr txBox="1"/>
              <p:nvPr/>
            </p:nvSpPr>
            <p:spPr>
              <a:xfrm>
                <a:off x="2894712" y="576793"/>
                <a:ext cx="1574800" cy="254000"/>
              </a:xfrm>
              <a:prstGeom prst="rect">
                <a:avLst/>
              </a:prstGeom>
              <a:solidFill>
                <a:schemeClr val="accent6">
                  <a:lumMod val="20000"/>
                  <a:lumOff val="80000"/>
                </a:schemeClr>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100" b="1" dirty="0">
                    <a:solidFill>
                      <a:srgbClr val="203355"/>
                    </a:solidFill>
                    <a:effectLst/>
                    <a:latin typeface="Arial" panose="020B0604020202020204" pitchFamily="34" charset="0"/>
                    <a:ea typeface="Times New Roman" panose="02020603050405020304" pitchFamily="18" charset="0"/>
                  </a:rPr>
                  <a:t>Newsletter</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sp>
            <p:nvSpPr>
              <p:cNvPr id="66" name="Text Box 9">
                <a:extLst>
                  <a:ext uri="{FF2B5EF4-FFF2-40B4-BE49-F238E27FC236}">
                    <a16:creationId xmlns:a16="http://schemas.microsoft.com/office/drawing/2014/main" id="{466FB4B6-1195-D84F-8CC7-17A7DA37CC2F}"/>
                  </a:ext>
                </a:extLst>
              </p:cNvPr>
              <p:cNvSpPr txBox="1"/>
              <p:nvPr/>
            </p:nvSpPr>
            <p:spPr>
              <a:xfrm>
                <a:off x="2894712" y="-53473"/>
                <a:ext cx="1574800" cy="254000"/>
              </a:xfrm>
              <a:prstGeom prst="rect">
                <a:avLst/>
              </a:prstGeom>
              <a:solidFill>
                <a:schemeClr val="accent3">
                  <a:lumMod val="20000"/>
                  <a:lumOff val="80000"/>
                </a:schemeClr>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100" b="1" dirty="0">
                    <a:solidFill>
                      <a:srgbClr val="203355"/>
                    </a:solidFill>
                    <a:effectLst/>
                    <a:latin typeface="Arial" panose="020B0604020202020204" pitchFamily="34" charset="0"/>
                    <a:ea typeface="Times New Roman" panose="02020603050405020304" pitchFamily="18" charset="0"/>
                  </a:rPr>
                  <a:t>Website</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sp>
            <p:nvSpPr>
              <p:cNvPr id="67" name="Text Box 10">
                <a:extLst>
                  <a:ext uri="{FF2B5EF4-FFF2-40B4-BE49-F238E27FC236}">
                    <a16:creationId xmlns:a16="http://schemas.microsoft.com/office/drawing/2014/main" id="{D9F21D6D-BB18-CB49-B874-56C8A720580F}"/>
                  </a:ext>
                </a:extLst>
              </p:cNvPr>
              <p:cNvSpPr txBox="1"/>
              <p:nvPr/>
            </p:nvSpPr>
            <p:spPr>
              <a:xfrm>
                <a:off x="2894712" y="890059"/>
                <a:ext cx="1574800" cy="276225"/>
              </a:xfrm>
              <a:prstGeom prst="rect">
                <a:avLst/>
              </a:prstGeom>
              <a:solidFill>
                <a:schemeClr val="accent2">
                  <a:lumMod val="20000"/>
                  <a:lumOff val="80000"/>
                </a:schemeClr>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100" b="1" dirty="0">
                    <a:solidFill>
                      <a:srgbClr val="203355"/>
                    </a:solidFill>
                    <a:effectLst/>
                    <a:latin typeface="Arial" panose="020B0604020202020204" pitchFamily="34" charset="0"/>
                    <a:ea typeface="Times New Roman" panose="02020603050405020304" pitchFamily="18" charset="0"/>
                  </a:rPr>
                  <a:t>Listserv</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cxnSp>
            <p:nvCxnSpPr>
              <p:cNvPr id="68" name="Straight Arrow Connector 67">
                <a:extLst>
                  <a:ext uri="{FF2B5EF4-FFF2-40B4-BE49-F238E27FC236}">
                    <a16:creationId xmlns:a16="http://schemas.microsoft.com/office/drawing/2014/main" id="{124223F0-59DF-5D43-9D94-1B9B3AE82176}"/>
                  </a:ext>
                </a:extLst>
              </p:cNvPr>
              <p:cNvCxnSpPr>
                <a:cxnSpLocks/>
                <a:stCxn id="73" idx="3"/>
                <a:endCxn id="66" idx="1"/>
              </p:cNvCxnSpPr>
              <p:nvPr/>
            </p:nvCxnSpPr>
            <p:spPr>
              <a:xfrm flipV="1">
                <a:off x="2032000" y="73528"/>
                <a:ext cx="862712" cy="504322"/>
              </a:xfrm>
              <a:prstGeom prst="straightConnector1">
                <a:avLst/>
              </a:prstGeom>
              <a:ln w="50800">
                <a:solidFill>
                  <a:srgbClr val="263E67"/>
                </a:solidFill>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6DD48342-8CD9-3C4E-B24B-CD60610202DA}"/>
                  </a:ext>
                </a:extLst>
              </p:cNvPr>
              <p:cNvCxnSpPr>
                <a:cxnSpLocks/>
                <a:stCxn id="73" idx="3"/>
                <a:endCxn id="65" idx="1"/>
              </p:cNvCxnSpPr>
              <p:nvPr/>
            </p:nvCxnSpPr>
            <p:spPr>
              <a:xfrm>
                <a:off x="2032000" y="577850"/>
                <a:ext cx="862712" cy="125944"/>
              </a:xfrm>
              <a:prstGeom prst="straightConnector1">
                <a:avLst/>
              </a:prstGeom>
              <a:ln w="50800">
                <a:solidFill>
                  <a:srgbClr val="263E67"/>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a:extLst>
                  <a:ext uri="{FF2B5EF4-FFF2-40B4-BE49-F238E27FC236}">
                    <a16:creationId xmlns:a16="http://schemas.microsoft.com/office/drawing/2014/main" id="{C421FE62-08C4-CB43-B618-908DFDAF6F39}"/>
                  </a:ext>
                </a:extLst>
              </p:cNvPr>
              <p:cNvCxnSpPr>
                <a:cxnSpLocks/>
                <a:stCxn id="73" idx="3"/>
                <a:endCxn id="67" idx="1"/>
              </p:cNvCxnSpPr>
              <p:nvPr/>
            </p:nvCxnSpPr>
            <p:spPr>
              <a:xfrm>
                <a:off x="2032000" y="577851"/>
                <a:ext cx="862712" cy="450321"/>
              </a:xfrm>
              <a:prstGeom prst="straightConnector1">
                <a:avLst/>
              </a:prstGeom>
              <a:ln w="50800">
                <a:solidFill>
                  <a:srgbClr val="263E67"/>
                </a:solidFill>
                <a:tailEnd type="triangle"/>
              </a:ln>
            </p:spPr>
            <p:style>
              <a:lnRef idx="1">
                <a:schemeClr val="accent1"/>
              </a:lnRef>
              <a:fillRef idx="0">
                <a:schemeClr val="accent1"/>
              </a:fillRef>
              <a:effectRef idx="0">
                <a:schemeClr val="accent1"/>
              </a:effectRef>
              <a:fontRef idx="minor">
                <a:schemeClr val="tx1"/>
              </a:fontRef>
            </p:style>
          </p:cxnSp>
          <p:sp>
            <p:nvSpPr>
              <p:cNvPr id="71" name="Text Box 19">
                <a:extLst>
                  <a:ext uri="{FF2B5EF4-FFF2-40B4-BE49-F238E27FC236}">
                    <a16:creationId xmlns:a16="http://schemas.microsoft.com/office/drawing/2014/main" id="{67698E89-FC6A-CB43-96C2-CB488AEED9FA}"/>
                  </a:ext>
                </a:extLst>
              </p:cNvPr>
              <p:cNvSpPr txBox="1"/>
              <p:nvPr/>
            </p:nvSpPr>
            <p:spPr>
              <a:xfrm>
                <a:off x="2891903" y="262635"/>
                <a:ext cx="1574800" cy="254000"/>
              </a:xfrm>
              <a:prstGeom prst="rect">
                <a:avLst/>
              </a:prstGeom>
              <a:solidFill>
                <a:schemeClr val="accent1">
                  <a:lumMod val="20000"/>
                  <a:lumOff val="80000"/>
                </a:schemeClr>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100" b="1" dirty="0">
                    <a:solidFill>
                      <a:srgbClr val="203355"/>
                    </a:solidFill>
                    <a:effectLst/>
                    <a:latin typeface="Arial" panose="020B0604020202020204" pitchFamily="34" charset="0"/>
                    <a:ea typeface="Times New Roman" panose="02020603050405020304" pitchFamily="18" charset="0"/>
                  </a:rPr>
                  <a:t>Social Media</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cxnSp>
            <p:nvCxnSpPr>
              <p:cNvPr id="72" name="Straight Arrow Connector 71">
                <a:extLst>
                  <a:ext uri="{FF2B5EF4-FFF2-40B4-BE49-F238E27FC236}">
                    <a16:creationId xmlns:a16="http://schemas.microsoft.com/office/drawing/2014/main" id="{D65A9180-786A-4C41-B782-8BC563C12C9A}"/>
                  </a:ext>
                </a:extLst>
              </p:cNvPr>
              <p:cNvCxnSpPr>
                <a:cxnSpLocks/>
                <a:stCxn id="73" idx="3"/>
                <a:endCxn id="71" idx="1"/>
              </p:cNvCxnSpPr>
              <p:nvPr/>
            </p:nvCxnSpPr>
            <p:spPr>
              <a:xfrm flipV="1">
                <a:off x="2032000" y="389635"/>
                <a:ext cx="859904" cy="188215"/>
              </a:xfrm>
              <a:prstGeom prst="straightConnector1">
                <a:avLst/>
              </a:prstGeom>
              <a:ln w="50800">
                <a:solidFill>
                  <a:srgbClr val="263E67"/>
                </a:solidFill>
                <a:tailEnd type="triangle"/>
              </a:ln>
            </p:spPr>
            <p:style>
              <a:lnRef idx="1">
                <a:schemeClr val="accent1"/>
              </a:lnRef>
              <a:fillRef idx="0">
                <a:schemeClr val="accent1"/>
              </a:fillRef>
              <a:effectRef idx="0">
                <a:schemeClr val="accent1"/>
              </a:effectRef>
              <a:fontRef idx="minor">
                <a:schemeClr val="tx1"/>
              </a:fontRef>
            </p:style>
          </p:cxnSp>
          <p:sp>
            <p:nvSpPr>
              <p:cNvPr id="73" name="Text Box 2">
                <a:extLst>
                  <a:ext uri="{FF2B5EF4-FFF2-40B4-BE49-F238E27FC236}">
                    <a16:creationId xmlns:a16="http://schemas.microsoft.com/office/drawing/2014/main" id="{6E845C7A-9616-A944-B114-9E44F5794732}"/>
                  </a:ext>
                </a:extLst>
              </p:cNvPr>
              <p:cNvSpPr txBox="1"/>
              <p:nvPr/>
            </p:nvSpPr>
            <p:spPr>
              <a:xfrm>
                <a:off x="914400" y="355600"/>
                <a:ext cx="1117600" cy="444500"/>
              </a:xfrm>
              <a:prstGeom prst="rect">
                <a:avLst/>
              </a:prstGeom>
              <a:solidFill>
                <a:schemeClr val="accent4">
                  <a:lumMod val="20000"/>
                  <a:lumOff val="80000"/>
                </a:schemeClr>
              </a:solidFill>
              <a:ln w="6350">
                <a:solidFill>
                  <a:prstClr val="black"/>
                </a:solidFill>
              </a:ln>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algn="ctr">
                  <a:spcBef>
                    <a:spcPts val="0"/>
                  </a:spcBef>
                  <a:spcAft>
                    <a:spcPts val="0"/>
                  </a:spcAft>
                </a:pPr>
                <a:r>
                  <a:rPr lang="en-US" sz="1100" b="1" dirty="0">
                    <a:solidFill>
                      <a:srgbClr val="203355"/>
                    </a:solidFill>
                    <a:effectLst/>
                    <a:latin typeface="Arial" panose="020B0604020202020204" pitchFamily="34" charset="0"/>
                    <a:ea typeface="Times New Roman" panose="02020603050405020304" pitchFamily="18" charset="0"/>
                  </a:rPr>
                  <a:t>Coordinating Center</a:t>
                </a:r>
                <a:endParaRPr lang="en-US" sz="1200" dirty="0">
                  <a:solidFill>
                    <a:srgbClr val="203355"/>
                  </a:solidFill>
                  <a:effectLst/>
                  <a:latin typeface="Times New Roman" panose="02020603050405020304" pitchFamily="18" charset="0"/>
                  <a:ea typeface="Times New Roman" panose="02020603050405020304" pitchFamily="18" charset="0"/>
                </a:endParaRPr>
              </a:p>
            </p:txBody>
          </p:sp>
          <p:cxnSp>
            <p:nvCxnSpPr>
              <p:cNvPr id="74" name="Straight Connector 73">
                <a:extLst>
                  <a:ext uri="{FF2B5EF4-FFF2-40B4-BE49-F238E27FC236}">
                    <a16:creationId xmlns:a16="http://schemas.microsoft.com/office/drawing/2014/main" id="{093A58DF-C011-C644-BFD2-58FB4A4A3B2A}"/>
                  </a:ext>
                </a:extLst>
              </p:cNvPr>
              <p:cNvCxnSpPr/>
              <p:nvPr/>
            </p:nvCxnSpPr>
            <p:spPr>
              <a:xfrm>
                <a:off x="0" y="567267"/>
                <a:ext cx="914400" cy="0"/>
              </a:xfrm>
              <a:prstGeom prst="line">
                <a:avLst/>
              </a:prstGeom>
              <a:ln w="50800">
                <a:solidFill>
                  <a:srgbClr val="263E67"/>
                </a:solidFill>
                <a:headEnd type="none"/>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9984889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C6D6E0"/>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A8CB7E3-5A07-DA4E-97F1-DF347C1620A4}"/>
              </a:ext>
            </a:extLst>
          </p:cNvPr>
          <p:cNvSpPr>
            <a:spLocks noGrp="1"/>
          </p:cNvSpPr>
          <p:nvPr>
            <p:ph type="subTitle" idx="1"/>
          </p:nvPr>
        </p:nvSpPr>
        <p:spPr>
          <a:xfrm>
            <a:off x="1143000" y="-1"/>
            <a:ext cx="6858000" cy="6300439"/>
          </a:xfrm>
        </p:spPr>
        <p:txBody>
          <a:bodyPr anchor="ctr">
            <a:normAutofit/>
          </a:bodyPr>
          <a:lstStyle/>
          <a:p>
            <a:pPr marL="0" indent="0" algn="ctr">
              <a:buNone/>
            </a:pPr>
            <a:r>
              <a:rPr lang="en-US" sz="4000" dirty="0">
                <a:latin typeface="Rockwell" panose="02060603020205020403" pitchFamily="18" charset="77"/>
              </a:rPr>
              <a:t>Workgroup Engagement</a:t>
            </a:r>
          </a:p>
        </p:txBody>
      </p:sp>
    </p:spTree>
    <p:extLst>
      <p:ext uri="{BB962C8B-B14F-4D97-AF65-F5344CB8AC3E}">
        <p14:creationId xmlns:p14="http://schemas.microsoft.com/office/powerpoint/2010/main" val="36763653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C2388F0-40A3-EB42-98AC-FD793994DB55}"/>
              </a:ext>
            </a:extLst>
          </p:cNvPr>
          <p:cNvSpPr>
            <a:spLocks noGrp="1"/>
          </p:cNvSpPr>
          <p:nvPr>
            <p:ph idx="1"/>
          </p:nvPr>
        </p:nvSpPr>
        <p:spPr>
          <a:xfrm>
            <a:off x="350091" y="942153"/>
            <a:ext cx="8443816" cy="5112285"/>
          </a:xfrm>
        </p:spPr>
        <p:txBody>
          <a:bodyPr>
            <a:noAutofit/>
          </a:bodyPr>
          <a:lstStyle/>
          <a:p>
            <a:pPr marL="0" indent="0">
              <a:lnSpc>
                <a:spcPct val="120000"/>
              </a:lnSpc>
              <a:spcBef>
                <a:spcPts val="0"/>
              </a:spcBef>
              <a:spcAft>
                <a:spcPts val="150"/>
              </a:spcAft>
              <a:buNone/>
            </a:pPr>
            <a:r>
              <a:rPr lang="en-US" sz="2000" b="1" dirty="0">
                <a:solidFill>
                  <a:srgbClr val="203355"/>
                </a:solidFill>
                <a:latin typeface="Rockwell" panose="02060603020205020403" pitchFamily="18" charset="77"/>
              </a:rPr>
              <a:t>Workgroup member roles may include, but are not limited to:</a:t>
            </a:r>
            <a:endParaRPr lang="en-US" sz="2000" dirty="0">
              <a:solidFill>
                <a:srgbClr val="203355"/>
              </a:solidFill>
              <a:latin typeface="Rockwell" panose="02060603020205020403" pitchFamily="18" charset="77"/>
            </a:endParaRPr>
          </a:p>
          <a:p>
            <a:pPr lvl="1">
              <a:lnSpc>
                <a:spcPct val="110000"/>
              </a:lnSpc>
              <a:spcBef>
                <a:spcPts val="0"/>
              </a:spcBef>
            </a:pPr>
            <a:r>
              <a:rPr lang="en-US" sz="2000" dirty="0">
                <a:solidFill>
                  <a:srgbClr val="203355"/>
                </a:solidFill>
                <a:latin typeface="Rockwell" panose="02060603020205020403" pitchFamily="18" charset="77"/>
              </a:rPr>
              <a:t>Development and management of IRB applications</a:t>
            </a:r>
          </a:p>
          <a:p>
            <a:pPr lvl="1">
              <a:lnSpc>
                <a:spcPct val="110000"/>
              </a:lnSpc>
              <a:spcBef>
                <a:spcPts val="0"/>
              </a:spcBef>
            </a:pPr>
            <a:r>
              <a:rPr lang="en-US" sz="2000" dirty="0">
                <a:solidFill>
                  <a:srgbClr val="203355"/>
                </a:solidFill>
                <a:latin typeface="Rockwell" panose="02060603020205020403" pitchFamily="18" charset="77"/>
              </a:rPr>
              <a:t>Research design, recruitment, qualitative/quantitative data collection/analysis</a:t>
            </a:r>
          </a:p>
          <a:p>
            <a:pPr lvl="1">
              <a:lnSpc>
                <a:spcPct val="110000"/>
              </a:lnSpc>
              <a:spcBef>
                <a:spcPts val="0"/>
              </a:spcBef>
            </a:pPr>
            <a:r>
              <a:rPr lang="en-US" sz="2000" dirty="0">
                <a:solidFill>
                  <a:srgbClr val="203355"/>
                </a:solidFill>
                <a:latin typeface="Rockwell" panose="02060603020205020403" pitchFamily="18" charset="77"/>
              </a:rPr>
              <a:t>Contacting and engaging partner organizations</a:t>
            </a:r>
          </a:p>
          <a:p>
            <a:pPr lvl="1">
              <a:lnSpc>
                <a:spcPct val="110000"/>
              </a:lnSpc>
              <a:spcBef>
                <a:spcPts val="0"/>
              </a:spcBef>
            </a:pPr>
            <a:r>
              <a:rPr lang="en-US" sz="2000" dirty="0">
                <a:solidFill>
                  <a:srgbClr val="203355"/>
                </a:solidFill>
                <a:latin typeface="Rockwell" panose="02060603020205020403" pitchFamily="18" charset="77"/>
              </a:rPr>
              <a:t>Drafting and reviewing abstracts, presentations, and manuscripts</a:t>
            </a:r>
          </a:p>
          <a:p>
            <a:pPr lvl="1">
              <a:lnSpc>
                <a:spcPct val="110000"/>
              </a:lnSpc>
              <a:spcBef>
                <a:spcPts val="0"/>
              </a:spcBef>
            </a:pPr>
            <a:r>
              <a:rPr lang="en-US" sz="2000" dirty="0">
                <a:solidFill>
                  <a:srgbClr val="203355"/>
                </a:solidFill>
                <a:latin typeface="Rockwell" panose="02060603020205020403" pitchFamily="18" charset="77"/>
              </a:rPr>
              <a:t>Grant proposals</a:t>
            </a:r>
          </a:p>
          <a:p>
            <a:pPr lvl="1">
              <a:lnSpc>
                <a:spcPct val="110000"/>
              </a:lnSpc>
              <a:spcBef>
                <a:spcPts val="0"/>
              </a:spcBef>
            </a:pPr>
            <a:r>
              <a:rPr lang="en-US" sz="2000" dirty="0">
                <a:solidFill>
                  <a:srgbClr val="203355"/>
                </a:solidFill>
                <a:latin typeface="Rockwell" panose="02060603020205020403" pitchFamily="18" charset="77"/>
              </a:rPr>
              <a:t>Trainings/workshops</a:t>
            </a:r>
          </a:p>
          <a:p>
            <a:pPr lvl="1">
              <a:lnSpc>
                <a:spcPct val="110000"/>
              </a:lnSpc>
              <a:spcBef>
                <a:spcPts val="0"/>
              </a:spcBef>
            </a:pPr>
            <a:r>
              <a:rPr lang="en-US" sz="2000" dirty="0">
                <a:solidFill>
                  <a:srgbClr val="203355"/>
                </a:solidFill>
                <a:latin typeface="Rockwell" panose="02060603020205020403" pitchFamily="18" charset="77"/>
              </a:rPr>
              <a:t>Intervention development and evaluation</a:t>
            </a:r>
          </a:p>
          <a:p>
            <a:pPr lvl="1">
              <a:lnSpc>
                <a:spcPct val="110000"/>
              </a:lnSpc>
              <a:spcBef>
                <a:spcPts val="0"/>
              </a:spcBef>
            </a:pPr>
            <a:r>
              <a:rPr lang="en-US" sz="2000" dirty="0">
                <a:solidFill>
                  <a:srgbClr val="203355"/>
                </a:solidFill>
                <a:latin typeface="Rockwell" panose="02060603020205020403" pitchFamily="18" charset="77"/>
              </a:rPr>
              <a:t>Attendance at national conferences, stakeholder meetings, and other public venues to present CPCRN work</a:t>
            </a:r>
          </a:p>
          <a:p>
            <a:pPr marL="457200" lvl="1" indent="0">
              <a:lnSpc>
                <a:spcPct val="110000"/>
              </a:lnSpc>
              <a:spcBef>
                <a:spcPts val="0"/>
              </a:spcBef>
              <a:buNone/>
            </a:pPr>
            <a:endParaRPr lang="en-US" sz="800" dirty="0">
              <a:solidFill>
                <a:srgbClr val="203355"/>
              </a:solidFill>
              <a:latin typeface="Rockwell" panose="02060603020205020403" pitchFamily="18" charset="77"/>
            </a:endParaRPr>
          </a:p>
          <a:p>
            <a:pPr marL="0" lvl="0" indent="0">
              <a:lnSpc>
                <a:spcPct val="100000"/>
              </a:lnSpc>
              <a:spcBef>
                <a:spcPts val="200"/>
              </a:spcBef>
              <a:buNone/>
            </a:pPr>
            <a:r>
              <a:rPr lang="en-US" sz="2000" b="1" dirty="0">
                <a:solidFill>
                  <a:srgbClr val="203355"/>
                </a:solidFill>
                <a:latin typeface="Rockwell" panose="02060603020205020403" pitchFamily="18" charset="77"/>
              </a:rPr>
              <a:t>Collaborating centers contribute resources towards Workgroup expenses (i.e. participant incentives, transcription, and publication fees, among others).</a:t>
            </a:r>
          </a:p>
        </p:txBody>
      </p:sp>
      <p:sp>
        <p:nvSpPr>
          <p:cNvPr id="3" name="Rectangle 2">
            <a:extLst>
              <a:ext uri="{FF2B5EF4-FFF2-40B4-BE49-F238E27FC236}">
                <a16:creationId xmlns:a16="http://schemas.microsoft.com/office/drawing/2014/main" id="{6EB01EDF-3941-3347-A6F8-B8A535E515E9}"/>
              </a:ext>
            </a:extLst>
          </p:cNvPr>
          <p:cNvSpPr/>
          <p:nvPr/>
        </p:nvSpPr>
        <p:spPr>
          <a:xfrm>
            <a:off x="1828799" y="184982"/>
            <a:ext cx="5486400" cy="646331"/>
          </a:xfrm>
          <a:prstGeom prst="rect">
            <a:avLst/>
          </a:prstGeom>
        </p:spPr>
        <p:txBody>
          <a:bodyPr wrap="square">
            <a:spAutoFit/>
          </a:bodyPr>
          <a:lstStyle/>
          <a:p>
            <a:pPr algn="ctr">
              <a:lnSpc>
                <a:spcPct val="100000"/>
              </a:lnSpc>
              <a:spcBef>
                <a:spcPts val="0"/>
              </a:spcBef>
            </a:pPr>
            <a:r>
              <a:rPr lang="en-US" sz="3600" dirty="0">
                <a:solidFill>
                  <a:srgbClr val="263E67"/>
                </a:solidFill>
                <a:latin typeface="Rockwell" panose="02060603020205020403" pitchFamily="18" charset="77"/>
              </a:rPr>
              <a:t>Workgroup Engagement</a:t>
            </a:r>
          </a:p>
        </p:txBody>
      </p:sp>
    </p:spTree>
    <p:extLst>
      <p:ext uri="{BB962C8B-B14F-4D97-AF65-F5344CB8AC3E}">
        <p14:creationId xmlns:p14="http://schemas.microsoft.com/office/powerpoint/2010/main" val="41472815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0D4D42-D1D2-D042-A024-CA2988EBB24D}"/>
              </a:ext>
            </a:extLst>
          </p:cNvPr>
          <p:cNvSpPr/>
          <p:nvPr/>
        </p:nvSpPr>
        <p:spPr>
          <a:xfrm>
            <a:off x="4803941" y="1525846"/>
            <a:ext cx="4203658" cy="1600438"/>
          </a:xfrm>
          <a:prstGeom prst="rect">
            <a:avLst/>
          </a:prstGeom>
        </p:spPr>
        <p:txBody>
          <a:bodyPr wrap="square">
            <a:spAutoFit/>
          </a:bodyPr>
          <a:lstStyle/>
          <a:p>
            <a:r>
              <a:rPr lang="en-US" b="1" dirty="0">
                <a:solidFill>
                  <a:srgbClr val="263E67"/>
                </a:solidFill>
                <a:latin typeface="Rockwell" panose="02060603020205020403" pitchFamily="18" charset="77"/>
              </a:rPr>
              <a:t>Stephanie B. Wheeler, PhD MPH</a:t>
            </a:r>
          </a:p>
          <a:p>
            <a:r>
              <a:rPr lang="en-US" sz="1600" dirty="0">
                <a:solidFill>
                  <a:srgbClr val="263E67"/>
                </a:solidFill>
                <a:latin typeface="Rockwell" panose="02060603020205020403" pitchFamily="18" charset="77"/>
              </a:rPr>
              <a:t>Principal Investigator</a:t>
            </a:r>
          </a:p>
          <a:p>
            <a:r>
              <a:rPr lang="en-US" sz="1600" dirty="0">
                <a:solidFill>
                  <a:srgbClr val="263E67"/>
                </a:solidFill>
                <a:latin typeface="Rockwell" panose="02060603020205020403" pitchFamily="18" charset="77"/>
              </a:rPr>
              <a:t>CPCRN Coordinating Center</a:t>
            </a:r>
          </a:p>
          <a:p>
            <a:r>
              <a:rPr lang="en-US" sz="1600" dirty="0">
                <a:solidFill>
                  <a:srgbClr val="263E67"/>
                </a:solidFill>
                <a:latin typeface="Rockwell" panose="02060603020205020403" pitchFamily="18" charset="77"/>
              </a:rPr>
              <a:t>919.966.7374</a:t>
            </a:r>
          </a:p>
          <a:p>
            <a:r>
              <a:rPr lang="en-US" sz="1600" dirty="0">
                <a:solidFill>
                  <a:srgbClr val="263E67"/>
                </a:solidFill>
                <a:latin typeface="Rockwell" panose="02060603020205020403" pitchFamily="18" charset="77"/>
              </a:rPr>
              <a:t>stephanie_wheeler@unc.edu</a:t>
            </a:r>
            <a:endParaRPr lang="en-US" sz="800" b="1" dirty="0">
              <a:solidFill>
                <a:srgbClr val="263E67"/>
              </a:solidFill>
              <a:latin typeface="Rockwell" panose="02060603020205020403" pitchFamily="18" charset="77"/>
            </a:endParaRPr>
          </a:p>
          <a:p>
            <a:r>
              <a:rPr lang="en-US" sz="1600" b="1" dirty="0">
                <a:solidFill>
                  <a:srgbClr val="263E67"/>
                </a:solidFill>
                <a:latin typeface="Rockwell" panose="02060603020205020403" pitchFamily="18" charset="77"/>
              </a:rPr>
              <a:t>      </a:t>
            </a:r>
            <a:r>
              <a:rPr lang="en-US" sz="1600" dirty="0">
                <a:solidFill>
                  <a:srgbClr val="263E67"/>
                </a:solidFill>
                <a:latin typeface="Rockwell" panose="02060603020205020403" pitchFamily="18" charset="77"/>
              </a:rPr>
              <a:t>@</a:t>
            </a:r>
            <a:r>
              <a:rPr lang="en-US" sz="1600" dirty="0" err="1">
                <a:solidFill>
                  <a:srgbClr val="263E67"/>
                </a:solidFill>
                <a:latin typeface="Rockwell" panose="02060603020205020403" pitchFamily="18" charset="77"/>
              </a:rPr>
              <a:t>StephWheelerUNC</a:t>
            </a:r>
            <a:endParaRPr lang="en-US" sz="1600" dirty="0">
              <a:solidFill>
                <a:srgbClr val="263E67"/>
              </a:solidFill>
              <a:latin typeface="Rockwell" panose="02060603020205020403" pitchFamily="18" charset="77"/>
            </a:endParaRPr>
          </a:p>
        </p:txBody>
      </p:sp>
      <p:sp>
        <p:nvSpPr>
          <p:cNvPr id="13" name="Rectangle 12">
            <a:extLst>
              <a:ext uri="{FF2B5EF4-FFF2-40B4-BE49-F238E27FC236}">
                <a16:creationId xmlns:a16="http://schemas.microsoft.com/office/drawing/2014/main" id="{CD4B758E-7F17-FF46-A656-30D4FBD528A2}"/>
              </a:ext>
            </a:extLst>
          </p:cNvPr>
          <p:cNvSpPr/>
          <p:nvPr/>
        </p:nvSpPr>
        <p:spPr>
          <a:xfrm>
            <a:off x="4776232" y="3427224"/>
            <a:ext cx="4203658" cy="1354217"/>
          </a:xfrm>
          <a:prstGeom prst="rect">
            <a:avLst/>
          </a:prstGeom>
        </p:spPr>
        <p:txBody>
          <a:bodyPr wrap="square">
            <a:spAutoFit/>
          </a:bodyPr>
          <a:lstStyle/>
          <a:p>
            <a:r>
              <a:rPr lang="en-US" b="1" dirty="0">
                <a:solidFill>
                  <a:srgbClr val="263E67"/>
                </a:solidFill>
                <a:latin typeface="Rockwell" panose="02060603020205020403" pitchFamily="18" charset="77"/>
              </a:rPr>
              <a:t>Becky Lee, MS</a:t>
            </a:r>
          </a:p>
          <a:p>
            <a:r>
              <a:rPr lang="en-US" sz="1600" dirty="0">
                <a:solidFill>
                  <a:srgbClr val="263E67"/>
                </a:solidFill>
                <a:latin typeface="Rockwell" panose="02060603020205020403" pitchFamily="18" charset="77"/>
              </a:rPr>
              <a:t>Project Director</a:t>
            </a:r>
          </a:p>
          <a:p>
            <a:r>
              <a:rPr lang="en-US" sz="1600" dirty="0">
                <a:solidFill>
                  <a:srgbClr val="263E67"/>
                </a:solidFill>
                <a:latin typeface="Rockwell" panose="02060603020205020403" pitchFamily="18" charset="77"/>
              </a:rPr>
              <a:t>CPCRN Coordinating Center</a:t>
            </a:r>
          </a:p>
          <a:p>
            <a:r>
              <a:rPr lang="en-US" sz="1600" dirty="0">
                <a:solidFill>
                  <a:srgbClr val="263E67"/>
                </a:solidFill>
                <a:latin typeface="Rockwell" panose="02060603020205020403" pitchFamily="18" charset="77"/>
              </a:rPr>
              <a:t>919.966.2812</a:t>
            </a:r>
          </a:p>
          <a:p>
            <a:r>
              <a:rPr lang="en-US" sz="1600" dirty="0" err="1">
                <a:solidFill>
                  <a:srgbClr val="263E67"/>
                </a:solidFill>
                <a:latin typeface="Rockwell" panose="02060603020205020403" pitchFamily="18" charset="77"/>
              </a:rPr>
              <a:t>beckylee@unc.edu</a:t>
            </a:r>
            <a:endParaRPr lang="en-US" sz="1400" dirty="0">
              <a:solidFill>
                <a:srgbClr val="263E67"/>
              </a:solidFill>
              <a:latin typeface="Rockwell" panose="02060603020205020403" pitchFamily="18" charset="77"/>
            </a:endParaRPr>
          </a:p>
        </p:txBody>
      </p:sp>
      <p:sp>
        <p:nvSpPr>
          <p:cNvPr id="2" name="Title 1"/>
          <p:cNvSpPr>
            <a:spLocks noGrp="1"/>
          </p:cNvSpPr>
          <p:nvPr>
            <p:ph type="title"/>
          </p:nvPr>
        </p:nvSpPr>
        <p:spPr>
          <a:xfrm>
            <a:off x="604614" y="868387"/>
            <a:ext cx="3302369" cy="559283"/>
          </a:xfrm>
        </p:spPr>
        <p:txBody>
          <a:bodyPr/>
          <a:lstStyle/>
          <a:p>
            <a:r>
              <a:rPr lang="en-US" b="1" dirty="0">
                <a:solidFill>
                  <a:srgbClr val="263E67"/>
                </a:solidFill>
                <a:latin typeface="Rockwell" panose="02060603020205020403" pitchFamily="18" charset="77"/>
              </a:rPr>
              <a:t>Connect with CPCRN:</a:t>
            </a:r>
          </a:p>
        </p:txBody>
      </p:sp>
      <p:sp>
        <p:nvSpPr>
          <p:cNvPr id="8" name="Rounded Rectangle 7">
            <a:extLst>
              <a:ext uri="{FF2B5EF4-FFF2-40B4-BE49-F238E27FC236}">
                <a16:creationId xmlns:a16="http://schemas.microsoft.com/office/drawing/2014/main" id="{CBBB1543-03FB-3747-A4E5-65A84254054A}"/>
              </a:ext>
            </a:extLst>
          </p:cNvPr>
          <p:cNvSpPr/>
          <p:nvPr/>
        </p:nvSpPr>
        <p:spPr>
          <a:xfrm>
            <a:off x="605895" y="1646561"/>
            <a:ext cx="2962198" cy="824571"/>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kern="0" dirty="0">
                <a:latin typeface="Rockwell" panose="02060603020205020403" pitchFamily="18" charset="77"/>
              </a:rPr>
              <a:t>        Find us on the web:  </a:t>
            </a:r>
          </a:p>
          <a:p>
            <a:r>
              <a:rPr lang="en-US" altLang="en-US" kern="0" dirty="0">
                <a:latin typeface="Rockwell" panose="02060603020205020403" pitchFamily="18" charset="77"/>
              </a:rPr>
              <a:t>        www.CPCRN.org</a:t>
            </a:r>
            <a:endParaRPr lang="en-US" dirty="0">
              <a:latin typeface="Rockwell" panose="02060603020205020403" pitchFamily="18" charset="77"/>
            </a:endParaRPr>
          </a:p>
        </p:txBody>
      </p:sp>
      <p:sp>
        <p:nvSpPr>
          <p:cNvPr id="9" name="Rounded Rectangle 8">
            <a:extLst>
              <a:ext uri="{FF2B5EF4-FFF2-40B4-BE49-F238E27FC236}">
                <a16:creationId xmlns:a16="http://schemas.microsoft.com/office/drawing/2014/main" id="{1C85327A-5347-234C-915F-F78D405360CC}"/>
              </a:ext>
            </a:extLst>
          </p:cNvPr>
          <p:cNvSpPr/>
          <p:nvPr/>
        </p:nvSpPr>
        <p:spPr>
          <a:xfrm>
            <a:off x="604614" y="3942049"/>
            <a:ext cx="2962198" cy="824571"/>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en-US" altLang="en-US" kern="0" dirty="0">
                <a:latin typeface="Rockwell" panose="02060603020205020403" pitchFamily="18" charset="77"/>
              </a:rPr>
              <a:t>        Like us on Facebook                  </a:t>
            </a:r>
          </a:p>
          <a:p>
            <a:pPr>
              <a:lnSpc>
                <a:spcPct val="100000"/>
              </a:lnSpc>
            </a:pPr>
            <a:r>
              <a:rPr lang="en-US" altLang="en-US" kern="0" dirty="0">
                <a:latin typeface="Rockwell" panose="02060603020205020403" pitchFamily="18" charset="77"/>
              </a:rPr>
              <a:t>        @CPCRN</a:t>
            </a:r>
          </a:p>
        </p:txBody>
      </p:sp>
      <p:sp>
        <p:nvSpPr>
          <p:cNvPr id="10" name="Rounded Rectangle 9">
            <a:extLst>
              <a:ext uri="{FF2B5EF4-FFF2-40B4-BE49-F238E27FC236}">
                <a16:creationId xmlns:a16="http://schemas.microsoft.com/office/drawing/2014/main" id="{082E1DBA-F427-7E49-8830-7D5447D24FFB}"/>
              </a:ext>
            </a:extLst>
          </p:cNvPr>
          <p:cNvSpPr/>
          <p:nvPr/>
        </p:nvSpPr>
        <p:spPr>
          <a:xfrm>
            <a:off x="604615" y="2793735"/>
            <a:ext cx="2963719" cy="825708"/>
          </a:xfrm>
          <a:prstGeom prst="roundRect">
            <a:avLst/>
          </a:prstGeom>
          <a:solidFill>
            <a:srgbClr val="485C7E"/>
          </a:solidFill>
          <a:ln>
            <a:solidFill>
              <a:srgbClr val="1B2E4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pPr>
            <a:r>
              <a:rPr lang="en-US" altLang="en-US" kern="0" dirty="0">
                <a:latin typeface="Rockwell" panose="02060603020205020403" pitchFamily="18" charset="77"/>
              </a:rPr>
              <a:t>        Follow us on Twitter:</a:t>
            </a:r>
            <a:br>
              <a:rPr lang="en-US" altLang="en-US" kern="0" dirty="0">
                <a:latin typeface="Rockwell" panose="02060603020205020403" pitchFamily="18" charset="77"/>
              </a:rPr>
            </a:br>
            <a:r>
              <a:rPr lang="en-US" altLang="en-US" kern="0" dirty="0">
                <a:latin typeface="Rockwell" panose="02060603020205020403" pitchFamily="18" charset="77"/>
              </a:rPr>
              <a:t>        @CPCRNCancer</a:t>
            </a:r>
          </a:p>
        </p:txBody>
      </p:sp>
      <p:pic>
        <p:nvPicPr>
          <p:cNvPr id="11" name="Picture 10">
            <a:extLst>
              <a:ext uri="{FF2B5EF4-FFF2-40B4-BE49-F238E27FC236}">
                <a16:creationId xmlns:a16="http://schemas.microsoft.com/office/drawing/2014/main" id="{4C3D5799-FB61-3143-93A5-C4C987B5905A}"/>
              </a:ext>
            </a:extLst>
          </p:cNvPr>
          <p:cNvPicPr>
            <a:picLocks noChangeAspect="1"/>
          </p:cNvPicPr>
          <p:nvPr/>
        </p:nvPicPr>
        <p:blipFill rotWithShape="1">
          <a:blip r:embed="rId3"/>
          <a:srcRect l="2011" t="6399" r="64536" b="4456"/>
          <a:stretch/>
        </p:blipFill>
        <p:spPr>
          <a:xfrm>
            <a:off x="637816" y="4126343"/>
            <a:ext cx="466344" cy="455981"/>
          </a:xfrm>
          <a:prstGeom prst="rect">
            <a:avLst/>
          </a:prstGeom>
        </p:spPr>
      </p:pic>
      <p:pic>
        <p:nvPicPr>
          <p:cNvPr id="12" name="Picture 11">
            <a:extLst>
              <a:ext uri="{FF2B5EF4-FFF2-40B4-BE49-F238E27FC236}">
                <a16:creationId xmlns:a16="http://schemas.microsoft.com/office/drawing/2014/main" id="{0954E877-3241-5543-B41A-FEE2F9C26009}"/>
              </a:ext>
            </a:extLst>
          </p:cNvPr>
          <p:cNvPicPr>
            <a:picLocks noChangeAspect="1"/>
          </p:cNvPicPr>
          <p:nvPr/>
        </p:nvPicPr>
        <p:blipFill rotWithShape="1">
          <a:blip r:embed="rId4"/>
          <a:srcRect l="8690" t="10121" r="64375" b="17298"/>
          <a:stretch/>
        </p:blipFill>
        <p:spPr>
          <a:xfrm>
            <a:off x="4892618" y="2802299"/>
            <a:ext cx="276627" cy="248467"/>
          </a:xfrm>
          <a:prstGeom prst="rect">
            <a:avLst/>
          </a:prstGeom>
        </p:spPr>
      </p:pic>
      <p:pic>
        <p:nvPicPr>
          <p:cNvPr id="16" name="Picture 15">
            <a:extLst>
              <a:ext uri="{FF2B5EF4-FFF2-40B4-BE49-F238E27FC236}">
                <a16:creationId xmlns:a16="http://schemas.microsoft.com/office/drawing/2014/main" id="{F8E48571-4ADA-3F4E-8536-C0935C08600F}"/>
              </a:ext>
            </a:extLst>
          </p:cNvPr>
          <p:cNvPicPr>
            <a:picLocks noChangeAspect="1"/>
          </p:cNvPicPr>
          <p:nvPr/>
        </p:nvPicPr>
        <p:blipFill rotWithShape="1">
          <a:blip r:embed="rId4"/>
          <a:srcRect l="8690" t="10121" r="64375" b="17298"/>
          <a:stretch/>
        </p:blipFill>
        <p:spPr>
          <a:xfrm>
            <a:off x="662875" y="2973711"/>
            <a:ext cx="461809" cy="414798"/>
          </a:xfrm>
          <a:prstGeom prst="rect">
            <a:avLst/>
          </a:prstGeom>
        </p:spPr>
      </p:pic>
      <p:pic>
        <p:nvPicPr>
          <p:cNvPr id="19" name="Picture 18" descr="A picture containing drawing&#10;&#10;Description automatically generated">
            <a:extLst>
              <a:ext uri="{FF2B5EF4-FFF2-40B4-BE49-F238E27FC236}">
                <a16:creationId xmlns:a16="http://schemas.microsoft.com/office/drawing/2014/main" id="{5FBD5652-CBF4-4F4C-B060-4FD7A6EF76D3}"/>
              </a:ext>
            </a:extLst>
          </p:cNvPr>
          <p:cNvPicPr>
            <a:picLocks noChangeAspect="1"/>
          </p:cNvPicPr>
          <p:nvPr/>
        </p:nvPicPr>
        <p:blipFill>
          <a:blip r:embed="rId5"/>
          <a:stretch>
            <a:fillRect/>
          </a:stretch>
        </p:blipFill>
        <p:spPr>
          <a:xfrm>
            <a:off x="662874" y="1818156"/>
            <a:ext cx="466344" cy="466344"/>
          </a:xfrm>
          <a:prstGeom prst="rect">
            <a:avLst/>
          </a:prstGeom>
        </p:spPr>
      </p:pic>
      <p:sp>
        <p:nvSpPr>
          <p:cNvPr id="14" name="Title 1">
            <a:extLst>
              <a:ext uri="{FF2B5EF4-FFF2-40B4-BE49-F238E27FC236}">
                <a16:creationId xmlns:a16="http://schemas.microsoft.com/office/drawing/2014/main" id="{BF8B2013-5F4A-274C-83EB-ABE0B5435FEB}"/>
              </a:ext>
            </a:extLst>
          </p:cNvPr>
          <p:cNvSpPr txBox="1">
            <a:spLocks/>
          </p:cNvSpPr>
          <p:nvPr/>
        </p:nvSpPr>
        <p:spPr>
          <a:xfrm>
            <a:off x="4819295" y="862134"/>
            <a:ext cx="1861496" cy="559283"/>
          </a:xfrm>
          <a:prstGeom prst="rect">
            <a:avLst/>
          </a:prstGeom>
        </p:spPr>
        <p:txBody>
          <a:bodyPr vert="horz" lIns="0" tIns="0" rIns="0" bIns="0" rtlCol="0" anchor="b">
            <a:noAutofit/>
          </a:bodyPr>
          <a:lstStyle>
            <a:lvl1pPr algn="l" defTabSz="914400" rtl="0" eaLnBrk="1" latinLnBrk="0" hangingPunct="1">
              <a:lnSpc>
                <a:spcPct val="90000"/>
              </a:lnSpc>
              <a:spcBef>
                <a:spcPct val="0"/>
              </a:spcBef>
              <a:buNone/>
              <a:defRPr sz="2400" kern="1200" baseline="0">
                <a:solidFill>
                  <a:srgbClr val="123E57"/>
                </a:solidFill>
                <a:latin typeface="+mj-lt"/>
                <a:ea typeface="+mj-ea"/>
                <a:cs typeface="SapientSansBold"/>
              </a:defRPr>
            </a:lvl1pPr>
          </a:lstStyle>
          <a:p>
            <a:r>
              <a:rPr lang="en-US" b="1" dirty="0">
                <a:solidFill>
                  <a:srgbClr val="263E67"/>
                </a:solidFill>
                <a:latin typeface="Rockwell" panose="02060603020205020403" pitchFamily="18" charset="77"/>
              </a:rPr>
              <a:t>Questions?</a:t>
            </a:r>
          </a:p>
        </p:txBody>
      </p:sp>
    </p:spTree>
    <p:extLst>
      <p:ext uri="{BB962C8B-B14F-4D97-AF65-F5344CB8AC3E}">
        <p14:creationId xmlns:p14="http://schemas.microsoft.com/office/powerpoint/2010/main" val="2213110747"/>
      </p:ext>
    </p:extLst>
  </p:cSld>
  <p:clrMapOvr>
    <a:masterClrMapping/>
  </p:clrMapOvr>
</p:sld>
</file>

<file path=ppt/theme/theme1.xml><?xml version="1.0" encoding="utf-8"?>
<a:theme xmlns:a="http://schemas.openxmlformats.org/drawingml/2006/main" name="no graphics">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CRN Presentation Template Minimalist[3].potx" id="{1251891C-D0F6-BA4F-9D73-8FDB8BEF63D9}" vid="{5E8D09D0-2C52-1E41-ADF1-4D63A07EBDB4}"/>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CRN Presentation Template Minimalist[3].potx" id="{1251891C-D0F6-BA4F-9D73-8FDB8BEF63D9}" vid="{072BAFAE-A2BD-314E-BE25-2F95BDB2F76E}"/>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no graphics</Template>
  <TotalTime>3807</TotalTime>
  <Words>2163</Words>
  <Application>Microsoft Macintosh PowerPoint</Application>
  <PresentationFormat>On-screen Show (4:3)</PresentationFormat>
  <Paragraphs>442</Paragraphs>
  <Slides>31</Slides>
  <Notes>26</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31</vt:i4>
      </vt:variant>
    </vt:vector>
  </HeadingPairs>
  <TitlesOfParts>
    <vt:vector size="41" baseType="lpstr">
      <vt:lpstr>Arial</vt:lpstr>
      <vt:lpstr>Calibri</vt:lpstr>
      <vt:lpstr>Calibri Light</vt:lpstr>
      <vt:lpstr>Georgia</vt:lpstr>
      <vt:lpstr>Rockwell</vt:lpstr>
      <vt:lpstr>Times</vt:lpstr>
      <vt:lpstr>Times New Roman</vt:lpstr>
      <vt:lpstr>no graphics</vt:lpstr>
      <vt:lpstr>Custom Design</vt:lpstr>
      <vt:lpstr>1_Custom Design</vt:lpstr>
      <vt:lpstr>PowerPoint Presentation</vt:lpstr>
      <vt:lpstr>Agenda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Opportunities to Become  Involved in CPCRN </vt:lpstr>
      <vt:lpstr>Overview of Current  Cross-Center Activities</vt:lpstr>
      <vt:lpstr>PowerPoint Presentation</vt:lpstr>
      <vt:lpstr>Impact of CPCRN </vt:lpstr>
      <vt:lpstr>Impact of CPCRN: Beyond the Numbers Cont’d </vt:lpstr>
      <vt:lpstr>Impact of CPCRN: Beyond the Numbers Cont’d </vt:lpstr>
      <vt:lpstr>Impact of CPCRN: Beyond the Numbers Cont’d </vt:lpstr>
      <vt:lpstr>Impact of CPCRN: Beyond the Numbers Cont’d </vt:lpstr>
      <vt:lpstr>PowerPoint Presentation</vt:lpstr>
      <vt:lpstr>PowerPoint Presentation</vt:lpstr>
      <vt:lpstr>PowerPoint Presentation</vt:lpstr>
      <vt:lpstr>PowerPoint Presentation</vt:lpstr>
      <vt:lpstr>PowerPoint Presentation</vt:lpstr>
      <vt:lpstr>PowerPoint Presentation</vt:lpstr>
      <vt:lpstr>Connect with CPCRN: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Becky</dc:creator>
  <cp:lastModifiedBy>Young, Alexa Leigh</cp:lastModifiedBy>
  <cp:revision>159</cp:revision>
  <cp:lastPrinted>2019-10-17T11:57:47Z</cp:lastPrinted>
  <dcterms:created xsi:type="dcterms:W3CDTF">2019-10-16T22:56:23Z</dcterms:created>
  <dcterms:modified xsi:type="dcterms:W3CDTF">2021-01-21T13:12:02Z</dcterms:modified>
</cp:coreProperties>
</file>