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51206400" cy="32004000"/>
  <p:notesSz cx="32918400" cy="5120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Helvetica" panose="020B0604020202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97">
          <p15:clr>
            <a:srgbClr val="A4A3A4"/>
          </p15:clr>
        </p15:guide>
        <p15:guide id="2" orient="horz" pos="19087">
          <p15:clr>
            <a:srgbClr val="A4A3A4"/>
          </p15:clr>
        </p15:guide>
        <p15:guide id="3" orient="horz" pos="3625">
          <p15:clr>
            <a:srgbClr val="A4A3A4"/>
          </p15:clr>
        </p15:guide>
        <p15:guide id="4" orient="horz" pos="2070">
          <p15:clr>
            <a:srgbClr val="A4A3A4"/>
          </p15:clr>
        </p15:guide>
        <p15:guide id="5" pos="7439">
          <p15:clr>
            <a:srgbClr val="A4A3A4"/>
          </p15:clr>
        </p15:guide>
        <p15:guide id="6" pos="8412">
          <p15:clr>
            <a:srgbClr val="A4A3A4"/>
          </p15:clr>
        </p15:guide>
        <p15:guide id="7" pos="15311">
          <p15:clr>
            <a:srgbClr val="A4A3A4"/>
          </p15:clr>
        </p15:guide>
        <p15:guide id="8" pos="24535">
          <p15:clr>
            <a:srgbClr val="A4A3A4"/>
          </p15:clr>
        </p15:guide>
        <p15:guide id="9" pos="1150">
          <p15:clr>
            <a:srgbClr val="A4A3A4"/>
          </p15:clr>
        </p15:guide>
        <p15:guide id="10" pos="16330">
          <p15:clr>
            <a:srgbClr val="A4A3A4"/>
          </p15:clr>
        </p15:guide>
        <p15:guide id="11" pos="23563">
          <p15:clr>
            <a:srgbClr val="A4A3A4"/>
          </p15:clr>
        </p15:guide>
        <p15:guide id="12" pos="3087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009900"/>
    <a:srgbClr val="FFFF99"/>
    <a:srgbClr val="ECEE94"/>
    <a:srgbClr val="E3E39F"/>
    <a:srgbClr val="9CC2E5"/>
    <a:srgbClr val="74A9DA"/>
    <a:srgbClr val="FFFF00"/>
    <a:srgbClr val="33006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35" autoAdjust="0"/>
    <p:restoredTop sz="91278" autoAdjust="0"/>
  </p:normalViewPr>
  <p:slideViewPr>
    <p:cSldViewPr snapToGrid="0">
      <p:cViewPr varScale="1">
        <p:scale>
          <a:sx n="16" d="100"/>
          <a:sy n="16" d="100"/>
        </p:scale>
        <p:origin x="1560" y="115"/>
      </p:cViewPr>
      <p:guideLst>
        <p:guide orient="horz" pos="697"/>
        <p:guide orient="horz" pos="19087"/>
        <p:guide orient="horz" pos="3625"/>
        <p:guide orient="horz" pos="2070"/>
        <p:guide pos="7439"/>
        <p:guide pos="8412"/>
        <p:guide pos="15311"/>
        <p:guide pos="24535"/>
        <p:guide pos="1150"/>
        <p:guide pos="16330"/>
        <p:guide pos="23563"/>
        <p:guide pos="308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4265275" cy="2560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8646775" y="0"/>
            <a:ext cx="14263688" cy="25606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3D0AD9D-D918-4277-B53C-0B5984FFBC73}" type="datetime1">
              <a:rPr lang="en-US" altLang="en-US"/>
              <a:pPr>
                <a:defRPr/>
              </a:pPr>
              <a:t>12/2/2019</a:t>
            </a:fld>
            <a:endParaRPr lang="en-US" alt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98550" y="3840163"/>
            <a:ext cx="30721300" cy="19202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3292475" y="24323675"/>
            <a:ext cx="26333450" cy="230425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48637825"/>
            <a:ext cx="14265275" cy="2559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8646775" y="48637825"/>
            <a:ext cx="14263688" cy="25590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6ED5736-BAAD-4D60-8691-7F8F1F13444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pitchFamily="-111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z="9600" dirty="0">
              <a:solidFill>
                <a:srgbClr val="000000"/>
              </a:solidFill>
            </a:endParaRP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5F35C6A3-27BF-4473-91FD-8E0387D920F8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164" y="9942601"/>
            <a:ext cx="43526075" cy="685888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325" y="18134983"/>
            <a:ext cx="35845750" cy="818003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2485F-EB4A-440C-8A9C-AF1BFE40945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5128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471AF-D28F-4AB5-94E4-21BC7FDA9EF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758468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1" y="20565843"/>
            <a:ext cx="43526075" cy="635573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1" y="13564968"/>
            <a:ext cx="43526075" cy="70008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A16CD-4B59-491D-A819-101FB29B943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27359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164" y="9246527"/>
            <a:ext cx="21686837" cy="19201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79400" y="9246527"/>
            <a:ext cx="21686838" cy="19201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64BC8-6071-493B-A830-FAEBDF0C17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56840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9" y="1281024"/>
            <a:ext cx="46085125" cy="533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638" y="7164476"/>
            <a:ext cx="22625050" cy="29849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638" y="10149417"/>
            <a:ext cx="22625050" cy="1843903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775" y="7164476"/>
            <a:ext cx="22632988" cy="298494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775" y="10149417"/>
            <a:ext cx="22632988" cy="1843903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B9486-52AC-438B-857C-AE865AC72FE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1711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F6C1E-D605-45D8-9B41-771604D7401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38148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9EB35-026F-4EDD-9DE0-82833D884C2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165522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274851"/>
            <a:ext cx="16846550" cy="542197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19963" y="1274851"/>
            <a:ext cx="28625800" cy="2731359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638" y="6696825"/>
            <a:ext cx="16846550" cy="218916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E8F41-6590-4849-8E3E-C4C868A42AF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0350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176" y="22402492"/>
            <a:ext cx="30724475" cy="264539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176" y="2859927"/>
            <a:ext cx="30724475" cy="1920147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176" y="25047885"/>
            <a:ext cx="30724475" cy="375509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24331-EB57-470A-87D6-212FE266997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90054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4A5CCF-651E-41F2-AC19-BF1BB4EF013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47579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485514" y="2844492"/>
            <a:ext cx="10880725" cy="2560350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40163" y="2844492"/>
            <a:ext cx="32492950" cy="2560350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0E625-5A81-48CD-9FEE-7225CFA3BC0A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76381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840163" y="2844800"/>
            <a:ext cx="43526075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57" tIns="203779" rIns="407557" bIns="20377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840163" y="9247188"/>
            <a:ext cx="43526075" cy="1920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40163" y="29159200"/>
            <a:ext cx="1066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6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5838" y="29159200"/>
            <a:ext cx="162147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6200">
                <a:latin typeface="Times New Roman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8238" y="29159200"/>
            <a:ext cx="106680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07557" tIns="203779" rIns="407557" bIns="20377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6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6B161D8-36C7-40EC-BECE-CBBB99CDEED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pitchFamily="-65" charset="-128"/>
        </a:defRPr>
      </a:lvl1pPr>
      <a:lvl2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2pPr>
      <a:lvl3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3pPr>
      <a:lvl4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4pPr>
      <a:lvl5pPr algn="ctr" defTabSz="4075113" rtl="0" eaLnBrk="0" fontAlgn="base" hangingPunct="0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  <a:ea typeface="MS PGothic" panose="020B0600070205080204" pitchFamily="34" charset="-128"/>
          <a:cs typeface="ＭＳ Ｐゴシック" pitchFamily="-65" charset="-128"/>
        </a:defRPr>
      </a:lvl5pPr>
      <a:lvl6pPr marL="4572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6pPr>
      <a:lvl7pPr marL="9144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7pPr>
      <a:lvl8pPr marL="13716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8pPr>
      <a:lvl9pPr marL="1828800" algn="ctr" defTabSz="4075113" rtl="0" fontAlgn="base">
        <a:spcBef>
          <a:spcPct val="0"/>
        </a:spcBef>
        <a:spcAft>
          <a:spcPct val="0"/>
        </a:spcAft>
        <a:defRPr sz="19600">
          <a:solidFill>
            <a:schemeClr val="tx2"/>
          </a:solidFill>
          <a:latin typeface="Times New Roman" pitchFamily="-65" charset="0"/>
        </a:defRPr>
      </a:lvl9pPr>
    </p:titleStyle>
    <p:bodyStyle>
      <a:lvl1pPr marL="1528763" indent="-1528763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43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pitchFamily="-65" charset="-128"/>
        </a:defRPr>
      </a:lvl1pPr>
      <a:lvl2pPr marL="3311525" indent="-1273175" algn="l" defTabSz="4075113" rtl="0" eaLnBrk="0" fontAlgn="base" hangingPunct="0">
        <a:spcBef>
          <a:spcPct val="20000"/>
        </a:spcBef>
        <a:spcAft>
          <a:spcPct val="0"/>
        </a:spcAft>
        <a:buChar char="–"/>
        <a:defRPr sz="125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2pPr>
      <a:lvl3pPr marL="5094288" indent="-1019175" algn="l" defTabSz="4075113" rtl="0" eaLnBrk="0" fontAlgn="base" hangingPunct="0">
        <a:spcBef>
          <a:spcPct val="20000"/>
        </a:spcBef>
        <a:spcAft>
          <a:spcPct val="0"/>
        </a:spcAft>
        <a:buChar char="•"/>
        <a:defRPr sz="107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3pPr>
      <a:lvl4pPr marL="7132638" indent="-1019175" algn="l" defTabSz="4075113" rtl="0" eaLnBrk="0" fontAlgn="base" hangingPunct="0">
        <a:spcBef>
          <a:spcPct val="20000"/>
        </a:spcBef>
        <a:spcAft>
          <a:spcPct val="0"/>
        </a:spcAft>
        <a:buChar char="–"/>
        <a:defRPr sz="89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4pPr>
      <a:lvl5pPr marL="9169400" indent="-1017588" algn="l" defTabSz="4075113" rtl="0" eaLnBrk="0" fontAlgn="base" hangingPunct="0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5pPr>
      <a:lvl6pPr marL="96266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6pPr>
      <a:lvl7pPr marL="100838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7pPr>
      <a:lvl8pPr marL="105410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8pPr>
      <a:lvl9pPr marL="10998200" indent="-1017588" algn="l" defTabSz="4075113" rtl="0" fontAlgn="base">
        <a:spcBef>
          <a:spcPct val="20000"/>
        </a:spcBef>
        <a:spcAft>
          <a:spcPct val="0"/>
        </a:spcAft>
        <a:buChar char="»"/>
        <a:defRPr sz="8900">
          <a:solidFill>
            <a:schemeClr val="tx1"/>
          </a:solidFill>
          <a:latin typeface="+mn-lt"/>
          <a:ea typeface="ＭＳ Ｐゴシック" pitchFamily="-65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36972327" y="678402"/>
            <a:ext cx="13870783" cy="1432650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E7FFEEF-3D42-4178-81BE-0ECFAFEABDE2}"/>
              </a:ext>
            </a:extLst>
          </p:cNvPr>
          <p:cNvSpPr/>
          <p:nvPr/>
        </p:nvSpPr>
        <p:spPr>
          <a:xfrm>
            <a:off x="14801132" y="678448"/>
            <a:ext cx="21634704" cy="6220483"/>
          </a:xfrm>
          <a:prstGeom prst="rect">
            <a:avLst/>
          </a:prstGeom>
          <a:solidFill>
            <a:srgbClr val="9CC2E5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Text Box 70"/>
          <p:cNvSpPr txBox="1">
            <a:spLocks noChangeArrowheads="1"/>
          </p:cNvSpPr>
          <p:nvPr/>
        </p:nvSpPr>
        <p:spPr bwMode="auto">
          <a:xfrm>
            <a:off x="36972327" y="27070827"/>
            <a:ext cx="13870783" cy="4248199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10000"/>
              </a:spcBef>
              <a:buFontTx/>
              <a:buNone/>
            </a:pPr>
            <a:endParaRPr lang="en-US" altLang="en-US" sz="2800" dirty="0">
              <a:latin typeface="Avenir Book" pitchFamily="124" charset="0"/>
            </a:endParaRPr>
          </a:p>
        </p:txBody>
      </p:sp>
      <p:sp>
        <p:nvSpPr>
          <p:cNvPr id="3078" name="Text Box 13"/>
          <p:cNvSpPr txBox="1">
            <a:spLocks noChangeArrowheads="1"/>
          </p:cNvSpPr>
          <p:nvPr/>
        </p:nvSpPr>
        <p:spPr bwMode="auto">
          <a:xfrm>
            <a:off x="14848219" y="7660507"/>
            <a:ext cx="21634682" cy="23674424"/>
          </a:xfrm>
          <a:prstGeom prst="rect">
            <a:avLst/>
          </a:prstGeom>
          <a:solidFill>
            <a:srgbClr val="9CC2E5"/>
          </a:solidFill>
          <a:ln w="38100">
            <a:noFill/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tabLst>
                <a:tab pos="635000" algn="l"/>
              </a:tabLst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35000" algn="l"/>
              </a:tabLst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35000" algn="l"/>
              </a:tabLst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5000" algn="l"/>
              </a:tabLst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n-US" altLang="ja-JP" sz="3200" dirty="0">
              <a:latin typeface="Avenir Book" pitchFamily="124" charset="0"/>
            </a:endParaRPr>
          </a:p>
        </p:txBody>
      </p:sp>
      <p:sp>
        <p:nvSpPr>
          <p:cNvPr id="3079" name="Text Box 14"/>
          <p:cNvSpPr txBox="1">
            <a:spLocks noChangeArrowheads="1"/>
          </p:cNvSpPr>
          <p:nvPr/>
        </p:nvSpPr>
        <p:spPr bwMode="auto">
          <a:xfrm>
            <a:off x="15837594" y="3679532"/>
            <a:ext cx="19643485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74320" tIns="274320" rIns="274320" bIns="274320" anchor="ctr">
            <a:spAutoFit/>
          </a:bodyPr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ts val="600"/>
              </a:spcAft>
              <a:buFontTx/>
              <a:buNone/>
            </a:pPr>
            <a:r>
              <a:rPr lang="en-US" altLang="en-US" sz="4000" dirty="0">
                <a:latin typeface="Avenir Medium" pitchFamily="124" charset="0"/>
              </a:rPr>
              <a:t>Laura-Mae Baldwin</a:t>
            </a:r>
            <a:r>
              <a:rPr lang="en-US" altLang="en-US" sz="4000" baseline="30000" dirty="0">
                <a:latin typeface="Avenir Medium" pitchFamily="124" charset="0"/>
              </a:rPr>
              <a:t>1</a:t>
            </a:r>
            <a:r>
              <a:rPr lang="en-US" altLang="en-US" sz="4000" b="1" dirty="0">
                <a:latin typeface="Avenir Medium"/>
              </a:rPr>
              <a:t> </a:t>
            </a:r>
            <a:r>
              <a:rPr lang="en-US" sz="4000" dirty="0">
                <a:latin typeface="Avenir Medium"/>
              </a:rPr>
              <a:t>Gloria Coronado</a:t>
            </a:r>
            <a:r>
              <a:rPr lang="en-US" sz="4000" baseline="30000" dirty="0">
                <a:latin typeface="Avenir Medium"/>
              </a:rPr>
              <a:t>2</a:t>
            </a:r>
            <a:r>
              <a:rPr lang="en-US" sz="4000" dirty="0">
                <a:latin typeface="Avenir Medium"/>
              </a:rPr>
              <a:t> Imara West</a:t>
            </a:r>
            <a:r>
              <a:rPr lang="en-US" sz="4000" baseline="30000" dirty="0">
                <a:latin typeface="Avenir Medium"/>
              </a:rPr>
              <a:t>1</a:t>
            </a:r>
            <a:r>
              <a:rPr lang="en-US" sz="4000" dirty="0">
                <a:latin typeface="Avenir Medium"/>
              </a:rPr>
              <a:t> Malaika Schwartz</a:t>
            </a:r>
            <a:r>
              <a:rPr lang="en-US" sz="4000" baseline="30000" dirty="0">
                <a:latin typeface="Avenir Medium"/>
              </a:rPr>
              <a:t>1</a:t>
            </a:r>
            <a:r>
              <a:rPr lang="en-US" sz="4000" dirty="0">
                <a:latin typeface="Avenir Medium"/>
              </a:rPr>
              <a:t> Amanda Petrik</a:t>
            </a:r>
            <a:r>
              <a:rPr lang="en-US" sz="4000" baseline="30000" dirty="0">
                <a:latin typeface="Avenir Medium"/>
              </a:rPr>
              <a:t>2</a:t>
            </a:r>
            <a:r>
              <a:rPr lang="en-US" sz="4000" dirty="0">
                <a:latin typeface="Avenir Medium"/>
              </a:rPr>
              <a:t> William Vollmer</a:t>
            </a:r>
            <a:r>
              <a:rPr lang="en-US" sz="4000" baseline="30000" dirty="0">
                <a:latin typeface="Avenir Medium"/>
              </a:rPr>
              <a:t>2</a:t>
            </a:r>
            <a:r>
              <a:rPr lang="en-US" sz="4000" dirty="0">
                <a:latin typeface="Avenir Medium"/>
              </a:rPr>
              <a:t> Rich Meenan</a:t>
            </a:r>
            <a:r>
              <a:rPr lang="en-US" sz="4000" baseline="30000" dirty="0">
                <a:latin typeface="Avenir Medium"/>
              </a:rPr>
              <a:t>2</a:t>
            </a:r>
            <a:r>
              <a:rPr lang="en-US" sz="4000" dirty="0">
                <a:latin typeface="Avenir Medium"/>
              </a:rPr>
              <a:t> Yogini Kulkarni-Sharma</a:t>
            </a:r>
            <a:r>
              <a:rPr lang="en-US" sz="4000" baseline="30000" dirty="0">
                <a:latin typeface="Avenir Medium"/>
              </a:rPr>
              <a:t>3</a:t>
            </a:r>
            <a:r>
              <a:rPr lang="en-US" sz="4000" dirty="0">
                <a:latin typeface="Avenir Medium"/>
              </a:rPr>
              <a:t> Beverly Green</a:t>
            </a:r>
            <a:r>
              <a:rPr lang="en-US" sz="4000" baseline="30000" dirty="0">
                <a:latin typeface="Avenir Medium"/>
              </a:rPr>
              <a:t>4</a:t>
            </a:r>
            <a:endParaRPr lang="en-US" altLang="en-US" sz="4000" b="1" dirty="0">
              <a:latin typeface="Avenir Medium"/>
            </a:endParaRPr>
          </a:p>
        </p:txBody>
      </p:sp>
      <p:sp>
        <p:nvSpPr>
          <p:cNvPr id="3080" name="Rectangle 180"/>
          <p:cNvSpPr>
            <a:spLocks noChangeArrowheads="1"/>
          </p:cNvSpPr>
          <p:nvPr/>
        </p:nvSpPr>
        <p:spPr bwMode="auto">
          <a:xfrm>
            <a:off x="15301938" y="1017944"/>
            <a:ext cx="2078540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Helvetica" panose="020B060402020203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6000" b="1" dirty="0">
                <a:latin typeface="Avenir Book" pitchFamily="124" charset="0"/>
              </a:rPr>
              <a:t>Two Implementation Strategies for a Health Plan Based Mailed FIT Colorectal Cancer Screening Program: Influence on Process, Outcome, and Cost</a:t>
            </a:r>
          </a:p>
        </p:txBody>
      </p:sp>
      <p:sp>
        <p:nvSpPr>
          <p:cNvPr id="10" name="Rectangle 9"/>
          <p:cNvSpPr/>
          <p:nvPr/>
        </p:nvSpPr>
        <p:spPr>
          <a:xfrm>
            <a:off x="43569049" y="29175644"/>
            <a:ext cx="6126480" cy="18288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8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0682" y="29161014"/>
            <a:ext cx="533086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Text Box 14"/>
          <p:cNvSpPr txBox="1">
            <a:spLocks noChangeArrowheads="1"/>
          </p:cNvSpPr>
          <p:nvPr/>
        </p:nvSpPr>
        <p:spPr bwMode="auto">
          <a:xfrm>
            <a:off x="15806188" y="5052272"/>
            <a:ext cx="19643485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74320" tIns="274320" rIns="274320" bIns="274320" anchor="ctr">
            <a:spAutoFit/>
          </a:bodyPr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 lvl="0">
              <a:buNone/>
            </a:pPr>
            <a:r>
              <a:rPr lang="en-US" sz="2800" baseline="30000" dirty="0">
                <a:latin typeface="Avenir Book"/>
              </a:rPr>
              <a:t>1</a:t>
            </a:r>
            <a:r>
              <a:rPr lang="en-US" sz="2800" dirty="0">
                <a:latin typeface="Avenir Book"/>
              </a:rPr>
              <a:t>Department of Family Medicine, University of Washington, Seattle, Washington; </a:t>
            </a:r>
            <a:r>
              <a:rPr lang="en-US" sz="2800" baseline="30000" dirty="0">
                <a:latin typeface="Avenir Book"/>
              </a:rPr>
              <a:t>2</a:t>
            </a:r>
            <a:r>
              <a:rPr lang="en-US" sz="2800" dirty="0">
                <a:latin typeface="Avenir Book"/>
              </a:rPr>
              <a:t>The Center for Health Research, Kaiser Permanente Northwest, Portland, Oregon; </a:t>
            </a:r>
            <a:r>
              <a:rPr lang="en-US" sz="2800" baseline="30000" dirty="0">
                <a:latin typeface="Avenir Book"/>
              </a:rPr>
              <a:t>3</a:t>
            </a:r>
            <a:r>
              <a:rPr lang="en-US" sz="2800" dirty="0">
                <a:latin typeface="Avenir Book"/>
              </a:rPr>
              <a:t>Molina Healthcare of Washington; </a:t>
            </a:r>
            <a:r>
              <a:rPr lang="en-US" sz="2800" baseline="30000" dirty="0">
                <a:latin typeface="Avenir Book"/>
              </a:rPr>
              <a:t>4</a:t>
            </a:r>
            <a:r>
              <a:rPr lang="en-US" sz="2800" dirty="0">
                <a:latin typeface="Avenir Book"/>
              </a:rPr>
              <a:t>Health Research Institute, Kaiser Permanente Washington, Seattle, Washington</a:t>
            </a:r>
            <a:endParaRPr lang="en-US" sz="2800" b="1" dirty="0">
              <a:latin typeface="Avenir Book"/>
            </a:endParaRPr>
          </a:p>
        </p:txBody>
      </p:sp>
      <p:sp>
        <p:nvSpPr>
          <p:cNvPr id="32" name="Text Box 70"/>
          <p:cNvSpPr txBox="1">
            <a:spLocks noChangeArrowheads="1"/>
          </p:cNvSpPr>
          <p:nvPr/>
        </p:nvSpPr>
        <p:spPr bwMode="auto">
          <a:xfrm>
            <a:off x="14642391" y="8226793"/>
            <a:ext cx="9573788" cy="10832370"/>
          </a:xfrm>
          <a:prstGeom prst="rect">
            <a:avLst/>
          </a:prstGeom>
          <a:noFill/>
          <a:ln w="38100">
            <a:noFill/>
            <a:round/>
            <a:headEnd/>
            <a:tailEnd/>
          </a:ln>
        </p:spPr>
        <p:txBody>
          <a:bodyPr lIns="914400" tIns="457200" rIns="914400" bIns="914400"/>
          <a:lstStyle>
            <a:lvl1pPr>
              <a:spcBef>
                <a:spcPct val="20000"/>
              </a:spcBef>
              <a:buChar char="•"/>
              <a:defRPr sz="143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125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107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89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pPr>
              <a:lnSpc>
                <a:spcPts val="7000"/>
              </a:lnSpc>
              <a:buNone/>
            </a:pPr>
            <a:r>
              <a:rPr lang="en-US" sz="6400" b="1" dirty="0">
                <a:latin typeface="Avenir Heavy"/>
              </a:rPr>
              <a:t>A health insurance plan attained similar colorectal cancer screening rates among dual-eligible Medicaid</a:t>
            </a:r>
            <a:r>
              <a:rPr lang="en-US" sz="6400" b="1" dirty="0" smtClean="0">
                <a:latin typeface="Avenir Heavy"/>
              </a:rPr>
              <a:t>/ Medicare </a:t>
            </a:r>
            <a:r>
              <a:rPr lang="en-US" sz="6400" b="1" dirty="0">
                <a:latin typeface="Avenir Heavy"/>
              </a:rPr>
              <a:t>enrollees with two different mailed FIT program models, but at different costs. </a:t>
            </a:r>
            <a:endParaRPr lang="en-US" sz="6400" dirty="0">
              <a:latin typeface="Avenir Heavy"/>
            </a:endParaRPr>
          </a:p>
          <a:p>
            <a:pPr eaLnBrk="1" hangingPunct="1">
              <a:spcBef>
                <a:spcPct val="10000"/>
              </a:spcBef>
              <a:buFontTx/>
              <a:buNone/>
            </a:pPr>
            <a:endParaRPr lang="en-US" altLang="en-US" sz="2800" dirty="0">
              <a:solidFill>
                <a:schemeClr val="bg1">
                  <a:lumMod val="95000"/>
                </a:schemeClr>
              </a:solidFill>
              <a:latin typeface="Avenir Book" pitchFamily="124" charset="0"/>
            </a:endParaRPr>
          </a:p>
        </p:txBody>
      </p:sp>
      <p:sp>
        <p:nvSpPr>
          <p:cNvPr id="33" name="Text Box 1"/>
          <p:cNvSpPr txBox="1"/>
          <p:nvPr/>
        </p:nvSpPr>
        <p:spPr>
          <a:xfrm>
            <a:off x="459369" y="12836839"/>
            <a:ext cx="13850487" cy="18449177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>
                <a:lumMod val="50000"/>
              </a:schemeClr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R="0" indent="463550">
              <a:spcBef>
                <a:spcPts val="600"/>
              </a:spcBef>
              <a:spcAft>
                <a:spcPts val="0"/>
              </a:spcAft>
            </a:pPr>
            <a:endParaRPr lang="en-US" sz="1000" b="1" dirty="0">
              <a:effectLst/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indent="463550">
              <a:spcBef>
                <a:spcPts val="600"/>
              </a:spcBef>
              <a:spcAft>
                <a:spcPts val="0"/>
              </a:spcAft>
            </a:pPr>
            <a:r>
              <a:rPr lang="en-US" sz="4800" b="1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Methods:</a:t>
            </a:r>
            <a:endParaRPr lang="en-US" sz="4800" dirty="0">
              <a:effectLst/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indent="463550">
              <a:spcBef>
                <a:spcPts val="1200"/>
              </a:spcBef>
              <a:spcAft>
                <a:spcPts val="0"/>
              </a:spcAft>
            </a:pPr>
            <a:r>
              <a:rPr lang="en-US" sz="4400" b="1" i="1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Design: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R="0" indent="509588"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4400" dirty="0" smtClean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Hybrid 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implementation effectiveness study</a:t>
            </a:r>
          </a:p>
          <a:p>
            <a:pPr marR="0" indent="463550">
              <a:spcBef>
                <a:spcPts val="1800"/>
              </a:spcBef>
              <a:spcAft>
                <a:spcPts val="0"/>
              </a:spcAft>
            </a:pPr>
            <a:r>
              <a:rPr lang="en-US" sz="4400" b="1" i="1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Setting: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1039813" marR="0" indent="-576263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4400" dirty="0" smtClean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Medicaid/Medicare </a:t>
            </a: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health insurance plan contracted with about 500 clinical organizations covering roughly 650,000 Medicaid and Medicaid/Medicare enrollees across Washington state. </a:t>
            </a:r>
          </a:p>
          <a:p>
            <a:pPr indent="463550">
              <a:spcBef>
                <a:spcPts val="1800"/>
              </a:spcBef>
              <a:spcAft>
                <a:spcPts val="0"/>
              </a:spcAft>
            </a:pPr>
            <a:r>
              <a:rPr lang="en-US" sz="4400" b="1" i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Study Population: </a:t>
            </a:r>
          </a:p>
          <a:p>
            <a:pPr marL="1039813" marR="0" indent="-576263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4400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Dual-eligible 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Medicaid/Medicare enrollees not up to date on CRC screening in 2016 (1</a:t>
            </a:r>
            <a:r>
              <a:rPr lang="en-US" sz="4400" baseline="300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st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year) or 2018 (2</a:t>
            </a:r>
            <a:r>
              <a:rPr lang="en-US" sz="4400" baseline="300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nd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year) </a:t>
            </a:r>
          </a:p>
          <a:p>
            <a:pPr indent="404813">
              <a:spcBef>
                <a:spcPts val="1800"/>
              </a:spcBef>
              <a:spcAft>
                <a:spcPts val="0"/>
              </a:spcAft>
            </a:pPr>
            <a:r>
              <a:rPr lang="en-US" sz="4400" b="1" i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Data: </a:t>
            </a:r>
          </a:p>
          <a:p>
            <a:pPr marL="1039813" marR="0" indent="-576263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 </a:t>
            </a:r>
            <a:r>
              <a:rPr lang="en-US" sz="4400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Mailed 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FIT vendor records, claims data, and activity-based costing spreadsheets</a:t>
            </a:r>
          </a:p>
          <a:p>
            <a:pPr indent="404813">
              <a:spcBef>
                <a:spcPts val="1800"/>
              </a:spcBef>
              <a:spcAft>
                <a:spcPts val="0"/>
              </a:spcAft>
            </a:pPr>
            <a:r>
              <a:rPr lang="en-US" sz="4400" b="1" i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Outcomes:</a:t>
            </a:r>
          </a:p>
          <a:p>
            <a:pPr marL="955675" marR="0" indent="-492125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4400" u="sng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Implementation</a:t>
            </a:r>
            <a:r>
              <a:rPr lang="en-US" sz="4400" u="sng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Percent of eligible enrollees reached with FIT kit</a:t>
            </a:r>
          </a:p>
          <a:p>
            <a:pPr marL="914400" marR="0" indent="-450850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4400" u="sng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Effectiveness</a:t>
            </a:r>
            <a:r>
              <a:rPr lang="en-US" sz="4400" u="sng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Percent of eligible enrollees screened with FIT, screened with any CRC screening test</a:t>
            </a:r>
          </a:p>
          <a:p>
            <a:pPr marL="873125" marR="0" indent="-409575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4400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u="sng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Cost:</a:t>
            </a: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Implementation cost per introductory letter mailed, FIT kit mailed, completed </a:t>
            </a:r>
            <a:r>
              <a:rPr lang="en-US" sz="4400" dirty="0" smtClean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FIT</a:t>
            </a:r>
            <a:endParaRPr lang="en-US" sz="4400" dirty="0">
              <a:effectLst/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63550" marR="0">
              <a:lnSpc>
                <a:spcPts val="5000"/>
              </a:lnSpc>
              <a:spcBef>
                <a:spcPts val="0"/>
              </a:spcBef>
              <a:spcAft>
                <a:spcPts val="0"/>
              </a:spcAft>
            </a:pPr>
            <a:endParaRPr lang="en-US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Text Box 2"/>
          <p:cNvSpPr txBox="1"/>
          <p:nvPr/>
        </p:nvSpPr>
        <p:spPr>
          <a:xfrm>
            <a:off x="36972327" y="15358029"/>
            <a:ext cx="13875258" cy="6020411"/>
          </a:xfrm>
          <a:prstGeom prst="rect">
            <a:avLst/>
          </a:prstGeom>
          <a:solidFill>
            <a:schemeClr val="lt1"/>
          </a:solidFill>
          <a:ln w="6350">
            <a:solidFill>
              <a:schemeClr val="bg1">
                <a:lumMod val="50000"/>
              </a:schemeClr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46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4800" b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Cost Outcomes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en-US" sz="2800" b="1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Average Implication Costs per Activity </a:t>
            </a:r>
          </a:p>
          <a:p>
            <a:pPr marL="0" marR="0" algn="ctr">
              <a:lnSpc>
                <a:spcPts val="39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Type by Program Year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4400" dirty="0">
              <a:solidFill>
                <a:srgbClr val="FF0000"/>
              </a:solidFill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4400" dirty="0">
                <a:effectLst/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4400" dirty="0">
              <a:effectLst/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4400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US" sz="4600" b="1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endParaRPr lang="en-US" sz="4400" dirty="0">
              <a:effectLst/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39954" y="27499982"/>
            <a:ext cx="3383280" cy="1991200"/>
          </a:xfrm>
          <a:prstGeom prst="rect">
            <a:avLst/>
          </a:prstGeom>
        </p:spPr>
      </p:pic>
      <p:pic>
        <p:nvPicPr>
          <p:cNvPr id="1026" name="Picture 2" descr="Center for Health Research">
            <a:extLst>
              <a:ext uri="{FF2B5EF4-FFF2-40B4-BE49-F238E27FC236}">
                <a16:creationId xmlns:a16="http://schemas.microsoft.com/office/drawing/2014/main" id="{C0B05479-61ED-4263-B3D4-080855BFCC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5033" y="27470836"/>
            <a:ext cx="6309360" cy="97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30060" y="673989"/>
            <a:ext cx="13868544" cy="593495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000" b="1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indent="347663">
              <a:spcBef>
                <a:spcPts val="1200"/>
              </a:spcBef>
              <a:spcAft>
                <a:spcPts val="0"/>
              </a:spcAft>
            </a:pPr>
            <a:r>
              <a:rPr lang="en-US" sz="4800" b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Background:</a:t>
            </a:r>
            <a:endParaRPr lang="en-US" sz="4800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5125" marR="0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  Mailed fecal immunochemical test (FIT) programs are a recognized strategy for increasing colorectal cancer (CRC) screening rates among individuals not up to date on screening.</a:t>
            </a:r>
          </a:p>
          <a:p>
            <a:pPr marL="365125" marR="0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  These programs can vary in their design features, but few studies have compared outcomes of different program </a:t>
            </a:r>
            <a:r>
              <a:rPr lang="en-US" sz="4400" dirty="0" smtClean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designs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9370" y="7169240"/>
            <a:ext cx="13850486" cy="49859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000" b="1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indent="404813">
              <a:spcBef>
                <a:spcPts val="0"/>
              </a:spcBef>
              <a:spcAft>
                <a:spcPts val="0"/>
              </a:spcAft>
            </a:pPr>
            <a:r>
              <a:rPr lang="en-US" sz="4800" b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Study Aim:</a:t>
            </a:r>
            <a:endParaRPr lang="en-US" sz="4800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1163" indent="-46038">
              <a:lnSpc>
                <a:spcPts val="5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     To leverage a natural experiment and compare the CRC screening rates among dual-eligible Medicaid/Medicare enrollees in a health insurance plan that delivered different mailed fecal immunochemical test (FIT) program designs across two program </a:t>
            </a:r>
            <a:r>
              <a:rPr lang="en-US" sz="4400" dirty="0" smtClean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years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6972327" y="21712391"/>
            <a:ext cx="13870783" cy="498598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endParaRPr lang="en-US" sz="1000" b="1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</a:pPr>
            <a:r>
              <a:rPr lang="en-US" sz="4800" b="1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Implications for D&amp;I Research:</a:t>
            </a:r>
          </a:p>
          <a:p>
            <a:pPr marL="457200" marR="0">
              <a:lnSpc>
                <a:spcPts val="48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 sz="4400" dirty="0" smtClean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health plan </a:t>
            </a: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expected </a:t>
            </a: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that the 2018 program design would be associated with higher screening rates than in 2016. </a:t>
            </a: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However, a different, more intensive strategy will be needed to successfully increase screening rates among the highly vulnerable Medicaid/Medicare population</a:t>
            </a:r>
            <a:r>
              <a:rPr lang="en-US" sz="4400" dirty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400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304862" y="1017944"/>
            <a:ext cx="13155938" cy="935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4800" b="1" dirty="0" smtClean="0">
                <a:latin typeface="Avenir Medium"/>
                <a:ea typeface="Calibri" panose="020F0502020204030204" pitchFamily="34" charset="0"/>
                <a:cs typeface="Times New Roman" panose="02020603050405020304" pitchFamily="18" charset="0"/>
              </a:rPr>
              <a:t>Implementation Outcomes</a:t>
            </a:r>
            <a:endParaRPr lang="en-US" sz="4800" b="1" dirty="0">
              <a:latin typeface="Avenir Medium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b="1" dirty="0" smtClean="0"/>
          </a:p>
          <a:p>
            <a:pPr>
              <a:spcBef>
                <a:spcPts val="1800"/>
              </a:spcBef>
            </a:pPr>
            <a:endParaRPr lang="en-US" sz="4000" b="1" dirty="0" smtClean="0"/>
          </a:p>
          <a:p>
            <a:pPr>
              <a:spcBef>
                <a:spcPts val="1800"/>
              </a:spcBef>
            </a:pPr>
            <a:r>
              <a:rPr lang="en-US" sz="4800" b="1" dirty="0" smtClean="0"/>
              <a:t>Effectiveness Outcomes</a:t>
            </a:r>
            <a:endParaRPr lang="en-US" sz="4800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2" t="41282" r="24886" b="36419"/>
          <a:stretch/>
        </p:blipFill>
        <p:spPr>
          <a:xfrm>
            <a:off x="37137744" y="17576087"/>
            <a:ext cx="13533120" cy="341463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0" t="21040" r="41114" b="9813"/>
          <a:stretch/>
        </p:blipFill>
        <p:spPr>
          <a:xfrm>
            <a:off x="39479816" y="1795184"/>
            <a:ext cx="8961120" cy="7298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7" t="43979" r="52692" b="13445"/>
          <a:stretch/>
        </p:blipFill>
        <p:spPr>
          <a:xfrm>
            <a:off x="40393164" y="10219893"/>
            <a:ext cx="7040880" cy="4559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22415" y="29590805"/>
            <a:ext cx="4114800" cy="172822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" r="26431"/>
          <a:stretch/>
        </p:blipFill>
        <p:spPr>
          <a:xfrm>
            <a:off x="23487512" y="9127749"/>
            <a:ext cx="12252960" cy="9064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8512" y="19789396"/>
            <a:ext cx="18288000" cy="10286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Default Design 3">
    <a:dk1>
      <a:srgbClr val="000000"/>
    </a:dk1>
    <a:lt1>
      <a:srgbClr val="FFFFFF"/>
    </a:lt1>
    <a:dk2>
      <a:srgbClr val="000000"/>
    </a:dk2>
    <a:lt2>
      <a:srgbClr val="333333"/>
    </a:lt2>
    <a:accent1>
      <a:srgbClr val="DDDDDD"/>
    </a:accent1>
    <a:accent2>
      <a:srgbClr val="808080"/>
    </a:accent2>
    <a:accent3>
      <a:srgbClr val="FFFFFF"/>
    </a:accent3>
    <a:accent4>
      <a:srgbClr val="000000"/>
    </a:accent4>
    <a:accent5>
      <a:srgbClr val="EBEBEB"/>
    </a:accent5>
    <a:accent6>
      <a:srgbClr val="737373"/>
    </a:accent6>
    <a:hlink>
      <a:srgbClr val="4D4D4D"/>
    </a:hlink>
    <a:folHlink>
      <a:srgbClr val="EAEAEA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13317</TotalTime>
  <Words>379</Words>
  <Application>Microsoft Office PowerPoint</Application>
  <PresentationFormat>Custom</PresentationFormat>
  <Paragraphs>59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MS PGothic</vt:lpstr>
      <vt:lpstr>MS PGothic</vt:lpstr>
      <vt:lpstr>Avenir Book</vt:lpstr>
      <vt:lpstr>Avenir Heavy</vt:lpstr>
      <vt:lpstr>Avenir Medium</vt:lpstr>
      <vt:lpstr>Calibri</vt:lpstr>
      <vt:lpstr>Helvetica</vt:lpstr>
      <vt:lpstr>Times New Roman</vt:lpstr>
      <vt:lpstr>Default Design</vt:lpstr>
      <vt:lpstr>PowerPoint Presentation</vt:lpstr>
    </vt:vector>
  </TitlesOfParts>
  <Manager/>
  <Company/>
  <LinksUpToDate>false</LinksUpToDate>
  <SharedDoc>false</SharedDoc>
  <HyperlinkBase>https://colinpurrington.com/tips/poster-design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Horizontal conference poster template</dc:title>
  <dc:subject>conference poster</dc:subject>
  <dc:creator>Colin Purrington</dc:creator>
  <cp:keywords>poster, conference, session, meeting, symposium, research, presentation</cp:keywords>
  <dc:description>Copyright Colin Purrington 2019</dc:description>
  <cp:lastModifiedBy>Evelyn Chanasyk</cp:lastModifiedBy>
  <cp:revision>735</cp:revision>
  <cp:lastPrinted>2011-10-30T12:54:45Z</cp:lastPrinted>
  <dcterms:created xsi:type="dcterms:W3CDTF">2012-06-12T14:08:55Z</dcterms:created>
  <dcterms:modified xsi:type="dcterms:W3CDTF">2019-12-02T20:24:11Z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wner">
    <vt:lpwstr>Colin Purrington</vt:lpwstr>
  </property>
</Properties>
</file>