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51206400" cy="32004000"/>
  <p:notesSz cx="32918400" cy="5120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Helvetica" panose="020B0604020202030204" pitchFamily="34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Helvetica" panose="020B0604020202030204" pitchFamily="34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Helvetica" panose="020B0604020202030204" pitchFamily="34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Helvetica" panose="020B0604020202030204" pitchFamily="34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Helvetica" panose="020B060402020203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Helvetica" panose="020B060402020203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Helvetica" panose="020B060402020203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Helvetica" panose="020B060402020203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Helvetica" panose="020B060402020203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97">
          <p15:clr>
            <a:srgbClr val="A4A3A4"/>
          </p15:clr>
        </p15:guide>
        <p15:guide id="2" orient="horz" pos="19087">
          <p15:clr>
            <a:srgbClr val="A4A3A4"/>
          </p15:clr>
        </p15:guide>
        <p15:guide id="3" orient="horz" pos="3625">
          <p15:clr>
            <a:srgbClr val="A4A3A4"/>
          </p15:clr>
        </p15:guide>
        <p15:guide id="4" orient="horz" pos="2070">
          <p15:clr>
            <a:srgbClr val="A4A3A4"/>
          </p15:clr>
        </p15:guide>
        <p15:guide id="5" pos="7439">
          <p15:clr>
            <a:srgbClr val="A4A3A4"/>
          </p15:clr>
        </p15:guide>
        <p15:guide id="6" pos="8412">
          <p15:clr>
            <a:srgbClr val="A4A3A4"/>
          </p15:clr>
        </p15:guide>
        <p15:guide id="7" pos="15311">
          <p15:clr>
            <a:srgbClr val="A4A3A4"/>
          </p15:clr>
        </p15:guide>
        <p15:guide id="8" pos="24535">
          <p15:clr>
            <a:srgbClr val="A4A3A4"/>
          </p15:clr>
        </p15:guide>
        <p15:guide id="9" pos="1150">
          <p15:clr>
            <a:srgbClr val="A4A3A4"/>
          </p15:clr>
        </p15:guide>
        <p15:guide id="10" pos="16330">
          <p15:clr>
            <a:srgbClr val="A4A3A4"/>
          </p15:clr>
        </p15:guide>
        <p15:guide id="11" pos="23563">
          <p15:clr>
            <a:srgbClr val="A4A3A4"/>
          </p15:clr>
        </p15:guide>
        <p15:guide id="12" pos="3087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96D26"/>
    <a:srgbClr val="EE9C7C"/>
    <a:srgbClr val="ED7D31"/>
    <a:srgbClr val="92ACDC"/>
    <a:srgbClr val="262161"/>
    <a:srgbClr val="F2A281"/>
    <a:srgbClr val="009900"/>
    <a:srgbClr val="777777"/>
    <a:srgbClr val="008000"/>
    <a:srgbClr val="3300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830" autoAdjust="0"/>
    <p:restoredTop sz="92875" autoAdjust="0"/>
  </p:normalViewPr>
  <p:slideViewPr>
    <p:cSldViewPr snapToGrid="0">
      <p:cViewPr varScale="1">
        <p:scale>
          <a:sx n="18" d="100"/>
          <a:sy n="18" d="100"/>
        </p:scale>
        <p:origin x="1243" y="96"/>
      </p:cViewPr>
      <p:guideLst>
        <p:guide orient="horz" pos="697"/>
        <p:guide orient="horz" pos="19087"/>
        <p:guide orient="horz" pos="3625"/>
        <p:guide orient="horz" pos="2070"/>
        <p:guide pos="7439"/>
        <p:guide pos="8412"/>
        <p:guide pos="15311"/>
        <p:guide pos="24535"/>
        <p:guide pos="1150"/>
        <p:guide pos="16330"/>
        <p:guide pos="23563"/>
        <p:guide pos="3087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50" d="100"/>
        <a:sy n="5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14265275" cy="256063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8646775" y="0"/>
            <a:ext cx="14263688" cy="256063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C3D0AD9D-D918-4277-B53C-0B5984FFBC73}" type="datetime1">
              <a:rPr lang="en-US" altLang="en-US"/>
              <a:pPr>
                <a:defRPr/>
              </a:pPr>
              <a:t>12/2/2019</a:t>
            </a:fld>
            <a:endParaRPr lang="en-US" alt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98550" y="3840163"/>
            <a:ext cx="30721300" cy="19202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3292475" y="24323675"/>
            <a:ext cx="26333450" cy="2304256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48637825"/>
            <a:ext cx="14265275" cy="25590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8646775" y="48637825"/>
            <a:ext cx="14263688" cy="25590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66ED5736-BAAD-4D60-8691-7F8F1F13444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ＭＳ Ｐゴシック" pitchFamily="-111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ＭＳ Ｐゴシック" charset="0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ＭＳ Ｐゴシック" charset="0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ＭＳ Ｐゴシック" charset="0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ＭＳ Ｐゴシック" charset="0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z="9600" dirty="0" smtClean="0">
              <a:solidFill>
                <a:srgbClr val="000000"/>
              </a:solidFill>
            </a:endParaRPr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5F35C6A3-27BF-4473-91FD-8E0387D920F8}" type="slidenum">
              <a:rPr lang="en-US" altLang="en-US" smtClean="0"/>
              <a:pPr>
                <a:spcBef>
                  <a:spcPct val="0"/>
                </a:spcBef>
              </a:pPr>
              <a:t>1</a:t>
            </a:fld>
            <a:endParaRPr lang="en-US" alt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40164" y="9942601"/>
            <a:ext cx="43526075" cy="685888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80325" y="18134983"/>
            <a:ext cx="35845750" cy="818003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02485F-EB4A-440C-8A9C-AF1BFE40945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25128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8471AF-D28F-4AB5-94E4-21BC7FDA9EF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58468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4951" y="20565843"/>
            <a:ext cx="43526075" cy="635573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44951" y="13564968"/>
            <a:ext cx="43526075" cy="70008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EA16CD-4B59-491D-A819-101FB29B943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027359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40164" y="9246527"/>
            <a:ext cx="21686837" cy="1920147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679400" y="9246527"/>
            <a:ext cx="21686838" cy="1920147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A64BC8-6071-493B-A830-FAEBDF0C170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568403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639" y="1281024"/>
            <a:ext cx="46085125" cy="533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60638" y="7164476"/>
            <a:ext cx="22625050" cy="298494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60638" y="10149417"/>
            <a:ext cx="22625050" cy="1843903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6012775" y="7164476"/>
            <a:ext cx="22632988" cy="298494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6012775" y="10149417"/>
            <a:ext cx="22632988" cy="1843903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0B9486-52AC-438B-857C-AE865AC72FE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171169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CF6C1E-D605-45D8-9B41-771604D7401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38148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19EB35-026F-4EDD-9DE0-82833D884C2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165522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638" y="1274851"/>
            <a:ext cx="16846550" cy="542197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19963" y="1274851"/>
            <a:ext cx="28625800" cy="2731359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638" y="6696825"/>
            <a:ext cx="16846550" cy="218916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2E8F41-6590-4849-8E3E-C4C868A42AF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03501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36176" y="22402492"/>
            <a:ext cx="30724475" cy="264539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36176" y="2859927"/>
            <a:ext cx="30724475" cy="1920147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36176" y="25047885"/>
            <a:ext cx="30724475" cy="375509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324331-EB57-470A-87D6-212FE266997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290054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4A5CCF-651E-41F2-AC19-BF1BB4EF013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475790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6485514" y="2844492"/>
            <a:ext cx="10880725" cy="2560350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40163" y="2844492"/>
            <a:ext cx="32492950" cy="2560350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F0E625-5A81-48CD-9FEE-7225CFA3BC0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76381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40163" y="2844800"/>
            <a:ext cx="43526075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07557" tIns="203779" rIns="407557" bIns="20377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840163" y="9247188"/>
            <a:ext cx="43526075" cy="1920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07557" tIns="203779" rIns="407557" bIns="20377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840163" y="29159200"/>
            <a:ext cx="106680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07557" tIns="203779" rIns="407557" bIns="203779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6200">
                <a:latin typeface="Times New Roman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495838" y="29159200"/>
            <a:ext cx="16214725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07557" tIns="203779" rIns="407557" bIns="203779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6200">
                <a:latin typeface="Times New Roman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6698238" y="29159200"/>
            <a:ext cx="106680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07557" tIns="203779" rIns="407557" bIns="203779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6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96B161D8-36C7-40EC-BECE-CBBB99CDEED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075113" rtl="0" eaLnBrk="0" fontAlgn="base" hangingPunct="0">
        <a:spcBef>
          <a:spcPct val="0"/>
        </a:spcBef>
        <a:spcAft>
          <a:spcPct val="0"/>
        </a:spcAft>
        <a:defRPr sz="19600">
          <a:solidFill>
            <a:schemeClr val="tx2"/>
          </a:solidFill>
          <a:latin typeface="+mj-lt"/>
          <a:ea typeface="MS PGothic" panose="020B0600070205080204" pitchFamily="34" charset="-128"/>
          <a:cs typeface="ＭＳ Ｐゴシック" pitchFamily="-65" charset="-128"/>
        </a:defRPr>
      </a:lvl1pPr>
      <a:lvl2pPr algn="ctr" defTabSz="4075113" rtl="0" eaLnBrk="0" fontAlgn="base" hangingPunct="0">
        <a:spcBef>
          <a:spcPct val="0"/>
        </a:spcBef>
        <a:spcAft>
          <a:spcPct val="0"/>
        </a:spcAft>
        <a:defRPr sz="19600">
          <a:solidFill>
            <a:schemeClr val="tx2"/>
          </a:solidFill>
          <a:latin typeface="Times New Roman" pitchFamily="-65" charset="0"/>
          <a:ea typeface="MS PGothic" panose="020B0600070205080204" pitchFamily="34" charset="-128"/>
          <a:cs typeface="ＭＳ Ｐゴシック" pitchFamily="-65" charset="-128"/>
        </a:defRPr>
      </a:lvl2pPr>
      <a:lvl3pPr algn="ctr" defTabSz="4075113" rtl="0" eaLnBrk="0" fontAlgn="base" hangingPunct="0">
        <a:spcBef>
          <a:spcPct val="0"/>
        </a:spcBef>
        <a:spcAft>
          <a:spcPct val="0"/>
        </a:spcAft>
        <a:defRPr sz="19600">
          <a:solidFill>
            <a:schemeClr val="tx2"/>
          </a:solidFill>
          <a:latin typeface="Times New Roman" pitchFamily="-65" charset="0"/>
          <a:ea typeface="MS PGothic" panose="020B0600070205080204" pitchFamily="34" charset="-128"/>
          <a:cs typeface="ＭＳ Ｐゴシック" pitchFamily="-65" charset="-128"/>
        </a:defRPr>
      </a:lvl3pPr>
      <a:lvl4pPr algn="ctr" defTabSz="4075113" rtl="0" eaLnBrk="0" fontAlgn="base" hangingPunct="0">
        <a:spcBef>
          <a:spcPct val="0"/>
        </a:spcBef>
        <a:spcAft>
          <a:spcPct val="0"/>
        </a:spcAft>
        <a:defRPr sz="19600">
          <a:solidFill>
            <a:schemeClr val="tx2"/>
          </a:solidFill>
          <a:latin typeface="Times New Roman" pitchFamily="-65" charset="0"/>
          <a:ea typeface="MS PGothic" panose="020B0600070205080204" pitchFamily="34" charset="-128"/>
          <a:cs typeface="ＭＳ Ｐゴシック" pitchFamily="-65" charset="-128"/>
        </a:defRPr>
      </a:lvl4pPr>
      <a:lvl5pPr algn="ctr" defTabSz="4075113" rtl="0" eaLnBrk="0" fontAlgn="base" hangingPunct="0">
        <a:spcBef>
          <a:spcPct val="0"/>
        </a:spcBef>
        <a:spcAft>
          <a:spcPct val="0"/>
        </a:spcAft>
        <a:defRPr sz="19600">
          <a:solidFill>
            <a:schemeClr val="tx2"/>
          </a:solidFill>
          <a:latin typeface="Times New Roman" pitchFamily="-65" charset="0"/>
          <a:ea typeface="MS PGothic" panose="020B0600070205080204" pitchFamily="34" charset="-128"/>
          <a:cs typeface="ＭＳ Ｐゴシック" pitchFamily="-65" charset="-128"/>
        </a:defRPr>
      </a:lvl5pPr>
      <a:lvl6pPr marL="457200" algn="ctr" defTabSz="4075113" rtl="0" fontAlgn="base">
        <a:spcBef>
          <a:spcPct val="0"/>
        </a:spcBef>
        <a:spcAft>
          <a:spcPct val="0"/>
        </a:spcAft>
        <a:defRPr sz="19600">
          <a:solidFill>
            <a:schemeClr val="tx2"/>
          </a:solidFill>
          <a:latin typeface="Times New Roman" pitchFamily="-65" charset="0"/>
        </a:defRPr>
      </a:lvl6pPr>
      <a:lvl7pPr marL="914400" algn="ctr" defTabSz="4075113" rtl="0" fontAlgn="base">
        <a:spcBef>
          <a:spcPct val="0"/>
        </a:spcBef>
        <a:spcAft>
          <a:spcPct val="0"/>
        </a:spcAft>
        <a:defRPr sz="19600">
          <a:solidFill>
            <a:schemeClr val="tx2"/>
          </a:solidFill>
          <a:latin typeface="Times New Roman" pitchFamily="-65" charset="0"/>
        </a:defRPr>
      </a:lvl7pPr>
      <a:lvl8pPr marL="1371600" algn="ctr" defTabSz="4075113" rtl="0" fontAlgn="base">
        <a:spcBef>
          <a:spcPct val="0"/>
        </a:spcBef>
        <a:spcAft>
          <a:spcPct val="0"/>
        </a:spcAft>
        <a:defRPr sz="19600">
          <a:solidFill>
            <a:schemeClr val="tx2"/>
          </a:solidFill>
          <a:latin typeface="Times New Roman" pitchFamily="-65" charset="0"/>
        </a:defRPr>
      </a:lvl8pPr>
      <a:lvl9pPr marL="1828800" algn="ctr" defTabSz="4075113" rtl="0" fontAlgn="base">
        <a:spcBef>
          <a:spcPct val="0"/>
        </a:spcBef>
        <a:spcAft>
          <a:spcPct val="0"/>
        </a:spcAft>
        <a:defRPr sz="19600">
          <a:solidFill>
            <a:schemeClr val="tx2"/>
          </a:solidFill>
          <a:latin typeface="Times New Roman" pitchFamily="-65" charset="0"/>
        </a:defRPr>
      </a:lvl9pPr>
    </p:titleStyle>
    <p:bodyStyle>
      <a:lvl1pPr marL="1528763" indent="-1528763" algn="l" defTabSz="4075113" rtl="0" eaLnBrk="0" fontAlgn="base" hangingPunct="0">
        <a:spcBef>
          <a:spcPct val="20000"/>
        </a:spcBef>
        <a:spcAft>
          <a:spcPct val="0"/>
        </a:spcAft>
        <a:buChar char="•"/>
        <a:defRPr sz="14300">
          <a:solidFill>
            <a:schemeClr val="tx1"/>
          </a:solidFill>
          <a:latin typeface="+mn-lt"/>
          <a:ea typeface="MS PGothic" panose="020B0600070205080204" pitchFamily="34" charset="-128"/>
          <a:cs typeface="ＭＳ Ｐゴシック" pitchFamily="-65" charset="-128"/>
        </a:defRPr>
      </a:lvl1pPr>
      <a:lvl2pPr marL="3311525" indent="-1273175" algn="l" defTabSz="4075113" rtl="0" eaLnBrk="0" fontAlgn="base" hangingPunct="0">
        <a:spcBef>
          <a:spcPct val="20000"/>
        </a:spcBef>
        <a:spcAft>
          <a:spcPct val="0"/>
        </a:spcAft>
        <a:buChar char="–"/>
        <a:defRPr sz="12500">
          <a:solidFill>
            <a:schemeClr val="tx1"/>
          </a:solidFill>
          <a:latin typeface="+mn-lt"/>
          <a:ea typeface="MS PGothic" panose="020B0600070205080204" pitchFamily="34" charset="-128"/>
          <a:cs typeface="ＭＳ Ｐゴシック" charset="0"/>
        </a:defRPr>
      </a:lvl2pPr>
      <a:lvl3pPr marL="5094288" indent="-1019175" algn="l" defTabSz="4075113" rtl="0" eaLnBrk="0" fontAlgn="base" hangingPunct="0">
        <a:spcBef>
          <a:spcPct val="20000"/>
        </a:spcBef>
        <a:spcAft>
          <a:spcPct val="0"/>
        </a:spcAft>
        <a:buChar char="•"/>
        <a:defRPr sz="10700">
          <a:solidFill>
            <a:schemeClr val="tx1"/>
          </a:solidFill>
          <a:latin typeface="+mn-lt"/>
          <a:ea typeface="MS PGothic" panose="020B0600070205080204" pitchFamily="34" charset="-128"/>
          <a:cs typeface="ＭＳ Ｐゴシック" charset="0"/>
        </a:defRPr>
      </a:lvl3pPr>
      <a:lvl4pPr marL="7132638" indent="-1019175" algn="l" defTabSz="4075113" rtl="0" eaLnBrk="0" fontAlgn="base" hangingPunct="0">
        <a:spcBef>
          <a:spcPct val="20000"/>
        </a:spcBef>
        <a:spcAft>
          <a:spcPct val="0"/>
        </a:spcAft>
        <a:buChar char="–"/>
        <a:defRPr sz="8900">
          <a:solidFill>
            <a:schemeClr val="tx1"/>
          </a:solidFill>
          <a:latin typeface="+mn-lt"/>
          <a:ea typeface="MS PGothic" panose="020B0600070205080204" pitchFamily="34" charset="-128"/>
          <a:cs typeface="ＭＳ Ｐゴシック" charset="0"/>
        </a:defRPr>
      </a:lvl4pPr>
      <a:lvl5pPr marL="9169400" indent="-1017588" algn="l" defTabSz="4075113" rtl="0" eaLnBrk="0" fontAlgn="base" hangingPunct="0">
        <a:spcBef>
          <a:spcPct val="20000"/>
        </a:spcBef>
        <a:spcAft>
          <a:spcPct val="0"/>
        </a:spcAft>
        <a:buChar char="»"/>
        <a:defRPr sz="8900">
          <a:solidFill>
            <a:schemeClr val="tx1"/>
          </a:solidFill>
          <a:latin typeface="+mn-lt"/>
          <a:ea typeface="MS PGothic" panose="020B0600070205080204" pitchFamily="34" charset="-128"/>
          <a:cs typeface="ＭＳ Ｐゴシック" charset="0"/>
        </a:defRPr>
      </a:lvl5pPr>
      <a:lvl6pPr marL="9626600" indent="-1017588" algn="l" defTabSz="4075113" rtl="0" fontAlgn="base">
        <a:spcBef>
          <a:spcPct val="20000"/>
        </a:spcBef>
        <a:spcAft>
          <a:spcPct val="0"/>
        </a:spcAft>
        <a:buChar char="»"/>
        <a:defRPr sz="8900">
          <a:solidFill>
            <a:schemeClr val="tx1"/>
          </a:solidFill>
          <a:latin typeface="+mn-lt"/>
          <a:ea typeface="ＭＳ Ｐゴシック" pitchFamily="-65" charset="-128"/>
        </a:defRPr>
      </a:lvl6pPr>
      <a:lvl7pPr marL="10083800" indent="-1017588" algn="l" defTabSz="4075113" rtl="0" fontAlgn="base">
        <a:spcBef>
          <a:spcPct val="20000"/>
        </a:spcBef>
        <a:spcAft>
          <a:spcPct val="0"/>
        </a:spcAft>
        <a:buChar char="»"/>
        <a:defRPr sz="8900">
          <a:solidFill>
            <a:schemeClr val="tx1"/>
          </a:solidFill>
          <a:latin typeface="+mn-lt"/>
          <a:ea typeface="ＭＳ Ｐゴシック" pitchFamily="-65" charset="-128"/>
        </a:defRPr>
      </a:lvl7pPr>
      <a:lvl8pPr marL="10541000" indent="-1017588" algn="l" defTabSz="4075113" rtl="0" fontAlgn="base">
        <a:spcBef>
          <a:spcPct val="20000"/>
        </a:spcBef>
        <a:spcAft>
          <a:spcPct val="0"/>
        </a:spcAft>
        <a:buChar char="»"/>
        <a:defRPr sz="8900">
          <a:solidFill>
            <a:schemeClr val="tx1"/>
          </a:solidFill>
          <a:latin typeface="+mn-lt"/>
          <a:ea typeface="ＭＳ Ｐゴシック" pitchFamily="-65" charset="-128"/>
        </a:defRPr>
      </a:lvl8pPr>
      <a:lvl9pPr marL="10998200" indent="-1017588" algn="l" defTabSz="4075113" rtl="0" fontAlgn="base">
        <a:spcBef>
          <a:spcPct val="20000"/>
        </a:spcBef>
        <a:spcAft>
          <a:spcPct val="0"/>
        </a:spcAft>
        <a:buChar char="»"/>
        <a:defRPr sz="8900">
          <a:solidFill>
            <a:schemeClr val="tx1"/>
          </a:solidFill>
          <a:latin typeface="+mn-lt"/>
          <a:ea typeface="ＭＳ Ｐゴシック" pitchFamily="-65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13" Type="http://schemas.openxmlformats.org/officeDocument/2006/relationships/image" Target="../media/image10.jpg"/><Relationship Id="rId18" Type="http://schemas.openxmlformats.org/officeDocument/2006/relationships/image" Target="../media/image11.png"/><Relationship Id="rId3" Type="http://schemas.openxmlformats.org/officeDocument/2006/relationships/slideLayout" Target="../slideLayouts/slideLayout7.xml"/><Relationship Id="rId21" Type="http://schemas.openxmlformats.org/officeDocument/2006/relationships/image" Target="../media/image14.PNG"/><Relationship Id="rId7" Type="http://schemas.openxmlformats.org/officeDocument/2006/relationships/image" Target="../media/image4.jpg"/><Relationship Id="rId12" Type="http://schemas.openxmlformats.org/officeDocument/2006/relationships/image" Target="../media/image9.JPG"/><Relationship Id="rId17" Type="http://schemas.openxmlformats.org/officeDocument/2006/relationships/image" Target="../media/image2.emf"/><Relationship Id="rId2" Type="http://schemas.openxmlformats.org/officeDocument/2006/relationships/vmlDrawing" Target="../drawings/vmlDrawing1.vml"/><Relationship Id="rId16" Type="http://schemas.openxmlformats.org/officeDocument/2006/relationships/oleObject" Target="../embeddings/oleObject2.bin"/><Relationship Id="rId20" Type="http://schemas.openxmlformats.org/officeDocument/2006/relationships/image" Target="../media/image13.PNG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3.png"/><Relationship Id="rId11" Type="http://schemas.openxmlformats.org/officeDocument/2006/relationships/image" Target="../media/image8.JPG"/><Relationship Id="rId5" Type="http://schemas.openxmlformats.org/officeDocument/2006/relationships/hyperlink" Target="mailto:lmb@uw.edu" TargetMode="External"/><Relationship Id="rId15" Type="http://schemas.openxmlformats.org/officeDocument/2006/relationships/image" Target="../media/image1.emf"/><Relationship Id="rId10" Type="http://schemas.openxmlformats.org/officeDocument/2006/relationships/image" Target="../media/image7.png"/><Relationship Id="rId19" Type="http://schemas.openxmlformats.org/officeDocument/2006/relationships/image" Target="../media/image12.jp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6.JPG"/><Relationship Id="rId14" Type="http://schemas.openxmlformats.org/officeDocument/2006/relationships/oleObject" Target="../embeddings/oleObject1.bin"/><Relationship Id="rId22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ext Box 70"/>
          <p:cNvSpPr txBox="1">
            <a:spLocks noChangeArrowheads="1"/>
          </p:cNvSpPr>
          <p:nvPr/>
        </p:nvSpPr>
        <p:spPr bwMode="auto">
          <a:xfrm>
            <a:off x="35663487" y="25977720"/>
            <a:ext cx="15048051" cy="5498426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</p:spPr>
        <p:txBody>
          <a:bodyPr lIns="914400" tIns="457200" rIns="914400" bIns="914400"/>
          <a:lstStyle>
            <a:lvl1pPr>
              <a:spcBef>
                <a:spcPct val="20000"/>
              </a:spcBef>
              <a:buChar char="•"/>
              <a:defRPr sz="143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125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10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10000"/>
              </a:spcBef>
              <a:buFontTx/>
              <a:buNone/>
            </a:pPr>
            <a:endParaRPr lang="en-US" altLang="en-US" sz="2800" dirty="0">
              <a:latin typeface="Avenir Book" pitchFamily="124" charset="0"/>
            </a:endParaRPr>
          </a:p>
        </p:txBody>
      </p:sp>
      <p:sp>
        <p:nvSpPr>
          <p:cNvPr id="3078" name="Text Box 13"/>
          <p:cNvSpPr txBox="1">
            <a:spLocks noChangeArrowheads="1"/>
          </p:cNvSpPr>
          <p:nvPr/>
        </p:nvSpPr>
        <p:spPr bwMode="auto">
          <a:xfrm>
            <a:off x="16021839" y="504834"/>
            <a:ext cx="19111340" cy="21061371"/>
          </a:xfrm>
          <a:prstGeom prst="rect">
            <a:avLst/>
          </a:prstGeom>
          <a:solidFill>
            <a:srgbClr val="009900"/>
          </a:solidFill>
          <a:ln w="38100">
            <a:solidFill>
              <a:srgbClr val="009900"/>
            </a:solidFill>
            <a:round/>
            <a:headEnd/>
            <a:tailEnd/>
          </a:ln>
        </p:spPr>
        <p:txBody>
          <a:bodyPr lIns="914400" tIns="457200" rIns="914400" bIns="914400"/>
          <a:lstStyle>
            <a:lvl1pPr>
              <a:spcBef>
                <a:spcPct val="20000"/>
              </a:spcBef>
              <a:buChar char="•"/>
              <a:tabLst>
                <a:tab pos="635000" algn="l"/>
              </a:tabLst>
              <a:defRPr sz="143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635000" algn="l"/>
              </a:tabLst>
              <a:defRPr sz="125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635000" algn="l"/>
              </a:tabLst>
              <a:defRPr sz="10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635000" algn="l"/>
              </a:tabLst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635000" algn="l"/>
              </a:tabLst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35000" algn="l"/>
              </a:tabLst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35000" algn="l"/>
              </a:tabLst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35000" algn="l"/>
              </a:tabLst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35000" algn="l"/>
              </a:tabLst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ja-JP" sz="3200" dirty="0">
              <a:latin typeface="Avenir Book" pitchFamily="124" charset="0"/>
            </a:endParaRPr>
          </a:p>
        </p:txBody>
      </p:sp>
      <p:sp>
        <p:nvSpPr>
          <p:cNvPr id="3079" name="Text Box 14"/>
          <p:cNvSpPr txBox="1">
            <a:spLocks noChangeArrowheads="1"/>
          </p:cNvSpPr>
          <p:nvPr/>
        </p:nvSpPr>
        <p:spPr bwMode="auto">
          <a:xfrm>
            <a:off x="16021839" y="26871087"/>
            <a:ext cx="18952852" cy="1785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274320" tIns="274320" rIns="274320" bIns="274320" anchor="ctr">
            <a:spAutoFit/>
          </a:bodyPr>
          <a:lstStyle>
            <a:lvl1pPr>
              <a:spcBef>
                <a:spcPct val="20000"/>
              </a:spcBef>
              <a:buChar char="•"/>
              <a:defRPr sz="143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125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10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ts val="600"/>
              </a:spcAft>
              <a:buFontTx/>
              <a:buNone/>
            </a:pPr>
            <a:r>
              <a:rPr lang="en-US" altLang="en-US" sz="4000" dirty="0">
                <a:latin typeface="Avenir Medium" pitchFamily="124" charset="0"/>
              </a:rPr>
              <a:t>Laura-Mae </a:t>
            </a:r>
            <a:r>
              <a:rPr lang="en-US" altLang="en-US" sz="4000" dirty="0" smtClean="0">
                <a:latin typeface="Avenir Medium" pitchFamily="124" charset="0"/>
              </a:rPr>
              <a:t>Baldwin</a:t>
            </a:r>
            <a:r>
              <a:rPr lang="en-US" altLang="en-US" sz="4000" baseline="30000" dirty="0" smtClean="0">
                <a:latin typeface="Avenir Medium" pitchFamily="124" charset="0"/>
              </a:rPr>
              <a:t>1</a:t>
            </a:r>
            <a:r>
              <a:rPr lang="en-US" altLang="en-US" sz="4000" b="1" dirty="0" smtClean="0">
                <a:latin typeface="Avenir Medium"/>
              </a:rPr>
              <a:t> </a:t>
            </a:r>
            <a:r>
              <a:rPr lang="en-US" sz="4000" dirty="0">
                <a:latin typeface="Avenir Medium"/>
              </a:rPr>
              <a:t>Amanda Petrik</a:t>
            </a:r>
            <a:r>
              <a:rPr lang="en-US" sz="4000" baseline="30000" dirty="0">
                <a:latin typeface="Avenir Medium"/>
              </a:rPr>
              <a:t>2</a:t>
            </a:r>
            <a:r>
              <a:rPr lang="en-US" sz="4000" dirty="0">
                <a:latin typeface="Avenir Medium"/>
              </a:rPr>
              <a:t> Lauren Adams</a:t>
            </a:r>
            <a:r>
              <a:rPr lang="en-US" sz="4000" baseline="30000" dirty="0">
                <a:latin typeface="Avenir Medium"/>
              </a:rPr>
              <a:t>3</a:t>
            </a:r>
            <a:r>
              <a:rPr lang="en-US" sz="4000" dirty="0">
                <a:latin typeface="Avenir Medium"/>
              </a:rPr>
              <a:t> </a:t>
            </a:r>
            <a:r>
              <a:rPr lang="en-US" sz="4000" dirty="0" smtClean="0">
                <a:latin typeface="Avenir Medium"/>
              </a:rPr>
              <a:t>Gloria </a:t>
            </a:r>
            <a:r>
              <a:rPr lang="en-US" sz="4000" dirty="0">
                <a:latin typeface="Avenir Medium"/>
              </a:rPr>
              <a:t>Coronado</a:t>
            </a:r>
            <a:r>
              <a:rPr lang="en-US" sz="4000" baseline="30000" dirty="0">
                <a:latin typeface="Avenir Medium"/>
              </a:rPr>
              <a:t>2</a:t>
            </a:r>
            <a:r>
              <a:rPr lang="en-US" sz="4000" dirty="0">
                <a:latin typeface="Avenir Medium"/>
              </a:rPr>
              <a:t> </a:t>
            </a:r>
            <a:r>
              <a:rPr lang="en-US" sz="4000" dirty="0" smtClean="0">
                <a:latin typeface="Avenir Medium"/>
              </a:rPr>
              <a:t>Malaika </a:t>
            </a:r>
            <a:r>
              <a:rPr lang="en-US" sz="4000" dirty="0">
                <a:latin typeface="Avenir Medium"/>
              </a:rPr>
              <a:t>Schwartz</a:t>
            </a:r>
            <a:r>
              <a:rPr lang="en-US" sz="4000" baseline="30000" dirty="0">
                <a:latin typeface="Avenir Medium"/>
              </a:rPr>
              <a:t>1</a:t>
            </a:r>
            <a:r>
              <a:rPr lang="en-US" sz="4000" dirty="0">
                <a:latin typeface="Avenir Medium"/>
              </a:rPr>
              <a:t> </a:t>
            </a:r>
            <a:r>
              <a:rPr lang="en-US" sz="4000" dirty="0" smtClean="0">
                <a:latin typeface="Avenir Medium"/>
              </a:rPr>
              <a:t>Beverly </a:t>
            </a:r>
            <a:r>
              <a:rPr lang="en-US" sz="4000" dirty="0">
                <a:latin typeface="Avenir Medium"/>
              </a:rPr>
              <a:t>Green</a:t>
            </a:r>
            <a:r>
              <a:rPr lang="en-US" sz="4000" baseline="30000" dirty="0">
                <a:latin typeface="Avenir Medium"/>
              </a:rPr>
              <a:t>4</a:t>
            </a:r>
            <a:endParaRPr lang="en-US" altLang="en-US" sz="4000" b="1" dirty="0">
              <a:latin typeface="Avenir Medium"/>
            </a:endParaRPr>
          </a:p>
        </p:txBody>
      </p:sp>
      <p:sp>
        <p:nvSpPr>
          <p:cNvPr id="3080" name="Rectangle 180"/>
          <p:cNvSpPr>
            <a:spLocks noChangeArrowheads="1"/>
          </p:cNvSpPr>
          <p:nvPr/>
        </p:nvSpPr>
        <p:spPr bwMode="auto">
          <a:xfrm>
            <a:off x="16106382" y="22581421"/>
            <a:ext cx="19011557" cy="4081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 sz="3200">
                <a:solidFill>
                  <a:schemeClr val="tx1"/>
                </a:solidFill>
                <a:latin typeface="Helvetica" panose="020B0604020202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Helvetica" panose="020B0604020202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Helvetica" panose="020B0604020202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Helvetica" panose="020B0604020202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Helvetica" panose="020B0604020202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Helvetica" panose="020B0604020202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Helvetica" panose="020B0604020202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Helvetica" panose="020B0604020202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Helvetica" panose="020B0604020202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sz="7200" b="1" dirty="0">
                <a:latin typeface="Avenir Book" pitchFamily="124" charset="0"/>
              </a:rPr>
              <a:t>Transforming Research Findings into Action: Building a Strategy to Decrease Disparities in Colorectal Cancer Screening at the Local, Regional, and State </a:t>
            </a:r>
            <a:r>
              <a:rPr lang="en-US" sz="7200" b="1" dirty="0" smtClean="0">
                <a:latin typeface="Avenir Book" pitchFamily="124" charset="0"/>
              </a:rPr>
              <a:t>Level</a:t>
            </a:r>
            <a:endParaRPr lang="en-US" sz="7200" b="1" dirty="0">
              <a:latin typeface="Avenir Book" pitchFamily="124" charset="0"/>
            </a:endParaRPr>
          </a:p>
        </p:txBody>
      </p:sp>
      <p:sp>
        <p:nvSpPr>
          <p:cNvPr id="3083" name="Text Box 70"/>
          <p:cNvSpPr txBox="1">
            <a:spLocks noChangeArrowheads="1"/>
          </p:cNvSpPr>
          <p:nvPr/>
        </p:nvSpPr>
        <p:spPr bwMode="auto">
          <a:xfrm>
            <a:off x="16351677" y="30176803"/>
            <a:ext cx="18551446" cy="1299343"/>
          </a:xfrm>
          <a:prstGeom prst="rect">
            <a:avLst/>
          </a:prstGeom>
          <a:solidFill>
            <a:schemeClr val="bg1"/>
          </a:solidFill>
          <a:ln w="38100">
            <a:noFill/>
            <a:round/>
            <a:headEnd/>
            <a:tailEnd/>
          </a:ln>
        </p:spPr>
        <p:txBody>
          <a:bodyPr lIns="914400" tIns="457200" rIns="914400" bIns="914400"/>
          <a:lstStyle>
            <a:lvl1pPr>
              <a:spcBef>
                <a:spcPct val="20000"/>
              </a:spcBef>
              <a:buChar char="•"/>
              <a:defRPr sz="143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125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10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en-US" sz="4400" b="1" dirty="0">
                <a:solidFill>
                  <a:srgbClr val="000000"/>
                </a:solidFill>
                <a:latin typeface="Avenir Heavy" pitchFamily="124" charset="0"/>
              </a:rPr>
              <a:t>Further </a:t>
            </a:r>
            <a:r>
              <a:rPr lang="en-US" altLang="en-US" sz="4400" b="1" dirty="0" smtClean="0">
                <a:solidFill>
                  <a:srgbClr val="000000"/>
                </a:solidFill>
                <a:latin typeface="Avenir Heavy" pitchFamily="124" charset="0"/>
              </a:rPr>
              <a:t>information:  </a:t>
            </a:r>
            <a:r>
              <a:rPr lang="en-US" altLang="en-US" sz="3000" dirty="0" smtClean="0">
                <a:solidFill>
                  <a:srgbClr val="000000"/>
                </a:solidFill>
                <a:latin typeface="Avenir Book" pitchFamily="124" charset="0"/>
              </a:rPr>
              <a:t>Please </a:t>
            </a:r>
            <a:r>
              <a:rPr lang="en-US" altLang="en-US" sz="3000" dirty="0">
                <a:latin typeface="Avenir Book" pitchFamily="124" charset="0"/>
              </a:rPr>
              <a:t>contact:  Laura-Mae Baldwin at </a:t>
            </a:r>
            <a:r>
              <a:rPr lang="en-US" altLang="en-US" sz="3000" u="sng" dirty="0">
                <a:latin typeface="Avenir Book" pitchFamily="124" charset="0"/>
                <a:hlinkClick r:id="rId5"/>
              </a:rPr>
              <a:t>lmb@uw.edu</a:t>
            </a:r>
            <a:r>
              <a:rPr lang="en-US" altLang="en-US" sz="2800" dirty="0">
                <a:latin typeface="Avenir Book" pitchFamily="124" charset="0"/>
              </a:rPr>
              <a:t>.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endParaRPr lang="en-US" altLang="en-US" sz="2800" dirty="0">
              <a:latin typeface="Avenir Book" pitchFamily="12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3607287" y="28851089"/>
            <a:ext cx="6696187" cy="216421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8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74139" y="28843198"/>
            <a:ext cx="6217920" cy="2133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" name="Text Box 14"/>
          <p:cNvSpPr txBox="1">
            <a:spLocks noChangeArrowheads="1"/>
          </p:cNvSpPr>
          <p:nvPr/>
        </p:nvSpPr>
        <p:spPr bwMode="auto">
          <a:xfrm>
            <a:off x="16376877" y="28592550"/>
            <a:ext cx="18452645" cy="1661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274320" tIns="274320" rIns="274320" bIns="274320" anchor="ctr">
            <a:spAutoFit/>
          </a:bodyPr>
          <a:lstStyle>
            <a:lvl1pPr>
              <a:spcBef>
                <a:spcPct val="20000"/>
              </a:spcBef>
              <a:buChar char="•"/>
              <a:defRPr sz="143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125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10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lvl="0">
              <a:buNone/>
            </a:pPr>
            <a:r>
              <a:rPr lang="en-US" sz="2400" baseline="30000" dirty="0" smtClean="0">
                <a:latin typeface="Avenir Book"/>
              </a:rPr>
              <a:t>1</a:t>
            </a:r>
            <a:r>
              <a:rPr lang="en-US" sz="2400" dirty="0" smtClean="0">
                <a:latin typeface="Avenir Book"/>
              </a:rPr>
              <a:t>Department </a:t>
            </a:r>
            <a:r>
              <a:rPr lang="en-US" sz="2400" dirty="0">
                <a:latin typeface="Avenir Book"/>
              </a:rPr>
              <a:t>of Family Medicine, University of Washington, Seattle, </a:t>
            </a:r>
            <a:r>
              <a:rPr lang="en-US" sz="2400" dirty="0" smtClean="0">
                <a:latin typeface="Avenir Book"/>
              </a:rPr>
              <a:t>Washington, </a:t>
            </a:r>
            <a:r>
              <a:rPr lang="en-US" sz="2400" baseline="30000" dirty="0" smtClean="0">
                <a:latin typeface="Avenir Book"/>
              </a:rPr>
              <a:t>2</a:t>
            </a:r>
            <a:r>
              <a:rPr lang="en-US" sz="2400" dirty="0" smtClean="0">
                <a:latin typeface="Avenir Book"/>
              </a:rPr>
              <a:t>The </a:t>
            </a:r>
            <a:r>
              <a:rPr lang="en-US" sz="2400" dirty="0">
                <a:latin typeface="Avenir Book"/>
              </a:rPr>
              <a:t>Center for Health Research, Kaiser Permanente Northwest, Portland, </a:t>
            </a:r>
            <a:r>
              <a:rPr lang="en-US" sz="2400" dirty="0" smtClean="0">
                <a:latin typeface="Avenir Book"/>
              </a:rPr>
              <a:t>Oregon, </a:t>
            </a:r>
            <a:r>
              <a:rPr lang="en-US" sz="2400" baseline="30000" dirty="0" smtClean="0">
                <a:latin typeface="Avenir Book"/>
              </a:rPr>
              <a:t>3</a:t>
            </a:r>
            <a:r>
              <a:rPr lang="en-US" sz="2400" dirty="0" smtClean="0">
                <a:latin typeface="Avenir Book"/>
              </a:rPr>
              <a:t>Communications and Public Relations, </a:t>
            </a:r>
            <a:r>
              <a:rPr lang="en-US" sz="2400" dirty="0" err="1" smtClean="0">
                <a:latin typeface="Avenir Book"/>
              </a:rPr>
              <a:t>AcademyHealth</a:t>
            </a:r>
            <a:r>
              <a:rPr lang="en-US" sz="2400" dirty="0" smtClean="0">
                <a:latin typeface="Avenir Book"/>
              </a:rPr>
              <a:t>, </a:t>
            </a:r>
            <a:r>
              <a:rPr lang="en-US" sz="2400" baseline="30000" dirty="0" smtClean="0">
                <a:latin typeface="Avenir Book"/>
              </a:rPr>
              <a:t>4</a:t>
            </a:r>
            <a:r>
              <a:rPr lang="en-US" sz="2400" dirty="0" smtClean="0">
                <a:latin typeface="Avenir Book"/>
              </a:rPr>
              <a:t>Health </a:t>
            </a:r>
            <a:r>
              <a:rPr lang="en-US" sz="2400" dirty="0">
                <a:latin typeface="Avenir Book"/>
              </a:rPr>
              <a:t>Research Institute, Kaiser Permanente Washington, Seattle, </a:t>
            </a:r>
            <a:r>
              <a:rPr lang="en-US" sz="2400" dirty="0" smtClean="0">
                <a:latin typeface="Avenir Book"/>
              </a:rPr>
              <a:t>Washington</a:t>
            </a:r>
            <a:endParaRPr lang="en-US" sz="2400" b="1" dirty="0">
              <a:latin typeface="Avenir Book"/>
            </a:endParaRPr>
          </a:p>
        </p:txBody>
      </p:sp>
      <p:sp>
        <p:nvSpPr>
          <p:cNvPr id="32" name="Text Box 70"/>
          <p:cNvSpPr txBox="1">
            <a:spLocks noChangeArrowheads="1"/>
          </p:cNvSpPr>
          <p:nvPr/>
        </p:nvSpPr>
        <p:spPr bwMode="auto">
          <a:xfrm>
            <a:off x="16780397" y="1136435"/>
            <a:ext cx="19286819" cy="6666696"/>
          </a:xfrm>
          <a:prstGeom prst="rect">
            <a:avLst/>
          </a:prstGeom>
          <a:noFill/>
          <a:ln w="38100">
            <a:noFill/>
            <a:round/>
            <a:headEnd/>
            <a:tailEnd/>
          </a:ln>
        </p:spPr>
        <p:txBody>
          <a:bodyPr lIns="914400" tIns="457200" rIns="914400" bIns="914400"/>
          <a:lstStyle>
            <a:lvl1pPr>
              <a:spcBef>
                <a:spcPct val="20000"/>
              </a:spcBef>
              <a:buChar char="•"/>
              <a:defRPr sz="143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125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10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>
              <a:buNone/>
            </a:pPr>
            <a:r>
              <a:rPr lang="en-US" sz="8800" b="1" dirty="0">
                <a:solidFill>
                  <a:schemeClr val="bg1"/>
                </a:solidFill>
                <a:latin typeface="Avenir Heavy"/>
              </a:rPr>
              <a:t>A step-by-step communications</a:t>
            </a:r>
            <a:r>
              <a:rPr lang="en-US" sz="8800" b="1" dirty="0" smtClean="0">
                <a:solidFill>
                  <a:schemeClr val="bg1"/>
                </a:solidFill>
                <a:latin typeface="Avenir Heavy"/>
              </a:rPr>
              <a:t>/ dissemination </a:t>
            </a:r>
            <a:r>
              <a:rPr lang="en-US" sz="8800" b="1" dirty="0">
                <a:solidFill>
                  <a:schemeClr val="bg1"/>
                </a:solidFill>
                <a:latin typeface="Avenir Heavy"/>
              </a:rPr>
              <a:t>worksheet can help research teams develop action plans to translate their research findings into local </a:t>
            </a:r>
            <a:r>
              <a:rPr lang="en-US" sz="8800" b="1" dirty="0" smtClean="0">
                <a:solidFill>
                  <a:schemeClr val="bg1"/>
                </a:solidFill>
                <a:latin typeface="Avenir Heavy"/>
              </a:rPr>
              <a:t>action.</a:t>
            </a:r>
            <a:endParaRPr lang="en-US" sz="8800" b="1" dirty="0" smtClean="0">
              <a:solidFill>
                <a:schemeClr val="bg1"/>
              </a:solidFill>
              <a:latin typeface="Avenir Heavy"/>
            </a:endParaRPr>
          </a:p>
          <a:p>
            <a:pPr>
              <a:buNone/>
            </a:pPr>
            <a:endParaRPr lang="en-US" altLang="en-US" sz="8000" b="1" dirty="0" smtClean="0">
              <a:solidFill>
                <a:schemeClr val="bg1"/>
              </a:solidFill>
              <a:latin typeface="Avenir Heavy"/>
            </a:endParaRPr>
          </a:p>
          <a:p>
            <a:pPr>
              <a:buNone/>
            </a:pPr>
            <a:endParaRPr lang="en-US" altLang="en-US" sz="8000" b="1" dirty="0">
              <a:solidFill>
                <a:schemeClr val="bg1"/>
              </a:solidFill>
              <a:latin typeface="Avenir Heavy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77076" y="26447239"/>
            <a:ext cx="4389120" cy="2583178"/>
          </a:xfrm>
          <a:prstGeom prst="rect">
            <a:avLst/>
          </a:prstGeom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2201863"/>
            <a:ext cx="512064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3146425"/>
            <a:ext cx="512064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1" name="Rectangle 50"/>
          <p:cNvSpPr/>
          <p:nvPr/>
        </p:nvSpPr>
        <p:spPr>
          <a:xfrm>
            <a:off x="35664203" y="504833"/>
            <a:ext cx="15047335" cy="19936712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extBox 32"/>
          <p:cNvSpPr txBox="1"/>
          <p:nvPr/>
        </p:nvSpPr>
        <p:spPr>
          <a:xfrm>
            <a:off x="36134835" y="1484908"/>
            <a:ext cx="135406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b="1" dirty="0" smtClean="0">
                <a:latin typeface="Avenir Medium"/>
              </a:rPr>
              <a:t>Oregon </a:t>
            </a:r>
            <a:r>
              <a:rPr lang="en-US" b="1" dirty="0">
                <a:latin typeface="Avenir Medium"/>
              </a:rPr>
              <a:t>State’s </a:t>
            </a:r>
            <a:r>
              <a:rPr lang="en-US" b="1" dirty="0" smtClean="0">
                <a:latin typeface="Avenir Medium"/>
              </a:rPr>
              <a:t>Communications/Dissemination Plan</a:t>
            </a:r>
            <a:endParaRPr lang="en-US" dirty="0">
              <a:latin typeface="Avenir Medium"/>
            </a:endParaRPr>
          </a:p>
        </p:txBody>
      </p:sp>
      <p:sp>
        <p:nvSpPr>
          <p:cNvPr id="39" name="TextBox 38"/>
          <p:cNvSpPr txBox="1"/>
          <p:nvPr/>
        </p:nvSpPr>
        <p:spPr>
          <a:xfrm flipH="1">
            <a:off x="1555555" y="14479276"/>
            <a:ext cx="620637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>
              <a:spcBef>
                <a:spcPct val="10000"/>
              </a:spcBef>
            </a:pPr>
            <a:r>
              <a:rPr lang="en-US" b="1" dirty="0" smtClean="0">
                <a:latin typeface="Avenir Medium"/>
              </a:rPr>
              <a:t>Goal:</a:t>
            </a:r>
            <a:r>
              <a:rPr lang="en-US" dirty="0" smtClean="0">
                <a:latin typeface="Avenir Medium"/>
              </a:rPr>
              <a:t>  </a:t>
            </a:r>
            <a:r>
              <a:rPr lang="en-US" dirty="0">
                <a:latin typeface="Avenir Medium"/>
              </a:rPr>
              <a:t>To incentivize CRC screening for Medicaid patients in Washington state</a:t>
            </a:r>
            <a:r>
              <a:rPr lang="en-US" dirty="0" smtClean="0">
                <a:latin typeface="Avenir Medium"/>
              </a:rPr>
              <a:t>.</a:t>
            </a:r>
            <a:endParaRPr lang="en-US" dirty="0">
              <a:latin typeface="Avenir Medium"/>
            </a:endParaRPr>
          </a:p>
        </p:txBody>
      </p:sp>
      <p:sp>
        <p:nvSpPr>
          <p:cNvPr id="41" name="TextBox 40"/>
          <p:cNvSpPr txBox="1"/>
          <p:nvPr/>
        </p:nvSpPr>
        <p:spPr>
          <a:xfrm flipH="1">
            <a:off x="8404363" y="14499500"/>
            <a:ext cx="6683236" cy="1618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>
              <a:spcBef>
                <a:spcPct val="10000"/>
              </a:spcBef>
              <a:buNone/>
            </a:pPr>
            <a:r>
              <a:rPr lang="en-US" b="1" dirty="0" smtClean="0">
                <a:latin typeface="Avenir Medium"/>
              </a:rPr>
              <a:t>Audience</a:t>
            </a:r>
            <a:r>
              <a:rPr lang="en-US" b="1" dirty="0">
                <a:latin typeface="Avenir Medium"/>
              </a:rPr>
              <a:t>:  </a:t>
            </a:r>
            <a:endParaRPr lang="en-US" b="1" dirty="0" smtClean="0">
              <a:latin typeface="Avenir Medium"/>
            </a:endParaRPr>
          </a:p>
          <a:p>
            <a:pPr eaLnBrk="1" hangingPunct="1">
              <a:spcBef>
                <a:spcPct val="10000"/>
              </a:spcBef>
              <a:buNone/>
            </a:pPr>
            <a:r>
              <a:rPr lang="en-US" dirty="0" smtClean="0">
                <a:latin typeface="Avenir Medium"/>
              </a:rPr>
              <a:t>Washington’s </a:t>
            </a:r>
            <a:r>
              <a:rPr lang="en-US" dirty="0">
                <a:latin typeface="Avenir Medium"/>
              </a:rPr>
              <a:t>Health Care Authority (Medicaid Program</a:t>
            </a:r>
            <a:r>
              <a:rPr lang="en-US" dirty="0" smtClean="0">
                <a:latin typeface="Avenir Medium"/>
              </a:rPr>
              <a:t>)</a:t>
            </a:r>
            <a:endParaRPr lang="en-US" dirty="0"/>
          </a:p>
        </p:txBody>
      </p:sp>
      <p:sp>
        <p:nvSpPr>
          <p:cNvPr id="42" name="TextBox 41"/>
          <p:cNvSpPr txBox="1"/>
          <p:nvPr/>
        </p:nvSpPr>
        <p:spPr>
          <a:xfrm flipH="1">
            <a:off x="801811" y="16396689"/>
            <a:ext cx="137397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>
              <a:spcBef>
                <a:spcPct val="10000"/>
              </a:spcBef>
            </a:pPr>
            <a:r>
              <a:rPr lang="en-US" b="1" dirty="0">
                <a:latin typeface="Avenir Medium"/>
              </a:rPr>
              <a:t>Messages</a:t>
            </a:r>
            <a:r>
              <a:rPr lang="en-US" b="1" dirty="0" smtClean="0">
                <a:latin typeface="Avenir Medium"/>
              </a:rPr>
              <a:t>:</a:t>
            </a:r>
            <a:endParaRPr lang="en-US" b="1" dirty="0" smtClean="0">
              <a:latin typeface="Avenir Medium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81122" y="12379341"/>
            <a:ext cx="15149771" cy="19096805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TextBox 39"/>
          <p:cNvSpPr txBox="1"/>
          <p:nvPr/>
        </p:nvSpPr>
        <p:spPr>
          <a:xfrm>
            <a:off x="801812" y="12389716"/>
            <a:ext cx="14700046" cy="16773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hangingPunct="1">
              <a:spcBef>
                <a:spcPts val="2400"/>
              </a:spcBef>
              <a:buNone/>
            </a:pPr>
            <a:r>
              <a:rPr lang="en-US" altLang="en-US" sz="4400" b="1" dirty="0">
                <a:solidFill>
                  <a:srgbClr val="000000"/>
                </a:solidFill>
                <a:latin typeface="Avenir Heavy" pitchFamily="124" charset="0"/>
              </a:rPr>
              <a:t>Results</a:t>
            </a:r>
          </a:p>
          <a:p>
            <a:pPr algn="ctr" eaLnBrk="1" hangingPunct="1">
              <a:spcBef>
                <a:spcPct val="10000"/>
              </a:spcBef>
              <a:buNone/>
            </a:pPr>
            <a:endParaRPr lang="en-US" altLang="en-US" sz="2000" b="1" dirty="0">
              <a:solidFill>
                <a:srgbClr val="000000"/>
              </a:solidFill>
              <a:latin typeface="Avenir Heavy" pitchFamily="124" charset="0"/>
            </a:endParaRPr>
          </a:p>
          <a:p>
            <a:pPr eaLnBrk="1" hangingPunct="1">
              <a:spcBef>
                <a:spcPts val="600"/>
              </a:spcBef>
              <a:buNone/>
            </a:pPr>
            <a:r>
              <a:rPr lang="en-US" b="1" dirty="0">
                <a:latin typeface="Avenir Medium"/>
              </a:rPr>
              <a:t>Washington State’s Communication/Dissemination Plan 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06" t="31509" r="15825" b="9683"/>
          <a:stretch/>
        </p:blipFill>
        <p:spPr>
          <a:xfrm>
            <a:off x="8236499" y="8216194"/>
            <a:ext cx="7056120" cy="3429000"/>
          </a:xfrm>
          <a:prstGeom prst="rect">
            <a:avLst/>
          </a:prstGeom>
          <a:ln>
            <a:noFill/>
          </a:ln>
        </p:spPr>
      </p:pic>
      <p:sp>
        <p:nvSpPr>
          <p:cNvPr id="18" name="TextBox 17"/>
          <p:cNvSpPr txBox="1"/>
          <p:nvPr/>
        </p:nvSpPr>
        <p:spPr>
          <a:xfrm>
            <a:off x="933612" y="7461853"/>
            <a:ext cx="6857538" cy="7591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Transforming our research </a:t>
            </a:r>
          </a:p>
          <a:p>
            <a:pPr algn="ctr">
              <a:lnSpc>
                <a:spcPts val="2600"/>
              </a:lnSpc>
            </a:pPr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findings into action</a:t>
            </a:r>
            <a:endParaRPr lang="en-U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8236499" y="7741599"/>
            <a:ext cx="6882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BeneFIT</a:t>
            </a:r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 workshop activities</a:t>
            </a:r>
            <a:endParaRPr lang="en-U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455325" y="6762495"/>
            <a:ext cx="15121166" cy="5261624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TextBox 43"/>
          <p:cNvSpPr txBox="1"/>
          <p:nvPr/>
        </p:nvSpPr>
        <p:spPr>
          <a:xfrm>
            <a:off x="2445300" y="6809330"/>
            <a:ext cx="1120880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hangingPunct="1">
              <a:spcBef>
                <a:spcPts val="1200"/>
              </a:spcBef>
              <a:buNone/>
            </a:pPr>
            <a:r>
              <a:rPr lang="en-US" altLang="en-US" sz="4400" b="1" dirty="0">
                <a:solidFill>
                  <a:srgbClr val="000000"/>
                </a:solidFill>
                <a:latin typeface="Avenir Heavy" pitchFamily="124" charset="0"/>
              </a:rPr>
              <a:t>Methods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25" t="27504" r="19370" b="2181"/>
          <a:stretch/>
        </p:blipFill>
        <p:spPr>
          <a:xfrm>
            <a:off x="7981313" y="1713891"/>
            <a:ext cx="7258272" cy="4389120"/>
          </a:xfrm>
          <a:prstGeom prst="rect">
            <a:avLst/>
          </a:prstGeom>
          <a:ln>
            <a:noFill/>
          </a:ln>
        </p:spPr>
      </p:pic>
      <p:sp>
        <p:nvSpPr>
          <p:cNvPr id="15" name="TextBox 14"/>
          <p:cNvSpPr txBox="1"/>
          <p:nvPr/>
        </p:nvSpPr>
        <p:spPr>
          <a:xfrm flipH="1">
            <a:off x="801811" y="1603875"/>
            <a:ext cx="6659940" cy="4550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400"/>
              </a:lnSpc>
            </a:pPr>
            <a:r>
              <a:rPr lang="en-US" dirty="0" err="1" smtClean="0">
                <a:latin typeface="Avenir Medium"/>
              </a:rPr>
              <a:t>BeneFIT</a:t>
            </a:r>
            <a:r>
              <a:rPr lang="en-US" dirty="0" smtClean="0">
                <a:latin typeface="Avenir Medium"/>
              </a:rPr>
              <a:t> studied implementation of mailed fecal immunochemical test (FIT) programs by Medicaid/ Medicare health insurance plans in Washington and Oregon.</a:t>
            </a:r>
          </a:p>
          <a:p>
            <a:pPr>
              <a:lnSpc>
                <a:spcPts val="3400"/>
              </a:lnSpc>
            </a:pPr>
            <a:endParaRPr lang="en-US" dirty="0" smtClean="0">
              <a:latin typeface="Avenir Medium"/>
            </a:endParaRPr>
          </a:p>
          <a:p>
            <a:pPr eaLnBrk="1" hangingPunct="1">
              <a:lnSpc>
                <a:spcPts val="3400"/>
              </a:lnSpc>
              <a:spcBef>
                <a:spcPct val="10000"/>
              </a:spcBef>
              <a:buNone/>
            </a:pPr>
            <a:r>
              <a:rPr lang="en-US" b="1" dirty="0">
                <a:latin typeface="Avenir Medium"/>
              </a:rPr>
              <a:t>The research team’s goal</a:t>
            </a:r>
            <a:r>
              <a:rPr lang="en-US" dirty="0">
                <a:latin typeface="Avenir Medium"/>
              </a:rPr>
              <a:t>: </a:t>
            </a:r>
          </a:p>
          <a:p>
            <a:pPr eaLnBrk="1" hangingPunct="1">
              <a:lnSpc>
                <a:spcPts val="3400"/>
              </a:lnSpc>
              <a:spcBef>
                <a:spcPct val="10000"/>
              </a:spcBef>
              <a:buNone/>
            </a:pPr>
            <a:r>
              <a:rPr lang="en-US" dirty="0" smtClean="0">
                <a:latin typeface="Avenir Medium"/>
              </a:rPr>
              <a:t>To </a:t>
            </a:r>
            <a:r>
              <a:rPr lang="en-US" dirty="0">
                <a:latin typeface="Avenir Medium"/>
              </a:rPr>
              <a:t>increase adoption of mailed </a:t>
            </a:r>
            <a:br>
              <a:rPr lang="en-US" dirty="0">
                <a:latin typeface="Avenir Medium"/>
              </a:rPr>
            </a:br>
            <a:r>
              <a:rPr lang="en-US" dirty="0">
                <a:latin typeface="Avenir Medium"/>
              </a:rPr>
              <a:t>FIT programs by Medicaid</a:t>
            </a:r>
            <a:r>
              <a:rPr lang="en-US" dirty="0" smtClean="0">
                <a:latin typeface="Avenir Medium"/>
              </a:rPr>
              <a:t>/ Medicare </a:t>
            </a:r>
            <a:r>
              <a:rPr lang="en-US" dirty="0">
                <a:latin typeface="Avenir Medium"/>
              </a:rPr>
              <a:t>health plans in each state</a:t>
            </a:r>
            <a:endParaRPr lang="en-US" dirty="0"/>
          </a:p>
        </p:txBody>
      </p:sp>
      <p:sp>
        <p:nvSpPr>
          <p:cNvPr id="35" name="TextBox 34"/>
          <p:cNvSpPr txBox="1"/>
          <p:nvPr/>
        </p:nvSpPr>
        <p:spPr>
          <a:xfrm>
            <a:off x="9688273" y="1577160"/>
            <a:ext cx="41992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BeneFIT</a:t>
            </a:r>
            <a:r>
              <a:rPr lang="en-US" sz="1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INCREASED </a:t>
            </a:r>
            <a:r>
              <a:rPr lang="en-US" sz="1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CRC SCREENNG RATES </a:t>
            </a:r>
            <a:r>
              <a:rPr lang="en-US" sz="1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in both health </a:t>
            </a:r>
            <a:r>
              <a:rPr lang="en-US" sz="1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plans</a:t>
            </a:r>
            <a:endParaRPr lang="en-US" sz="18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5715679" y="549768"/>
            <a:ext cx="46786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1800"/>
              </a:spcBef>
            </a:pPr>
            <a:r>
              <a:rPr lang="en-US" altLang="en-US" sz="4400" b="1" dirty="0" smtClean="0">
                <a:solidFill>
                  <a:srgbClr val="000000"/>
                </a:solidFill>
                <a:latin typeface="Avenir Heavy"/>
              </a:rPr>
              <a:t>Background</a:t>
            </a:r>
            <a:endParaRPr lang="en-US" sz="4400" dirty="0">
              <a:latin typeface="Avenir Heavy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455325" y="504833"/>
            <a:ext cx="15121166" cy="5915170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TextBox 51"/>
          <p:cNvSpPr txBox="1"/>
          <p:nvPr/>
        </p:nvSpPr>
        <p:spPr>
          <a:xfrm>
            <a:off x="36556139" y="512569"/>
            <a:ext cx="1305692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4400" b="1" dirty="0" smtClean="0">
                <a:solidFill>
                  <a:srgbClr val="000000"/>
                </a:solidFill>
                <a:latin typeface="Avenir Heavy" pitchFamily="124" charset="0"/>
              </a:rPr>
              <a:t>Results</a:t>
            </a:r>
            <a:r>
              <a:rPr lang="en-US" altLang="en-US" dirty="0" smtClean="0"/>
              <a:t>   </a:t>
            </a:r>
            <a:r>
              <a:rPr lang="en-US" altLang="en-US" sz="4400" b="1" dirty="0">
                <a:solidFill>
                  <a:srgbClr val="000000"/>
                </a:solidFill>
                <a:latin typeface="Avenir Heavy" pitchFamily="124" charset="0"/>
              </a:rPr>
              <a:t>(Cont’d)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43395492" y="2528899"/>
            <a:ext cx="6132480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b="1" dirty="0">
                <a:latin typeface="Avenir Medium"/>
              </a:rPr>
              <a:t>Audience: </a:t>
            </a:r>
            <a:endParaRPr lang="en-US" b="1" dirty="0" smtClean="0">
              <a:latin typeface="Avenir Medium"/>
            </a:endParaRPr>
          </a:p>
          <a:p>
            <a:pPr>
              <a:lnSpc>
                <a:spcPts val="3400"/>
              </a:lnSpc>
              <a:buNone/>
            </a:pPr>
            <a:r>
              <a:rPr lang="en-US" dirty="0">
                <a:latin typeface="Avenir Medium"/>
              </a:rPr>
              <a:t>Health </a:t>
            </a:r>
            <a:r>
              <a:rPr lang="en-US" dirty="0">
                <a:latin typeface="Avenir Medium"/>
              </a:rPr>
              <a:t>Plans </a:t>
            </a:r>
          </a:p>
          <a:p>
            <a:pPr>
              <a:lnSpc>
                <a:spcPts val="3400"/>
              </a:lnSpc>
              <a:buNone/>
            </a:pPr>
            <a:r>
              <a:rPr lang="en-US" dirty="0">
                <a:latin typeface="Avenir Medium"/>
              </a:rPr>
              <a:t>Coordinated Care Organizations</a:t>
            </a:r>
          </a:p>
          <a:p>
            <a:pPr>
              <a:lnSpc>
                <a:spcPts val="3400"/>
              </a:lnSpc>
              <a:buNone/>
            </a:pPr>
            <a:r>
              <a:rPr lang="en-US" dirty="0">
                <a:latin typeface="Avenir Medium"/>
              </a:rPr>
              <a:t>Clinic and Community </a:t>
            </a:r>
            <a:r>
              <a:rPr lang="en-US" dirty="0">
                <a:latin typeface="Avenir Medium"/>
              </a:rPr>
              <a:t>Leaders</a:t>
            </a:r>
            <a:endParaRPr lang="en-US" dirty="0">
              <a:latin typeface="Avenir Medium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36632150" y="2520414"/>
            <a:ext cx="6362237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400"/>
              </a:lnSpc>
              <a:buNone/>
            </a:pPr>
            <a:r>
              <a:rPr lang="en-US" b="1" dirty="0">
                <a:latin typeface="Avenir Medium"/>
              </a:rPr>
              <a:t>Goals:</a:t>
            </a:r>
            <a:r>
              <a:rPr lang="en-US" dirty="0">
                <a:latin typeface="Avenir Medium"/>
              </a:rPr>
              <a:t> </a:t>
            </a:r>
            <a:r>
              <a:rPr lang="en-US" dirty="0">
                <a:latin typeface="Avenir Medium"/>
              </a:rPr>
              <a:t>To raise awareness of the success of the </a:t>
            </a:r>
            <a:r>
              <a:rPr lang="en-US" dirty="0" err="1">
                <a:latin typeface="Avenir Medium"/>
              </a:rPr>
              <a:t>BeneFIT</a:t>
            </a:r>
            <a:r>
              <a:rPr lang="en-US" dirty="0">
                <a:latin typeface="Avenir Medium"/>
              </a:rPr>
              <a:t> program </a:t>
            </a:r>
            <a:endParaRPr lang="en-US" dirty="0">
              <a:latin typeface="Avenir Medium"/>
            </a:endParaRPr>
          </a:p>
          <a:p>
            <a:pPr>
              <a:lnSpc>
                <a:spcPts val="3400"/>
              </a:lnSpc>
              <a:buNone/>
            </a:pPr>
            <a:endParaRPr lang="en-US" dirty="0">
              <a:latin typeface="Avenir Medium"/>
            </a:endParaRPr>
          </a:p>
          <a:p>
            <a:pPr>
              <a:lnSpc>
                <a:spcPts val="3400"/>
              </a:lnSpc>
              <a:buNone/>
            </a:pPr>
            <a:r>
              <a:rPr lang="en-US" dirty="0">
                <a:latin typeface="Avenir Medium"/>
              </a:rPr>
              <a:t>To encourage health plans to adopt mailed FIT outreach programs </a:t>
            </a:r>
          </a:p>
        </p:txBody>
      </p:sp>
      <p:pic>
        <p:nvPicPr>
          <p:cNvPr id="56" name="Picture 5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663488" y="20896740"/>
            <a:ext cx="15041551" cy="4620135"/>
          </a:xfrm>
          <a:prstGeom prst="rect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67" name="TextBox 66"/>
          <p:cNvSpPr txBox="1"/>
          <p:nvPr/>
        </p:nvSpPr>
        <p:spPr>
          <a:xfrm flipH="1">
            <a:off x="935434" y="24672916"/>
            <a:ext cx="154678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>
              <a:spcBef>
                <a:spcPct val="10000"/>
              </a:spcBef>
            </a:pPr>
            <a:r>
              <a:rPr lang="en-US" b="1" dirty="0" smtClean="0">
                <a:latin typeface="Avenir Medium"/>
              </a:rPr>
              <a:t>Communications Network:</a:t>
            </a:r>
            <a:endParaRPr lang="en-US" sz="2400" dirty="0" smtClean="0">
              <a:latin typeface="Avenir LT Std 55 Roman" panose="020B0503020203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36134834" y="5675489"/>
            <a:ext cx="135406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b="1" dirty="0" smtClean="0">
                <a:latin typeface="Avenir Medium"/>
              </a:rPr>
              <a:t>Communication Channels:</a:t>
            </a:r>
            <a:endParaRPr lang="en-US" dirty="0">
              <a:latin typeface="Avenir Medium"/>
            </a:endParaRPr>
          </a:p>
        </p:txBody>
      </p:sp>
      <p:pic>
        <p:nvPicPr>
          <p:cNvPr id="60" name="Picture 59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25" t="27287" r="23396" b="238"/>
          <a:stretch/>
        </p:blipFill>
        <p:spPr>
          <a:xfrm>
            <a:off x="35836682" y="14786934"/>
            <a:ext cx="7197991" cy="5386354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63" t="27545" r="23087" b="437"/>
          <a:stretch/>
        </p:blipFill>
        <p:spPr>
          <a:xfrm>
            <a:off x="43337630" y="14824965"/>
            <a:ext cx="7313185" cy="525756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28" t="11191" r="44472" b="32633"/>
          <a:stretch/>
        </p:blipFill>
        <p:spPr>
          <a:xfrm>
            <a:off x="3870960" y="25420320"/>
            <a:ext cx="8930640" cy="5806440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grpSp>
        <p:nvGrpSpPr>
          <p:cNvPr id="43" name="Group 42"/>
          <p:cNvGrpSpPr/>
          <p:nvPr/>
        </p:nvGrpSpPr>
        <p:grpSpPr>
          <a:xfrm>
            <a:off x="17989732" y="10533290"/>
            <a:ext cx="15257344" cy="9451409"/>
            <a:chOff x="17989732" y="10533290"/>
            <a:chExt cx="15257344" cy="9451409"/>
          </a:xfrm>
        </p:grpSpPr>
        <p:grpSp>
          <p:nvGrpSpPr>
            <p:cNvPr id="17" name="Group 16"/>
            <p:cNvGrpSpPr/>
            <p:nvPr/>
          </p:nvGrpSpPr>
          <p:grpSpPr>
            <a:xfrm>
              <a:off x="17989732" y="10537245"/>
              <a:ext cx="7345680" cy="9447454"/>
              <a:chOff x="17830800" y="9069146"/>
              <a:chExt cx="7345680" cy="9447454"/>
            </a:xfrm>
          </p:grpSpPr>
          <p:sp>
            <p:nvSpPr>
              <p:cNvPr id="16" name="Rectangle 15"/>
              <p:cNvSpPr/>
              <p:nvPr/>
            </p:nvSpPr>
            <p:spPr>
              <a:xfrm>
                <a:off x="17830800" y="9069146"/>
                <a:ext cx="7345680" cy="9447454"/>
              </a:xfrm>
              <a:prstGeom prst="rect">
                <a:avLst/>
              </a:prstGeom>
              <a:solidFill>
                <a:schemeClr val="bg1"/>
              </a:solidFill>
              <a:ln w="76200">
                <a:solidFill>
                  <a:srgbClr val="D96D26"/>
                </a:solidFill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aphicFrame>
            <p:nvGraphicFramePr>
              <p:cNvPr id="11" name="Object 10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398073525"/>
                  </p:ext>
                </p:extLst>
              </p:nvPr>
            </p:nvGraphicFramePr>
            <p:xfrm>
              <a:off x="18113828" y="9253559"/>
              <a:ext cx="6583363" cy="864076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75" name="Document" r:id="rId14" imgW="6872357" imgH="9020100" progId="Word.Document.12">
                      <p:embed/>
                    </p:oleObj>
                  </mc:Choice>
                  <mc:Fallback>
                    <p:oleObj name="Document" r:id="rId14" imgW="6872357" imgH="9020100" progId="Word.Document.12">
                      <p:embed/>
                      <p:pic>
                        <p:nvPicPr>
                          <p:cNvPr id="0" name=""/>
                          <p:cNvPicPr/>
                          <p:nvPr/>
                        </p:nvPicPr>
                        <p:blipFill>
                          <a:blip r:embed="rId15"/>
                          <a:stretch>
                            <a:fillRect/>
                          </a:stretch>
                        </p:blipFill>
                        <p:spPr>
                          <a:xfrm>
                            <a:off x="18113828" y="9253559"/>
                            <a:ext cx="6583363" cy="8640762"/>
                          </a:xfrm>
                          <a:prstGeom prst="rect">
                            <a:avLst/>
                          </a:prstGeom>
                          <a:noFill/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19" name="Group 18"/>
            <p:cNvGrpSpPr/>
            <p:nvPr/>
          </p:nvGrpSpPr>
          <p:grpSpPr>
            <a:xfrm>
              <a:off x="25901396" y="10533290"/>
              <a:ext cx="7345680" cy="9447454"/>
              <a:chOff x="25430114" y="10870488"/>
              <a:chExt cx="7345680" cy="9447454"/>
            </a:xfrm>
          </p:grpSpPr>
          <p:sp>
            <p:nvSpPr>
              <p:cNvPr id="53" name="Rectangle 52"/>
              <p:cNvSpPr/>
              <p:nvPr/>
            </p:nvSpPr>
            <p:spPr>
              <a:xfrm>
                <a:off x="25430114" y="10870488"/>
                <a:ext cx="7345680" cy="9447454"/>
              </a:xfrm>
              <a:prstGeom prst="rect">
                <a:avLst/>
              </a:prstGeom>
              <a:solidFill>
                <a:schemeClr val="bg1"/>
              </a:solidFill>
              <a:ln w="76200">
                <a:solidFill>
                  <a:srgbClr val="D96D26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aphicFrame>
            <p:nvGraphicFramePr>
              <p:cNvPr id="12" name="Object 11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771001552"/>
                  </p:ext>
                </p:extLst>
              </p:nvPr>
            </p:nvGraphicFramePr>
            <p:xfrm>
              <a:off x="25668528" y="10970309"/>
              <a:ext cx="6858000" cy="890111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76" name="Document" r:id="rId16" imgW="6872357" imgH="8905649" progId="Word.Document.12">
                      <p:embed/>
                    </p:oleObj>
                  </mc:Choice>
                  <mc:Fallback>
                    <p:oleObj name="Document" r:id="rId16" imgW="6872357" imgH="8905649" progId="Word.Document.12">
                      <p:embed/>
                      <p:pic>
                        <p:nvPicPr>
                          <p:cNvPr id="0" name=""/>
                          <p:cNvPicPr/>
                          <p:nvPr/>
                        </p:nvPicPr>
                        <p:blipFill>
                          <a:blip r:embed="rId17"/>
                          <a:stretch>
                            <a:fillRect/>
                          </a:stretch>
                        </p:blipFill>
                        <p:spPr>
                          <a:xfrm>
                            <a:off x="25668528" y="10970309"/>
                            <a:ext cx="6858000" cy="8901112"/>
                          </a:xfrm>
                          <a:prstGeom prst="rect">
                            <a:avLst/>
                          </a:prstGeom>
                          <a:noFill/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pic>
        <p:nvPicPr>
          <p:cNvPr id="49" name="Picture 2" descr="Center for Health Research">
            <a:extLst>
              <a:ext uri="{FF2B5EF4-FFF2-40B4-BE49-F238E27FC236}">
                <a16:creationId xmlns:a16="http://schemas.microsoft.com/office/drawing/2014/main" id="{C0B05479-61ED-4263-B3D4-080855BFCC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64330" y="29896483"/>
            <a:ext cx="6309360" cy="972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18992" y="26278953"/>
            <a:ext cx="4206240" cy="2306095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22501522" y="32473030"/>
            <a:ext cx="16550640" cy="530843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28" t="26213" r="14530" b="305"/>
          <a:stretch/>
        </p:blipFill>
        <p:spPr>
          <a:xfrm>
            <a:off x="3180713" y="18188825"/>
            <a:ext cx="10149840" cy="5894529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62" name="TextBox 61"/>
          <p:cNvSpPr txBox="1"/>
          <p:nvPr/>
        </p:nvSpPr>
        <p:spPr>
          <a:xfrm>
            <a:off x="36224058" y="13870535"/>
            <a:ext cx="69073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US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Health plan Oregon:</a:t>
            </a:r>
          </a:p>
          <a:p>
            <a:pPr algn="ctr">
              <a:buNone/>
            </a:pPr>
            <a:r>
              <a:rPr lang="en-US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Original Clinics</a:t>
            </a: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43361682" y="14263240"/>
            <a:ext cx="72947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US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Spread to additional health plans</a:t>
            </a: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34" t="31008" r="13491" b="7308"/>
          <a:stretch/>
        </p:blipFill>
        <p:spPr>
          <a:xfrm>
            <a:off x="933612" y="8254741"/>
            <a:ext cx="6885552" cy="3291840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sp>
        <p:nvSpPr>
          <p:cNvPr id="64" name="TextBox 63"/>
          <p:cNvSpPr txBox="1"/>
          <p:nvPr/>
        </p:nvSpPr>
        <p:spPr>
          <a:xfrm flipH="1">
            <a:off x="1307691" y="16950201"/>
            <a:ext cx="137397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US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Washington </a:t>
            </a:r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State CRC screening rates have not reached</a:t>
            </a:r>
          </a:p>
          <a:p>
            <a:pPr algn="ctr">
              <a:buNone/>
            </a:pPr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 the Healthy People 2020 or the National Colorectal</a:t>
            </a:r>
          </a:p>
          <a:p>
            <a:pPr algn="ctr">
              <a:buNone/>
            </a:pPr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Cancer Roundtable 80 by 2018 goals</a:t>
            </a:r>
            <a:endParaRPr lang="en-U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40" t="9295" r="9683" b="4645"/>
          <a:stretch/>
        </p:blipFill>
        <p:spPr>
          <a:xfrm>
            <a:off x="37405463" y="6349577"/>
            <a:ext cx="11521440" cy="7302589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Override1.xml><?xml version="1.0" encoding="utf-8"?>
<a:themeOverride xmlns:a="http://schemas.openxmlformats.org/drawingml/2006/main">
  <a:clrScheme name="Default Design 3">
    <a:dk1>
      <a:srgbClr val="000000"/>
    </a:dk1>
    <a:lt1>
      <a:srgbClr val="FFFFFF"/>
    </a:lt1>
    <a:dk2>
      <a:srgbClr val="000000"/>
    </a:dk2>
    <a:lt2>
      <a:srgbClr val="333333"/>
    </a:lt2>
    <a:accent1>
      <a:srgbClr val="DDDDDD"/>
    </a:accent1>
    <a:accent2>
      <a:srgbClr val="808080"/>
    </a:accent2>
    <a:accent3>
      <a:srgbClr val="FFFFFF"/>
    </a:accent3>
    <a:accent4>
      <a:srgbClr val="000000"/>
    </a:accent4>
    <a:accent5>
      <a:srgbClr val="EBEBEB"/>
    </a:accent5>
    <a:accent6>
      <a:srgbClr val="737373"/>
    </a:accent6>
    <a:hlink>
      <a:srgbClr val="4D4D4D"/>
    </a:hlink>
    <a:folHlink>
      <a:srgbClr val="EAEAEA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8501</TotalTime>
  <Words>281</Words>
  <Application>Microsoft Office PowerPoint</Application>
  <PresentationFormat>Custom</PresentationFormat>
  <Paragraphs>40</Paragraphs>
  <Slides>1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2" baseType="lpstr">
      <vt:lpstr>MS PGothic</vt:lpstr>
      <vt:lpstr>MS PGothic</vt:lpstr>
      <vt:lpstr>Avenir Book</vt:lpstr>
      <vt:lpstr>Avenir Heavy</vt:lpstr>
      <vt:lpstr>Avenir LT Std 55 Roman</vt:lpstr>
      <vt:lpstr>Avenir Medium</vt:lpstr>
      <vt:lpstr>Calibri</vt:lpstr>
      <vt:lpstr>Helvetica</vt:lpstr>
      <vt:lpstr>Times New Roman</vt:lpstr>
      <vt:lpstr>Default Design</vt:lpstr>
      <vt:lpstr>Microsoft Word Document</vt:lpstr>
      <vt:lpstr>PowerPoint Presentation</vt:lpstr>
    </vt:vector>
  </TitlesOfParts>
  <Manager/>
  <Company/>
  <LinksUpToDate>false</LinksUpToDate>
  <SharedDoc>false</SharedDoc>
  <HyperlinkBase>https://colinpurrington.com/tips/poster-design</HyperlinkBase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Horizontal conference poster template</dc:title>
  <dc:subject>conference poster</dc:subject>
  <dc:creator>Colin Purrington</dc:creator>
  <cp:keywords>poster, conference, session, meeting, symposium, research, presentation</cp:keywords>
  <dc:description>Copyright Colin Purrington 2019</dc:description>
  <cp:lastModifiedBy>Evelyn Chanasyk</cp:lastModifiedBy>
  <cp:revision>748</cp:revision>
  <cp:lastPrinted>2011-10-30T12:54:45Z</cp:lastPrinted>
  <dcterms:created xsi:type="dcterms:W3CDTF">2012-06-12T14:08:55Z</dcterms:created>
  <dcterms:modified xsi:type="dcterms:W3CDTF">2019-12-02T22:40:15Z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wner">
    <vt:lpwstr>Colin Purrington</vt:lpwstr>
  </property>
</Properties>
</file>