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pdf" ContentType="application/pdf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1"/>
  </p:notesMasterIdLst>
  <p:sldIdLst>
    <p:sldId id="257" r:id="rId2"/>
    <p:sldId id="259" r:id="rId3"/>
    <p:sldId id="300" r:id="rId4"/>
    <p:sldId id="290" r:id="rId5"/>
    <p:sldId id="264" r:id="rId6"/>
    <p:sldId id="267" r:id="rId7"/>
    <p:sldId id="265" r:id="rId8"/>
    <p:sldId id="287" r:id="rId9"/>
    <p:sldId id="294" r:id="rId10"/>
    <p:sldId id="301" r:id="rId11"/>
    <p:sldId id="302" r:id="rId12"/>
    <p:sldId id="291" r:id="rId13"/>
    <p:sldId id="278" r:id="rId14"/>
    <p:sldId id="297" r:id="rId15"/>
    <p:sldId id="299" r:id="rId16"/>
    <p:sldId id="277" r:id="rId17"/>
    <p:sldId id="271" r:id="rId18"/>
    <p:sldId id="272" r:id="rId19"/>
    <p:sldId id="270" r:id="rId20"/>
    <p:sldId id="292" r:id="rId21"/>
    <p:sldId id="280" r:id="rId22"/>
    <p:sldId id="293" r:id="rId23"/>
    <p:sldId id="284" r:id="rId24"/>
    <p:sldId id="288" r:id="rId25"/>
    <p:sldId id="296" r:id="rId26"/>
    <p:sldId id="289" r:id="rId27"/>
    <p:sldId id="295" r:id="rId28"/>
    <p:sldId id="298" r:id="rId29"/>
    <p:sldId id="261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1033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4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2FFC8B-D4AC-A848-BEFF-2698F24B5096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882F08-3742-E34C-A5CD-80F4B7056F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187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BEDB9A-0C35-1847-A2D6-FB4A4AF617EE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341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1341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2FB727-ACC9-0748-AEAE-E256BE2C0B08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Baseline and follow-up (8-15 mos) data on combination of informal and formal policies/practices, based on 3-5 respondents per site (27 primary, 36 secondary_</a:t>
            </a:r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712A57-4996-2142-8037-BC89E2AB852F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198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Joins 9-member Board of Directors of the Partnership for a Healthier America, non-profit guiding and supporting First Lady Michelle Obama’s Let’s Move Campaign and interfacing with White House Childhood Obesity Task Force</a:t>
            </a:r>
          </a:p>
        </p:txBody>
      </p:sp>
      <p:sp>
        <p:nvSpPr>
          <p:cNvPr id="1198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2AE351-BBB3-1A43-ADB7-C9A2F341F494}" type="slidenum">
              <a:rPr lang="en-US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96B22B-883E-E44A-B3B0-40C447FB5B43}" type="slidenum">
              <a:rPr lang="en-US" smtClean="0"/>
              <a:pPr/>
              <a:t>29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TitleSlid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BBA3A-438E-8347-A483-B318767F9D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50D5C-C6AA-2042-9750-0D9760B855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SectionHeader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257F9-A56E-6548-8DA6-FF2687EDCA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C0A21-A37E-C249-93E5-9C30071D4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>
          <a:xfrm>
            <a:off x="874713" y="2286000"/>
            <a:ext cx="356235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16475" y="2286000"/>
            <a:ext cx="3565525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74713" y="2286000"/>
            <a:ext cx="356235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816475" y="2286000"/>
            <a:ext cx="3565525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5E335-CF13-BE40-A536-0F44E9FF38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8EEE0-390C-EC4A-B65C-CF78570B5A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EB586-E500-6745-B4D8-DFE9F2409B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27BC6-DF97-DB41-A5D1-0D0DF5CB72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15295-8869-4C43-B95E-57BD7A9A0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87236-815D-F04F-ADAB-343CED68A5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ContentCaptio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199E2-0227-FB4D-958A-98C30FB033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PictureCaptio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263" y="187325"/>
            <a:ext cx="8535987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/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200" y="6288088"/>
            <a:ext cx="18875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88088"/>
            <a:ext cx="2676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CF896-1B05-E146-9AD8-F0B5761693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PictureCaption-Extra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/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088"/>
            <a:ext cx="18653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088"/>
            <a:ext cx="52181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F4B92-44D8-104C-BEA7-05FBF1F1D4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PictureCaption-Extra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/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088"/>
            <a:ext cx="18653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088"/>
            <a:ext cx="52181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F4EB0-90B4-A448-98D3-0373DB6B3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443C9-77DD-4349-9638-CBD9BB14D7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6C18C-763B-0942-9020-947FFAB89E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5613" y="1598613"/>
            <a:ext cx="8226425" cy="4497387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613" y="6242050"/>
            <a:ext cx="2130425" cy="47466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2050"/>
            <a:ext cx="2895600" cy="47466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2050"/>
            <a:ext cx="2130425" cy="474663"/>
          </a:xfrm>
        </p:spPr>
        <p:txBody>
          <a:bodyPr/>
          <a:lstStyle>
            <a:lvl1pPr>
              <a:defRPr smtClean="0"/>
            </a:lvl1pPr>
          </a:lstStyle>
          <a:p>
            <a:fld id="{495A492E-6B62-8D44-A57E-01CD3E41D3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173163" y="457200"/>
            <a:ext cx="7772400" cy="5638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CA53-9D0E-B84B-9EE6-808064F176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90500" y="190500"/>
            <a:ext cx="8764588" cy="6478588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79463" y="381000"/>
            <a:ext cx="7583487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79463" y="1828800"/>
            <a:ext cx="7583487" cy="420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088"/>
            <a:ext cx="18875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5175" y="6288088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225" y="219075"/>
            <a:ext cx="4937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AD83CEC-00CD-1A42-8018-99AAE211CE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9" r:id="rId17"/>
    <p:sldLayoutId id="2147483680" r:id="rId18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bg1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charset="0"/>
          <a:ea typeface="ＭＳ Ｐゴシック" charset="-128"/>
          <a:cs typeface="ＭＳ Ｐゴシック" charset="-128"/>
        </a:defRPr>
      </a:lvl9pPr>
    </p:titleStyle>
    <p:bodyStyle>
      <a:lvl1pPr marL="282575" indent="-282575" algn="l" rtl="0" eaLnBrk="0" fontAlgn="base" hangingPunct="0">
        <a:spcBef>
          <a:spcPts val="2000"/>
        </a:spcBef>
        <a:spcAft>
          <a:spcPct val="0"/>
        </a:spcAft>
        <a:buFont typeface="Wingdings 2" charset="2"/>
        <a:buChar char=""/>
        <a:defRPr sz="2200" kern="1200">
          <a:solidFill>
            <a:schemeClr val="bg1"/>
          </a:solidFill>
          <a:latin typeface="+mn-lt"/>
          <a:ea typeface="ＭＳ Ｐゴシック" charset="-128"/>
          <a:cs typeface="ＭＳ Ｐゴシック" charset="-128"/>
        </a:defRPr>
      </a:lvl1pPr>
      <a:lvl2pPr marL="577850" indent="-295275" algn="l" rtl="0" eaLnBrk="0" fontAlgn="base" hangingPunct="0">
        <a:spcBef>
          <a:spcPts val="600"/>
        </a:spcBef>
        <a:spcAft>
          <a:spcPct val="0"/>
        </a:spcAft>
        <a:buFont typeface="Wingdings 2" charset="2"/>
        <a:buChar char=""/>
        <a:defRPr sz="2000" kern="1200">
          <a:solidFill>
            <a:schemeClr val="bg1"/>
          </a:solidFill>
          <a:latin typeface="+mn-lt"/>
          <a:ea typeface="ＭＳ Ｐゴシック" charset="-128"/>
          <a:cs typeface="+mn-cs"/>
        </a:defRPr>
      </a:lvl2pPr>
      <a:lvl3pPr marL="860425" indent="-282575" algn="l" rtl="0" eaLnBrk="0" fontAlgn="base" hangingPunct="0">
        <a:spcBef>
          <a:spcPts val="600"/>
        </a:spcBef>
        <a:spcAft>
          <a:spcPct val="0"/>
        </a:spcAft>
        <a:buFont typeface="Wingdings 2" charset="2"/>
        <a:buChar char=""/>
        <a:defRPr kern="1200">
          <a:solidFill>
            <a:schemeClr val="bg1"/>
          </a:solidFill>
          <a:latin typeface="+mn-lt"/>
          <a:ea typeface="ＭＳ Ｐゴシック" charset="-128"/>
          <a:cs typeface="+mn-cs"/>
        </a:defRPr>
      </a:lvl3pPr>
      <a:lvl4pPr marL="1143000" indent="-282575" algn="l" rtl="0" eaLnBrk="0" fontAlgn="base" hangingPunct="0">
        <a:spcBef>
          <a:spcPts val="600"/>
        </a:spcBef>
        <a:spcAft>
          <a:spcPct val="0"/>
        </a:spcAft>
        <a:buFont typeface="Wingdings 2" charset="2"/>
        <a:buChar char=""/>
        <a:defRPr kern="1200">
          <a:solidFill>
            <a:schemeClr val="bg1"/>
          </a:solidFill>
          <a:latin typeface="+mn-lt"/>
          <a:ea typeface="ＭＳ Ｐゴシック" charset="-128"/>
          <a:cs typeface="+mn-cs"/>
        </a:defRPr>
      </a:lvl4pPr>
      <a:lvl5pPr marL="1425575" indent="-282575" algn="l" rtl="0" eaLnBrk="0" fontAlgn="base" hangingPunct="0">
        <a:spcBef>
          <a:spcPts val="600"/>
        </a:spcBef>
        <a:spcAft>
          <a:spcPct val="0"/>
        </a:spcAft>
        <a:buFont typeface="Wingdings 2" charset="2"/>
        <a:buChar char=""/>
        <a:defRPr kern="1200">
          <a:solidFill>
            <a:schemeClr val="bg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d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www.npr.org/people/2100955/patti-neighmond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df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0.pd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42.pd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jpeg"/><Relationship Id="rId18" Type="http://schemas.openxmlformats.org/officeDocument/2006/relationships/image" Target="../media/image54.jpeg"/><Relationship Id="rId3" Type="http://schemas.openxmlformats.org/officeDocument/2006/relationships/image" Target="../media/image40.jpeg"/><Relationship Id="rId21" Type="http://schemas.openxmlformats.org/officeDocument/2006/relationships/image" Target="../media/image57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17" Type="http://schemas.openxmlformats.org/officeDocument/2006/relationships/image" Target="../media/image53.jpeg"/><Relationship Id="rId25" Type="http://schemas.openxmlformats.org/officeDocument/2006/relationships/image" Target="../media/image60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2.jpeg"/><Relationship Id="rId20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24" Type="http://schemas.openxmlformats.org/officeDocument/2006/relationships/image" Target="../media/image59.png"/><Relationship Id="rId5" Type="http://schemas.openxmlformats.org/officeDocument/2006/relationships/image" Target="../media/image41.jpeg"/><Relationship Id="rId15" Type="http://schemas.openxmlformats.org/officeDocument/2006/relationships/image" Target="../media/image51.jpeg"/><Relationship Id="rId23" Type="http://schemas.openxmlformats.org/officeDocument/2006/relationships/image" Target="../media/image35.jpeg"/><Relationship Id="rId10" Type="http://schemas.openxmlformats.org/officeDocument/2006/relationships/image" Target="../media/image46.jpeg"/><Relationship Id="rId19" Type="http://schemas.openxmlformats.org/officeDocument/2006/relationships/image" Target="../media/image55.jpeg"/><Relationship Id="rId4" Type="http://schemas.openxmlformats.org/officeDocument/2006/relationships/hyperlink" Target="http://upload.wikimedia.org/wikipedia/en/3/3f/JFielding001.jpg" TargetMode="External"/><Relationship Id="rId9" Type="http://schemas.openxmlformats.org/officeDocument/2006/relationships/image" Target="../media/image45.jpeg"/><Relationship Id="rId14" Type="http://schemas.openxmlformats.org/officeDocument/2006/relationships/image" Target="../media/image50.jpeg"/><Relationship Id="rId22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Title 3"/>
          <p:cNvSpPr>
            <a:spLocks noGrp="1"/>
          </p:cNvSpPr>
          <p:nvPr>
            <p:ph type="ctrTitle"/>
          </p:nvPr>
        </p:nvSpPr>
        <p:spPr>
          <a:xfrm>
            <a:off x="1066800" y="2143125"/>
            <a:ext cx="7772400" cy="1200150"/>
          </a:xfrm>
        </p:spPr>
        <p:txBody>
          <a:bodyPr/>
          <a:lstStyle/>
          <a:p>
            <a:pPr eaLnBrk="1" hangingPunct="1"/>
            <a:r>
              <a:rPr lang="en-US" sz="5400" b="1" i="1" dirty="0" smtClean="0">
                <a:solidFill>
                  <a:srgbClr val="DDF53D"/>
                </a:solidFill>
              </a:rPr>
              <a:t>Research to Practice:</a:t>
            </a:r>
            <a:r>
              <a:rPr lang="en-US" sz="4800" b="1" i="1" dirty="0" smtClean="0">
                <a:solidFill>
                  <a:srgbClr val="DDF53D"/>
                </a:solidFill>
              </a:rPr>
              <a:t/>
            </a:r>
            <a:br>
              <a:rPr lang="en-US" sz="4800" b="1" i="1" dirty="0" smtClean="0">
                <a:solidFill>
                  <a:srgbClr val="DDF53D"/>
                </a:solidFill>
              </a:rPr>
            </a:br>
            <a:r>
              <a:rPr lang="en-US" sz="4800" i="1" dirty="0" smtClean="0">
                <a:solidFill>
                  <a:srgbClr val="DDF53D"/>
                </a:solidFill>
              </a:rPr>
              <a:t>Activity breaks </a:t>
            </a:r>
            <a:br>
              <a:rPr lang="en-US" sz="4800" i="1" dirty="0" smtClean="0">
                <a:solidFill>
                  <a:srgbClr val="DDF53D"/>
                </a:solidFill>
              </a:rPr>
            </a:br>
            <a:r>
              <a:rPr lang="en-US" sz="4800" i="1" dirty="0" smtClean="0">
                <a:solidFill>
                  <a:srgbClr val="DDF53D"/>
                </a:solidFill>
              </a:rPr>
              <a:t>as the </a:t>
            </a:r>
            <a:r>
              <a:rPr lang="en-US" sz="4800" dirty="0" smtClean="0">
                <a:solidFill>
                  <a:srgbClr val="DDF53D"/>
                </a:solidFill>
              </a:rPr>
              <a:t>smoking bans </a:t>
            </a:r>
            <a:r>
              <a:rPr lang="en-US" sz="4800" i="1" dirty="0" smtClean="0">
                <a:solidFill>
                  <a:srgbClr val="DDF53D"/>
                </a:solidFill>
              </a:rPr>
              <a:t/>
            </a:r>
            <a:br>
              <a:rPr lang="en-US" sz="4800" i="1" dirty="0" smtClean="0">
                <a:solidFill>
                  <a:srgbClr val="DDF53D"/>
                </a:solidFill>
              </a:rPr>
            </a:br>
            <a:r>
              <a:rPr lang="en-US" sz="4800" i="1" dirty="0" smtClean="0">
                <a:solidFill>
                  <a:srgbClr val="DDF53D"/>
                </a:solidFill>
              </a:rPr>
              <a:t>of the PA movement?</a:t>
            </a:r>
          </a:p>
        </p:txBody>
      </p:sp>
      <p:pic>
        <p:nvPicPr>
          <p:cNvPr id="5" name="Picture 4" descr=":::My Files:Instant Recess Projects:Instant Recess purple logo hi res.pd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36668" y="4897892"/>
            <a:ext cx="4007331" cy="196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IR grad blk text ic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909" y="3943350"/>
            <a:ext cx="4937760" cy="165900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Title 2"/>
          <p:cNvSpPr>
            <a:spLocks noGrp="1"/>
          </p:cNvSpPr>
          <p:nvPr>
            <p:ph type="title"/>
          </p:nvPr>
        </p:nvSpPr>
        <p:spPr>
          <a:xfrm>
            <a:off x="762000" y="1295400"/>
            <a:ext cx="8382000" cy="1371600"/>
          </a:xfrm>
        </p:spPr>
        <p:txBody>
          <a:bodyPr/>
          <a:lstStyle/>
          <a:p>
            <a:pPr algn="ctr"/>
            <a:r>
              <a:rPr lang="en-US" sz="5400" b="1" i="1" dirty="0" smtClean="0">
                <a:solidFill>
                  <a:srgbClr val="BEF676"/>
                </a:solidFill>
              </a:rPr>
              <a:t>Public Health Successes of the late 20</a:t>
            </a:r>
            <a:r>
              <a:rPr lang="en-US" sz="5400" b="1" i="1" baseline="30000" dirty="0" smtClean="0">
                <a:solidFill>
                  <a:srgbClr val="BEF676"/>
                </a:solidFill>
              </a:rPr>
              <a:t>th</a:t>
            </a:r>
            <a:r>
              <a:rPr lang="en-US" sz="5400" b="1" i="1" dirty="0" smtClean="0">
                <a:solidFill>
                  <a:srgbClr val="BEF676"/>
                </a:solidFill>
              </a:rPr>
              <a:t> Century</a:t>
            </a:r>
            <a:r>
              <a:rPr lang="en-US" sz="5400" b="1" dirty="0" smtClean="0">
                <a:solidFill>
                  <a:srgbClr val="BEF676"/>
                </a:solidFill>
              </a:rPr>
              <a:t/>
            </a:r>
            <a:br>
              <a:rPr lang="en-US" sz="5400" b="1" dirty="0" smtClean="0">
                <a:solidFill>
                  <a:srgbClr val="BEF676"/>
                </a:solidFill>
              </a:rPr>
            </a:br>
            <a:endParaRPr lang="en-US" sz="5400" b="1" dirty="0" smtClean="0">
              <a:solidFill>
                <a:srgbClr val="BEF676"/>
              </a:solidFill>
            </a:endParaRPr>
          </a:p>
        </p:txBody>
      </p:sp>
      <p:sp>
        <p:nvSpPr>
          <p:cNvPr id="117763" name="Content Placeholder 3"/>
          <p:cNvSpPr>
            <a:spLocks noGrp="1"/>
          </p:cNvSpPr>
          <p:nvPr>
            <p:ph idx="1"/>
          </p:nvPr>
        </p:nvSpPr>
        <p:spPr>
          <a:xfrm>
            <a:off x="1066800" y="2286000"/>
            <a:ext cx="7583488" cy="4208462"/>
          </a:xfrm>
        </p:spPr>
        <p:txBody>
          <a:bodyPr/>
          <a:lstStyle/>
          <a:p>
            <a:r>
              <a:rPr lang="en-US" sz="4000" dirty="0" smtClean="0"/>
              <a:t>Tobacco control</a:t>
            </a:r>
          </a:p>
          <a:p>
            <a:r>
              <a:rPr lang="en-US" sz="4000" dirty="0" smtClean="0"/>
              <a:t>Drinking &amp; driving</a:t>
            </a:r>
          </a:p>
          <a:p>
            <a:r>
              <a:rPr lang="en-US" sz="4000" dirty="0" smtClean="0"/>
              <a:t>Seatbelts &amp; child safety seats</a:t>
            </a:r>
          </a:p>
          <a:p>
            <a:r>
              <a:rPr lang="en-US" sz="4000" dirty="0" smtClean="0"/>
              <a:t>Breastfeeding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600" y="5791200"/>
            <a:ext cx="91440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 smtClean="0">
                <a:solidFill>
                  <a:srgbClr val="BEF676"/>
                </a:solidFill>
                <a:latin typeface="+mn-lt"/>
              </a:rPr>
              <a:t>Organization change = catalyst or sweet </a:t>
            </a:r>
            <a:r>
              <a:rPr lang="en-US" sz="3100" b="1" dirty="0">
                <a:solidFill>
                  <a:srgbClr val="BEF676"/>
                </a:solidFill>
                <a:latin typeface="+mn-lt"/>
              </a:rPr>
              <a:t>s</a:t>
            </a:r>
            <a:r>
              <a:rPr lang="en-US" sz="3100" b="1" dirty="0" smtClean="0">
                <a:solidFill>
                  <a:srgbClr val="BEF676"/>
                </a:solidFill>
                <a:latin typeface="+mn-lt"/>
              </a:rPr>
              <a:t>pot!</a:t>
            </a:r>
            <a:endParaRPr lang="en-US" sz="3100" dirty="0">
              <a:latin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 idx="4294967295"/>
          </p:nvPr>
        </p:nvSpPr>
        <p:spPr>
          <a:xfrm>
            <a:off x="76200" y="228600"/>
            <a:ext cx="8994775" cy="1143000"/>
          </a:xfrm>
        </p:spPr>
        <p:txBody>
          <a:bodyPr/>
          <a:lstStyle/>
          <a:p>
            <a:pPr algn="ctr" eaLnBrk="1" hangingPunct="1"/>
            <a:r>
              <a:rPr lang="en-US" dirty="0">
                <a:latin typeface="Arial" charset="0"/>
              </a:rPr>
              <a:t>What is Instant Recess</a:t>
            </a:r>
            <a:r>
              <a:rPr lang="en-US" baseline="30000" dirty="0">
                <a:latin typeface="Arial" charset="0"/>
              </a:rPr>
              <a:t>®</a:t>
            </a:r>
            <a:r>
              <a:rPr lang="en-US" dirty="0">
                <a:latin typeface="Arial" charset="0"/>
              </a:rPr>
              <a:t>?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4294967295"/>
          </p:nvPr>
        </p:nvSpPr>
        <p:spPr>
          <a:xfrm>
            <a:off x="259807" y="1558925"/>
            <a:ext cx="8610600" cy="4953000"/>
          </a:xfrm>
        </p:spPr>
        <p:txBody>
          <a:bodyPr/>
          <a:lstStyle/>
          <a:p>
            <a:pPr eaLnBrk="1" hangingPunct="1"/>
            <a:r>
              <a:rPr lang="en-US" dirty="0"/>
              <a:t>Incorporation of 10-minute activity breaks into </a:t>
            </a:r>
            <a:r>
              <a:rPr lang="en-US" dirty="0" smtClean="0"/>
              <a:t>daily school routine or </a:t>
            </a:r>
            <a:r>
              <a:rPr lang="en-US" dirty="0"/>
              <a:t>work routine on paid time and during long meetings</a:t>
            </a:r>
          </a:p>
          <a:p>
            <a:pPr eaLnBrk="1" hangingPunct="1"/>
            <a:r>
              <a:rPr lang="en-US" dirty="0"/>
              <a:t>Simple and easily replicable, low-impact, moderate intensity movements set to music and</a:t>
            </a:r>
            <a:r>
              <a:rPr lang="en-US" dirty="0" smtClean="0"/>
              <a:t> scientifically designed </a:t>
            </a:r>
            <a:r>
              <a:rPr lang="en-US" dirty="0"/>
              <a:t>to produce a manageable level of exertion, positive and reinforcing affective responses and fitness improvements,</a:t>
            </a:r>
            <a:r>
              <a:rPr lang="en-US" dirty="0" smtClean="0"/>
              <a:t> with </a:t>
            </a:r>
            <a:r>
              <a:rPr lang="en-US" dirty="0"/>
              <a:t>minimal injury risk for sedentary or overweight workers </a:t>
            </a:r>
          </a:p>
          <a:p>
            <a:pPr eaLnBrk="1" hangingPunct="1"/>
            <a:r>
              <a:rPr lang="en-US" dirty="0"/>
              <a:t>Structured to maximize accessibility and effectiveness while minimizing wasted time</a:t>
            </a:r>
          </a:p>
          <a:p>
            <a:pPr eaLnBrk="1" hangingPunct="1"/>
            <a:r>
              <a:rPr lang="en-US" dirty="0"/>
              <a:t>Implemented in</a:t>
            </a:r>
            <a:r>
              <a:rPr lang="en-US" dirty="0" smtClean="0"/>
              <a:t> more than 1500 </a:t>
            </a:r>
            <a:r>
              <a:rPr lang="en-US" dirty="0"/>
              <a:t>workplaces and thousands of schools since 1999, and evaluated in several federally-funded studies</a:t>
            </a:r>
          </a:p>
        </p:txBody>
      </p:sp>
      <p:sp>
        <p:nvSpPr>
          <p:cNvPr id="38916" name="Slide Number Placeholder 3"/>
          <p:cNvSpPr txBox="1">
            <a:spLocks noGrp="1"/>
          </p:cNvSpPr>
          <p:nvPr/>
        </p:nvSpPr>
        <p:spPr bwMode="gray">
          <a:xfrm>
            <a:off x="8569325" y="6511925"/>
            <a:ext cx="49847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prstTxWarp prst="textNoShape">
              <a:avLst/>
            </a:prstTxWarp>
          </a:bodyPr>
          <a:lstStyle/>
          <a:p>
            <a:pPr algn="r"/>
            <a:fld id="{43222A7C-9D6D-3B46-8F7E-0F121D4E8E54}" type="slidenum">
              <a:rPr lang="en-US" sz="800" b="1">
                <a:solidFill>
                  <a:schemeClr val="bg1"/>
                </a:solidFill>
              </a:rPr>
              <a:pPr algn="r"/>
              <a:t>3</a:t>
            </a:fld>
            <a:endParaRPr lang="en-US" sz="800" b="1">
              <a:solidFill>
                <a:schemeClr val="bg1"/>
              </a:solidFill>
            </a:endParaRPr>
          </a:p>
        </p:txBody>
      </p:sp>
      <p:sp>
        <p:nvSpPr>
          <p:cNvPr id="38917" name="Slide Number Placeholder 3"/>
          <p:cNvSpPr txBox="1">
            <a:spLocks noGrp="1"/>
          </p:cNvSpPr>
          <p:nvPr/>
        </p:nvSpPr>
        <p:spPr bwMode="gray">
          <a:xfrm>
            <a:off x="8610600" y="6553200"/>
            <a:ext cx="49847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prstTxWarp prst="textNoShape">
              <a:avLst/>
            </a:prstTxWarp>
          </a:bodyPr>
          <a:lstStyle/>
          <a:p>
            <a:pPr algn="r"/>
            <a:fld id="{8704F621-B6B0-5249-9933-2B5B9894740B}" type="slidenum">
              <a:rPr lang="en-US" sz="800" b="1">
                <a:solidFill>
                  <a:schemeClr val="bg1"/>
                </a:solidFill>
              </a:rPr>
              <a:pPr algn="r"/>
              <a:t>3</a:t>
            </a:fld>
            <a:endParaRPr lang="en-US" sz="800" b="1">
              <a:solidFill>
                <a:schemeClr val="bg1"/>
              </a:solidFill>
            </a:endParaRPr>
          </a:p>
        </p:txBody>
      </p:sp>
      <p:sp>
        <p:nvSpPr>
          <p:cNvPr id="38918" name="Slide Number Placeholder 3"/>
          <p:cNvSpPr txBox="1">
            <a:spLocks noGrp="1"/>
          </p:cNvSpPr>
          <p:nvPr/>
        </p:nvSpPr>
        <p:spPr bwMode="gray">
          <a:xfrm>
            <a:off x="8610600" y="6553200"/>
            <a:ext cx="49847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prstTxWarp prst="textNoShape">
              <a:avLst/>
            </a:prstTxWarp>
          </a:bodyPr>
          <a:lstStyle/>
          <a:p>
            <a:pPr algn="r"/>
            <a:fld id="{E35CEADD-9FF0-C449-B6AB-B2F9830EEF86}" type="slidenum">
              <a:rPr lang="en-US" sz="800" b="1"/>
              <a:pPr algn="r"/>
              <a:t>3</a:t>
            </a:fld>
            <a:endParaRPr lang="en-US" sz="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839200" cy="1249362"/>
          </a:xfrm>
        </p:spPr>
        <p:txBody>
          <a:bodyPr/>
          <a:lstStyle/>
          <a:p>
            <a:r>
              <a:rPr lang="en-US" dirty="0" smtClean="0">
                <a:latin typeface="Trebuchet MS"/>
                <a:cs typeface="Trebuchet MS"/>
              </a:rPr>
              <a:t>Network for a Healthy CA</a:t>
            </a:r>
            <a:br>
              <a:rPr lang="en-US" dirty="0" smtClean="0">
                <a:latin typeface="Trebuchet MS"/>
                <a:cs typeface="Trebuchet MS"/>
              </a:rPr>
            </a:br>
            <a:r>
              <a:rPr lang="en-US" sz="3600" dirty="0" smtClean="0">
                <a:latin typeface="Trebuchet MS"/>
                <a:cs typeface="Trebuchet MS"/>
              </a:rPr>
              <a:t>CA Dept of Health </a:t>
            </a:r>
            <a:r>
              <a:rPr lang="en-US" sz="3600" dirty="0" err="1" smtClean="0">
                <a:latin typeface="Trebuchet MS"/>
                <a:cs typeface="Trebuchet MS"/>
              </a:rPr>
              <a:t>Svcs</a:t>
            </a:r>
            <a:r>
              <a:rPr lang="en-US" sz="3600" dirty="0" smtClean="0">
                <a:latin typeface="Trebuchet MS"/>
                <a:cs typeface="Trebuchet MS"/>
              </a:rPr>
              <a:t>/Public Health Br.</a:t>
            </a:r>
            <a:endParaRPr lang="en-US" sz="3600" dirty="0">
              <a:latin typeface="Trebuchet MS"/>
              <a:cs typeface="Trebuchet MS"/>
            </a:endParaRPr>
          </a:p>
        </p:txBody>
      </p:sp>
      <p:pic>
        <p:nvPicPr>
          <p:cNvPr id="4" name="Content Placeholder 3" descr="Netwk 4 Healthy CA PA break.jpg"/>
          <p:cNvPicPr>
            <a:picLocks noGrp="1" noChangeAspect="1"/>
          </p:cNvPicPr>
          <p:nvPr>
            <p:ph idx="1"/>
          </p:nvPr>
        </p:nvPicPr>
        <p:blipFill>
          <a:blip r:embed="rId2"/>
          <a:srcRect l="-94887" r="-94887"/>
          <a:stretch>
            <a:fillRect/>
          </a:stretch>
        </p:blipFill>
        <p:spPr>
          <a:xfrm>
            <a:off x="2604645" y="1524000"/>
            <a:ext cx="9698861" cy="5334000"/>
          </a:xfrm>
        </p:spPr>
      </p:pic>
      <p:sp>
        <p:nvSpPr>
          <p:cNvPr id="5" name="TextBox 4"/>
          <p:cNvSpPr txBox="1"/>
          <p:nvPr/>
        </p:nvSpPr>
        <p:spPr>
          <a:xfrm>
            <a:off x="457563" y="1905000"/>
            <a:ext cx="3962400" cy="5262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  <a:buFont typeface="Wingdings" charset="2"/>
              <a:buChar char="§"/>
            </a:pPr>
            <a:r>
              <a:rPr lang="en-US" sz="2800" dirty="0" smtClean="0">
                <a:solidFill>
                  <a:schemeClr val="bg1"/>
                </a:solidFill>
                <a:latin typeface="Trebuchet MS"/>
                <a:cs typeface="Trebuchet MS"/>
              </a:rPr>
              <a:t>Initial source of support for </a:t>
            </a:r>
            <a:r>
              <a:rPr lang="en-US" sz="2800" i="1" dirty="0" smtClean="0">
                <a:solidFill>
                  <a:schemeClr val="bg1"/>
                </a:solidFill>
                <a:latin typeface="Trebuchet MS"/>
                <a:cs typeface="Trebuchet MS"/>
              </a:rPr>
              <a:t>LA Lift Off! </a:t>
            </a:r>
            <a:r>
              <a:rPr lang="en-US" sz="2800" dirty="0" smtClean="0">
                <a:solidFill>
                  <a:schemeClr val="bg1"/>
                </a:solidFill>
                <a:latin typeface="Trebuchet MS"/>
                <a:cs typeface="Trebuchet MS"/>
              </a:rPr>
              <a:t>via USDA food stamp nutrition education funds in 2000</a:t>
            </a:r>
          </a:p>
          <a:p>
            <a:pPr>
              <a:buClr>
                <a:schemeClr val="tx2"/>
              </a:buClr>
              <a:buFont typeface="Wingdings" charset="2"/>
              <a:buChar char="§"/>
            </a:pPr>
            <a:r>
              <a:rPr lang="en-US" sz="2800" dirty="0" smtClean="0">
                <a:solidFill>
                  <a:schemeClr val="bg1"/>
                </a:solidFill>
                <a:latin typeface="Trebuchet MS"/>
                <a:cs typeface="Trebuchet MS"/>
              </a:rPr>
              <a:t>Funded development of first Instant Recess® break with Allen </a:t>
            </a:r>
            <a:r>
              <a:rPr lang="en-US" sz="2800" dirty="0" err="1" smtClean="0">
                <a:solidFill>
                  <a:schemeClr val="bg1"/>
                </a:solidFill>
                <a:latin typeface="Trebuchet MS"/>
                <a:cs typeface="Trebuchet MS"/>
              </a:rPr>
              <a:t>Rossum</a:t>
            </a:r>
            <a:r>
              <a:rPr lang="en-US" sz="2800" dirty="0" smtClean="0">
                <a:solidFill>
                  <a:schemeClr val="bg1"/>
                </a:solidFill>
                <a:latin typeface="Trebuchet MS"/>
                <a:cs typeface="Trebuchet MS"/>
              </a:rPr>
              <a:t> &amp; the Pro. Athletes Council in 2007 </a:t>
            </a:r>
          </a:p>
          <a:p>
            <a:endParaRPr lang="en-US" sz="2800" dirty="0">
              <a:latin typeface="Trebuchet MS"/>
              <a:cs typeface="Trebuchet MS"/>
            </a:endParaRPr>
          </a:p>
        </p:txBody>
      </p:sp>
      <p:pic>
        <p:nvPicPr>
          <p:cNvPr id="6" name="Picture 4" descr="PAC_full_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963" y="4425950"/>
            <a:ext cx="14081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7583488" cy="1044575"/>
          </a:xfrm>
        </p:spPr>
        <p:txBody>
          <a:bodyPr/>
          <a:lstStyle/>
          <a:p>
            <a:pPr eaLnBrk="1" hangingPunct="1"/>
            <a:r>
              <a:rPr lang="en-US" b="1" dirty="0" smtClean="0">
                <a:solidFill>
                  <a:srgbClr val="DDF53D"/>
                </a:solidFill>
              </a:rPr>
              <a:t>WNBA LA Sparks’ </a:t>
            </a:r>
            <a:r>
              <a:rPr lang="en-US" b="1" i="1" dirty="0" err="1" smtClean="0">
                <a:solidFill>
                  <a:srgbClr val="DDF53D"/>
                </a:solidFill>
              </a:rPr>
              <a:t>SPARK</a:t>
            </a:r>
            <a:r>
              <a:rPr lang="en-US" b="1" dirty="0" err="1" smtClean="0">
                <a:solidFill>
                  <a:srgbClr val="DDF53D"/>
                </a:solidFill>
              </a:rPr>
              <a:t>ing</a:t>
            </a:r>
            <a:r>
              <a:rPr lang="en-US" dirty="0" smtClean="0">
                <a:solidFill>
                  <a:srgbClr val="DDF53D"/>
                </a:solidFill>
              </a:rPr>
              <a:t> </a:t>
            </a:r>
            <a:r>
              <a:rPr lang="en-US" b="1" dirty="0" smtClean="0">
                <a:solidFill>
                  <a:srgbClr val="DDF53D"/>
                </a:solidFill>
              </a:rPr>
              <a:t>Motion Accomplishments</a:t>
            </a:r>
            <a:endParaRPr lang="en-US" dirty="0" smtClean="0">
              <a:solidFill>
                <a:srgbClr val="DDF53D"/>
              </a:solidFill>
            </a:endParaRP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43175" y="1565275"/>
            <a:ext cx="4019825" cy="45672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Aft>
                <a:spcPts val="1200"/>
              </a:spcAft>
            </a:pPr>
            <a:r>
              <a:rPr lang="en-US" sz="2800" dirty="0" smtClean="0"/>
              <a:t>Sample moves:  *Thompson Tip-off *Milton-Jones Jumper *Parker Power Jam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Launch event featured first-ever in-game exercise break in a professional sports contest and distribution of 1000 CDs + photo guide inserts</a:t>
            </a:r>
          </a:p>
        </p:txBody>
      </p:sp>
      <p:pic>
        <p:nvPicPr>
          <p:cNvPr id="111620" name="Picture 4" descr="KidsSparksTowel2 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565275"/>
            <a:ext cx="3200400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9490" y="4286250"/>
            <a:ext cx="24470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Pad Squad IR Kick Off Pan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0"/>
            <a:ext cx="50292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04800" y="2911603"/>
            <a:ext cx="3657600" cy="1938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000" dirty="0">
                <a:solidFill>
                  <a:schemeClr val="bg1"/>
                </a:solidFill>
                <a:latin typeface="+mj-lt"/>
              </a:rPr>
              <a:t>San Diego Padres’</a:t>
            </a:r>
          </a:p>
          <a:p>
            <a:pPr>
              <a:defRPr/>
            </a:pPr>
            <a:r>
              <a:rPr lang="en-US" sz="3000" dirty="0">
                <a:solidFill>
                  <a:schemeClr val="bg1"/>
                </a:solidFill>
                <a:latin typeface="+mj-lt"/>
              </a:rPr>
              <a:t>PETCO Park on</a:t>
            </a:r>
          </a:p>
          <a:p>
            <a:pPr>
              <a:defRPr/>
            </a:pPr>
            <a:r>
              <a:rPr lang="en-US" sz="3000" dirty="0">
                <a:solidFill>
                  <a:schemeClr val="bg1"/>
                </a:solidFill>
                <a:latin typeface="+mj-lt"/>
              </a:rPr>
              <a:t>Sunday home game “family” days</a:t>
            </a:r>
          </a:p>
        </p:txBody>
      </p:sp>
      <p:pic>
        <p:nvPicPr>
          <p:cNvPr id="4" name="P 3" descr="http://www.toniyancey.com/IR_CDDVD_files/FriarFit%20CD+DVD%20Cover%20Ar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5620" y="460217"/>
            <a:ext cx="2505804" cy="2201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Title 1"/>
          <p:cNvSpPr>
            <a:spLocks noGrp="1"/>
          </p:cNvSpPr>
          <p:nvPr>
            <p:ph type="title"/>
          </p:nvPr>
        </p:nvSpPr>
        <p:spPr>
          <a:xfrm>
            <a:off x="321312" y="304800"/>
            <a:ext cx="8670288" cy="1143000"/>
          </a:xfrm>
        </p:spPr>
        <p:txBody>
          <a:bodyPr/>
          <a:lstStyle/>
          <a:p>
            <a:pPr eaLnBrk="1" hangingPunct="1"/>
            <a:r>
              <a:rPr lang="en-US" b="1" i="1" dirty="0" smtClean="0">
                <a:solidFill>
                  <a:schemeClr val="accent2"/>
                </a:solidFill>
              </a:rPr>
              <a:t>Atlanta Dream Team Fit </a:t>
            </a:r>
            <a:br>
              <a:rPr lang="en-US" b="1" i="1" dirty="0" smtClean="0">
                <a:solidFill>
                  <a:schemeClr val="accent2"/>
                </a:solidFill>
              </a:rPr>
            </a:br>
            <a:r>
              <a:rPr lang="en-US" b="1" i="1" dirty="0" smtClean="0">
                <a:solidFill>
                  <a:schemeClr val="accent2"/>
                </a:solidFill>
              </a:rPr>
              <a:t>Instant Recess® break, in production</a:t>
            </a:r>
          </a:p>
        </p:txBody>
      </p:sp>
      <p:pic>
        <p:nvPicPr>
          <p:cNvPr id="134147" name="Content Placeholder 3" descr="Atlanta Dream logo.gif"/>
          <p:cNvPicPr>
            <a:picLocks noGrp="1" noChangeAspect="1"/>
          </p:cNvPicPr>
          <p:nvPr>
            <p:ph idx="1"/>
          </p:nvPr>
        </p:nvPicPr>
        <p:blipFill>
          <a:blip r:embed="rId2"/>
          <a:srcRect l="12352" t="25926" r="16660" b="18518"/>
          <a:stretch>
            <a:fillRect/>
          </a:stretch>
        </p:blipFill>
        <p:spPr>
          <a:xfrm>
            <a:off x="4820920" y="1981200"/>
            <a:ext cx="4323080" cy="2819400"/>
          </a:xfrm>
        </p:spPr>
      </p:pic>
      <p:sp>
        <p:nvSpPr>
          <p:cNvPr id="134148" name="TextBox 4"/>
          <p:cNvSpPr txBox="1">
            <a:spLocks noChangeArrowheads="1"/>
          </p:cNvSpPr>
          <p:nvPr/>
        </p:nvSpPr>
        <p:spPr bwMode="auto">
          <a:xfrm>
            <a:off x="914400" y="1752600"/>
            <a:ext cx="43434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Warm-up</a:t>
            </a:r>
          </a:p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Double dribble</a:t>
            </a:r>
          </a:p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Defensive shuffle</a:t>
            </a:r>
          </a:p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Out of bounds</a:t>
            </a:r>
          </a:p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Box out</a:t>
            </a:r>
          </a:p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Rapid fire</a:t>
            </a:r>
          </a:p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Perfect pass</a:t>
            </a:r>
          </a:p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Going for three</a:t>
            </a:r>
          </a:p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Cross-over</a:t>
            </a:r>
          </a:p>
          <a:p>
            <a:pPr marL="514350" indent="-514350" algn="l">
              <a:buFont typeface="Wingdings" charset="2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+mn-lt"/>
              </a:rPr>
              <a:t>Cool-down</a:t>
            </a:r>
          </a:p>
        </p:txBody>
      </p:sp>
      <p:sp>
        <p:nvSpPr>
          <p:cNvPr id="134149" name="TextBox 5"/>
          <p:cNvSpPr txBox="1">
            <a:spLocks noChangeArrowheads="1"/>
          </p:cNvSpPr>
          <p:nvPr/>
        </p:nvSpPr>
        <p:spPr bwMode="auto">
          <a:xfrm>
            <a:off x="4419600" y="5943600"/>
            <a:ext cx="4724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FFFFFF"/>
                </a:solidFill>
                <a:latin typeface="+mj-lt"/>
              </a:rPr>
              <a:t>Camp New Look music by Usher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915400" cy="1219200"/>
          </a:xfrm>
        </p:spPr>
        <p:txBody>
          <a:bodyPr/>
          <a:lstStyle/>
          <a:p>
            <a:pPr eaLnBrk="1" hangingPunct="1"/>
            <a:r>
              <a:rPr lang="en-US" b="1" dirty="0" smtClean="0">
                <a:solidFill>
                  <a:srgbClr val="DDF53D"/>
                </a:solidFill>
                <a:latin typeface="Trebuchet MS"/>
                <a:cs typeface="Trebuchet MS"/>
              </a:rPr>
              <a:t>Instant Recess® @ Winston-Salem/Forsyth County, NC USD</a:t>
            </a:r>
          </a:p>
        </p:txBody>
      </p:sp>
      <p:sp>
        <p:nvSpPr>
          <p:cNvPr id="53251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572000"/>
          </a:xfrm>
        </p:spPr>
        <p:txBody>
          <a:bodyPr/>
          <a:lstStyle/>
          <a:p>
            <a:pPr eaLnBrk="1" hangingPunct="1">
              <a:buFont typeface="Wingdings 2" charset="2"/>
              <a:buNone/>
            </a:pPr>
            <a:r>
              <a:rPr lang="en-US" sz="3200" dirty="0">
                <a:latin typeface="Trebuchet MS"/>
                <a:cs typeface="Trebuchet MS"/>
              </a:rPr>
              <a:t>Evaluation of </a:t>
            </a:r>
            <a:r>
              <a:rPr lang="en-US" sz="3200" i="1" dirty="0">
                <a:latin typeface="Trebuchet MS"/>
                <a:cs typeface="Trebuchet MS"/>
              </a:rPr>
              <a:t>IR</a:t>
            </a:r>
            <a:r>
              <a:rPr lang="en-US" sz="3200" dirty="0">
                <a:latin typeface="Trebuchet MS"/>
                <a:cs typeface="Trebuchet MS"/>
              </a:rPr>
              <a:t> in implementation of policy change to require 30 minutes of daily PA in elementary school day:  8-school pilot study</a:t>
            </a:r>
            <a:endParaRPr lang="en-US" sz="3200" u="sng" dirty="0">
              <a:latin typeface="Trebuchet MS"/>
              <a:cs typeface="Trebuchet MS"/>
            </a:endParaRPr>
          </a:p>
          <a:p>
            <a:pPr eaLnBrk="1" hangingPunct="1">
              <a:spcBef>
                <a:spcPts val="800"/>
              </a:spcBef>
            </a:pPr>
            <a:r>
              <a:rPr lang="en-US" sz="3000" dirty="0">
                <a:latin typeface="Trebuchet MS"/>
                <a:cs typeface="Trebuchet MS"/>
              </a:rPr>
              <a:t>Increase in % of children doing fitness skills (IR)</a:t>
            </a:r>
          </a:p>
          <a:p>
            <a:pPr lvl="1" eaLnBrk="1" hangingPunct="1">
              <a:buFont typeface="Wingdings 2" charset="2"/>
              <a:buNone/>
            </a:pPr>
            <a:r>
              <a:rPr lang="en-US" sz="3000" dirty="0">
                <a:latin typeface="Trebuchet MS"/>
                <a:cs typeface="Trebuchet MS"/>
              </a:rPr>
              <a:t>	Intervention (+9%) vs. Control (0%), </a:t>
            </a:r>
            <a:r>
              <a:rPr lang="en-US" sz="3000" dirty="0" err="1">
                <a:latin typeface="Trebuchet MS"/>
                <a:cs typeface="Trebuchet MS"/>
              </a:rPr>
              <a:t>p</a:t>
            </a:r>
            <a:r>
              <a:rPr lang="en-US" sz="3000" dirty="0">
                <a:latin typeface="Trebuchet MS"/>
                <a:cs typeface="Trebuchet MS"/>
              </a:rPr>
              <a:t> &lt; 0.05</a:t>
            </a:r>
          </a:p>
          <a:p>
            <a:pPr eaLnBrk="1" hangingPunct="1"/>
            <a:r>
              <a:rPr lang="en-US" sz="3000" dirty="0">
                <a:latin typeface="Trebuchet MS"/>
                <a:cs typeface="Trebuchet MS"/>
              </a:rPr>
              <a:t>Increase in % of children who were “on-task” </a:t>
            </a:r>
          </a:p>
          <a:p>
            <a:pPr lvl="1" eaLnBrk="1" hangingPunct="1">
              <a:buFont typeface="Wingdings 2" charset="2"/>
              <a:buNone/>
            </a:pPr>
            <a:r>
              <a:rPr lang="en-US" sz="3000" dirty="0">
                <a:latin typeface="Trebuchet MS"/>
                <a:cs typeface="Trebuchet MS"/>
              </a:rPr>
              <a:t>	Intervention (+6%) vs. Control (-5%), </a:t>
            </a:r>
            <a:r>
              <a:rPr lang="en-US" sz="3000" dirty="0" err="1">
                <a:latin typeface="Trebuchet MS"/>
                <a:cs typeface="Trebuchet MS"/>
              </a:rPr>
              <a:t>p</a:t>
            </a:r>
            <a:r>
              <a:rPr lang="en-US" sz="3000" dirty="0">
                <a:latin typeface="Trebuchet MS"/>
                <a:cs typeface="Trebuchet MS"/>
              </a:rPr>
              <a:t> &lt; 0.05</a:t>
            </a:r>
          </a:p>
          <a:p>
            <a:pPr lvl="1" eaLnBrk="1" hangingPunct="1">
              <a:buFont typeface="Wingdings 2" charset="2"/>
              <a:buNone/>
            </a:pPr>
            <a:endParaRPr lang="en-US" sz="3000" u="sng" dirty="0"/>
          </a:p>
          <a:p>
            <a:pPr lvl="1" eaLnBrk="1" hangingPunct="1">
              <a:buFont typeface="Wingdings 2" charset="2"/>
              <a:buNone/>
            </a:pPr>
            <a:endParaRPr lang="en-US" sz="3000" dirty="0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-228600" y="5562600"/>
            <a:ext cx="9372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lvl="1" algn="ctr" eaLnBrk="1" hangingPunct="1">
              <a:buFont typeface="Wingdings 2" charset="2"/>
              <a:buNone/>
            </a:pPr>
            <a:r>
              <a:rPr lang="en-US" sz="3000" b="1" dirty="0" smtClean="0">
                <a:solidFill>
                  <a:srgbClr val="BEF676"/>
                </a:solidFill>
                <a:latin typeface="Trebuchet MS" charset="0"/>
              </a:rPr>
              <a:t>Piloted </a:t>
            </a:r>
            <a:r>
              <a:rPr lang="en-US" sz="3000" b="1" dirty="0">
                <a:solidFill>
                  <a:srgbClr val="BEF676"/>
                </a:solidFill>
                <a:latin typeface="Trebuchet MS" charset="0"/>
              </a:rPr>
              <a:t>district-wide in all 16 middle schools with 12,000 students </a:t>
            </a:r>
            <a:r>
              <a:rPr lang="en-US" sz="3000" b="1" dirty="0" smtClean="0">
                <a:solidFill>
                  <a:srgbClr val="BEF676"/>
                </a:solidFill>
                <a:latin typeface="Trebuchet MS" charset="0"/>
              </a:rPr>
              <a:t>daily Apr-May 2011</a:t>
            </a:r>
            <a:endParaRPr lang="en-US" sz="3000" b="1" dirty="0">
              <a:solidFill>
                <a:srgbClr val="BEF676"/>
              </a:solidFill>
              <a:latin typeface="Trebuchet MS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38200" y="0"/>
            <a:ext cx="8305800" cy="1630363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dirty="0" smtClean="0">
                <a:solidFill>
                  <a:srgbClr val="C0C225"/>
                </a:solidFill>
                <a:latin typeface="Trebuchet MS"/>
                <a:cs typeface="Trebuchet MS"/>
              </a:rPr>
              <a:t>Pilot Study Outcomes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2800" dirty="0" smtClean="0"/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606" y="1133475"/>
            <a:ext cx="8960393" cy="60293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 i="1" dirty="0" smtClean="0">
                <a:latin typeface="Arial" charset="0"/>
                <a:cs typeface="Arial" charset="0"/>
              </a:rPr>
              <a:t>Baseline sample:</a:t>
            </a:r>
          </a:p>
          <a:p>
            <a:pPr lvl="1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chemeClr val="hlink"/>
                </a:solidFill>
                <a:cs typeface="Arial" charset="0"/>
              </a:rPr>
              <a:t>N =391 </a:t>
            </a:r>
            <a:r>
              <a:rPr lang="en-US" dirty="0" smtClean="0">
                <a:cs typeface="Arial" charset="0"/>
              </a:rPr>
              <a:t>across </a:t>
            </a:r>
            <a:r>
              <a:rPr lang="en-US" dirty="0" smtClean="0">
                <a:solidFill>
                  <a:schemeClr val="hlink"/>
                </a:solidFill>
                <a:cs typeface="Arial" charset="0"/>
              </a:rPr>
              <a:t>25 sites</a:t>
            </a:r>
            <a:r>
              <a:rPr lang="en-US" dirty="0" smtClean="0">
                <a:cs typeface="Arial" charset="0"/>
              </a:rPr>
              <a:t>, health and human services </a:t>
            </a:r>
            <a:r>
              <a:rPr lang="en-US" dirty="0" err="1" smtClean="0">
                <a:cs typeface="Arial" charset="0"/>
              </a:rPr>
              <a:t>gov’t</a:t>
            </a:r>
            <a:r>
              <a:rPr lang="en-US" dirty="0" smtClean="0">
                <a:cs typeface="Arial" charset="0"/>
              </a:rPr>
              <a:t> &amp; non-profit wk units</a:t>
            </a:r>
          </a:p>
          <a:p>
            <a:pPr lvl="1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cs typeface="Arial" charset="0"/>
              </a:rPr>
              <a:t>Predominantly </a:t>
            </a:r>
            <a:r>
              <a:rPr lang="en-US" dirty="0" smtClean="0">
                <a:solidFill>
                  <a:schemeClr val="hlink"/>
                </a:solidFill>
                <a:cs typeface="Arial" charset="0"/>
              </a:rPr>
              <a:t>female (89.77%) </a:t>
            </a:r>
            <a:r>
              <a:rPr lang="en-US" dirty="0" smtClean="0">
                <a:cs typeface="Arial" charset="0"/>
              </a:rPr>
              <a:t>&amp; </a:t>
            </a:r>
            <a:r>
              <a:rPr lang="en-US" dirty="0" smtClean="0">
                <a:solidFill>
                  <a:schemeClr val="hlink"/>
                </a:solidFill>
                <a:cs typeface="Arial" charset="0"/>
              </a:rPr>
              <a:t>African American or Latino (78.24%)</a:t>
            </a:r>
          </a:p>
          <a:p>
            <a:pPr lvl="1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cs typeface="Arial" charset="0"/>
              </a:rPr>
              <a:t>Mean age = </a:t>
            </a:r>
            <a:r>
              <a:rPr lang="en-US" dirty="0" smtClean="0">
                <a:solidFill>
                  <a:schemeClr val="hlink"/>
                </a:solidFill>
                <a:cs typeface="Arial" charset="0"/>
              </a:rPr>
              <a:t>43.5 yrs</a:t>
            </a:r>
          </a:p>
          <a:p>
            <a:pPr lvl="1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cs typeface="Arial" charset="0"/>
              </a:rPr>
              <a:t>Mean BMI = </a:t>
            </a:r>
            <a:r>
              <a:rPr lang="en-US" dirty="0" smtClean="0">
                <a:solidFill>
                  <a:schemeClr val="hlink"/>
                </a:solidFill>
                <a:cs typeface="Arial" charset="0"/>
              </a:rPr>
              <a:t>30.0 kg/m</a:t>
            </a:r>
            <a:r>
              <a:rPr lang="en-US" baseline="30000" dirty="0" smtClean="0">
                <a:solidFill>
                  <a:schemeClr val="hlink"/>
                </a:solidFill>
                <a:cs typeface="Arial" charset="0"/>
              </a:rPr>
              <a:t>2</a:t>
            </a:r>
            <a:endParaRPr lang="en-US" dirty="0" smtClean="0">
              <a:solidFill>
                <a:schemeClr val="hlink"/>
              </a:solidFill>
              <a:cs typeface="Arial" charset="0"/>
            </a:endParaRPr>
          </a:p>
          <a:p>
            <a:pPr lvl="1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cs typeface="Arial" charset="0"/>
              </a:rPr>
              <a:t>Mean WC = </a:t>
            </a:r>
            <a:r>
              <a:rPr lang="en-US" dirty="0" smtClean="0">
                <a:solidFill>
                  <a:schemeClr val="hlink"/>
                </a:solidFill>
                <a:cs typeface="Arial" charset="0"/>
              </a:rPr>
              <a:t>90.5 cm (35.6 in</a:t>
            </a:r>
            <a:r>
              <a:rPr lang="en-US" dirty="0" smtClean="0">
                <a:solidFill>
                  <a:schemeClr val="hlink"/>
                </a:solidFill>
              </a:rPr>
              <a:t>)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000" dirty="0" smtClean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sz="2000" b="1" i="1" dirty="0" smtClean="0">
                <a:cs typeface="Arial" charset="0"/>
              </a:rPr>
              <a:t>6-Month follow-up sample (Cohort 3 only):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en-US" sz="2000" dirty="0" smtClean="0">
                <a:cs typeface="Arial" charset="0"/>
              </a:rPr>
              <a:t>N = 130 individual participants (90% </a:t>
            </a:r>
            <a:r>
              <a:rPr lang="en-US" sz="2000" dirty="0" err="1" smtClean="0">
                <a:cs typeface="Arial" charset="0"/>
              </a:rPr>
              <a:t>reten</a:t>
            </a:r>
            <a:r>
              <a:rPr lang="en-US" sz="2000" dirty="0" smtClean="0">
                <a:cs typeface="Arial" charset="0"/>
              </a:rPr>
              <a:t>.)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en-US" sz="2000" dirty="0" smtClean="0">
                <a:cs typeface="Arial" charset="0"/>
              </a:rPr>
              <a:t>8 work units:  6 Intervention, 2 Control 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en-US" sz="2000" dirty="0" smtClean="0">
                <a:cs typeface="Arial" charset="0"/>
              </a:rPr>
              <a:t>Preliminary findings: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endParaRPr lang="en-US" dirty="0" smtClean="0"/>
          </a:p>
          <a:p>
            <a:pPr eaLnBrk="1" hangingPunct="1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2000" dirty="0" smtClean="0">
                <a:cs typeface="Arial" charset="0"/>
              </a:rPr>
              <a:t>				</a:t>
            </a:r>
            <a:r>
              <a:rPr lang="en-US" b="1" dirty="0" smtClean="0">
                <a:cs typeface="Arial" charset="0"/>
              </a:rPr>
              <a:t>	Intervention 	   Control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/>
              <a:t>	BP (mm Hg)		</a:t>
            </a:r>
            <a:r>
              <a:rPr lang="en-US" sz="2800" dirty="0" smtClean="0">
                <a:latin typeface="Wingdings" pitchFamily="2" charset="2"/>
              </a:rPr>
              <a:t>ê</a:t>
            </a:r>
            <a:r>
              <a:rPr lang="en-US" sz="2400" dirty="0" smtClean="0"/>
              <a:t>1.3               </a:t>
            </a:r>
            <a:r>
              <a:rPr lang="en-US" sz="2800" dirty="0" smtClean="0">
                <a:latin typeface="Wingdings" pitchFamily="2" charset="2"/>
              </a:rPr>
              <a:t>é</a:t>
            </a:r>
            <a:r>
              <a:rPr lang="en-US" sz="2400" dirty="0" smtClean="0"/>
              <a:t>1.2    </a:t>
            </a:r>
            <a:r>
              <a:rPr lang="en-US" sz="1400" dirty="0" smtClean="0"/>
              <a:t>(effect size = -2.5)</a:t>
            </a:r>
            <a:br>
              <a:rPr lang="en-US" sz="1400" dirty="0" smtClean="0"/>
            </a:br>
            <a:endParaRPr lang="en-US" sz="1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/>
              <a:t>	BMI (kg/m</a:t>
            </a:r>
            <a:r>
              <a:rPr lang="en-US" sz="2400" baseline="30000" dirty="0" smtClean="0"/>
              <a:t>2)                      	 </a:t>
            </a:r>
            <a:r>
              <a:rPr lang="en-US" sz="2800" dirty="0" smtClean="0">
                <a:latin typeface="Wingdings" pitchFamily="2" charset="2"/>
              </a:rPr>
              <a:t>é</a:t>
            </a:r>
            <a:r>
              <a:rPr lang="en-US" sz="2400" dirty="0" smtClean="0"/>
              <a:t>0.01              </a:t>
            </a:r>
            <a:r>
              <a:rPr lang="en-US" sz="2800" dirty="0" smtClean="0">
                <a:latin typeface="Wingdings" pitchFamily="2" charset="2"/>
              </a:rPr>
              <a:t>é</a:t>
            </a:r>
            <a:r>
              <a:rPr lang="en-US" sz="2400" dirty="0" smtClean="0"/>
              <a:t>0.4   </a:t>
            </a:r>
            <a:r>
              <a:rPr lang="en-US" sz="1400" dirty="0" smtClean="0"/>
              <a:t>(effect size = -0.4)</a:t>
            </a:r>
          </a:p>
          <a:p>
            <a:pPr eaLnBrk="1" hangingPunct="1">
              <a:lnSpc>
                <a:spcPct val="90000"/>
              </a:lnSpc>
            </a:pPr>
            <a:endParaRPr lang="en-US" sz="1400" dirty="0" smtClean="0"/>
          </a:p>
        </p:txBody>
      </p:sp>
      <p:pic>
        <p:nvPicPr>
          <p:cNvPr id="115715" name="Picture 4" descr="Copy of Copy of WORK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0574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16" name="Picture 6" descr="LiftOff3"/>
          <p:cNvPicPr>
            <a:picLocks noChangeAspect="1" noChangeArrowheads="1"/>
          </p:cNvPicPr>
          <p:nvPr/>
        </p:nvPicPr>
        <p:blipFill>
          <a:blip r:embed="rId3"/>
          <a:srcRect l="8984" t="35675" r="16406" b="11696"/>
          <a:stretch>
            <a:fillRect/>
          </a:stretch>
        </p:blipFill>
        <p:spPr bwMode="auto">
          <a:xfrm>
            <a:off x="5638800" y="2424638"/>
            <a:ext cx="3429000" cy="21193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/>
          <p:cNvSpPr>
            <a:spLocks noGrp="1"/>
          </p:cNvSpPr>
          <p:nvPr>
            <p:ph type="title"/>
          </p:nvPr>
        </p:nvSpPr>
        <p:spPr>
          <a:xfrm>
            <a:off x="275410" y="457200"/>
            <a:ext cx="9144000" cy="1249363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FFFFFF"/>
                </a:solidFill>
                <a:latin typeface="Trebuchet MS"/>
                <a:ea typeface="Arial" charset="0"/>
                <a:cs typeface="Trebuchet MS"/>
              </a:rPr>
              <a:t>CDC-funded REACH CEED Dissemination Mid-Point Evaluation Outcomes</a:t>
            </a:r>
          </a:p>
        </p:txBody>
      </p:sp>
      <p:sp>
        <p:nvSpPr>
          <p:cNvPr id="101379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153400" cy="4876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36 health &amp; human services agency worksites in LA and Orange Co, CA</a:t>
            </a:r>
          </a:p>
          <a:p>
            <a:pPr eaLnBrk="1" hangingPunct="1"/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Significant increases in:</a:t>
            </a:r>
          </a:p>
          <a:p>
            <a:pPr eaLnBrk="1" hangingPunct="1">
              <a:buFont typeface="Wingdings 2" charset="2"/>
              <a:buNone/>
            </a:pPr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	1.  Exercise break policies (meetings &amp; scheduled time of workday)</a:t>
            </a:r>
          </a:p>
          <a:p>
            <a:pPr eaLnBrk="1" hangingPunct="1">
              <a:buFont typeface="Wingdings 2" charset="2"/>
              <a:buNone/>
            </a:pPr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	2.  Nutrient-rich food procurement policies</a:t>
            </a:r>
          </a:p>
          <a:p>
            <a:pPr eaLnBrk="1" hangingPunct="1">
              <a:buFont typeface="Wingdings 2" charset="2"/>
              <a:buNone/>
            </a:pPr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	3.  Policies requiring nutrient-rich foods/beverages in company meetings </a:t>
            </a:r>
          </a:p>
          <a:p>
            <a:pPr eaLnBrk="1" hangingPunct="1">
              <a:buFont typeface="Wingdings 2" charset="2"/>
              <a:buNone/>
            </a:pPr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                      </a:t>
            </a:r>
          </a:p>
          <a:p>
            <a:pPr eaLnBrk="1" hangingPunct="1">
              <a:buFont typeface="Wingdings 2" charset="2"/>
              <a:buNone/>
            </a:pPr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			Maxwell et al., </a:t>
            </a:r>
            <a:r>
              <a:rPr lang="en-US" sz="2800" dirty="0" err="1" smtClean="0">
                <a:latin typeface="Trebuchet MS"/>
                <a:ea typeface="Arial" charset="0"/>
                <a:cs typeface="Trebuchet MS"/>
              </a:rPr>
              <a:t>Prev</a:t>
            </a:r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 </a:t>
            </a:r>
            <a:r>
              <a:rPr lang="en-US" sz="2800" dirty="0" err="1" smtClean="0">
                <a:latin typeface="Trebuchet MS"/>
                <a:ea typeface="Arial" charset="0"/>
                <a:cs typeface="Trebuchet MS"/>
              </a:rPr>
              <a:t>Chr</a:t>
            </a:r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 </a:t>
            </a:r>
            <a:r>
              <a:rPr lang="en-US" sz="2800" dirty="0" err="1" smtClean="0">
                <a:latin typeface="Trebuchet MS"/>
                <a:ea typeface="Arial" charset="0"/>
                <a:cs typeface="Trebuchet MS"/>
              </a:rPr>
              <a:t>Dis</a:t>
            </a:r>
            <a:r>
              <a:rPr lang="en-US" sz="2800" dirty="0" smtClean="0">
                <a:latin typeface="Trebuchet MS"/>
                <a:ea typeface="Arial" charset="0"/>
                <a:cs typeface="Trebuchet MS"/>
              </a:rPr>
              <a:t>, 2011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686800" cy="11430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  <a:latin typeface="Trebuchet MS"/>
                <a:cs typeface="Trebuchet MS"/>
              </a:rPr>
              <a:t>REACH Organizational Wellness Assessment  Outcomes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" y="1524001"/>
          <a:ext cx="9144000" cy="5608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3"/>
                <a:gridCol w="1219200"/>
                <a:gridCol w="990600"/>
                <a:gridCol w="1066800"/>
                <a:gridCol w="1368552"/>
                <a:gridCol w="917448"/>
                <a:gridCol w="1295397"/>
              </a:tblGrid>
              <a:tr h="473075">
                <a:tc>
                  <a:txBody>
                    <a:bodyPr/>
                    <a:lstStyle/>
                    <a:p>
                      <a:r>
                        <a:rPr lang="en-US" dirty="0" smtClean="0"/>
                        <a:t>Core</a:t>
                      </a:r>
                      <a:r>
                        <a:rPr lang="en-US" baseline="0" dirty="0" smtClean="0"/>
                        <a:t> Policies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Primary Sites (BL)</a:t>
                      </a:r>
                    </a:p>
                    <a:p>
                      <a:r>
                        <a:rPr lang="en-US" dirty="0" smtClean="0"/>
                        <a:t>N=6</a:t>
                      </a:r>
                      <a:r>
                        <a:rPr lang="en-US" baseline="0" dirty="0" smtClean="0"/>
                        <a:t>/</a:t>
                      </a:r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Prim.</a:t>
                      </a:r>
                      <a:r>
                        <a:rPr lang="en-US" baseline="0" dirty="0" smtClean="0"/>
                        <a:t> Sites (FU)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Δ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Secondary Sites (BL)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N=11</a:t>
                      </a:r>
                      <a:r>
                        <a:rPr lang="en-US" baseline="0" dirty="0" smtClean="0"/>
                        <a:t>/</a:t>
                      </a:r>
                      <a:r>
                        <a:rPr lang="en-US" dirty="0" smtClean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Sec. Sites (FU)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Δ</a:t>
                      </a:r>
                      <a:endParaRPr lang="en-US" dirty="0"/>
                    </a:p>
                  </a:txBody>
                  <a:tcPr/>
                </a:tc>
              </a:tr>
              <a:tr h="838200">
                <a:tc>
                  <a:txBody>
                    <a:bodyPr/>
                    <a:lstStyle/>
                    <a:p>
                      <a:r>
                        <a:rPr lang="en-US" dirty="0" smtClean="0"/>
                        <a:t>Nutrient-dense food/ beverages at company</a:t>
                      </a:r>
                      <a:r>
                        <a:rPr lang="en-US" baseline="0" dirty="0" smtClean="0"/>
                        <a:t> meetings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+82%***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+49%***</a:t>
                      </a:r>
                      <a:endParaRPr lang="en-US" dirty="0"/>
                    </a:p>
                  </a:txBody>
                  <a:tcPr/>
                </a:tc>
              </a:tr>
              <a:tr h="838200">
                <a:tc>
                  <a:txBody>
                    <a:bodyPr/>
                    <a:lstStyle/>
                    <a:p>
                      <a:r>
                        <a:rPr lang="en-US" dirty="0" smtClean="0"/>
                        <a:t>Healthy food procurement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+97%***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+1060%***</a:t>
                      </a:r>
                      <a:endParaRPr lang="en-US" dirty="0"/>
                    </a:p>
                  </a:txBody>
                  <a:tcPr/>
                </a:tc>
              </a:tr>
              <a:tr h="838200">
                <a:tc>
                  <a:txBody>
                    <a:bodyPr/>
                    <a:lstStyle/>
                    <a:p>
                      <a:r>
                        <a:rPr lang="en-US" dirty="0" smtClean="0"/>
                        <a:t>Casual dress attire</a:t>
                      </a:r>
                      <a:r>
                        <a:rPr lang="en-US" baseline="0" dirty="0" smtClean="0"/>
                        <a:t> during work hours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-35%*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+22%***</a:t>
                      </a:r>
                      <a:endParaRPr lang="en-US" dirty="0"/>
                    </a:p>
                  </a:txBody>
                  <a:tcPr/>
                </a:tc>
              </a:tr>
              <a:tr h="838200">
                <a:tc>
                  <a:txBody>
                    <a:bodyPr/>
                    <a:lstStyle/>
                    <a:p>
                      <a:r>
                        <a:rPr lang="en-US" dirty="0" smtClean="0"/>
                        <a:t>Standing, stretching, fidgeting during meetings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-26%*</a:t>
                      </a:r>
                      <a:endParaRPr lang="en-US" dirty="0"/>
                    </a:p>
                  </a:txBody>
                  <a:tcPr/>
                </a:tc>
              </a:tr>
              <a:tr h="838200">
                <a:tc>
                  <a:txBody>
                    <a:bodyPr/>
                    <a:lstStyle/>
                    <a:p>
                      <a:r>
                        <a:rPr lang="en-US" dirty="0" smtClean="0"/>
                        <a:t>Exercise breaks during meetings or scheduled </a:t>
                      </a:r>
                      <a:r>
                        <a:rPr lang="en-US" dirty="0" err="1" smtClean="0"/>
                        <a:t>time(s</a:t>
                      </a:r>
                      <a:r>
                        <a:rPr lang="en-US" dirty="0" smtClean="0"/>
                        <a:t>) of workday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+60%*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+450%***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975"/>
            <a:ext cx="88392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sz="3750" b="1" dirty="0" smtClean="0">
                <a:solidFill>
                  <a:srgbClr val="FFC530"/>
                </a:solidFill>
                <a:latin typeface="Trebuchet MS"/>
                <a:cs typeface="Trebuchet MS"/>
              </a:rPr>
              <a:t>Organizational Profiles </a:t>
            </a:r>
            <a:r>
              <a:rPr lang="en-US" sz="3750" dirty="0" smtClean="0">
                <a:solidFill>
                  <a:srgbClr val="FFC530"/>
                </a:solidFill>
                <a:latin typeface="Trebuchet MS"/>
                <a:cs typeface="Trebuchet MS"/>
              </a:rPr>
              <a:t>– In Brief</a:t>
            </a:r>
            <a:endParaRPr lang="en-US" sz="3750" b="1" dirty="0">
              <a:solidFill>
                <a:srgbClr val="FFC530"/>
              </a:solidFill>
              <a:latin typeface="Trebuchet MS"/>
              <a:cs typeface="Trebuchet MS"/>
            </a:endParaRPr>
          </a:p>
        </p:txBody>
      </p:sp>
      <p:sp>
        <p:nvSpPr>
          <p:cNvPr id="137219" name="Content Placeholder 2"/>
          <p:cNvSpPr>
            <a:spLocks noGrp="1"/>
          </p:cNvSpPr>
          <p:nvPr>
            <p:ph idx="1"/>
          </p:nvPr>
        </p:nvSpPr>
        <p:spPr>
          <a:xfrm>
            <a:off x="228600" y="764975"/>
            <a:ext cx="8915400" cy="5562600"/>
          </a:xfrm>
        </p:spPr>
        <p:txBody>
          <a:bodyPr/>
          <a:lstStyle/>
          <a:p>
            <a:pPr eaLnBrk="1" hangingPunct="1"/>
            <a:r>
              <a:rPr lang="en-US" sz="2600" b="1" dirty="0" smtClean="0">
                <a:solidFill>
                  <a:srgbClr val="DDF53D"/>
                </a:solidFill>
                <a:latin typeface="Trebuchet MS"/>
                <a:cs typeface="Trebuchet MS"/>
              </a:rPr>
              <a:t>City of Duarte, CA </a:t>
            </a:r>
            <a:r>
              <a:rPr lang="en-US" sz="2600" dirty="0" smtClean="0">
                <a:latin typeface="Trebuchet MS"/>
                <a:cs typeface="Trebuchet MS"/>
              </a:rPr>
              <a:t>– 3-min PA breaks every City Council meeting </a:t>
            </a:r>
            <a:r>
              <a:rPr lang="en-US" sz="2600" dirty="0" err="1" smtClean="0">
                <a:latin typeface="Trebuchet MS"/>
                <a:cs typeface="Trebuchet MS"/>
              </a:rPr>
              <a:t>x</a:t>
            </a:r>
            <a:r>
              <a:rPr lang="en-US" sz="2600" dirty="0" smtClean="0">
                <a:latin typeface="Trebuchet MS"/>
                <a:cs typeface="Trebuchet MS"/>
              </a:rPr>
              <a:t> 6 yrs</a:t>
            </a:r>
          </a:p>
          <a:p>
            <a:pPr eaLnBrk="1" hangingPunct="1"/>
            <a:r>
              <a:rPr lang="en-US" sz="2600" b="1" dirty="0" smtClean="0">
                <a:solidFill>
                  <a:schemeClr val="accent2"/>
                </a:solidFill>
                <a:latin typeface="Trebuchet MS"/>
                <a:cs typeface="Trebuchet MS"/>
              </a:rPr>
              <a:t>Delta Sigma Theta Sorority, LA </a:t>
            </a:r>
            <a:r>
              <a:rPr lang="en-US" sz="2600" dirty="0" smtClean="0">
                <a:latin typeface="Trebuchet MS"/>
                <a:cs typeface="Trebuchet MS"/>
              </a:rPr>
              <a:t>– turns up AC 15 min pre-IR break each </a:t>
            </a:r>
            <a:r>
              <a:rPr lang="en-US" sz="2600" dirty="0" err="1" smtClean="0">
                <a:latin typeface="Trebuchet MS"/>
                <a:cs typeface="Trebuchet MS"/>
              </a:rPr>
              <a:t>mtg</a:t>
            </a:r>
            <a:r>
              <a:rPr lang="en-US" sz="2600" dirty="0" smtClean="0">
                <a:latin typeface="Trebuchet MS"/>
                <a:cs typeface="Trebuchet MS"/>
              </a:rPr>
              <a:t> &amp; reimburses members only for healthy refreshments </a:t>
            </a:r>
            <a:r>
              <a:rPr lang="en-US" sz="2600" dirty="0" err="1" smtClean="0">
                <a:latin typeface="Trebuchet MS"/>
                <a:cs typeface="Trebuchet MS"/>
              </a:rPr>
              <a:t>x</a:t>
            </a:r>
            <a:r>
              <a:rPr lang="en-US" sz="2600" dirty="0" smtClean="0">
                <a:latin typeface="Trebuchet MS"/>
                <a:cs typeface="Trebuchet MS"/>
              </a:rPr>
              <a:t> 5 yrs</a:t>
            </a:r>
          </a:p>
          <a:p>
            <a:pPr eaLnBrk="1" hangingPunct="1"/>
            <a:r>
              <a:rPr lang="en-US" sz="2600" b="1" dirty="0" smtClean="0">
                <a:solidFill>
                  <a:schemeClr val="accent2"/>
                </a:solidFill>
                <a:latin typeface="Trebuchet MS"/>
                <a:cs typeface="Trebuchet MS"/>
              </a:rPr>
              <a:t>Orange Co. Health Dept, CA </a:t>
            </a:r>
            <a:r>
              <a:rPr lang="en-US" sz="2600" dirty="0" smtClean="0">
                <a:latin typeface="Trebuchet MS"/>
                <a:cs typeface="Trebuchet MS"/>
              </a:rPr>
              <a:t>– trained entire health promo. staff in implementing &amp; </a:t>
            </a:r>
            <a:r>
              <a:rPr lang="en-US" sz="2600" dirty="0" err="1" smtClean="0">
                <a:latin typeface="Trebuchet MS"/>
                <a:cs typeface="Trebuchet MS"/>
              </a:rPr>
              <a:t>dissem</a:t>
            </a:r>
            <a:r>
              <a:rPr lang="en-US" sz="2600" dirty="0" smtClean="0">
                <a:latin typeface="Trebuchet MS"/>
                <a:cs typeface="Trebuchet MS"/>
              </a:rPr>
              <a:t>. IR breaks </a:t>
            </a:r>
            <a:r>
              <a:rPr lang="en-US" sz="2600" dirty="0" err="1" smtClean="0">
                <a:latin typeface="Trebuchet MS"/>
                <a:cs typeface="Trebuchet MS"/>
              </a:rPr>
              <a:t>x</a:t>
            </a:r>
            <a:r>
              <a:rPr lang="en-US" sz="2600" dirty="0" smtClean="0">
                <a:latin typeface="Trebuchet MS"/>
                <a:cs typeface="Trebuchet MS"/>
              </a:rPr>
              <a:t> 3 yrs</a:t>
            </a:r>
          </a:p>
          <a:p>
            <a:pPr eaLnBrk="1" hangingPunct="1"/>
            <a:r>
              <a:rPr lang="en-US" sz="2600" b="1" dirty="0" smtClean="0">
                <a:solidFill>
                  <a:schemeClr val="accent2"/>
                </a:solidFill>
                <a:latin typeface="Trebuchet MS"/>
                <a:cs typeface="Trebuchet MS"/>
              </a:rPr>
              <a:t>St. John’s CME Church, NC</a:t>
            </a:r>
            <a:r>
              <a:rPr lang="en-US" sz="2600" b="1" dirty="0" smtClean="0">
                <a:latin typeface="Trebuchet MS"/>
                <a:cs typeface="Trebuchet MS"/>
              </a:rPr>
              <a:t> </a:t>
            </a:r>
            <a:r>
              <a:rPr lang="en-US" sz="2600" dirty="0" smtClean="0">
                <a:latin typeface="Trebuchet MS"/>
                <a:cs typeface="Trebuchet MS"/>
              </a:rPr>
              <a:t>– occasional IR breaks during Sunday service increased participation in gospel aerobics classes</a:t>
            </a:r>
          </a:p>
          <a:p>
            <a:pPr eaLnBrk="1" hangingPunct="1"/>
            <a:r>
              <a:rPr lang="en-US" sz="2600" b="1" dirty="0" smtClean="0">
                <a:solidFill>
                  <a:schemeClr val="accent2"/>
                </a:solidFill>
                <a:latin typeface="Trebuchet MS"/>
                <a:cs typeface="Trebuchet MS"/>
              </a:rPr>
              <a:t>WPFW Pacifica Radio Station, DC</a:t>
            </a:r>
            <a:r>
              <a:rPr lang="en-US" sz="2600" b="1" dirty="0" smtClean="0">
                <a:latin typeface="Trebuchet MS"/>
                <a:cs typeface="Trebuchet MS"/>
              </a:rPr>
              <a:t> </a:t>
            </a:r>
            <a:r>
              <a:rPr lang="en-US" sz="2600" dirty="0" smtClean="0">
                <a:latin typeface="Trebuchet MS"/>
                <a:cs typeface="Trebuchet MS"/>
              </a:rPr>
              <a:t>– broadcast 10-min IR breaks daily </a:t>
            </a:r>
            <a:r>
              <a:rPr lang="en-US" sz="2600" dirty="0" err="1" smtClean="0">
                <a:latin typeface="Trebuchet MS"/>
                <a:cs typeface="Trebuchet MS"/>
              </a:rPr>
              <a:t>x</a:t>
            </a:r>
            <a:r>
              <a:rPr lang="en-US" sz="2600" dirty="0" smtClean="0">
                <a:latin typeface="Trebuchet MS"/>
                <a:cs typeface="Trebuchet MS"/>
              </a:rPr>
              <a:t> 6 </a:t>
            </a:r>
            <a:r>
              <a:rPr lang="en-US" sz="2600" dirty="0" err="1" smtClean="0">
                <a:latin typeface="Trebuchet MS"/>
                <a:cs typeface="Trebuchet MS"/>
              </a:rPr>
              <a:t>mos</a:t>
            </a:r>
            <a:r>
              <a:rPr lang="en-US" sz="2600" dirty="0" smtClean="0">
                <a:latin typeface="Trebuchet MS"/>
                <a:cs typeface="Trebuchet MS"/>
              </a:rPr>
              <a:t>; re-launching </a:t>
            </a:r>
            <a:r>
              <a:rPr lang="en-US" sz="2600" dirty="0" err="1" smtClean="0">
                <a:latin typeface="Trebuchet MS"/>
                <a:cs typeface="Trebuchet MS"/>
              </a:rPr>
              <a:t>w</a:t>
            </a:r>
            <a:r>
              <a:rPr lang="en-US" sz="2600" dirty="0" smtClean="0">
                <a:latin typeface="Trebuchet MS"/>
                <a:cs typeface="Trebuchet MS"/>
              </a:rPr>
              <a:t>/ Wobble Dance IR</a:t>
            </a:r>
            <a:endParaRPr lang="en-US" sz="2600" dirty="0" smtClean="0">
              <a:solidFill>
                <a:schemeClr val="accent2"/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Title 1"/>
          <p:cNvSpPr>
            <a:spLocks noGrp="1"/>
          </p:cNvSpPr>
          <p:nvPr>
            <p:ph type="title"/>
          </p:nvPr>
        </p:nvSpPr>
        <p:spPr>
          <a:xfrm>
            <a:off x="409872" y="476376"/>
            <a:ext cx="7583487" cy="1044575"/>
          </a:xfrm>
        </p:spPr>
        <p:txBody>
          <a:bodyPr/>
          <a:lstStyle/>
          <a:p>
            <a:r>
              <a:rPr lang="en-US" dirty="0" err="1" smtClean="0"/>
              <a:t>HEALCitiesCampaign.org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CA League of Cities &amp; CCPHA</a:t>
            </a:r>
          </a:p>
        </p:txBody>
      </p:sp>
      <p:pic>
        <p:nvPicPr>
          <p:cNvPr id="133123" name="Content Placeholder 3" descr="HEAL Cities Campaign logo.jpg"/>
          <p:cNvPicPr>
            <a:picLocks noGrp="1"/>
          </p:cNvPicPr>
          <p:nvPr>
            <p:ph idx="1"/>
          </p:nvPr>
        </p:nvPicPr>
        <p:blipFill>
          <a:blip r:embed="rId2"/>
          <a:srcRect l="-99680" r="-99680"/>
          <a:stretch>
            <a:fillRect/>
          </a:stretch>
        </p:blipFill>
        <p:spPr>
          <a:xfrm>
            <a:off x="-1714528" y="1520951"/>
            <a:ext cx="6041564" cy="3308461"/>
          </a:xfrm>
        </p:spPr>
      </p:pic>
      <p:sp>
        <p:nvSpPr>
          <p:cNvPr id="4" name="TextBox 3"/>
          <p:cNvSpPr txBox="1"/>
          <p:nvPr/>
        </p:nvSpPr>
        <p:spPr>
          <a:xfrm>
            <a:off x="3187031" y="2085428"/>
            <a:ext cx="416133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22 cities have now adopted policies advocating activity breaks in meetings lasting an hour or longer </a:t>
            </a:r>
            <a:endParaRPr lang="en-US" sz="2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39783" y="4829412"/>
            <a:ext cx="63494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2"/>
                </a:solidFill>
              </a:rPr>
              <a:t>First 5 LA Commission </a:t>
            </a:r>
            <a:r>
              <a:rPr lang="en-US" sz="2800" dirty="0" smtClean="0">
                <a:solidFill>
                  <a:schemeClr val="accent2"/>
                </a:solidFill>
              </a:rPr>
              <a:t>informally adopted &amp; featured IR® break at Sep 2011 meeting, and now on Oct agenda for formal policy change!</a:t>
            </a:r>
            <a:endParaRPr lang="en-US" sz="28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1"/>
          <p:cNvSpPr>
            <a:spLocks noGrp="1"/>
          </p:cNvSpPr>
          <p:nvPr>
            <p:ph type="title"/>
          </p:nvPr>
        </p:nvSpPr>
        <p:spPr>
          <a:xfrm>
            <a:off x="304800" y="-304800"/>
            <a:ext cx="8839200" cy="1143000"/>
          </a:xfrm>
        </p:spPr>
        <p:txBody>
          <a:bodyPr/>
          <a:lstStyle/>
          <a:p>
            <a:r>
              <a:rPr lang="en-US" sz="4000" b="1" smtClean="0">
                <a:solidFill>
                  <a:srgbClr val="CE910D"/>
                </a:solidFill>
              </a:rPr>
              <a:t>Alliance for a Healthier Generation</a:t>
            </a:r>
          </a:p>
        </p:txBody>
      </p:sp>
      <p:sp>
        <p:nvSpPr>
          <p:cNvPr id="63491" name="Content Placeholder 2"/>
          <p:cNvSpPr>
            <a:spLocks noGrp="1"/>
          </p:cNvSpPr>
          <p:nvPr>
            <p:ph idx="1"/>
          </p:nvPr>
        </p:nvSpPr>
        <p:spPr>
          <a:xfrm>
            <a:off x="228600" y="762000"/>
            <a:ext cx="8915400" cy="51054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dirty="0" smtClean="0"/>
              <a:t>Healthy School Program Framework including 8 areas of focus</a:t>
            </a:r>
          </a:p>
          <a:p>
            <a:pPr>
              <a:spcBef>
                <a:spcPct val="0"/>
              </a:spcBef>
            </a:pPr>
            <a:r>
              <a:rPr lang="en-US" dirty="0" smtClean="0"/>
              <a:t>Activity breaks most commonly selected PA intervention along  with elementary school recess:  </a:t>
            </a:r>
            <a:r>
              <a:rPr lang="en-US" dirty="0" smtClean="0">
                <a:solidFill>
                  <a:schemeClr val="accent2"/>
                </a:solidFill>
              </a:rPr>
              <a:t>75% </a:t>
            </a:r>
            <a:r>
              <a:rPr lang="en-US" dirty="0" smtClean="0"/>
              <a:t>of those inventoried (</a:t>
            </a:r>
            <a:r>
              <a:rPr lang="en-US" dirty="0" err="1" smtClean="0">
                <a:solidFill>
                  <a:srgbClr val="DDF53D"/>
                </a:solidFill>
              </a:rPr>
              <a:t>n</a:t>
            </a:r>
            <a:r>
              <a:rPr lang="en-US" dirty="0" smtClean="0">
                <a:solidFill>
                  <a:srgbClr val="DDF53D"/>
                </a:solidFill>
              </a:rPr>
              <a:t>=3504</a:t>
            </a:r>
            <a:r>
              <a:rPr lang="en-US" dirty="0" smtClean="0"/>
              <a:t>) endorsed item “All students have the opportunity to participate in physical activity breaks on a daily basis.” </a:t>
            </a:r>
          </a:p>
          <a:p>
            <a:pPr>
              <a:spcBef>
                <a:spcPct val="0"/>
              </a:spcBef>
            </a:pPr>
            <a:r>
              <a:rPr lang="en-US" dirty="0" smtClean="0"/>
              <a:t>Success Stories:</a:t>
            </a:r>
          </a:p>
          <a:p>
            <a:pPr>
              <a:spcBef>
                <a:spcPct val="0"/>
              </a:spcBef>
              <a:buFont typeface="Wingdings 2" charset="2"/>
              <a:buNone/>
            </a:pPr>
            <a:r>
              <a:rPr lang="en-US" dirty="0" smtClean="0"/>
              <a:t>	“Students are running or power walking 2/5 mi before they play  at recess and principals, teachers &amp; other staff move with them…students more energetic &amp; attentive in PM classes, eating healthier foods &amp; throwing less away…fewer behavior problems during recess			</a:t>
            </a:r>
            <a:r>
              <a:rPr lang="en-US" sz="2400" dirty="0" smtClean="0"/>
              <a:t>--Jackson Elem., St. Paul, MN</a:t>
            </a:r>
          </a:p>
          <a:p>
            <a:pPr>
              <a:spcBef>
                <a:spcPct val="0"/>
              </a:spcBef>
              <a:buFont typeface="Wingdings 2" charset="2"/>
              <a:buNone/>
            </a:pPr>
            <a:r>
              <a:rPr lang="en-US" dirty="0" smtClean="0"/>
              <a:t>	“Get up and moving each &amp; every morning before flag salute”					--John Glenn Elem., Pine Hill, NJ</a:t>
            </a:r>
          </a:p>
          <a:p>
            <a:pPr>
              <a:spcBef>
                <a:spcPct val="0"/>
              </a:spcBef>
              <a:buFont typeface="Wingdings 2" charset="2"/>
              <a:buNone/>
            </a:pPr>
            <a:r>
              <a:rPr lang="en-US" dirty="0" smtClean="0"/>
              <a:t>	“Use technology to get classes moving, uploading PA videos to school server and streaming them 4x/day so teachers can use at their convenience			--Norris Elem., Firth, NE</a:t>
            </a:r>
          </a:p>
          <a:p>
            <a:pPr>
              <a:buFont typeface="Wingdings 2" charset="2"/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:::My Files:Data &amp; Data Analyses II:AHG Success Stories 10-1724_Physical Activity_2010.pdf"/>
          <p:cNvPicPr>
            <a:picLocks noGrp="1"/>
          </p:cNvPicPr>
          <p:nvPr>
            <p:ph idx="1"/>
          </p:nvPr>
        </p:nvPicPr>
        <p:blipFill>
          <a:blip r:embed="rId2" cstate="print"/>
          <a:srcRect l="-20253" r="-20253"/>
          <a:stretch>
            <a:fillRect/>
          </a:stretch>
        </p:blipFill>
        <p:spPr bwMode="auto">
          <a:xfrm>
            <a:off x="-1239863" y="-362837"/>
            <a:ext cx="11818482" cy="7410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9144000" cy="1112838"/>
          </a:xfrm>
        </p:spPr>
        <p:txBody>
          <a:bodyPr/>
          <a:lstStyle/>
          <a:p>
            <a:r>
              <a:rPr lang="en-US" smtClean="0">
                <a:ea typeface="Arial" charset="0"/>
                <a:cs typeface="Arial" charset="0"/>
              </a:rPr>
              <a:t>Dr. Yancey goes to Washington!</a:t>
            </a:r>
          </a:p>
        </p:txBody>
      </p:sp>
      <p:pic>
        <p:nvPicPr>
          <p:cNvPr id="118787" name="Content Placeholder 3" descr="FLOTUS PHA P040710LJ-0332.jpg"/>
          <p:cNvPicPr>
            <a:picLocks noGrp="1" noChangeAspect="1"/>
          </p:cNvPicPr>
          <p:nvPr>
            <p:ph idx="1"/>
          </p:nvPr>
        </p:nvPicPr>
        <p:blipFill>
          <a:blip r:embed="rId3"/>
          <a:srcRect l="-10619" r="-10619"/>
          <a:stretch>
            <a:fillRect/>
          </a:stretch>
        </p:blipFill>
        <p:spPr>
          <a:xfrm>
            <a:off x="-457200" y="1371600"/>
            <a:ext cx="9975850" cy="54864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Content Placeholder 2"/>
          <p:cNvSpPr>
            <a:spLocks noGrp="1"/>
          </p:cNvSpPr>
          <p:nvPr>
            <p:ph idx="1"/>
          </p:nvPr>
        </p:nvSpPr>
        <p:spPr>
          <a:xfrm>
            <a:off x="381000" y="1752600"/>
            <a:ext cx="8763000" cy="4513263"/>
          </a:xfrm>
        </p:spPr>
        <p:txBody>
          <a:bodyPr/>
          <a:lstStyle/>
          <a:p>
            <a:pPr>
              <a:buFont typeface="Wingdings 2" charset="2"/>
              <a:buNone/>
            </a:pPr>
            <a:r>
              <a:rPr lang="en-US" sz="3000" dirty="0" smtClean="0"/>
              <a:t>Adopts Instant Recess in support of </a:t>
            </a:r>
            <a:r>
              <a:rPr lang="en-US" sz="3000" i="1" dirty="0" smtClean="0">
                <a:solidFill>
                  <a:srgbClr val="CE910D"/>
                </a:solidFill>
              </a:rPr>
              <a:t>Let’s Move</a:t>
            </a:r>
            <a:r>
              <a:rPr lang="en-US" sz="3200" i="1" dirty="0" smtClean="0">
                <a:solidFill>
                  <a:srgbClr val="CE910D"/>
                </a:solidFill>
              </a:rPr>
              <a:t>!</a:t>
            </a:r>
          </a:p>
        </p:txBody>
      </p:sp>
      <p:pic>
        <p:nvPicPr>
          <p:cNvPr id="62467" name="Picture 3" descr="Plymouth UCC Musical Pew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514600"/>
            <a:ext cx="6172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8" name="TextBox 4"/>
          <p:cNvSpPr txBox="1">
            <a:spLocks noChangeArrowheads="1"/>
          </p:cNvSpPr>
          <p:nvPr/>
        </p:nvSpPr>
        <p:spPr bwMode="auto">
          <a:xfrm>
            <a:off x="6705600" y="3810000"/>
            <a:ext cx="21336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2400"/>
              <a:t>Plymouth UCC (North Houston, TX)</a:t>
            </a:r>
          </a:p>
          <a:p>
            <a:r>
              <a:rPr lang="en-US" sz="2400"/>
              <a:t>“Musical Pews” IR break</a:t>
            </a:r>
          </a:p>
        </p:txBody>
      </p:sp>
      <p:pic>
        <p:nvPicPr>
          <p:cNvPr id="62469" name="Picture 5" descr="Macintosh HD:Users:antronetteyancey:My Files:Instant Recess Projects:image001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0"/>
            <a:ext cx="48768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177800"/>
            <a:ext cx="8128000" cy="650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6" descr="http://profile.ak.fbcdn.net/hprofile-ak-snc4/41582_435898970172_4109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0025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TextBox 3"/>
          <p:cNvSpPr txBox="1">
            <a:spLocks noChangeArrowheads="1"/>
          </p:cNvSpPr>
          <p:nvPr/>
        </p:nvSpPr>
        <p:spPr bwMode="auto">
          <a:xfrm>
            <a:off x="457200" y="84138"/>
            <a:ext cx="82296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Footlight MT Light" charset="0"/>
              </a:rPr>
              <a:t>The Jesus Shuffle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4572000"/>
            <a:ext cx="8839200" cy="12954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4000" u="sng" dirty="0" smtClean="0">
                <a:solidFill>
                  <a:srgbClr val="A3FF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Washington Post</a:t>
            </a:r>
            <a:r>
              <a:rPr lang="en-US" sz="4000" dirty="0" smtClean="0">
                <a:solidFill>
                  <a:srgbClr val="A3FF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/>
            </a:r>
            <a:br>
              <a:rPr lang="en-US" sz="4000" dirty="0" smtClean="0">
                <a:solidFill>
                  <a:srgbClr val="A3FF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</a:br>
            <a:r>
              <a:rPr lang="en-US" sz="4000" dirty="0" smtClean="0">
                <a:solidFill>
                  <a:srgbClr val="A3FF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“Instant Recess…</a:t>
            </a:r>
            <a:r>
              <a:rPr lang="en-US" sz="4000" i="1" dirty="0" smtClean="0">
                <a:solidFill>
                  <a:srgbClr val="A3FF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calling card </a:t>
            </a:r>
            <a:r>
              <a:rPr lang="en-US" sz="4000" dirty="0" smtClean="0">
                <a:solidFill>
                  <a:srgbClr val="A3FF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for the National Physical Activity Plan</a:t>
            </a:r>
            <a:endParaRPr sz="4000" dirty="0">
              <a:solidFill>
                <a:srgbClr val="A3FF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+mj-cs"/>
            </a:endParaRPr>
          </a:p>
        </p:txBody>
      </p:sp>
      <p:pic>
        <p:nvPicPr>
          <p:cNvPr id="157699" name="Content Placeholder 3" descr="PH20100526022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9038" y="609600"/>
            <a:ext cx="6684962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191000" y="4114800"/>
            <a:ext cx="480060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+mj-lt"/>
              </a:rPr>
              <a:t>SHIRE non-profit, Washington, DC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Rectangle 2"/>
          <p:cNvSpPr>
            <a:spLocks noChangeArrowheads="1"/>
          </p:cNvSpPr>
          <p:nvPr/>
        </p:nvSpPr>
        <p:spPr bwMode="auto">
          <a:xfrm>
            <a:off x="5029200" y="3200400"/>
            <a:ext cx="4572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000" dirty="0">
                <a:solidFill>
                  <a:srgbClr val="FFFFFF"/>
                </a:solidFill>
                <a:latin typeface="+mn-lt"/>
              </a:rPr>
              <a:t>Amazon book ranking</a:t>
            </a:r>
          </a:p>
          <a:p>
            <a:r>
              <a:rPr lang="en-US" sz="3000" dirty="0">
                <a:solidFill>
                  <a:srgbClr val="FFFFFF"/>
                </a:solidFill>
                <a:latin typeface="+mn-lt"/>
              </a:rPr>
              <a:t>Nov </a:t>
            </a:r>
            <a:r>
              <a:rPr lang="en-US" sz="3000" dirty="0" smtClean="0">
                <a:solidFill>
                  <a:srgbClr val="FFFFFF"/>
                </a:solidFill>
                <a:latin typeface="+mn-lt"/>
              </a:rPr>
              <a:t>21, 2010-</a:t>
            </a:r>
            <a:r>
              <a:rPr lang="en-US" sz="3000" dirty="0">
                <a:solidFill>
                  <a:srgbClr val="FFFFFF"/>
                </a:solidFill>
                <a:latin typeface="+mn-lt"/>
              </a:rPr>
              <a:t>-318,000</a:t>
            </a:r>
          </a:p>
          <a:p>
            <a:r>
              <a:rPr lang="en-US" sz="3000" dirty="0">
                <a:solidFill>
                  <a:srgbClr val="FFFFFF"/>
                </a:solidFill>
                <a:latin typeface="+mn-lt"/>
                <a:ea typeface="Wingdings" charset="2"/>
                <a:cs typeface="Wingdings" charset="2"/>
              </a:rPr>
              <a:t>  </a:t>
            </a:r>
            <a:r>
              <a:rPr lang="en-US" sz="3000" dirty="0" smtClean="0">
                <a:solidFill>
                  <a:srgbClr val="FFFFFF"/>
                </a:solidFill>
                <a:latin typeface="+mn-lt"/>
                <a:ea typeface="Wingdings" charset="2"/>
                <a:cs typeface="Wingdings" charset="2"/>
              </a:rPr>
              <a:t> </a:t>
            </a:r>
            <a:r>
              <a:rPr lang="en-US" sz="3000" dirty="0" smtClean="0">
                <a:solidFill>
                  <a:srgbClr val="FFFFFF"/>
                </a:solidFill>
                <a:latin typeface="Wingdings"/>
                <a:ea typeface="Wingdings"/>
                <a:cs typeface="Wingdings"/>
              </a:rPr>
              <a:t>		</a:t>
            </a:r>
            <a:r>
              <a:rPr lang="en-US" sz="3000" dirty="0" err="1" smtClean="0">
                <a:solidFill>
                  <a:srgbClr val="FFFFFF"/>
                </a:solidFill>
                <a:latin typeface="Wingdings"/>
                <a:ea typeface="Wingdings"/>
                <a:cs typeface="Wingdings"/>
              </a:rPr>
              <a:t></a:t>
            </a:r>
            <a:endParaRPr lang="en-US" sz="3000" dirty="0" smtClean="0">
              <a:solidFill>
                <a:srgbClr val="FFFFFF"/>
              </a:solidFill>
              <a:latin typeface="+mn-lt"/>
            </a:endParaRPr>
          </a:p>
          <a:p>
            <a:r>
              <a:rPr lang="en-US" sz="3000" dirty="0">
                <a:solidFill>
                  <a:srgbClr val="FFFFFF"/>
                </a:solidFill>
                <a:latin typeface="+mn-lt"/>
              </a:rPr>
              <a:t>Nov </a:t>
            </a:r>
            <a:r>
              <a:rPr lang="en-US" sz="3000" dirty="0" smtClean="0">
                <a:solidFill>
                  <a:srgbClr val="FFFFFF"/>
                </a:solidFill>
                <a:latin typeface="+mn-lt"/>
              </a:rPr>
              <a:t>23, 2010—</a:t>
            </a:r>
            <a:r>
              <a:rPr lang="en-US" sz="3000" dirty="0">
                <a:solidFill>
                  <a:srgbClr val="FFFFFF"/>
                </a:solidFill>
                <a:latin typeface="+mn-lt"/>
              </a:rPr>
              <a:t>21,000!</a:t>
            </a:r>
          </a:p>
        </p:txBody>
      </p:sp>
      <p:pic>
        <p:nvPicPr>
          <p:cNvPr id="4" name="Picture 3" descr="Instant Recess small bk co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7330" y="692862"/>
            <a:ext cx="1669425" cy="2515572"/>
          </a:xfrm>
          <a:prstGeom prst="rect">
            <a:avLst/>
          </a:prstGeom>
        </p:spPr>
      </p:pic>
      <p:pic>
        <p:nvPicPr>
          <p:cNvPr id="5" name="Picture 4" descr="Macintosh HD:Users:antronetteyancey:My Files:Press Clippings:NYT Jane Brody IR Review online reprint 23Nov10.pdf"/>
          <p:cNvPicPr/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3"/>
              <a:srcRect/>
              <a:stretch>
                <a:fillRect/>
              </a:stretch>
            </p:blipFill>
          </mc:Choice>
          <mc:Fallback>
            <p:blipFill>
              <a:blip r:embed="rId4"/>
              <a:srcRect/>
              <a:stretch>
                <a:fillRect/>
              </a:stretch>
            </p:blipFill>
          </mc:Fallback>
        </mc:AlternateContent>
        <p:spPr bwMode="auto">
          <a:xfrm>
            <a:off x="0" y="183594"/>
            <a:ext cx="5791200" cy="7360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3" descr="Macintosh HD:Users:antronetteyancey:My Files:Book - Instant Recess:IR Press Kit - Book.pd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-101600"/>
            <a:ext cx="5486400" cy="706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457200" y="1752600"/>
            <a:ext cx="5943600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3300"/>
              </a:lnSpc>
              <a:spcAft>
                <a:spcPts val="200"/>
              </a:spcAft>
            </a:pPr>
            <a:r>
              <a:rPr lang="en-US" sz="2800" b="1">
                <a:solidFill>
                  <a:srgbClr val="262626"/>
                </a:solidFill>
                <a:latin typeface="Georgia" charset="0"/>
                <a:ea typeface="Cambria" charset="0"/>
              </a:rPr>
              <a:t>Sitting All Day: Worse For You Than You Might Think</a:t>
            </a:r>
            <a:endParaRPr lang="en-US" sz="2800">
              <a:latin typeface="Times New Roman" charset="0"/>
              <a:ea typeface="Cambria" charset="0"/>
            </a:endParaRPr>
          </a:p>
          <a:p>
            <a:r>
              <a:rPr lang="en-US" sz="2800">
                <a:ea typeface="Cambria" charset="0"/>
              </a:rPr>
              <a:t>by </a:t>
            </a:r>
            <a:r>
              <a:rPr lang="en-US" sz="2800">
                <a:ea typeface="Cambria" charset="0"/>
                <a:hlinkClick r:id="rId2"/>
              </a:rPr>
              <a:t>PATTI NEIGHMOND</a:t>
            </a:r>
            <a:endParaRPr lang="en-US" sz="2800">
              <a:latin typeface="Times New Roman" charset="0"/>
              <a:ea typeface="Cambria" charset="0"/>
            </a:endParaRPr>
          </a:p>
        </p:txBody>
      </p:sp>
      <p:pic>
        <p:nvPicPr>
          <p:cNvPr id="83971" name="Picture 3" descr="nprlogo_138x4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457200"/>
            <a:ext cx="2971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381000" y="3276600"/>
            <a:ext cx="85344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>
                <a:latin typeface="ArialMT"/>
              </a:rPr>
              <a:t>April 25, 2011 ... breaks? Toni Yancey's Instant Recess book offers the following suggestions for people who feel chained to their office desks: </a:t>
            </a:r>
          </a:p>
          <a:p>
            <a:pPr>
              <a:defRPr/>
            </a:pPr>
            <a:r>
              <a:rPr lang="en-US" sz="2400" u="sng" dirty="0">
                <a:solidFill>
                  <a:schemeClr val="accent2">
                    <a:lumMod val="75000"/>
                  </a:schemeClr>
                </a:solidFill>
                <a:latin typeface="ArialMT"/>
              </a:rPr>
              <a:t>http://www.npr.org/2011/04/25/135575490/sitting-all-day-worse-for-you-than-you-might-think</a:t>
            </a:r>
            <a:endParaRPr lang="en-US" sz="2400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3973" name="TextBox 5"/>
          <p:cNvSpPr txBox="1">
            <a:spLocks noChangeArrowheads="1"/>
          </p:cNvSpPr>
          <p:nvPr/>
        </p:nvSpPr>
        <p:spPr bwMode="auto">
          <a:xfrm>
            <a:off x="228600" y="5562600"/>
            <a:ext cx="8915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+mn-lt"/>
              </a:rPr>
              <a:t>Amazon book ranking</a:t>
            </a:r>
          </a:p>
          <a:p>
            <a:r>
              <a:rPr lang="en-US" sz="3200" dirty="0">
                <a:solidFill>
                  <a:schemeClr val="bg1"/>
                </a:solidFill>
                <a:latin typeface="+mn-lt"/>
              </a:rPr>
              <a:t>April </a:t>
            </a:r>
            <a:r>
              <a:rPr lang="en-US" sz="3200" dirty="0" smtClean="0">
                <a:solidFill>
                  <a:schemeClr val="bg1"/>
                </a:solidFill>
                <a:latin typeface="+mn-lt"/>
              </a:rPr>
              <a:t>24,2011-</a:t>
            </a:r>
            <a:r>
              <a:rPr lang="en-US" sz="3200" dirty="0">
                <a:solidFill>
                  <a:schemeClr val="bg1"/>
                </a:solidFill>
                <a:latin typeface="+mn-lt"/>
              </a:rPr>
              <a:t>-523,000</a:t>
            </a:r>
            <a:r>
              <a:rPr lang="en-US" sz="32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Wingdings"/>
                <a:ea typeface="Wingdings"/>
                <a:cs typeface="Wingdings"/>
              </a:rPr>
              <a:t></a:t>
            </a:r>
            <a:r>
              <a:rPr lang="en-US" sz="32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200" dirty="0">
                <a:solidFill>
                  <a:schemeClr val="bg1"/>
                </a:solidFill>
                <a:latin typeface="+mn-lt"/>
              </a:rPr>
              <a:t>April </a:t>
            </a:r>
            <a:r>
              <a:rPr lang="en-US" sz="3200" dirty="0" smtClean="0">
                <a:solidFill>
                  <a:schemeClr val="bg1"/>
                </a:solidFill>
                <a:latin typeface="+mn-lt"/>
              </a:rPr>
              <a:t>25,2100-</a:t>
            </a:r>
            <a:r>
              <a:rPr lang="en-US" sz="3200" dirty="0">
                <a:solidFill>
                  <a:schemeClr val="bg1"/>
                </a:solidFill>
                <a:latin typeface="+mn-lt"/>
              </a:rPr>
              <a:t>-2300</a:t>
            </a:r>
            <a:r>
              <a:rPr lang="en-US" sz="3200" dirty="0">
                <a:solidFill>
                  <a:schemeClr val="bg1"/>
                </a:solidFill>
              </a:rPr>
              <a:t>!</a:t>
            </a:r>
          </a:p>
        </p:txBody>
      </p:sp>
      <p:pic>
        <p:nvPicPr>
          <p:cNvPr id="6" name="Picture 5" descr="Instant Recess small bk cov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745" y="762000"/>
            <a:ext cx="1623543" cy="244643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36453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556" dirty="0" smtClean="0"/>
              <a:t/>
            </a:r>
            <a:br>
              <a:rPr lang="en-US" sz="3556" dirty="0" smtClean="0"/>
            </a:br>
            <a:r>
              <a:rPr lang="en-US" sz="3556" dirty="0" smtClean="0">
                <a:solidFill>
                  <a:srgbClr val="C0C225"/>
                </a:solidFill>
                <a:latin typeface="Trebuchet MS"/>
                <a:cs typeface="Trebuchet MS"/>
              </a:rPr>
              <a:t>South Bay Health Center</a:t>
            </a:r>
          </a:p>
        </p:txBody>
      </p:sp>
      <p:sp>
        <p:nvSpPr>
          <p:cNvPr id="10649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364538" cy="4208462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rebuchet MS"/>
                <a:cs typeface="Trebuchet MS"/>
              </a:rPr>
              <a:t>Launched </a:t>
            </a:r>
            <a:r>
              <a:rPr lang="en-US" sz="2800" i="1" dirty="0" smtClean="0">
                <a:latin typeface="Trebuchet MS"/>
                <a:cs typeface="Trebuchet MS"/>
              </a:rPr>
              <a:t>Instant </a:t>
            </a:r>
            <a:r>
              <a:rPr lang="en-US" sz="2800" dirty="0" smtClean="0">
                <a:latin typeface="Trebuchet MS"/>
                <a:cs typeface="Trebuchet MS"/>
              </a:rPr>
              <a:t>Recess® Jan 2011 in call center, Apr in lab/path, Jun in in-pt unit 3000</a:t>
            </a:r>
          </a:p>
          <a:p>
            <a:r>
              <a:rPr lang="en-US" sz="2800" dirty="0" smtClean="0">
                <a:latin typeface="Trebuchet MS"/>
                <a:cs typeface="Trebuchet MS"/>
              </a:rPr>
              <a:t>Compared to 2010 data from same period, reduced sick days by 1.8 days/FTE (7.5 – 5.7) in call center, 1.9 days in an in-pt unit (6.2-4.3)</a:t>
            </a:r>
          </a:p>
          <a:p>
            <a:r>
              <a:rPr lang="en-US" sz="2800" dirty="0" smtClean="0">
                <a:latin typeface="Trebuchet MS"/>
                <a:cs typeface="Trebuchet MS"/>
              </a:rPr>
              <a:t>Injury rates--“accepted workers’ comp claims”--decreased from 3 to 0 (call center </a:t>
            </a:r>
            <a:r>
              <a:rPr lang="en-US" sz="2800" dirty="0" err="1" smtClean="0">
                <a:latin typeface="Trebuchet MS"/>
                <a:cs typeface="Trebuchet MS"/>
              </a:rPr>
              <a:t>x</a:t>
            </a:r>
            <a:r>
              <a:rPr lang="en-US" sz="2800" dirty="0" smtClean="0">
                <a:latin typeface="Trebuchet MS"/>
                <a:cs typeface="Trebuchet MS"/>
              </a:rPr>
              <a:t> 8 </a:t>
            </a:r>
            <a:r>
              <a:rPr lang="en-US" sz="2800" dirty="0" err="1" smtClean="0">
                <a:latin typeface="Trebuchet MS"/>
                <a:cs typeface="Trebuchet MS"/>
              </a:rPr>
              <a:t>mos</a:t>
            </a:r>
            <a:r>
              <a:rPr lang="en-US" sz="2800" dirty="0" smtClean="0">
                <a:latin typeface="Trebuchet MS"/>
                <a:cs typeface="Trebuchet MS"/>
              </a:rPr>
              <a:t>), 18 to 12 (lab </a:t>
            </a:r>
            <a:r>
              <a:rPr lang="en-US" sz="2800" dirty="0" err="1" smtClean="0">
                <a:latin typeface="Trebuchet MS"/>
                <a:cs typeface="Trebuchet MS"/>
              </a:rPr>
              <a:t>x</a:t>
            </a:r>
            <a:r>
              <a:rPr lang="en-US" sz="2800" dirty="0" smtClean="0">
                <a:latin typeface="Trebuchet MS"/>
                <a:cs typeface="Trebuchet MS"/>
              </a:rPr>
              <a:t> 4 </a:t>
            </a:r>
            <a:r>
              <a:rPr lang="en-US" sz="2800" dirty="0" err="1" smtClean="0">
                <a:latin typeface="Trebuchet MS"/>
                <a:cs typeface="Trebuchet MS"/>
              </a:rPr>
              <a:t>mos</a:t>
            </a:r>
            <a:r>
              <a:rPr lang="en-US" sz="2800" dirty="0" smtClean="0">
                <a:latin typeface="Trebuchet MS"/>
                <a:cs typeface="Trebuchet MS"/>
              </a:rPr>
              <a:t>), 1 to 0 (in-pt </a:t>
            </a:r>
            <a:r>
              <a:rPr lang="en-US" sz="2800" dirty="0" err="1" smtClean="0">
                <a:latin typeface="Trebuchet MS"/>
                <a:cs typeface="Trebuchet MS"/>
              </a:rPr>
              <a:t>x</a:t>
            </a:r>
            <a:r>
              <a:rPr lang="en-US" sz="2800" dirty="0" smtClean="0">
                <a:latin typeface="Trebuchet MS"/>
                <a:cs typeface="Trebuchet MS"/>
              </a:rPr>
              <a:t> 2 </a:t>
            </a:r>
            <a:r>
              <a:rPr lang="en-US" sz="2800" dirty="0" err="1" smtClean="0">
                <a:latin typeface="Trebuchet MS"/>
                <a:cs typeface="Trebuchet MS"/>
              </a:rPr>
              <a:t>mos</a:t>
            </a:r>
            <a:r>
              <a:rPr lang="en-US" sz="2800" dirty="0" smtClean="0">
                <a:latin typeface="Trebuchet MS"/>
                <a:cs typeface="Trebuchet MS"/>
              </a:rPr>
              <a:t>)</a:t>
            </a:r>
          </a:p>
        </p:txBody>
      </p:sp>
      <p:pic>
        <p:nvPicPr>
          <p:cNvPr id="5" name="Picture 4" descr="kaiser-permanente-lo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40392" cy="609600"/>
          </a:xfrm>
          <a:prstGeom prst="rect">
            <a:avLst/>
          </a:prstGeom>
        </p:spPr>
      </p:pic>
      <p:pic>
        <p:nvPicPr>
          <p:cNvPr id="6" name="Picture 5" descr="KP lab IR bk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5186530"/>
            <a:ext cx="2998911" cy="1671470"/>
          </a:xfrm>
          <a:prstGeom prst="rect">
            <a:avLst/>
          </a:prstGeom>
        </p:spPr>
      </p:pic>
      <p:pic>
        <p:nvPicPr>
          <p:cNvPr id="7" name="Picture 6" descr="KP in-pt unit IR bk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273232" y="5186530"/>
            <a:ext cx="2870768" cy="167147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-228600"/>
            <a:ext cx="7696200" cy="1447800"/>
          </a:xfrm>
        </p:spPr>
        <p:txBody>
          <a:bodyPr/>
          <a:lstStyle/>
          <a:p>
            <a:pPr eaLnBrk="1" hangingPunct="1"/>
            <a:r>
              <a:rPr lang="en-US" sz="4900" b="1" i="1" dirty="0" smtClean="0">
                <a:solidFill>
                  <a:srgbClr val="C0C225"/>
                </a:solidFill>
                <a:latin typeface="Trebuchet MS"/>
                <a:cs typeface="Trebuchet MS"/>
              </a:rPr>
              <a:t>Instant Recess® </a:t>
            </a:r>
            <a:r>
              <a:rPr lang="en-US" sz="4900" b="1" dirty="0" smtClean="0">
                <a:solidFill>
                  <a:srgbClr val="C0C225"/>
                </a:solidFill>
                <a:latin typeface="Trebuchet MS"/>
                <a:cs typeface="Trebuchet MS"/>
              </a:rPr>
              <a:t>@ LAUSD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198907" y="1371600"/>
            <a:ext cx="9144000" cy="5486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600" dirty="0" smtClean="0">
                <a:latin typeface="Trebuchet MS"/>
                <a:cs typeface="Trebuchet MS"/>
              </a:rPr>
              <a:t>Active Living Research dissertation grant 2010-11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>
                <a:latin typeface="Trebuchet MS"/>
                <a:cs typeface="Trebuchet MS"/>
              </a:rPr>
              <a:t>6 schools, </a:t>
            </a:r>
            <a:r>
              <a:rPr lang="en-US" sz="2600" dirty="0" err="1" smtClean="0">
                <a:latin typeface="Trebuchet MS"/>
                <a:cs typeface="Trebuchet MS"/>
              </a:rPr>
              <a:t>n</a:t>
            </a:r>
            <a:r>
              <a:rPr lang="en-US" sz="2600" dirty="0" smtClean="0">
                <a:latin typeface="Trebuchet MS"/>
                <a:cs typeface="Trebuchet MS"/>
              </a:rPr>
              <a:t>=647 students with baseline + follow-up data, 68 participating teachers/classrooms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>
                <a:latin typeface="Trebuchet MS"/>
                <a:cs typeface="Trebuchet MS"/>
              </a:rPr>
              <a:t>Cluster RCT with early intervention-delayed intervention control groups--main outcome = school day pedometer readings (measured beginning &amp; end of school day)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>
                <a:latin typeface="Trebuchet MS"/>
                <a:cs typeface="Trebuchet MS"/>
              </a:rPr>
              <a:t>Final model:  Linear regression of post-treatment steps  on both intervention groups and baseline steps, clustered by school, and student ID (R</a:t>
            </a:r>
            <a:r>
              <a:rPr lang="en-US" sz="2600" baseline="30000" dirty="0" smtClean="0">
                <a:latin typeface="Trebuchet MS"/>
                <a:cs typeface="Trebuchet MS"/>
              </a:rPr>
              <a:t>2</a:t>
            </a:r>
            <a:r>
              <a:rPr lang="en-US" sz="2600" dirty="0" smtClean="0">
                <a:latin typeface="Trebuchet MS"/>
                <a:cs typeface="Trebuchet MS"/>
              </a:rPr>
              <a:t>=0.2292, F=78.41, </a:t>
            </a:r>
            <a:r>
              <a:rPr lang="en-US" sz="2600" dirty="0" err="1" smtClean="0">
                <a:latin typeface="Trebuchet MS"/>
                <a:cs typeface="Trebuchet MS"/>
              </a:rPr>
              <a:t>p</a:t>
            </a:r>
            <a:r>
              <a:rPr lang="en-US" sz="2600" dirty="0" smtClean="0">
                <a:latin typeface="Trebuchet MS"/>
                <a:cs typeface="Trebuchet MS"/>
              </a:rPr>
              <a:t>&lt;.001) 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>
                <a:latin typeface="Trebuchet MS"/>
                <a:cs typeface="Trebuchet MS"/>
              </a:rPr>
              <a:t>Results:  Adjusting for intervention group characteristics, mean steps significantly increased with IR intervention (+1910.3 steps; </a:t>
            </a:r>
            <a:r>
              <a:rPr lang="en-US" sz="2600" dirty="0" err="1" smtClean="0">
                <a:latin typeface="Trebuchet MS"/>
                <a:cs typeface="Trebuchet MS"/>
              </a:rPr>
              <a:t>p</a:t>
            </a:r>
            <a:r>
              <a:rPr lang="en-US" sz="2600" dirty="0" smtClean="0">
                <a:latin typeface="Trebuchet MS"/>
                <a:cs typeface="Trebuchet MS"/>
              </a:rPr>
              <a:t>&lt;.001)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endParaRPr lang="en-US" sz="2500" dirty="0" smtClean="0"/>
          </a:p>
        </p:txBody>
      </p:sp>
      <p:pic>
        <p:nvPicPr>
          <p:cNvPr id="55300" name="Picture 42" descr="p-woo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48600" y="0"/>
            <a:ext cx="1295400" cy="1788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4544" y="903287"/>
            <a:ext cx="7583487" cy="1044575"/>
          </a:xfrm>
        </p:spPr>
        <p:txBody>
          <a:bodyPr/>
          <a:lstStyle/>
          <a:p>
            <a:r>
              <a:rPr lang="en-US" u="sng" dirty="0" smtClean="0"/>
              <a:t>Washington Post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September 6, 2011</a:t>
            </a:r>
            <a:endParaRPr lang="en-US" dirty="0"/>
          </a:p>
        </p:txBody>
      </p:sp>
      <p:pic>
        <p:nvPicPr>
          <p:cNvPr id="5" name="Picture 4" descr="Macintosh HD:Users:antronetteyancey:My Files:Instant Recess Projects:office-exercise-poster.pdf"/>
          <p:cNvPicPr/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rcRect/>
              <a:stretch>
                <a:fillRect/>
              </a:stretch>
            </p:blipFill>
          </mc:Choice>
          <mc:Fallback>
            <p:blipFill>
              <a:blip r:embed="rId3"/>
              <a:srcRect/>
              <a:stretch>
                <a:fillRect/>
              </a:stretch>
            </p:blipFill>
          </mc:Fallback>
        </mc:AlternateContent>
        <p:spPr bwMode="auto">
          <a:xfrm>
            <a:off x="4535707" y="358693"/>
            <a:ext cx="4109112" cy="6499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8753" y="522287"/>
            <a:ext cx="7583487" cy="1044575"/>
          </a:xfrm>
        </p:spPr>
        <p:txBody>
          <a:bodyPr/>
          <a:lstStyle/>
          <a:p>
            <a:r>
              <a:rPr lang="en-US" dirty="0" smtClean="0"/>
              <a:t>IR on campus!</a:t>
            </a:r>
            <a:br>
              <a:rPr lang="en-US" dirty="0" smtClean="0"/>
            </a:br>
            <a:r>
              <a:rPr lang="en-US" sz="2800" dirty="0" smtClean="0"/>
              <a:t>Arizona State U.</a:t>
            </a:r>
            <a:endParaRPr lang="en-US" sz="2800" dirty="0"/>
          </a:p>
        </p:txBody>
      </p:sp>
      <p:pic>
        <p:nvPicPr>
          <p:cNvPr id="4" name="Content Placeholder 3" descr="Campus Life IR break.jpeg"/>
          <p:cNvPicPr>
            <a:picLocks noGrp="1" noChangeAspect="1"/>
          </p:cNvPicPr>
          <p:nvPr>
            <p:ph idx="1"/>
          </p:nvPr>
        </p:nvPicPr>
        <p:blipFill>
          <a:blip r:embed="rId2"/>
          <a:srcRect l="-17574" r="-17574"/>
          <a:stretch>
            <a:fillRect/>
          </a:stretch>
        </p:blipFill>
        <p:spPr>
          <a:xfrm>
            <a:off x="-398277" y="1774742"/>
            <a:ext cx="5348405" cy="2968102"/>
          </a:xfrm>
        </p:spPr>
      </p:pic>
      <p:sp>
        <p:nvSpPr>
          <p:cNvPr id="5" name="TextBox 4"/>
          <p:cNvSpPr txBox="1"/>
          <p:nvPr/>
        </p:nvSpPr>
        <p:spPr>
          <a:xfrm>
            <a:off x="4370224" y="3840174"/>
            <a:ext cx="477377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IR at school!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CBS News, 9/22/11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Midlands, TX school district adopts IR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813940" y="248121"/>
            <a:ext cx="43300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2"/>
                </a:solidFill>
              </a:rPr>
              <a:t>Only Exposure (of which we’re aware) Prompting Adoption is via YouTube</a:t>
            </a:r>
            <a:endParaRPr lang="en-US" sz="32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746" y="1344250"/>
            <a:ext cx="8808254" cy="1044575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C225"/>
                </a:solidFill>
                <a:latin typeface="Trebuchet MS"/>
                <a:cs typeface="Trebuchet MS"/>
              </a:rPr>
              <a:t>KEEN “Recess Is Back!” </a:t>
            </a:r>
            <a:r>
              <a:rPr lang="en-US" dirty="0" smtClean="0">
                <a:solidFill>
                  <a:srgbClr val="C0C225"/>
                </a:solidFill>
                <a:latin typeface="Trebuchet MS"/>
                <a:cs typeface="Trebuchet MS"/>
              </a:rPr>
              <a:t/>
            </a:r>
            <a:br>
              <a:rPr lang="en-US" dirty="0" smtClean="0">
                <a:solidFill>
                  <a:srgbClr val="C0C225"/>
                </a:solidFill>
                <a:latin typeface="Trebuchet MS"/>
                <a:cs typeface="Trebuchet MS"/>
              </a:rPr>
            </a:br>
            <a:r>
              <a:rPr lang="en-US" dirty="0" smtClean="0">
                <a:solidFill>
                  <a:srgbClr val="C0C225"/>
                </a:solidFill>
                <a:latin typeface="Trebuchet MS"/>
                <a:cs typeface="Trebuchet MS"/>
              </a:rPr>
              <a:t>Began as marketing campaign</a:t>
            </a:r>
            <a:br>
              <a:rPr lang="en-US" dirty="0" smtClean="0">
                <a:solidFill>
                  <a:srgbClr val="C0C225"/>
                </a:solidFill>
                <a:latin typeface="Trebuchet MS"/>
                <a:cs typeface="Trebuchet MS"/>
              </a:rPr>
            </a:br>
            <a:r>
              <a:rPr lang="en-US" dirty="0" smtClean="0">
                <a:solidFill>
                  <a:srgbClr val="C0C225"/>
                </a:solidFill>
                <a:latin typeface="Trebuchet MS"/>
                <a:cs typeface="Trebuchet MS"/>
              </a:rPr>
              <a:t>Now viewed as part of company “DNA”</a:t>
            </a:r>
            <a:br>
              <a:rPr lang="en-US" dirty="0" smtClean="0">
                <a:solidFill>
                  <a:srgbClr val="C0C225"/>
                </a:solidFill>
                <a:latin typeface="Trebuchet MS"/>
                <a:cs typeface="Trebuchet MS"/>
              </a:rPr>
            </a:br>
            <a:r>
              <a:rPr lang="en-US" dirty="0" smtClean="0">
                <a:solidFill>
                  <a:srgbClr val="C0C225"/>
                </a:solidFill>
                <a:latin typeface="Trebuchet MS"/>
                <a:cs typeface="Trebuchet MS"/>
              </a:rPr>
              <a:t>2020 goals for instigating </a:t>
            </a:r>
            <a:r>
              <a:rPr lang="en-US" i="1" dirty="0" smtClean="0">
                <a:solidFill>
                  <a:srgbClr val="C0C225"/>
                </a:solidFill>
                <a:latin typeface="Trebuchet MS"/>
                <a:cs typeface="Trebuchet MS"/>
              </a:rPr>
              <a:t>Recess Revolution</a:t>
            </a:r>
            <a:endParaRPr lang="en-US" dirty="0">
              <a:solidFill>
                <a:srgbClr val="C0C225"/>
              </a:solidFill>
              <a:latin typeface="Trebuchet MS"/>
              <a:cs typeface="Trebuchet MS"/>
            </a:endParaRPr>
          </a:p>
        </p:txBody>
      </p:sp>
      <p:pic>
        <p:nvPicPr>
          <p:cNvPr id="4" name="Picture 3" descr="Macintosh HD:Users:antronetteyancey:My Files:Videos &amp; A-V Presentations:KEEN Doorhanger.pdf"/>
          <p:cNvPicPr/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rcRect/>
              <a:stretch>
                <a:fillRect/>
              </a:stretch>
            </p:blipFill>
          </mc:Choice>
          <mc:Fallback>
            <p:blipFill>
              <a:blip r:embed="rId3"/>
              <a:srcRect/>
              <a:stretch>
                <a:fillRect/>
              </a:stretch>
            </p:blipFill>
          </mc:Fallback>
        </mc:AlternateContent>
        <p:spPr bwMode="auto">
          <a:xfrm>
            <a:off x="4636071" y="1344250"/>
            <a:ext cx="4707754" cy="6380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35746" y="2476375"/>
            <a:ext cx="460271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FF"/>
                </a:solidFill>
              </a:rPr>
              <a:t>IR® Tool Kit sponsored by KEEN LAUNCHING TODAY!</a:t>
            </a:r>
          </a:p>
          <a:p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6" name="Picture 5" descr="Macintosh HD:Users:antronetteyancey:My Files:KEEN :Recess At Work | KEEN – Recess.pdf"/>
          <p:cNvPicPr/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/>
              <a:stretch>
                <a:fillRect/>
              </a:stretch>
            </p:blipFill>
          </mc:Choice>
          <mc:Fallback>
            <p:blipFill>
              <a:blip r:embed="rId5"/>
              <a:srcRect/>
              <a:stretch>
                <a:fillRect/>
              </a:stretch>
            </p:blipFill>
          </mc:Fallback>
        </mc:AlternateContent>
        <p:spPr bwMode="auto">
          <a:xfrm>
            <a:off x="335746" y="3104623"/>
            <a:ext cx="3837844" cy="405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239" y="-233702"/>
            <a:ext cx="7583487" cy="1044575"/>
          </a:xfrm>
        </p:spPr>
        <p:txBody>
          <a:bodyPr/>
          <a:lstStyle/>
          <a:p>
            <a:r>
              <a:rPr lang="en-US" sz="4400" b="1" dirty="0" smtClean="0">
                <a:solidFill>
                  <a:srgbClr val="DDF53D"/>
                </a:solidFill>
              </a:rPr>
              <a:t>Measurement of IR</a:t>
            </a:r>
            <a:r>
              <a:rPr lang="en-US" sz="4400" b="1" baseline="30000" dirty="0" smtClean="0">
                <a:solidFill>
                  <a:srgbClr val="DDF53D"/>
                </a:solidFill>
              </a:rPr>
              <a:t>®</a:t>
            </a:r>
            <a:r>
              <a:rPr lang="en-US" sz="4400" b="1" dirty="0" smtClean="0">
                <a:solidFill>
                  <a:srgbClr val="DDF53D"/>
                </a:solidFill>
              </a:rPr>
              <a:t> D &amp; I?!</a:t>
            </a:r>
            <a:endParaRPr lang="en-US" sz="4400" b="1" dirty="0">
              <a:solidFill>
                <a:srgbClr val="DDF53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011" y="627279"/>
            <a:ext cx="8837989" cy="4459294"/>
          </a:xfrm>
        </p:spPr>
        <p:txBody>
          <a:bodyPr/>
          <a:lstStyle/>
          <a:p>
            <a:pPr>
              <a:spcBef>
                <a:spcPts val="1400"/>
              </a:spcBef>
            </a:pPr>
            <a:r>
              <a:rPr lang="en-US" sz="2100" dirty="0" smtClean="0"/>
              <a:t>Now in its 12</a:t>
            </a:r>
            <a:r>
              <a:rPr lang="en-US" sz="2100" baseline="30000" dirty="0" smtClean="0"/>
              <a:t>th</a:t>
            </a:r>
            <a:r>
              <a:rPr lang="en-US" sz="2100" dirty="0" smtClean="0"/>
              <a:t> year, library of 35+ IR breaks on DVD &amp;/or CD, with materials distributed or purchased in 45 states, DC + 10 foreign nations; 2 books, 20 journal art., 6 </a:t>
            </a:r>
            <a:r>
              <a:rPr lang="en-US" sz="2100" dirty="0" err="1" smtClean="0"/>
              <a:t>bk</a:t>
            </a:r>
            <a:r>
              <a:rPr lang="en-US" sz="2100" dirty="0" smtClean="0"/>
              <a:t> </a:t>
            </a:r>
            <a:r>
              <a:rPr lang="en-US" sz="2100" dirty="0" err="1" smtClean="0"/>
              <a:t>ch</a:t>
            </a:r>
            <a:r>
              <a:rPr lang="en-US" sz="2100" dirty="0" smtClean="0"/>
              <a:t>., 3 fed. &amp; 6 </a:t>
            </a:r>
            <a:r>
              <a:rPr lang="en-US" sz="2100" dirty="0" err="1" smtClean="0"/>
              <a:t>fdn</a:t>
            </a:r>
            <a:r>
              <a:rPr lang="en-US" sz="2100" dirty="0" smtClean="0"/>
              <a:t>. grants; 3 youth empowerment spin-offs, 1 hit music video spin-off (</a:t>
            </a:r>
            <a:r>
              <a:rPr lang="en-US" sz="2100" dirty="0" err="1" smtClean="0"/>
              <a:t>Beyonce</a:t>
            </a:r>
            <a:r>
              <a:rPr lang="en-US" sz="2100" dirty="0" smtClean="0"/>
              <a:t>)</a:t>
            </a:r>
          </a:p>
          <a:p>
            <a:pPr>
              <a:spcBef>
                <a:spcPts val="1400"/>
              </a:spcBef>
            </a:pPr>
            <a:r>
              <a:rPr lang="en-US" sz="2100" dirty="0" smtClean="0"/>
              <a:t>REACH US CEED dissemination grant in final year:  Conducting social network analysis (SNA) with USC’s Tom </a:t>
            </a:r>
            <a:r>
              <a:rPr lang="en-US" sz="2100" dirty="0" err="1" smtClean="0"/>
              <a:t>Valente</a:t>
            </a:r>
            <a:r>
              <a:rPr lang="en-US" sz="2100" dirty="0" smtClean="0"/>
              <a:t>, informed by SNA res. at U Mich. Sch. of Bus. on energy nodes (+</a:t>
            </a:r>
            <a:r>
              <a:rPr lang="en-US" sz="2100" dirty="0" err="1" smtClean="0"/>
              <a:t>trad</a:t>
            </a:r>
            <a:r>
              <a:rPr lang="en-US" sz="2100" dirty="0" smtClean="0"/>
              <a:t>. Info. &amp; infl. nodes)</a:t>
            </a:r>
          </a:p>
          <a:p>
            <a:pPr>
              <a:spcBef>
                <a:spcPts val="1400"/>
              </a:spcBef>
            </a:pPr>
            <a:r>
              <a:rPr lang="en-US" sz="2100" dirty="0" smtClean="0"/>
              <a:t>Alliance for a Healthier Generation (CEO reported that IR influenced  </a:t>
            </a:r>
            <a:r>
              <a:rPr lang="en-US" sz="2100" dirty="0" err="1" smtClean="0"/>
              <a:t>HSF’s</a:t>
            </a:r>
            <a:r>
              <a:rPr lang="en-US" sz="2100" dirty="0" smtClean="0"/>
              <a:t> PA category):  Distributing online survey ~10/10/11  to 2500+ schools to </a:t>
            </a:r>
            <a:r>
              <a:rPr lang="en-US" sz="2100" dirty="0" err="1" smtClean="0"/>
              <a:t>eval</a:t>
            </a:r>
            <a:r>
              <a:rPr lang="en-US" sz="2100" dirty="0" smtClean="0"/>
              <a:t>. activity break resources used &amp; how implementing</a:t>
            </a:r>
          </a:p>
          <a:p>
            <a:pPr>
              <a:spcBef>
                <a:spcPts val="1400"/>
              </a:spcBef>
            </a:pPr>
            <a:r>
              <a:rPr lang="en-US" sz="2100" dirty="0" smtClean="0"/>
              <a:t>KEEN-funded Harris Poll established baseline of 71% of national sample who have never had paid time PA break, but 53% reported such breaks would make them happier, healthier or more productive- now have web analytics to capture </a:t>
            </a:r>
            <a:r>
              <a:rPr lang="en-US" sz="2100" dirty="0" err="1" smtClean="0"/>
              <a:t>Δ</a:t>
            </a:r>
            <a:r>
              <a:rPr lang="en-US" sz="2100" dirty="0" smtClean="0"/>
              <a:t> traffic p-10/5/11 toolkit launch</a:t>
            </a:r>
          </a:p>
          <a:p>
            <a:pPr>
              <a:spcBef>
                <a:spcPts val="1400"/>
              </a:spcBef>
            </a:pPr>
            <a:r>
              <a:rPr lang="en-US" sz="2100" dirty="0" smtClean="0"/>
              <a:t>Working with UCLA engineering professor to develop IR app</a:t>
            </a:r>
          </a:p>
          <a:p>
            <a:pPr>
              <a:spcBef>
                <a:spcPts val="1400"/>
              </a:spcBef>
            </a:pPr>
            <a:r>
              <a:rPr lang="en-US" sz="2100" dirty="0" smtClean="0"/>
              <a:t>Licensing revenues for youth-focused IR® donated to PHI </a:t>
            </a:r>
            <a:r>
              <a:rPr lang="en-US" sz="2100" dirty="0" smtClean="0">
                <a:solidFill>
                  <a:schemeClr val="tx1"/>
                </a:solidFill>
              </a:rPr>
              <a:t>($12K </a:t>
            </a:r>
            <a:r>
              <a:rPr lang="en-US" sz="2100" dirty="0" err="1" smtClean="0">
                <a:solidFill>
                  <a:schemeClr val="tx1"/>
                </a:solidFill>
              </a:rPr>
              <a:t>ytd</a:t>
            </a:r>
            <a:r>
              <a:rPr lang="en-US" sz="2100" dirty="0" smtClean="0">
                <a:solidFill>
                  <a:schemeClr val="tx1"/>
                </a:solidFill>
              </a:rPr>
              <a:t>)</a:t>
            </a:r>
          </a:p>
          <a:p>
            <a:endParaRPr lang="en-US" sz="21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itle 3"/>
          <p:cNvSpPr>
            <a:spLocks noGrp="1"/>
          </p:cNvSpPr>
          <p:nvPr>
            <p:ph type="ctrTitle"/>
          </p:nvPr>
        </p:nvSpPr>
        <p:spPr>
          <a:xfrm>
            <a:off x="0" y="4038600"/>
            <a:ext cx="7388225" cy="977900"/>
          </a:xfrm>
        </p:spPr>
        <p:txBody>
          <a:bodyPr/>
          <a:lstStyle/>
          <a:p>
            <a:pPr eaLnBrk="1" hangingPunct="1"/>
            <a:r>
              <a:rPr lang="en-US" i="1" smtClean="0"/>
              <a:t>Instant Recess® </a:t>
            </a:r>
            <a:r>
              <a:rPr lang="en-US" smtClean="0"/>
              <a:t>team</a:t>
            </a:r>
          </a:p>
        </p:txBody>
      </p:sp>
      <p:sp>
        <p:nvSpPr>
          <p:cNvPr id="94211" name="Subtitle 8"/>
          <p:cNvSpPr>
            <a:spLocks noGrp="1"/>
          </p:cNvSpPr>
          <p:nvPr>
            <p:ph type="subTitle" idx="1"/>
          </p:nvPr>
        </p:nvSpPr>
        <p:spPr>
          <a:xfrm>
            <a:off x="-228600" y="0"/>
            <a:ext cx="8077200" cy="4267200"/>
          </a:xfrm>
          <a:solidFill>
            <a:schemeClr val="bg2">
              <a:alpha val="83920"/>
            </a:schemeClr>
          </a:solidFill>
        </p:spPr>
        <p:txBody>
          <a:bodyPr/>
          <a:lstStyle/>
          <a:p>
            <a:pPr eaLnBrk="1" hangingPunct="1"/>
            <a:r>
              <a:rPr lang="en-US" sz="2200" b="1" i="1" smtClean="0">
                <a:solidFill>
                  <a:srgbClr val="230E44"/>
                </a:solidFill>
              </a:rPr>
              <a:t>Senior Investigators</a:t>
            </a:r>
            <a:r>
              <a:rPr lang="en-US" sz="2200" smtClean="0">
                <a:solidFill>
                  <a:srgbClr val="230E44"/>
                </a:solidFill>
              </a:rPr>
              <a:t>:  McCarthy, Bastani, Berrien, Cole,                                 	Eisenberg, Fielding, Gonzalez, Guinyard, Kumanyika, Maxwell, Perot, Sallis, Simon, Taylor</a:t>
            </a:r>
          </a:p>
          <a:p>
            <a:pPr eaLnBrk="1" hangingPunct="1"/>
            <a:r>
              <a:rPr lang="en-US" sz="2200" b="1" i="1" smtClean="0">
                <a:solidFill>
                  <a:srgbClr val="230E44"/>
                </a:solidFill>
              </a:rPr>
              <a:t>Junior Investigators</a:t>
            </a:r>
            <a:r>
              <a:rPr lang="en-US" sz="2200" smtClean="0">
                <a:solidFill>
                  <a:srgbClr val="230E44"/>
                </a:solidFill>
              </a:rPr>
              <a:t>:  Whitt-Glover, Glenn, Keith, Alhassan</a:t>
            </a:r>
          </a:p>
          <a:p>
            <a:pPr eaLnBrk="1" hangingPunct="1"/>
            <a:r>
              <a:rPr lang="en-US" sz="2200" b="1" i="1" smtClean="0">
                <a:solidFill>
                  <a:srgbClr val="230E44"/>
                </a:solidFill>
              </a:rPr>
              <a:t>Post-docs</a:t>
            </a:r>
            <a:r>
              <a:rPr lang="en-US" sz="2200" smtClean="0">
                <a:solidFill>
                  <a:srgbClr val="230E44"/>
                </a:solidFill>
              </a:rPr>
              <a:t>:  Bell-Lewis, Hasson</a:t>
            </a:r>
          </a:p>
          <a:p>
            <a:pPr eaLnBrk="1" hangingPunct="1"/>
            <a:r>
              <a:rPr lang="en-US" sz="2200" b="1" i="1" smtClean="0">
                <a:solidFill>
                  <a:srgbClr val="230E44"/>
                </a:solidFill>
              </a:rPr>
              <a:t>Students</a:t>
            </a:r>
            <a:r>
              <a:rPr lang="en-US" sz="2200" smtClean="0">
                <a:solidFill>
                  <a:srgbClr val="230E44"/>
                </a:solidFill>
              </a:rPr>
              <a:t>:  Hopkins, AuYoung, Jackson, Leak, Woods</a:t>
            </a:r>
          </a:p>
          <a:p>
            <a:pPr eaLnBrk="1" hangingPunct="1"/>
            <a:r>
              <a:rPr lang="en-US" sz="2200" b="1" i="1" smtClean="0">
                <a:solidFill>
                  <a:srgbClr val="230E44"/>
                </a:solidFill>
              </a:rPr>
              <a:t>Administrators/Business Leaders</a:t>
            </a:r>
            <a:r>
              <a:rPr lang="en-US" sz="2200" smtClean="0">
                <a:solidFill>
                  <a:srgbClr val="230E44"/>
                </a:solidFill>
              </a:rPr>
              <a:t>:  Wilson, Anderson, Bernert, Eisenberg, Flores, Girard, Graham, Harding, Keith, Kimbrough, Levine, Miles, Nevarez, Osby, Overton, Pittman, Ross, Sanchez, Standish</a:t>
            </a:r>
          </a:p>
          <a:p>
            <a:pPr eaLnBrk="1" hangingPunct="1"/>
            <a:r>
              <a:rPr lang="en-US" sz="2200" b="1" i="1" smtClean="0">
                <a:solidFill>
                  <a:srgbClr val="230E44"/>
                </a:solidFill>
              </a:rPr>
              <a:t>Pro Athletes/Talent</a:t>
            </a:r>
            <a:r>
              <a:rPr lang="en-US" sz="2200" smtClean="0">
                <a:solidFill>
                  <a:srgbClr val="230E44"/>
                </a:solidFill>
              </a:rPr>
              <a:t>:  Rossum/PAC, Winfield, Jones, Milton</a:t>
            </a:r>
          </a:p>
        </p:txBody>
      </p:sp>
      <p:pic>
        <p:nvPicPr>
          <p:cNvPr id="94212" name="Picture 5" descr="Roshan Bastani, Ph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48600" y="0"/>
            <a:ext cx="758825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3" name="Picture 7" descr="File:JFielding001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 l="21028" r="21028" b="35059"/>
          <a:stretch>
            <a:fillRect/>
          </a:stretch>
        </p:blipFill>
        <p:spPr bwMode="auto">
          <a:xfrm>
            <a:off x="8534400" y="685800"/>
            <a:ext cx="5857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4" name="Picture 10" descr="f_Maxwel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75650" y="1905000"/>
            <a:ext cx="76835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5" name="Picture 9" descr="jim-salli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15263" y="1219200"/>
            <a:ext cx="758825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6" name="Picture 12" descr="pic"/>
          <p:cNvPicPr>
            <a:picLocks noChangeAspect="1" noChangeArrowheads="1"/>
          </p:cNvPicPr>
          <p:nvPr/>
        </p:nvPicPr>
        <p:blipFill>
          <a:blip r:embed="rId8"/>
          <a:srcRect l="4800" r="9599"/>
          <a:stretch>
            <a:fillRect/>
          </a:stretch>
        </p:blipFill>
        <p:spPr bwMode="auto">
          <a:xfrm>
            <a:off x="7815263" y="2667000"/>
            <a:ext cx="7810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7" name="Picture 14" descr="3834576973_0112ca5f75"/>
          <p:cNvPicPr>
            <a:picLocks noChangeAspect="1" noChangeArrowheads="1"/>
          </p:cNvPicPr>
          <p:nvPr/>
        </p:nvPicPr>
        <p:blipFill>
          <a:blip r:embed="rId9"/>
          <a:srcRect l="21001" t="9009" r="63000" b="58559"/>
          <a:stretch>
            <a:fillRect/>
          </a:stretch>
        </p:blipFill>
        <p:spPr bwMode="auto">
          <a:xfrm>
            <a:off x="8467725" y="3505200"/>
            <a:ext cx="676275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8" name="Picture 16" descr="Professor Shiriki Kumanyika"/>
          <p:cNvPicPr>
            <a:picLocks noChangeAspect="1" noChangeArrowheads="1"/>
          </p:cNvPicPr>
          <p:nvPr/>
        </p:nvPicPr>
        <p:blipFill>
          <a:blip r:embed="rId10"/>
          <a:srcRect l="3967" r="3967"/>
          <a:stretch>
            <a:fillRect/>
          </a:stretch>
        </p:blipFill>
        <p:spPr bwMode="auto">
          <a:xfrm>
            <a:off x="7954963" y="4419600"/>
            <a:ext cx="8413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9" name="Picture 18" descr="fetch_image?path=214749622216_0_1497107102&amp;width=114&amp;size=114"/>
          <p:cNvPicPr>
            <a:picLocks noChangeAspect="1" noChangeArrowheads="1"/>
          </p:cNvPicPr>
          <p:nvPr/>
        </p:nvPicPr>
        <p:blipFill>
          <a:blip r:embed="rId11"/>
          <a:srcRect l="18947" r="18947"/>
          <a:stretch>
            <a:fillRect/>
          </a:stretch>
        </p:blipFill>
        <p:spPr bwMode="auto">
          <a:xfrm>
            <a:off x="7162800" y="4876800"/>
            <a:ext cx="749300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0" name="Picture 20" descr="Rebecca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91200" y="5791200"/>
            <a:ext cx="658813" cy="90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1" name="Picture 22" descr="pic"/>
          <p:cNvPicPr>
            <a:picLocks noChangeAspect="1" noChangeArrowheads="1"/>
          </p:cNvPicPr>
          <p:nvPr/>
        </p:nvPicPr>
        <p:blipFill>
          <a:blip r:embed="rId13"/>
          <a:srcRect t="18286" r="33600" b="34285"/>
          <a:stretch>
            <a:fillRect/>
          </a:stretch>
        </p:blipFill>
        <p:spPr bwMode="auto">
          <a:xfrm>
            <a:off x="6858000" y="5715000"/>
            <a:ext cx="612775" cy="91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2" name="Picture 24" descr="28f61a9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502920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3" name="Picture 26" descr="Kristin Bernert"/>
          <p:cNvPicPr>
            <a:picLocks noChangeAspect="1" noChangeArrowheads="1"/>
          </p:cNvPicPr>
          <p:nvPr/>
        </p:nvPicPr>
        <p:blipFill>
          <a:blip r:embed="rId15"/>
          <a:srcRect l="3392" t="2950" r="3392" b="2950"/>
          <a:stretch>
            <a:fillRect/>
          </a:stretch>
        </p:blipFill>
        <p:spPr bwMode="auto">
          <a:xfrm>
            <a:off x="762000" y="5791200"/>
            <a:ext cx="785813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4" name="Picture 30" descr="DSCF0681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447800" y="502920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5" name="Picture 32" descr="MarionStandish_bw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819400" y="5029200"/>
            <a:ext cx="6492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6" name="Picture 28" descr="1067544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209800" y="5715000"/>
            <a:ext cx="73183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7" name="Picture 38" descr="winfield_hi_res_1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962400" y="5029200"/>
            <a:ext cx="658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8" name="Picture 36" descr="bio_photo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3429000" y="5715000"/>
            <a:ext cx="622300" cy="91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9" name="Picture 40" descr="roy_jones_jr(00-faceshot-med)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5181600" y="5029200"/>
            <a:ext cx="7127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30" name="Picture 34" descr="allen-rossum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572000" y="5715000"/>
            <a:ext cx="685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31" name="Picture 42" descr="p-woods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6248400" y="5029200"/>
            <a:ext cx="658813" cy="90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32" name="Picture 24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7912100" y="5791200"/>
            <a:ext cx="661988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33" name="Picture 26" descr="Sofiya.jpg"/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8462963" y="5334000"/>
            <a:ext cx="666750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heme/theme1.xml><?xml version="1.0" encoding="utf-8"?>
<a:theme xmlns:a="http://schemas.openxmlformats.org/drawingml/2006/main" name="Revolution">
  <a:themeElements>
    <a:clrScheme name="Custom 4">
      <a:dk1>
        <a:srgbClr val="000000"/>
      </a:dk1>
      <a:lt1>
        <a:sysClr val="window" lastClr="FFFFFF"/>
      </a:lt1>
      <a:dk2>
        <a:srgbClr val="1B3861"/>
      </a:dk2>
      <a:lt2>
        <a:srgbClr val="565A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</a:majorFont>
      <a:minorFont>
        <a:latin typeface="Trebuchet MS"/>
        <a:ea typeface=""/>
        <a:cs typeface=""/>
        <a:font script="Jpan" typeface="ＭＳ ゴシック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2630</TotalTime>
  <Words>1427</Words>
  <Application>Microsoft Office PowerPoint</Application>
  <PresentationFormat>On-screen Show (4:3)</PresentationFormat>
  <Paragraphs>188</Paragraphs>
  <Slides>29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Revolution</vt:lpstr>
      <vt:lpstr>Research to Practice: Activity breaks  as the smoking bans  of the PA movement?</vt:lpstr>
      <vt:lpstr>Public Health Successes of the late 20th Century </vt:lpstr>
      <vt:lpstr>What is Instant Recess®?</vt:lpstr>
      <vt:lpstr>Network for a Healthy CA CA Dept of Health Svcs/Public Health Br.</vt:lpstr>
      <vt:lpstr>WNBA LA Sparks’ SPARKing Motion Accomplishments</vt:lpstr>
      <vt:lpstr>Slide 6</vt:lpstr>
      <vt:lpstr>Atlanta Dream Team Fit  Instant Recess® break, in production</vt:lpstr>
      <vt:lpstr>Instant Recess® @ Winston-Salem/Forsyth County, NC USD</vt:lpstr>
      <vt:lpstr>Pilot Study Outcomes </vt:lpstr>
      <vt:lpstr>CDC-funded REACH CEED Dissemination Mid-Point Evaluation Outcomes</vt:lpstr>
      <vt:lpstr>REACH Organizational Wellness Assessment  Outcomes</vt:lpstr>
      <vt:lpstr>Organizational Profiles – In Brief</vt:lpstr>
      <vt:lpstr>HEALCitiesCampaign.org CA League of Cities &amp; CCPHA</vt:lpstr>
      <vt:lpstr>Alliance for a Healthier Generation</vt:lpstr>
      <vt:lpstr>Slide 15</vt:lpstr>
      <vt:lpstr>Dr. Yancey goes to Washington!</vt:lpstr>
      <vt:lpstr>Slide 17</vt:lpstr>
      <vt:lpstr>Slide 18</vt:lpstr>
      <vt:lpstr>Washington Post “Instant Recess…calling card for the National Physical Activity Plan</vt:lpstr>
      <vt:lpstr>Slide 20</vt:lpstr>
      <vt:lpstr>Slide 21</vt:lpstr>
      <vt:lpstr>Slide 22</vt:lpstr>
      <vt:lpstr> South Bay Health Center</vt:lpstr>
      <vt:lpstr>Instant Recess® @ LAUSD</vt:lpstr>
      <vt:lpstr>Washington Post September 6, 2011</vt:lpstr>
      <vt:lpstr>IR on campus! Arizona State U.</vt:lpstr>
      <vt:lpstr>KEEN “Recess Is Back!”  Began as marketing campaign Now viewed as part of company “DNA” 2020 goals for instigating Recess Revolution</vt:lpstr>
      <vt:lpstr>Measurement of IR® D &amp; I?!</vt:lpstr>
      <vt:lpstr>Instant Recess® team</vt:lpstr>
    </vt:vector>
  </TitlesOfParts>
  <Company>UCLA School of Public Health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to Practice: Activity breaks  (Instant Recess®) as the smoking ban  of the PA movement?</dc:title>
  <dc:creator>Antronette Yancey</dc:creator>
  <cp:lastModifiedBy>dbush</cp:lastModifiedBy>
  <cp:revision>21</cp:revision>
  <dcterms:created xsi:type="dcterms:W3CDTF">2011-10-05T17:09:07Z</dcterms:created>
  <dcterms:modified xsi:type="dcterms:W3CDTF">2011-10-11T17:48:37Z</dcterms:modified>
</cp:coreProperties>
</file>