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19"/>
  </p:notesMasterIdLst>
  <p:handoutMasterIdLst>
    <p:handoutMasterId r:id="rId20"/>
  </p:handoutMasterIdLst>
  <p:sldIdLst>
    <p:sldId id="256" r:id="rId2"/>
    <p:sldId id="257" r:id="rId3"/>
    <p:sldId id="269" r:id="rId4"/>
    <p:sldId id="258" r:id="rId5"/>
    <p:sldId id="259" r:id="rId6"/>
    <p:sldId id="260" r:id="rId7"/>
    <p:sldId id="261" r:id="rId8"/>
    <p:sldId id="262" r:id="rId9"/>
    <p:sldId id="264" r:id="rId10"/>
    <p:sldId id="270" r:id="rId11"/>
    <p:sldId id="265" r:id="rId12"/>
    <p:sldId id="263" r:id="rId13"/>
    <p:sldId id="266" r:id="rId14"/>
    <p:sldId id="267" r:id="rId15"/>
    <p:sldId id="268" r:id="rId16"/>
    <p:sldId id="272" r:id="rId17"/>
    <p:sldId id="271"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 xmlns:p14="http://schemas.microsoft.com/office/powerpoint/2010/main">
        <p14:section name="Default Section" id="{7804EEE9-9DEC-46EF-B9CB-EAFB3395507E}">
          <p14:sldIdLst>
            <p14:sldId id="256"/>
            <p14:sldId id="257"/>
            <p14:sldId id="269"/>
            <p14:sldId id="258"/>
            <p14:sldId id="259"/>
            <p14:sldId id="260"/>
            <p14:sldId id="261"/>
            <p14:sldId id="262"/>
            <p14:sldId id="264"/>
            <p14:sldId id="270"/>
            <p14:sldId id="265"/>
            <p14:sldId id="263"/>
            <p14:sldId id="266"/>
            <p14:sldId id="267"/>
            <p14:sldId id="268"/>
            <p14:sldId id="272"/>
            <p14:sldId id="271"/>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fernandez" initials="mef" lastIdx="7"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9928" autoAdjust="0"/>
  </p:normalViewPr>
  <p:slideViewPr>
    <p:cSldViewPr>
      <p:cViewPr>
        <p:scale>
          <a:sx n="67" d="100"/>
          <a:sy n="67" d="100"/>
        </p:scale>
        <p:origin x="-685" y="-65"/>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8275" y="0"/>
            <a:ext cx="3043238" cy="465138"/>
          </a:xfrm>
          <a:prstGeom prst="rect">
            <a:avLst/>
          </a:prstGeom>
        </p:spPr>
        <p:txBody>
          <a:bodyPr vert="horz" lIns="91440" tIns="45720" rIns="91440" bIns="45720" rtlCol="0"/>
          <a:lstStyle>
            <a:lvl1pPr algn="r">
              <a:defRPr sz="1200"/>
            </a:lvl1pPr>
          </a:lstStyle>
          <a:p>
            <a:fld id="{D5B22C1A-8C59-43AA-907C-31155CF3C169}" type="datetimeFigureOut">
              <a:rPr lang="en-US" smtClean="0"/>
              <a:pPr/>
              <a:t>10/11/2011</a:t>
            </a:fld>
            <a:endParaRPr lang="en-US"/>
          </a:p>
        </p:txBody>
      </p:sp>
      <p:sp>
        <p:nvSpPr>
          <p:cNvPr id="4" name="Footer Placeholder 3"/>
          <p:cNvSpPr>
            <a:spLocks noGrp="1"/>
          </p:cNvSpPr>
          <p:nvPr>
            <p:ph type="ftr" sz="quarter" idx="2"/>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8275" y="8842375"/>
            <a:ext cx="3043238" cy="465138"/>
          </a:xfrm>
          <a:prstGeom prst="rect">
            <a:avLst/>
          </a:prstGeom>
        </p:spPr>
        <p:txBody>
          <a:bodyPr vert="horz" lIns="91440" tIns="45720" rIns="91440" bIns="45720" rtlCol="0" anchor="b"/>
          <a:lstStyle>
            <a:lvl1pPr algn="r">
              <a:defRPr sz="1200"/>
            </a:lvl1pPr>
          </a:lstStyle>
          <a:p>
            <a:fld id="{18A59616-5DF1-4832-A7B1-B7C680E266AF}" type="slidenum">
              <a:rPr lang="en-US" smtClean="0"/>
              <a:pPr/>
              <a:t>‹#›</a:t>
            </a:fld>
            <a:endParaRPr lang="en-US"/>
          </a:p>
        </p:txBody>
      </p:sp>
    </p:spTree>
    <p:extLst>
      <p:ext uri="{BB962C8B-B14F-4D97-AF65-F5344CB8AC3E}">
        <p14:creationId xmlns="" xmlns:p14="http://schemas.microsoft.com/office/powerpoint/2010/main" val="506459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64" cy="4650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639" y="0"/>
            <a:ext cx="3043264" cy="465035"/>
          </a:xfrm>
          <a:prstGeom prst="rect">
            <a:avLst/>
          </a:prstGeom>
        </p:spPr>
        <p:txBody>
          <a:bodyPr vert="horz" lIns="91440" tIns="45720" rIns="91440" bIns="45720" rtlCol="0"/>
          <a:lstStyle>
            <a:lvl1pPr algn="r">
              <a:defRPr sz="1200"/>
            </a:lvl1pPr>
          </a:lstStyle>
          <a:p>
            <a:fld id="{9302CB79-F523-4E28-958B-1202F09CF912}" type="datetimeFigureOut">
              <a:rPr lang="en-US" smtClean="0"/>
              <a:pPr/>
              <a:t>10/11/2011</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831" y="4420982"/>
            <a:ext cx="5619438" cy="418951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1962"/>
            <a:ext cx="3043264" cy="46503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639" y="8841962"/>
            <a:ext cx="3043264" cy="465035"/>
          </a:xfrm>
          <a:prstGeom prst="rect">
            <a:avLst/>
          </a:prstGeom>
        </p:spPr>
        <p:txBody>
          <a:bodyPr vert="horz" lIns="91440" tIns="45720" rIns="91440" bIns="45720" rtlCol="0" anchor="b"/>
          <a:lstStyle>
            <a:lvl1pPr algn="r">
              <a:defRPr sz="1200"/>
            </a:lvl1pPr>
          </a:lstStyle>
          <a:p>
            <a:fld id="{58EB280E-6502-45FC-A974-76DFD41B2515}" type="slidenum">
              <a:rPr lang="en-US" smtClean="0"/>
              <a:pPr/>
              <a:t>‹#›</a:t>
            </a:fld>
            <a:endParaRPr lang="en-US"/>
          </a:p>
        </p:txBody>
      </p:sp>
    </p:spTree>
    <p:extLst>
      <p:ext uri="{BB962C8B-B14F-4D97-AF65-F5344CB8AC3E}">
        <p14:creationId xmlns="" xmlns:p14="http://schemas.microsoft.com/office/powerpoint/2010/main" val="345162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EB280E-6502-45FC-A974-76DFD41B2515}" type="slidenum">
              <a:rPr lang="en-US" smtClean="0"/>
              <a:pPr/>
              <a:t>1</a:t>
            </a:fld>
            <a:endParaRPr lang="en-US"/>
          </a:p>
        </p:txBody>
      </p:sp>
    </p:spTree>
    <p:extLst>
      <p:ext uri="{BB962C8B-B14F-4D97-AF65-F5344CB8AC3E}">
        <p14:creationId xmlns="" xmlns:p14="http://schemas.microsoft.com/office/powerpoint/2010/main" val="13261570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EB280E-6502-45FC-A974-76DFD41B2515}" type="slidenum">
              <a:rPr lang="en-US" smtClean="0"/>
              <a:pPr/>
              <a:t>2</a:t>
            </a:fld>
            <a:endParaRPr lang="en-US"/>
          </a:p>
        </p:txBody>
      </p:sp>
    </p:spTree>
    <p:extLst>
      <p:ext uri="{BB962C8B-B14F-4D97-AF65-F5344CB8AC3E}">
        <p14:creationId xmlns="" xmlns:p14="http://schemas.microsoft.com/office/powerpoint/2010/main" val="346045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EB280E-6502-45FC-A974-76DFD41B2515}" type="slidenum">
              <a:rPr lang="en-US" smtClean="0"/>
              <a:pPr/>
              <a:t>3</a:t>
            </a:fld>
            <a:endParaRPr lang="en-US"/>
          </a:p>
        </p:txBody>
      </p:sp>
    </p:spTree>
    <p:extLst>
      <p:ext uri="{BB962C8B-B14F-4D97-AF65-F5344CB8AC3E}">
        <p14:creationId xmlns="" xmlns:p14="http://schemas.microsoft.com/office/powerpoint/2010/main" val="2359344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58EB280E-6502-45FC-A974-76DFD41B2515}" type="slidenum">
              <a:rPr lang="en-US" smtClean="0"/>
              <a:pPr/>
              <a:t>4</a:t>
            </a:fld>
            <a:endParaRPr lang="en-US"/>
          </a:p>
        </p:txBody>
      </p:sp>
    </p:spTree>
    <p:extLst>
      <p:ext uri="{BB962C8B-B14F-4D97-AF65-F5344CB8AC3E}">
        <p14:creationId xmlns="" xmlns:p14="http://schemas.microsoft.com/office/powerpoint/2010/main" val="3554331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Facilitators:</a:t>
            </a:r>
          </a:p>
          <a:p>
            <a:r>
              <a:rPr lang="en-US" dirty="0" smtClean="0"/>
              <a:t>--Vicki did an in-depth</a:t>
            </a:r>
            <a:r>
              <a:rPr lang="en-US" baseline="0" dirty="0" smtClean="0"/>
              <a:t> interview with one participant </a:t>
            </a:r>
          </a:p>
          <a:p>
            <a:r>
              <a:rPr lang="en-US" baseline="0" dirty="0" smtClean="0"/>
              <a:t>--Glenna was the lead facilitator for the focus group </a:t>
            </a:r>
          </a:p>
          <a:p>
            <a:r>
              <a:rPr lang="en-US" baseline="0" dirty="0" smtClean="0"/>
              <a:t>--Michelle </a:t>
            </a:r>
            <a:r>
              <a:rPr lang="en-US" baseline="0" dirty="0" err="1" smtClean="0"/>
              <a:t>Proser</a:t>
            </a:r>
            <a:r>
              <a:rPr lang="en-US" baseline="0" dirty="0" smtClean="0"/>
              <a:t> is a staff from NACHC that helped set up the focus group</a:t>
            </a:r>
          </a:p>
          <a:p>
            <a:endParaRPr lang="en-US" baseline="0" dirty="0" smtClean="0"/>
          </a:p>
          <a:p>
            <a:pPr marL="171450" indent="-171450">
              <a:buFont typeface="Arial" pitchFamily="34" charset="0"/>
              <a:buChar char="•"/>
            </a:pPr>
            <a:r>
              <a:rPr lang="en-US" baseline="0" dirty="0" smtClean="0"/>
              <a:t>Participant’s involvement with EMR:</a:t>
            </a:r>
          </a:p>
          <a:p>
            <a:r>
              <a:rPr lang="en-US" baseline="0" dirty="0" smtClean="0"/>
              <a:t>--2 have EMR in place</a:t>
            </a:r>
          </a:p>
          <a:p>
            <a:r>
              <a:rPr lang="en-US" baseline="0" dirty="0" smtClean="0"/>
              <a:t>--2 are currently implementing EMR</a:t>
            </a:r>
          </a:p>
          <a:p>
            <a:r>
              <a:rPr lang="en-US" baseline="0" dirty="0" smtClean="0"/>
              <a:t>--1 of former is implementing 2</a:t>
            </a:r>
            <a:r>
              <a:rPr lang="en-US" baseline="30000" dirty="0" smtClean="0"/>
              <a:t>nd</a:t>
            </a:r>
            <a:r>
              <a:rPr lang="en-US" baseline="0" dirty="0" smtClean="0"/>
              <a:t> round of EMR</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8EB280E-6502-45FC-A974-76DFD41B2515}" type="slidenum">
              <a:rPr lang="en-US" smtClean="0"/>
              <a:pPr/>
              <a:t>5</a:t>
            </a:fld>
            <a:endParaRPr lang="en-US"/>
          </a:p>
        </p:txBody>
      </p:sp>
    </p:spTree>
    <p:extLst>
      <p:ext uri="{BB962C8B-B14F-4D97-AF65-F5344CB8AC3E}">
        <p14:creationId xmlns="" xmlns:p14="http://schemas.microsoft.com/office/powerpoint/2010/main" val="455575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smtClean="0"/>
              <a:t>EMR</a:t>
            </a:r>
          </a:p>
          <a:p>
            <a:pPr marL="171450" indent="-171450">
              <a:buFont typeface="Arial" pitchFamily="34" charset="0"/>
              <a:buChar char="•"/>
            </a:pPr>
            <a:r>
              <a:rPr lang="en-US" sz="1200" dirty="0" smtClean="0"/>
              <a:t>Discussed from the very beginning</a:t>
            </a:r>
            <a:r>
              <a:rPr lang="en-US" sz="1200" baseline="0" dirty="0" smtClean="0"/>
              <a:t> (when asked of a successful practice change) to the end of the focus group</a:t>
            </a:r>
          </a:p>
          <a:p>
            <a:pPr marL="171450" indent="-171450">
              <a:buFont typeface="Arial" pitchFamily="34" charset="0"/>
              <a:buChar char="•"/>
            </a:pPr>
            <a:r>
              <a:rPr lang="en-US" sz="1200" baseline="0" dirty="0" smtClean="0"/>
              <a:t>Themes centered around EMR:</a:t>
            </a:r>
          </a:p>
          <a:p>
            <a:pPr marL="628650" marR="0" lvl="1" indent="-17145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US" sz="1200" baseline="0" dirty="0" smtClean="0"/>
              <a:t>EMR is required; CHCs have to do it but implementing EMR is overwhelming</a:t>
            </a:r>
          </a:p>
          <a:p>
            <a:pPr marL="628650" lvl="1" indent="-171450">
              <a:buFont typeface="Courier New" pitchFamily="49" charset="0"/>
              <a:buChar char="o"/>
            </a:pPr>
            <a:r>
              <a:rPr lang="en-US" sz="1200" baseline="0" dirty="0" smtClean="0"/>
              <a:t>There are some real challenges regarding EMR/EHR implementation resulted from technical problems</a:t>
            </a:r>
          </a:p>
          <a:p>
            <a:pPr marL="628650" lvl="1" indent="-171450">
              <a:buFont typeface="Courier New" pitchFamily="49" charset="0"/>
              <a:buChar char="o"/>
            </a:pPr>
            <a:r>
              <a:rPr lang="en-US" sz="1200" baseline="0" dirty="0" smtClean="0"/>
              <a:t>Evidence-based practices (ask-advise-refer, cancer screening, etc.) should be built into the EMR system, so that automatic opt-outs can be generated for providers and that patients can be referred to </a:t>
            </a:r>
            <a:r>
              <a:rPr lang="en-US" sz="1200" baseline="0" dirty="0" err="1" smtClean="0"/>
              <a:t>quitline</a:t>
            </a:r>
            <a:r>
              <a:rPr lang="en-US" sz="1200" baseline="0" dirty="0" smtClean="0"/>
              <a:t> automatically</a:t>
            </a:r>
          </a:p>
          <a:p>
            <a:endParaRPr lang="en-US" sz="1200" b="1" baseline="0" dirty="0" smtClean="0"/>
          </a:p>
          <a:p>
            <a:r>
              <a:rPr lang="en-US" sz="1200" b="1" baseline="0" dirty="0" smtClean="0"/>
              <a:t>PCMH</a:t>
            </a:r>
          </a:p>
          <a:p>
            <a:pPr marL="171450" indent="-171450">
              <a:buFont typeface="Arial" pitchFamily="34" charset="0"/>
              <a:buChar char="•"/>
            </a:pPr>
            <a:r>
              <a:rPr lang="en-US" sz="1200" baseline="0" dirty="0" smtClean="0"/>
              <a:t>Mentioned at least 12 times </a:t>
            </a:r>
          </a:p>
          <a:p>
            <a:pPr marL="171450" indent="-171450">
              <a:buFont typeface="Arial" pitchFamily="34" charset="0"/>
              <a:buChar char="•"/>
            </a:pPr>
            <a:r>
              <a:rPr lang="en-US" sz="1200" baseline="0" dirty="0" smtClean="0"/>
              <a:t>Themes centered around PCMH:</a:t>
            </a:r>
          </a:p>
          <a:p>
            <a:pPr marL="628650" lvl="1" indent="-171450">
              <a:buFont typeface="Courier New" pitchFamily="49" charset="0"/>
              <a:buChar char="o"/>
            </a:pPr>
            <a:r>
              <a:rPr lang="en-US" sz="1200" baseline="0" dirty="0" smtClean="0"/>
              <a:t>CHCs are motivated to join this national vision/movement of PCMH</a:t>
            </a:r>
          </a:p>
          <a:p>
            <a:pPr marL="628650" lvl="1" indent="-171450">
              <a:buFont typeface="Courier New" pitchFamily="49" charset="0"/>
              <a:buChar char="o"/>
            </a:pPr>
            <a:r>
              <a:rPr lang="en-US" sz="1200" baseline="0" dirty="0" smtClean="0"/>
              <a:t>PCMH requires strategic planning and updated Quality Improvement strategies</a:t>
            </a:r>
          </a:p>
          <a:p>
            <a:endParaRPr lang="en-US" sz="1200" b="1" baseline="0" dirty="0" smtClean="0"/>
          </a:p>
          <a:p>
            <a:r>
              <a:rPr lang="en-US" sz="1200" b="1" baseline="0" dirty="0" smtClean="0"/>
              <a:t>Ask-Advise-Refer </a:t>
            </a:r>
          </a:p>
          <a:p>
            <a:pPr marL="171450" indent="-171450">
              <a:buFont typeface="Arial" pitchFamily="34" charset="0"/>
              <a:buChar char="•"/>
            </a:pPr>
            <a:r>
              <a:rPr lang="en-US" sz="1200" baseline="0" dirty="0" smtClean="0"/>
              <a:t>Some CHCs have implemented it some have not</a:t>
            </a:r>
          </a:p>
          <a:p>
            <a:pPr marL="171450" indent="-171450">
              <a:buFont typeface="Arial" pitchFamily="34" charset="0"/>
              <a:buChar char="•"/>
            </a:pPr>
            <a:r>
              <a:rPr lang="en-US" sz="1200" baseline="0" dirty="0" smtClean="0"/>
              <a:t>Themes centered around AAR:</a:t>
            </a:r>
          </a:p>
          <a:p>
            <a:pPr marL="628650" lvl="1" indent="-171450">
              <a:buFont typeface="Courier New" pitchFamily="49" charset="0"/>
              <a:buChar char="o"/>
            </a:pPr>
            <a:r>
              <a:rPr lang="en-US" sz="1200" baseline="0" dirty="0" smtClean="0"/>
              <a:t>Smoking becomes the sixth vital sign (some CHC has it documented in paper before)</a:t>
            </a:r>
          </a:p>
          <a:p>
            <a:pPr marL="628650" lvl="1" indent="-171450">
              <a:buFont typeface="Courier New" pitchFamily="49" charset="0"/>
              <a:buChar char="o"/>
            </a:pPr>
            <a:r>
              <a:rPr lang="en-US" sz="1200" baseline="0" dirty="0" smtClean="0"/>
              <a:t>Automatic refer will create a lot more work for </a:t>
            </a:r>
            <a:r>
              <a:rPr lang="en-US" sz="1200" baseline="0" dirty="0" err="1" smtClean="0"/>
              <a:t>quitline</a:t>
            </a:r>
            <a:r>
              <a:rPr lang="en-US" sz="1200" baseline="0" dirty="0" smtClean="0"/>
              <a:t> but “</a:t>
            </a:r>
            <a:r>
              <a:rPr lang="en-US" sz="1200" baseline="0" dirty="0" err="1" smtClean="0"/>
              <a:t>quitline</a:t>
            </a:r>
            <a:r>
              <a:rPr lang="en-US" sz="1200" baseline="0" dirty="0" smtClean="0"/>
              <a:t> works”</a:t>
            </a:r>
          </a:p>
          <a:p>
            <a:pPr marL="628650" lvl="1" indent="-171450">
              <a:buFont typeface="Courier New" pitchFamily="49" charset="0"/>
              <a:buChar char="o"/>
            </a:pPr>
            <a:r>
              <a:rPr lang="en-US" sz="1200" baseline="0" dirty="0" smtClean="0"/>
              <a:t>Some providers showed concern about asking patients if they smoke because of negative response from patients</a:t>
            </a:r>
          </a:p>
          <a:p>
            <a:endParaRPr lang="en-US" sz="1200" b="1" baseline="0" dirty="0" smtClean="0"/>
          </a:p>
          <a:p>
            <a:r>
              <a:rPr lang="en-US" sz="1200" b="1" baseline="0" dirty="0" smtClean="0"/>
              <a:t>Cancer control practice</a:t>
            </a:r>
          </a:p>
          <a:p>
            <a:pPr marL="171450" indent="-171450">
              <a:buFont typeface="Arial" pitchFamily="34" charset="0"/>
              <a:buChar char="•"/>
            </a:pPr>
            <a:r>
              <a:rPr lang="en-US" sz="1200" baseline="0" dirty="0" smtClean="0"/>
              <a:t>The navigator program to increase CRC screening was a great success (98% show rate for colonoscopy; EMR rose from 12% to 68%)</a:t>
            </a:r>
          </a:p>
          <a:p>
            <a:pPr marL="171450" indent="-171450">
              <a:buFont typeface="Arial" pitchFamily="34" charset="0"/>
              <a:buChar char="•"/>
            </a:pPr>
            <a:r>
              <a:rPr lang="en-US" sz="1200" baseline="0" dirty="0" smtClean="0"/>
              <a:t>A PSA media campaign (broadcasting) initiated by a cancer survivor of prostate cancer increased reach to African American male </a:t>
            </a:r>
          </a:p>
          <a:p>
            <a:pPr marL="171450" indent="-171450">
              <a:buFont typeface="Arial" pitchFamily="34" charset="0"/>
              <a:buChar char="•"/>
            </a:pPr>
            <a:r>
              <a:rPr lang="en-US" sz="1200" baseline="0" dirty="0" smtClean="0"/>
              <a:t>A good follow-up program enabled a CHC to catch some early breast cancer</a:t>
            </a:r>
          </a:p>
        </p:txBody>
      </p:sp>
      <p:sp>
        <p:nvSpPr>
          <p:cNvPr id="4" name="Slide Number Placeholder 3"/>
          <p:cNvSpPr>
            <a:spLocks noGrp="1"/>
          </p:cNvSpPr>
          <p:nvPr>
            <p:ph type="sldNum" sz="quarter" idx="10"/>
          </p:nvPr>
        </p:nvSpPr>
        <p:spPr/>
        <p:txBody>
          <a:bodyPr/>
          <a:lstStyle/>
          <a:p>
            <a:fld id="{58EB280E-6502-45FC-A974-76DFD41B2515}" type="slidenum">
              <a:rPr lang="en-US" smtClean="0"/>
              <a:pPr/>
              <a:t>6</a:t>
            </a:fld>
            <a:endParaRPr lang="en-US"/>
          </a:p>
        </p:txBody>
      </p:sp>
    </p:spTree>
    <p:extLst>
      <p:ext uri="{BB962C8B-B14F-4D97-AF65-F5344CB8AC3E}">
        <p14:creationId xmlns="" xmlns:p14="http://schemas.microsoft.com/office/powerpoint/2010/main" val="4928182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Preliminary</a:t>
            </a:r>
            <a:r>
              <a:rPr lang="en-US" baseline="0" dirty="0" smtClean="0"/>
              <a:t> analysis was based on CFIR through the following steps:</a:t>
            </a:r>
          </a:p>
          <a:p>
            <a:endParaRPr lang="en-US" baseline="0" dirty="0" smtClean="0"/>
          </a:p>
          <a:p>
            <a:pPr marL="171450" lvl="0" indent="-171450">
              <a:buFont typeface="Arial" pitchFamily="34" charset="0"/>
              <a:buChar char="•"/>
            </a:pPr>
            <a:r>
              <a:rPr lang="en-US" sz="1200" kern="1200" dirty="0" smtClean="0">
                <a:solidFill>
                  <a:schemeClr val="tx1"/>
                </a:solidFill>
                <a:effectLst/>
                <a:latin typeface="+mn-lt"/>
                <a:ea typeface="+mn-ea"/>
                <a:cs typeface="+mn-cs"/>
              </a:rPr>
              <a:t>Create a table with all CFIR constructs</a:t>
            </a:r>
            <a:r>
              <a:rPr lang="en-US" sz="1200" kern="1200" baseline="0" dirty="0" smtClean="0">
                <a:solidFill>
                  <a:schemeClr val="tx1"/>
                </a:solidFill>
                <a:effectLst/>
                <a:latin typeface="+mn-lt"/>
                <a:ea typeface="+mn-ea"/>
                <a:cs typeface="+mn-cs"/>
              </a:rPr>
              <a:t> and sub-constructs</a:t>
            </a:r>
            <a:endParaRPr lang="en-US" sz="12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Go through the transcript line by line</a:t>
            </a:r>
          </a:p>
          <a:p>
            <a:pPr marL="171450" lvl="0" indent="-171450">
              <a:buFont typeface="Arial" pitchFamily="34" charset="0"/>
              <a:buChar char="•"/>
            </a:pPr>
            <a:r>
              <a:rPr lang="en-US" sz="1200" kern="1200" dirty="0" smtClean="0">
                <a:solidFill>
                  <a:schemeClr val="tx1"/>
                </a:solidFill>
                <a:effectLst/>
                <a:latin typeface="+mn-lt"/>
                <a:ea typeface="+mn-ea"/>
                <a:cs typeface="+mn-cs"/>
              </a:rPr>
              <a:t>Map the emerging themes from the script to the constructs of CFIR along the</a:t>
            </a:r>
            <a:r>
              <a:rPr lang="en-US" sz="1200" kern="1200" baseline="0" dirty="0" smtClean="0">
                <a:solidFill>
                  <a:schemeClr val="tx1"/>
                </a:solidFill>
                <a:effectLst/>
                <a:latin typeface="+mn-lt"/>
                <a:ea typeface="+mn-ea"/>
                <a:cs typeface="+mn-cs"/>
              </a:rPr>
              <a:t> way</a:t>
            </a:r>
            <a:endParaRPr lang="en-US" sz="12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Fill in the table with supporting quotes</a:t>
            </a:r>
          </a:p>
          <a:p>
            <a:pPr marL="171450" indent="-171450">
              <a:buFont typeface="Arial" pitchFamily="34" charset="0"/>
              <a:buChar char="•"/>
            </a:pPr>
            <a:endParaRPr lang="en-US" baseline="0" dirty="0" smtClean="0"/>
          </a:p>
        </p:txBody>
      </p:sp>
      <p:sp>
        <p:nvSpPr>
          <p:cNvPr id="4" name="Slide Number Placeholder 3"/>
          <p:cNvSpPr>
            <a:spLocks noGrp="1"/>
          </p:cNvSpPr>
          <p:nvPr>
            <p:ph type="sldNum" sz="quarter" idx="10"/>
          </p:nvPr>
        </p:nvSpPr>
        <p:spPr/>
        <p:txBody>
          <a:bodyPr/>
          <a:lstStyle/>
          <a:p>
            <a:fld id="{58EB280E-6502-45FC-A974-76DFD41B2515}" type="slidenum">
              <a:rPr lang="en-US" smtClean="0"/>
              <a:pPr/>
              <a:t>7</a:t>
            </a:fld>
            <a:endParaRPr lang="en-US"/>
          </a:p>
        </p:txBody>
      </p:sp>
    </p:spTree>
    <p:extLst>
      <p:ext uri="{BB962C8B-B14F-4D97-AF65-F5344CB8AC3E}">
        <p14:creationId xmlns="" xmlns:p14="http://schemas.microsoft.com/office/powerpoint/2010/main" val="39518388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b="1" u="none" dirty="0" smtClean="0"/>
              <a:t>Evidence strength and quality</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tx1"/>
                </a:solidFill>
                <a:effectLst/>
                <a:latin typeface="+mn-lt"/>
                <a:ea typeface="+mn-ea"/>
                <a:cs typeface="+mn-cs"/>
              </a:rPr>
              <a:t>“Providers in general want to use interventions that work”</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tx1"/>
                </a:solidFill>
                <a:effectLst/>
                <a:latin typeface="+mn-lt"/>
                <a:ea typeface="+mn-ea"/>
                <a:cs typeface="+mn-cs"/>
              </a:rPr>
              <a:t>A</a:t>
            </a:r>
            <a:r>
              <a:rPr lang="en-US" sz="1000" kern="1200" baseline="0" dirty="0" smtClean="0">
                <a:solidFill>
                  <a:schemeClr val="tx1"/>
                </a:solidFill>
                <a:effectLst/>
                <a:latin typeface="+mn-lt"/>
                <a:ea typeface="+mn-ea"/>
                <a:cs typeface="+mn-cs"/>
              </a:rPr>
              <a:t> MD said he is “</a:t>
            </a:r>
            <a:r>
              <a:rPr lang="en-US" sz="1000" kern="1200" dirty="0" smtClean="0">
                <a:solidFill>
                  <a:schemeClr val="tx1"/>
                </a:solidFill>
                <a:effectLst/>
                <a:latin typeface="+mn-lt"/>
                <a:ea typeface="+mn-ea"/>
                <a:cs typeface="+mn-cs"/>
              </a:rPr>
              <a:t>confident as long as there is some good evidence behind it” when asked if he was</a:t>
            </a:r>
            <a:r>
              <a:rPr lang="en-US" sz="1000" kern="1200" baseline="0" dirty="0" smtClean="0">
                <a:solidFill>
                  <a:schemeClr val="tx1"/>
                </a:solidFill>
                <a:effectLst/>
                <a:latin typeface="+mn-lt"/>
                <a:ea typeface="+mn-ea"/>
                <a:cs typeface="+mn-cs"/>
              </a:rPr>
              <a:t> confident in adopting practice change.</a:t>
            </a:r>
          </a:p>
          <a:p>
            <a:pPr marL="0" marR="0" indent="0" algn="l" defTabSz="914400" rtl="0" eaLnBrk="1" fontAlgn="auto" latinLnBrk="0" hangingPunct="1">
              <a:lnSpc>
                <a:spcPct val="100000"/>
              </a:lnSpc>
              <a:spcBef>
                <a:spcPts val="0"/>
              </a:spcBef>
              <a:spcAft>
                <a:spcPts val="0"/>
              </a:spcAft>
              <a:buClrTx/>
              <a:buSzTx/>
              <a:buFontTx/>
              <a:buNone/>
              <a:tabLst/>
              <a:defRPr/>
            </a:pPr>
            <a:r>
              <a:rPr lang="en-US" sz="1000" b="1" kern="1200" baseline="0" dirty="0" smtClean="0">
                <a:solidFill>
                  <a:schemeClr val="tx1"/>
                </a:solidFill>
                <a:effectLst/>
                <a:latin typeface="+mn-lt"/>
                <a:ea typeface="+mn-ea"/>
                <a:cs typeface="+mn-cs"/>
              </a:rPr>
              <a:t>Complexity</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b="0" kern="1200" baseline="0" dirty="0" smtClean="0">
                <a:solidFill>
                  <a:schemeClr val="tx1"/>
                </a:solidFill>
                <a:effectLst/>
                <a:latin typeface="+mn-lt"/>
                <a:ea typeface="+mn-ea"/>
                <a:cs typeface="+mn-cs"/>
              </a:rPr>
              <a:t>Refers to perceived difficulty of implementation, reflected by duration, scope, radicalness, disruptiveness, centrality, and intricacy and number of steps required to implement</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baseline="0" dirty="0" smtClean="0">
                <a:solidFill>
                  <a:schemeClr val="tx1"/>
                </a:solidFill>
                <a:effectLst/>
                <a:latin typeface="+mn-lt"/>
                <a:ea typeface="+mn-ea"/>
                <a:cs typeface="+mn-cs"/>
              </a:rPr>
              <a:t>Most participants mentioned that change to EMR is a an overwhelming and time-consuming process</a:t>
            </a:r>
          </a:p>
          <a:p>
            <a:pPr marL="628650" marR="0" lvl="1" indent="-17145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US" sz="1000" i="1" kern="1200" dirty="0" smtClean="0">
                <a:solidFill>
                  <a:schemeClr val="tx1"/>
                </a:solidFill>
                <a:effectLst/>
                <a:latin typeface="+mn-lt"/>
                <a:ea typeface="+mn-ea"/>
                <a:cs typeface="+mn-cs"/>
              </a:rPr>
              <a:t>“Speaking about the EHR, and yes, it’s inevitable. But the earlier you put it in, the better you will do if you are not waiting for the very last minute. It is a big change,  it could take up to a year, I mean, your screening, your demoing, and they had whole upgrade on the demo, and then choosing, implementing and  building, it’s overwhelming.”</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000" kern="1200" dirty="0" smtClean="0">
                <a:solidFill>
                  <a:schemeClr val="tx1"/>
                </a:solidFill>
                <a:effectLst/>
                <a:latin typeface="+mn-lt"/>
                <a:ea typeface="+mn-ea"/>
                <a:cs typeface="+mn-cs"/>
              </a:rPr>
              <a:t>Overall,</a:t>
            </a:r>
            <a:r>
              <a:rPr lang="en-US" sz="1000" kern="1200" baseline="0" dirty="0" smtClean="0">
                <a:solidFill>
                  <a:schemeClr val="tx1"/>
                </a:solidFill>
                <a:effectLst/>
                <a:latin typeface="+mn-lt"/>
                <a:ea typeface="+mn-ea"/>
                <a:cs typeface="+mn-cs"/>
              </a:rPr>
              <a:t> change is not easy; but if CHCs are given the right tool, they would like to change</a:t>
            </a:r>
          </a:p>
          <a:p>
            <a:pPr marL="628650" marR="0" lvl="1" indent="-17145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US" sz="1000" kern="1200" baseline="0" dirty="0" smtClean="0">
                <a:solidFill>
                  <a:schemeClr val="tx1"/>
                </a:solidFill>
                <a:effectLst/>
                <a:latin typeface="+mn-lt"/>
                <a:ea typeface="+mn-ea"/>
                <a:cs typeface="+mn-cs"/>
              </a:rPr>
              <a:t>“</a:t>
            </a:r>
            <a:r>
              <a:rPr lang="en-US" sz="1000" kern="1200" dirty="0" smtClean="0">
                <a:solidFill>
                  <a:schemeClr val="tx1"/>
                </a:solidFill>
                <a:effectLst/>
                <a:latin typeface="+mn-lt"/>
                <a:ea typeface="+mn-ea"/>
                <a:cs typeface="+mn-cs"/>
              </a:rPr>
              <a:t>You know, change is not easy. It requires…but if you give us good tools, give us the right reason to do it, UDS……or something, and give us a little time, you know, I think these organizations want to do it.”</a:t>
            </a:r>
          </a:p>
          <a:p>
            <a:r>
              <a:rPr lang="en-US" sz="1000" b="1" dirty="0" smtClean="0"/>
              <a:t>Design quality and packaging</a:t>
            </a:r>
          </a:p>
          <a:p>
            <a:pPr marL="171450" indent="-171450">
              <a:buFont typeface="Arial" pitchFamily="34" charset="0"/>
              <a:buChar char="•"/>
            </a:pPr>
            <a:r>
              <a:rPr lang="en-US" sz="1000" dirty="0" smtClean="0"/>
              <a:t>Refers to perceived excellence</a:t>
            </a:r>
            <a:r>
              <a:rPr lang="en-US" sz="1000" baseline="0" dirty="0" smtClean="0"/>
              <a:t> in how the intervention is bundled, presented, and assembled</a:t>
            </a:r>
          </a:p>
          <a:p>
            <a:pPr marL="171450" indent="-171450">
              <a:buFont typeface="Arial" pitchFamily="34" charset="0"/>
              <a:buChar char="•"/>
            </a:pPr>
            <a:r>
              <a:rPr lang="en-US" sz="1000" dirty="0" smtClean="0"/>
              <a:t>The</a:t>
            </a:r>
            <a:r>
              <a:rPr lang="en-US" sz="1000" baseline="0" dirty="0" smtClean="0"/>
              <a:t> more automatic and convenient the intervention can be, the better and easier for CHCs and providers to adopt changes.</a:t>
            </a:r>
          </a:p>
          <a:p>
            <a:pPr marL="0" indent="0">
              <a:buFont typeface="Arial" pitchFamily="34" charset="0"/>
              <a:buNone/>
            </a:pPr>
            <a:r>
              <a:rPr lang="en-US" sz="1000" b="1" baseline="0" dirty="0" smtClean="0"/>
              <a:t>Cost</a:t>
            </a:r>
          </a:p>
          <a:p>
            <a:pPr marL="171450" indent="-171450">
              <a:buFont typeface="Arial" pitchFamily="34" charset="0"/>
              <a:buChar char="•"/>
            </a:pPr>
            <a:r>
              <a:rPr lang="en-US" sz="1000" baseline="0" dirty="0" smtClean="0"/>
              <a:t>Refer to costs of the intervention and cost associated with implementing that intervention including investment, supply, and opportunity costs</a:t>
            </a:r>
            <a:endParaRPr lang="en-US" sz="1000" dirty="0"/>
          </a:p>
        </p:txBody>
      </p:sp>
      <p:sp>
        <p:nvSpPr>
          <p:cNvPr id="4" name="Slide Number Placeholder 3"/>
          <p:cNvSpPr>
            <a:spLocks noGrp="1"/>
          </p:cNvSpPr>
          <p:nvPr>
            <p:ph type="sldNum" sz="quarter" idx="10"/>
          </p:nvPr>
        </p:nvSpPr>
        <p:spPr/>
        <p:txBody>
          <a:bodyPr/>
          <a:lstStyle/>
          <a:p>
            <a:fld id="{58EB280E-6502-45FC-A974-76DFD41B2515}" type="slidenum">
              <a:rPr lang="en-US" smtClean="0"/>
              <a:pPr/>
              <a:t>8</a:t>
            </a:fld>
            <a:endParaRPr lang="en-US"/>
          </a:p>
        </p:txBody>
      </p:sp>
    </p:spTree>
    <p:extLst>
      <p:ext uri="{BB962C8B-B14F-4D97-AF65-F5344CB8AC3E}">
        <p14:creationId xmlns="" xmlns:p14="http://schemas.microsoft.com/office/powerpoint/2010/main" val="24291717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Structural</a:t>
            </a:r>
            <a:r>
              <a:rPr lang="en-US" b="1" baseline="0" dirty="0" smtClean="0"/>
              <a:t> characteristics</a:t>
            </a:r>
          </a:p>
          <a:p>
            <a:pPr marL="171450" indent="-171450">
              <a:buFont typeface="Arial" pitchFamily="34" charset="0"/>
              <a:buChar char="•"/>
            </a:pPr>
            <a:r>
              <a:rPr lang="en-US" baseline="0" dirty="0" smtClean="0"/>
              <a:t>Refer to </a:t>
            </a:r>
            <a:r>
              <a:rPr lang="en-US" sz="1200" kern="1200" baseline="0" dirty="0" smtClean="0">
                <a:solidFill>
                  <a:schemeClr val="tx1"/>
                </a:solidFill>
                <a:effectLst/>
                <a:latin typeface="+mn-lt"/>
                <a:ea typeface="+mn-ea"/>
                <a:cs typeface="+mn-cs"/>
              </a:rPr>
              <a:t>s</a:t>
            </a:r>
            <a:r>
              <a:rPr lang="en-US" sz="1200" kern="1200" dirty="0" smtClean="0">
                <a:solidFill>
                  <a:schemeClr val="tx1"/>
                </a:solidFill>
                <a:effectLst/>
                <a:latin typeface="+mn-lt"/>
                <a:ea typeface="+mn-ea"/>
                <a:cs typeface="+mn-cs"/>
              </a:rPr>
              <a:t>ocial architecture, age, maturity, size; internal division of labor, turnover rate, etc.</a:t>
            </a:r>
            <a:r>
              <a:rPr lang="en-US" sz="1200" kern="1200" baseline="0" dirty="0" smtClean="0">
                <a:solidFill>
                  <a:schemeClr val="tx1"/>
                </a:solidFill>
                <a:effectLst/>
                <a:latin typeface="+mn-lt"/>
                <a:ea typeface="+mn-ea"/>
                <a:cs typeface="+mn-cs"/>
              </a:rPr>
              <a:t> of the organization.</a:t>
            </a:r>
          </a:p>
          <a:p>
            <a:pPr marL="171450" indent="-171450">
              <a:buFont typeface="Arial" pitchFamily="34" charset="0"/>
              <a:buChar char="•"/>
            </a:pPr>
            <a:r>
              <a:rPr lang="en-US" sz="1200" kern="1200" baseline="0" dirty="0" smtClean="0">
                <a:solidFill>
                  <a:schemeClr val="tx1"/>
                </a:solidFill>
                <a:effectLst/>
                <a:latin typeface="+mn-lt"/>
                <a:ea typeface="+mn-ea"/>
                <a:cs typeface="+mn-cs"/>
              </a:rPr>
              <a:t>When asked who make the decision to change, most participants said they themselves as the CMOs are the persons who make decision and push others in the leadership team to adopt change.</a:t>
            </a:r>
          </a:p>
          <a:p>
            <a:pPr marL="171450" indent="-171450">
              <a:buFont typeface="Arial" pitchFamily="34" charset="0"/>
              <a:buChar char="•"/>
            </a:pPr>
            <a:r>
              <a:rPr lang="en-US" sz="1200" kern="1200" baseline="0" dirty="0" smtClean="0">
                <a:solidFill>
                  <a:schemeClr val="tx1"/>
                </a:solidFill>
                <a:effectLst/>
                <a:latin typeface="+mn-lt"/>
                <a:ea typeface="+mn-ea"/>
                <a:cs typeface="+mn-cs"/>
              </a:rPr>
              <a:t>But one CMO mentioned that he doesn’t have the final say as a clinician, the CEO has the final say</a:t>
            </a:r>
          </a:p>
          <a:p>
            <a:endParaRPr lang="en-US" sz="1200" kern="1200" baseline="0" dirty="0" smtClean="0">
              <a:solidFill>
                <a:schemeClr val="tx1"/>
              </a:solidFill>
              <a:effectLst/>
              <a:latin typeface="+mn-lt"/>
              <a:ea typeface="+mn-ea"/>
              <a:cs typeface="+mn-cs"/>
            </a:endParaRPr>
          </a:p>
          <a:p>
            <a:r>
              <a:rPr lang="en-US" sz="1200" b="1" kern="1200" baseline="0" dirty="0" smtClean="0">
                <a:solidFill>
                  <a:schemeClr val="tx1"/>
                </a:solidFill>
                <a:effectLst/>
                <a:latin typeface="+mn-lt"/>
                <a:ea typeface="+mn-ea"/>
                <a:cs typeface="+mn-cs"/>
              </a:rPr>
              <a:t>Networks and communications </a:t>
            </a:r>
          </a:p>
          <a:p>
            <a:pPr marL="171450" indent="-171450">
              <a:buFont typeface="Arial" pitchFamily="34" charset="0"/>
              <a:buChar char="•"/>
            </a:pPr>
            <a:r>
              <a:rPr lang="en-US" sz="1200" kern="1200" baseline="0" dirty="0" smtClean="0">
                <a:solidFill>
                  <a:schemeClr val="tx1"/>
                </a:solidFill>
                <a:effectLst/>
                <a:latin typeface="+mn-lt"/>
                <a:ea typeface="+mn-ea"/>
                <a:cs typeface="+mn-cs"/>
              </a:rPr>
              <a:t>Refer to the nature and quality of webs of social networks and the nature and quality of formal and informal communications within an organization</a:t>
            </a:r>
          </a:p>
          <a:p>
            <a:pPr marL="171450" indent="-171450">
              <a:buFont typeface="Arial" pitchFamily="34" charset="0"/>
              <a:buChar char="•"/>
            </a:pPr>
            <a:r>
              <a:rPr lang="en-US" sz="1200" kern="1200" baseline="0" dirty="0" smtClean="0">
                <a:solidFill>
                  <a:schemeClr val="tx1"/>
                </a:solidFill>
                <a:effectLst/>
                <a:latin typeface="+mn-lt"/>
                <a:ea typeface="+mn-ea"/>
                <a:cs typeface="+mn-cs"/>
              </a:rPr>
              <a:t>The partnership and agreement among the leadership team is essential for change</a:t>
            </a:r>
          </a:p>
          <a:p>
            <a:endParaRPr lang="en-US" sz="1200" kern="1200" baseline="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8EB280E-6502-45FC-A974-76DFD41B2515}" type="slidenum">
              <a:rPr lang="en-US" smtClean="0"/>
              <a:pPr/>
              <a:t>9</a:t>
            </a:fld>
            <a:endParaRPr lang="en-US"/>
          </a:p>
        </p:txBody>
      </p:sp>
    </p:spTree>
    <p:extLst>
      <p:ext uri="{BB962C8B-B14F-4D97-AF65-F5344CB8AC3E}">
        <p14:creationId xmlns="" xmlns:p14="http://schemas.microsoft.com/office/powerpoint/2010/main" val="1832273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US" sz="1200" b="1" dirty="0" smtClean="0"/>
              <a:t>Implementation climate</a:t>
            </a:r>
            <a:r>
              <a:rPr lang="en-US" sz="1200" b="1" baseline="0" dirty="0" smtClean="0"/>
              <a:t> </a:t>
            </a:r>
          </a:p>
          <a:p>
            <a:pPr marL="0" indent="0">
              <a:buFont typeface="Arial" pitchFamily="34" charset="0"/>
              <a:buNone/>
            </a:pPr>
            <a:r>
              <a:rPr lang="en-US" sz="1200" b="0" baseline="0" dirty="0" smtClean="0"/>
              <a:t>Refers to the absorptive capacity for change, shared receptivity of involved individuals to an intervention and the extent to which use of that intervention will be rewarded, supported, and expected within their organization. It has 6 sub-constructs. </a:t>
            </a:r>
            <a:endParaRPr lang="en-US" sz="1200" dirty="0" smtClean="0"/>
          </a:p>
          <a:p>
            <a:r>
              <a:rPr lang="en-US" sz="1200" b="1" dirty="0" smtClean="0"/>
              <a:t>Compatibility</a:t>
            </a:r>
            <a:r>
              <a:rPr lang="en-US" sz="1200" dirty="0" smtClean="0"/>
              <a:t> (a sub-construct</a:t>
            </a:r>
            <a:r>
              <a:rPr lang="en-US" sz="1200" baseline="0" dirty="0" smtClean="0"/>
              <a:t> of implementation climate) </a:t>
            </a:r>
          </a:p>
          <a:p>
            <a:pPr marL="171450" indent="-171450">
              <a:buFont typeface="Arial" pitchFamily="34" charset="0"/>
              <a:buChar char="•"/>
            </a:pPr>
            <a:r>
              <a:rPr lang="en-US" sz="1200" baseline="0" dirty="0" smtClean="0"/>
              <a:t>Refers to the degree of tangible fit between meaning and values attached to the intervention by involved individuals, how those align with individuals own norms, and how the intervention fits with the existing workflows and system.</a:t>
            </a:r>
          </a:p>
          <a:p>
            <a:pPr marL="171450" indent="-171450">
              <a:buFont typeface="Arial" pitchFamily="34" charset="0"/>
              <a:buChar char="•"/>
            </a:pPr>
            <a:r>
              <a:rPr lang="en-US" sz="1200" baseline="0" dirty="0" smtClean="0"/>
              <a:t>The MD here is talking about a screening recommendation (routine breast cancer screening for women over 50)  being ignored by providers (that he knows) because it is not economically feasible. So even though he used the word “society”, I think he means the providers and the organization.</a:t>
            </a:r>
          </a:p>
          <a:p>
            <a:endParaRPr lang="en-US" sz="1200" b="1" baseline="0" dirty="0" smtClean="0"/>
          </a:p>
          <a:p>
            <a:r>
              <a:rPr lang="en-US" sz="1200" b="1" baseline="0" dirty="0" smtClean="0"/>
              <a:t>Relative priority</a:t>
            </a:r>
            <a:r>
              <a:rPr lang="en-US" sz="1200" baseline="0" dirty="0" smtClean="0"/>
              <a:t> </a:t>
            </a:r>
          </a:p>
          <a:p>
            <a:pPr marL="171450" indent="-171450">
              <a:buFont typeface="Arial" pitchFamily="34" charset="0"/>
              <a:buChar char="•"/>
            </a:pPr>
            <a:r>
              <a:rPr lang="en-US" sz="1200" baseline="0" dirty="0" smtClean="0"/>
              <a:t>Refers to the individual’s shared perception of the importance of the implementation within the organization.</a:t>
            </a:r>
          </a:p>
          <a:p>
            <a:pPr marL="171450" indent="-171450">
              <a:buFont typeface="Arial" pitchFamily="34" charset="0"/>
              <a:buChar char="•"/>
            </a:pPr>
            <a:r>
              <a:rPr lang="en-US" sz="1200" kern="1200" dirty="0" smtClean="0">
                <a:solidFill>
                  <a:schemeClr val="tx1"/>
                </a:solidFill>
                <a:effectLst/>
                <a:latin typeface="+mn-lt"/>
                <a:ea typeface="+mn-ea"/>
                <a:cs typeface="+mn-cs"/>
              </a:rPr>
              <a:t>Participant indicates that the importance</a:t>
            </a:r>
            <a:r>
              <a:rPr lang="en-US" sz="1200" kern="1200" baseline="0" dirty="0" smtClean="0">
                <a:solidFill>
                  <a:schemeClr val="tx1"/>
                </a:solidFill>
                <a:effectLst/>
                <a:latin typeface="+mn-lt"/>
                <a:ea typeface="+mn-ea"/>
                <a:cs typeface="+mn-cs"/>
              </a:rPr>
              <a:t> of intervention (practice change) outweigh the cost it might involve</a:t>
            </a:r>
          </a:p>
          <a:p>
            <a:pPr marL="628650" lvl="1" indent="-171450">
              <a:buFont typeface="Courier New" pitchFamily="49" charset="0"/>
              <a:buChar char="o"/>
            </a:pPr>
            <a:r>
              <a:rPr lang="en-US" sz="1200" kern="1200" dirty="0" smtClean="0">
                <a:solidFill>
                  <a:schemeClr val="tx1"/>
                </a:solidFill>
                <a:effectLst/>
                <a:latin typeface="+mn-lt"/>
                <a:ea typeface="+mn-ea"/>
                <a:cs typeface="+mn-cs"/>
              </a:rPr>
              <a:t>“And we really want to be community-responsive, and our community’s saying it’s important. Whatever the cost, we got to do it.”</a:t>
            </a:r>
            <a:endParaRPr lang="en-US" sz="1200" baseline="0" dirty="0" smtClean="0"/>
          </a:p>
          <a:p>
            <a:endParaRPr lang="en-US" sz="1200" b="1" baseline="0" dirty="0" smtClean="0"/>
          </a:p>
          <a:p>
            <a:r>
              <a:rPr lang="en-US" sz="1200" b="1" baseline="0" dirty="0" smtClean="0"/>
              <a:t>Organizational incentive and rewards</a:t>
            </a:r>
          </a:p>
          <a:p>
            <a:pPr marL="171450" indent="-171450">
              <a:buFont typeface="Arial" pitchFamily="34" charset="0"/>
              <a:buChar char="•"/>
            </a:pPr>
            <a:r>
              <a:rPr lang="en-US" sz="1200" b="0" baseline="0" dirty="0" smtClean="0"/>
              <a:t>Refers to extrinsic incentives such as goal-sharing awards, performance review, promotions, and raises in salary and less tangible incentives such as increased stature or respect</a:t>
            </a:r>
          </a:p>
          <a:p>
            <a:pPr marL="171450" indent="-171450">
              <a:buFont typeface="Arial" pitchFamily="34" charset="0"/>
              <a:buChar char="•"/>
            </a:pPr>
            <a:r>
              <a:rPr lang="en-US" sz="1200" baseline="0" dirty="0" smtClean="0"/>
              <a:t>Good performance of practice (outcome) galvanize people for change</a:t>
            </a:r>
          </a:p>
          <a:p>
            <a:pPr marL="628650" lvl="1" indent="-171450">
              <a:buFont typeface="Courier New" pitchFamily="49" charset="0"/>
              <a:buChar char="o"/>
            </a:pPr>
            <a:r>
              <a:rPr lang="en-US" sz="1200" kern="1200" dirty="0" smtClean="0">
                <a:solidFill>
                  <a:schemeClr val="tx1"/>
                </a:solidFill>
                <a:effectLst/>
                <a:latin typeface="+mn-lt"/>
                <a:ea typeface="+mn-ea"/>
                <a:cs typeface="+mn-cs"/>
              </a:rPr>
              <a:t>“we have the highest control rate for hypertension than any of the other centers and with our population. That really galvanize people now.”</a:t>
            </a:r>
          </a:p>
          <a:p>
            <a:endParaRPr lang="en-US" sz="1200" b="1" kern="1200" baseline="0" dirty="0" smtClean="0">
              <a:solidFill>
                <a:schemeClr val="tx1"/>
              </a:solidFill>
              <a:effectLst/>
              <a:latin typeface="+mn-lt"/>
              <a:ea typeface="+mn-ea"/>
              <a:cs typeface="+mn-cs"/>
            </a:endParaRPr>
          </a:p>
          <a:p>
            <a:r>
              <a:rPr lang="en-US" sz="1200" b="1" kern="1200" baseline="0" dirty="0" smtClean="0">
                <a:solidFill>
                  <a:schemeClr val="tx1"/>
                </a:solidFill>
                <a:effectLst/>
                <a:latin typeface="+mn-lt"/>
                <a:ea typeface="+mn-ea"/>
                <a:cs typeface="+mn-cs"/>
              </a:rPr>
              <a:t>Goals and feedback</a:t>
            </a:r>
          </a:p>
          <a:p>
            <a:pPr marL="171450" indent="-171450">
              <a:buFont typeface="Arial" pitchFamily="34" charset="0"/>
              <a:buChar char="•"/>
            </a:pPr>
            <a:r>
              <a:rPr lang="en-US" sz="1200" kern="1200" baseline="0" dirty="0" smtClean="0">
                <a:solidFill>
                  <a:schemeClr val="tx1"/>
                </a:solidFill>
                <a:effectLst/>
                <a:latin typeface="+mn-lt"/>
                <a:ea typeface="+mn-ea"/>
                <a:cs typeface="+mn-cs"/>
              </a:rPr>
              <a:t>Refers to the degree to which goals are clearly communicated, acted upon, and fed back to staff and alignment of that feedback with goals.</a:t>
            </a:r>
          </a:p>
          <a:p>
            <a:pPr marL="171450" indent="-171450">
              <a:buFont typeface="Arial" pitchFamily="34" charset="0"/>
              <a:buChar char="•"/>
            </a:pPr>
            <a:r>
              <a:rPr lang="en-US" sz="1200" kern="1200" baseline="0" dirty="0" smtClean="0">
                <a:solidFill>
                  <a:schemeClr val="tx1"/>
                </a:solidFill>
                <a:effectLst/>
                <a:latin typeface="+mn-lt"/>
                <a:ea typeface="+mn-ea"/>
                <a:cs typeface="+mn-cs"/>
              </a:rPr>
              <a:t>The MD compared the clinical outcomes of her org with state and national data, and showed the comparison to the staff at staff meeting. For the outcomes that aren’t as good, the staff started to think all together what they could do to change. So within a year the outcomes of the org were better.</a:t>
            </a:r>
          </a:p>
        </p:txBody>
      </p:sp>
      <p:sp>
        <p:nvSpPr>
          <p:cNvPr id="4" name="Slide Number Placeholder 3"/>
          <p:cNvSpPr>
            <a:spLocks noGrp="1"/>
          </p:cNvSpPr>
          <p:nvPr>
            <p:ph type="sldNum" sz="quarter" idx="10"/>
          </p:nvPr>
        </p:nvSpPr>
        <p:spPr/>
        <p:txBody>
          <a:bodyPr/>
          <a:lstStyle/>
          <a:p>
            <a:fld id="{58EB280E-6502-45FC-A974-76DFD41B2515}" type="slidenum">
              <a:rPr lang="en-US" smtClean="0"/>
              <a:pPr/>
              <a:t>10</a:t>
            </a:fld>
            <a:endParaRPr lang="en-US"/>
          </a:p>
        </p:txBody>
      </p:sp>
    </p:spTree>
    <p:extLst>
      <p:ext uri="{BB962C8B-B14F-4D97-AF65-F5344CB8AC3E}">
        <p14:creationId xmlns="" xmlns:p14="http://schemas.microsoft.com/office/powerpoint/2010/main" val="1857122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Readiness for</a:t>
            </a:r>
            <a:r>
              <a:rPr lang="en-US" b="1" baseline="0" dirty="0" smtClean="0"/>
              <a:t> Implementation</a:t>
            </a:r>
            <a:r>
              <a:rPr lang="en-US" baseline="0" dirty="0" smtClean="0"/>
              <a:t> </a:t>
            </a:r>
          </a:p>
          <a:p>
            <a:pPr marL="171450" indent="-171450">
              <a:buFont typeface="Arial" pitchFamily="34" charset="0"/>
              <a:buChar char="•"/>
            </a:pPr>
            <a:r>
              <a:rPr lang="en-US" baseline="0" dirty="0" smtClean="0"/>
              <a:t>Refers to tangible and immediate indicators of organizational commitment to its decision to implement an intervention. </a:t>
            </a:r>
          </a:p>
          <a:p>
            <a:pPr marL="171450" indent="-171450">
              <a:buFont typeface="Arial" pitchFamily="34" charset="0"/>
              <a:buChar char="•"/>
            </a:pPr>
            <a:r>
              <a:rPr lang="en-US" baseline="0" dirty="0" smtClean="0"/>
              <a:t>It has 3 sub-constructs; available resources were not mentioned here</a:t>
            </a:r>
          </a:p>
          <a:p>
            <a:endParaRPr lang="en-US" baseline="0" dirty="0" smtClean="0"/>
          </a:p>
          <a:p>
            <a:r>
              <a:rPr lang="en-US" b="1" baseline="0" dirty="0" smtClean="0"/>
              <a:t>Leadership engagement </a:t>
            </a:r>
          </a:p>
          <a:p>
            <a:pPr marL="171450" indent="-171450">
              <a:buFont typeface="Arial" pitchFamily="34" charset="0"/>
              <a:buChar char="•"/>
            </a:pPr>
            <a:r>
              <a:rPr lang="en-US" baseline="0" dirty="0" smtClean="0"/>
              <a:t>Refers to the commitment, involvement and accountability of leaders and managers with the implementation</a:t>
            </a:r>
          </a:p>
          <a:p>
            <a:endParaRPr lang="en-US" baseline="0" dirty="0" smtClean="0"/>
          </a:p>
          <a:p>
            <a:r>
              <a:rPr lang="en-US" b="1" baseline="0" dirty="0" smtClean="0"/>
              <a:t>Access to knowledge and information </a:t>
            </a:r>
          </a:p>
          <a:p>
            <a:pPr marL="171450" indent="-171450">
              <a:buFont typeface="Arial" pitchFamily="34" charset="0"/>
              <a:buChar char="•"/>
            </a:pPr>
            <a:r>
              <a:rPr lang="en-US" baseline="0" dirty="0" smtClean="0"/>
              <a:t>Refers to ease of access to digestible information and knowledge about the intervention and how to incorporate it into work tasks.</a:t>
            </a:r>
          </a:p>
          <a:p>
            <a:pPr marL="171450" indent="-171450">
              <a:buFont typeface="Arial" pitchFamily="34" charset="0"/>
              <a:buChar char="•"/>
            </a:pPr>
            <a:r>
              <a:rPr lang="en-US" baseline="0" dirty="0" smtClean="0"/>
              <a:t>Information and knowledge of how to incorporate evidence-based practices into daily work was highlighted by participants</a:t>
            </a:r>
          </a:p>
        </p:txBody>
      </p:sp>
      <p:sp>
        <p:nvSpPr>
          <p:cNvPr id="4" name="Slide Number Placeholder 3"/>
          <p:cNvSpPr>
            <a:spLocks noGrp="1"/>
          </p:cNvSpPr>
          <p:nvPr>
            <p:ph type="sldNum" sz="quarter" idx="10"/>
          </p:nvPr>
        </p:nvSpPr>
        <p:spPr/>
        <p:txBody>
          <a:bodyPr/>
          <a:lstStyle/>
          <a:p>
            <a:fld id="{58EB280E-6502-45FC-A974-76DFD41B2515}" type="slidenum">
              <a:rPr lang="en-US" smtClean="0"/>
              <a:pPr/>
              <a:t>11</a:t>
            </a:fld>
            <a:endParaRPr lang="en-US"/>
          </a:p>
        </p:txBody>
      </p:sp>
    </p:spTree>
    <p:extLst>
      <p:ext uri="{BB962C8B-B14F-4D97-AF65-F5344CB8AC3E}">
        <p14:creationId xmlns="" xmlns:p14="http://schemas.microsoft.com/office/powerpoint/2010/main" val="3483128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Cosmopolitanism</a:t>
            </a:r>
            <a:r>
              <a:rPr lang="en-US" baseline="0" dirty="0" smtClean="0"/>
              <a:t> </a:t>
            </a:r>
          </a:p>
          <a:p>
            <a:pPr marL="171450" indent="-171450">
              <a:buFont typeface="Arial" pitchFamily="34" charset="0"/>
              <a:buChar char="•"/>
            </a:pPr>
            <a:r>
              <a:rPr lang="en-US" baseline="0" dirty="0" smtClean="0"/>
              <a:t>Refers to the degree to which an organization is networked with other external organizations</a:t>
            </a:r>
          </a:p>
          <a:p>
            <a:pPr marL="171450" indent="-171450">
              <a:buFont typeface="Arial" pitchFamily="34" charset="0"/>
              <a:buChar char="•"/>
            </a:pPr>
            <a:r>
              <a:rPr lang="en-US" baseline="0" dirty="0" smtClean="0"/>
              <a:t>Supporting quotes:</a:t>
            </a:r>
          </a:p>
          <a:p>
            <a:pPr marL="628650" marR="0" lvl="1" indent="-17145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US" sz="1200" kern="1200" dirty="0" smtClean="0">
                <a:solidFill>
                  <a:schemeClr val="tx1"/>
                </a:solidFill>
                <a:effectLst/>
                <a:latin typeface="+mn-lt"/>
                <a:ea typeface="+mn-ea"/>
                <a:cs typeface="+mn-cs"/>
              </a:rPr>
              <a:t>“We could not have structured all that without having an outside agency, the regional cancer coalition, to actually help provide that” </a:t>
            </a:r>
          </a:p>
          <a:p>
            <a:pPr marL="628650" marR="0" lvl="1" indent="-17145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US" sz="1200" kern="1200" dirty="0" smtClean="0">
                <a:solidFill>
                  <a:schemeClr val="tx1"/>
                </a:solidFill>
                <a:effectLst/>
                <a:latin typeface="+mn-lt"/>
                <a:ea typeface="+mn-ea"/>
                <a:cs typeface="+mn-cs"/>
              </a:rPr>
              <a:t>“That’s where  a great link with academics can be…when they come in and see how we do our work, help us do it better”</a:t>
            </a:r>
            <a:endParaRPr lang="en-US" baseline="0" dirty="0" smtClean="0"/>
          </a:p>
          <a:p>
            <a:r>
              <a:rPr lang="en-US" b="1" dirty="0" smtClean="0"/>
              <a:t>Peer pressure </a:t>
            </a:r>
          </a:p>
          <a:p>
            <a:pPr marL="171450" indent="-171450">
              <a:buFont typeface="Arial" pitchFamily="34" charset="0"/>
              <a:buChar char="•"/>
            </a:pPr>
            <a:r>
              <a:rPr lang="en-US" dirty="0" smtClean="0"/>
              <a:t>Refers</a:t>
            </a:r>
            <a:r>
              <a:rPr lang="en-US" baseline="0" dirty="0" smtClean="0"/>
              <a:t> to competitive pressure to implement an intervention; typically because most or other key peer or competing organizations have already implemented or in a bid for a competitive edge.</a:t>
            </a:r>
          </a:p>
          <a:p>
            <a:pPr marL="628650" lvl="1" indent="-171450">
              <a:buFont typeface="Courier New" pitchFamily="49" charset="0"/>
              <a:buChar char="o"/>
            </a:pPr>
            <a:r>
              <a:rPr lang="en-US" sz="1200" kern="1200" dirty="0" smtClean="0">
                <a:solidFill>
                  <a:schemeClr val="tx1"/>
                </a:solidFill>
                <a:effectLst/>
                <a:latin typeface="+mn-lt"/>
                <a:ea typeface="+mn-ea"/>
                <a:cs typeface="+mn-cs"/>
              </a:rPr>
              <a:t>“we don’t want to get behind the UDS, but you also don’t want to get behind of where the movement is going”</a:t>
            </a:r>
          </a:p>
          <a:p>
            <a:r>
              <a:rPr lang="en-US" sz="1200" b="1" kern="1200" dirty="0" smtClean="0">
                <a:solidFill>
                  <a:schemeClr val="tx1"/>
                </a:solidFill>
                <a:effectLst/>
                <a:latin typeface="+mn-lt"/>
                <a:ea typeface="+mn-ea"/>
                <a:cs typeface="+mn-cs"/>
              </a:rPr>
              <a:t>External policies</a:t>
            </a:r>
            <a:r>
              <a:rPr lang="en-US" sz="1200" b="1" kern="1200" baseline="0" dirty="0" smtClean="0">
                <a:solidFill>
                  <a:schemeClr val="tx1"/>
                </a:solidFill>
                <a:effectLst/>
                <a:latin typeface="+mn-lt"/>
                <a:ea typeface="+mn-ea"/>
                <a:cs typeface="+mn-cs"/>
              </a:rPr>
              <a:t> and incentives </a:t>
            </a:r>
          </a:p>
          <a:p>
            <a:pPr marL="171450" indent="-171450">
              <a:buFont typeface="Arial" pitchFamily="34" charset="0"/>
              <a:buChar char="•"/>
            </a:pPr>
            <a:r>
              <a:rPr lang="en-US" sz="1200" kern="1200" baseline="0" dirty="0" smtClean="0">
                <a:solidFill>
                  <a:schemeClr val="tx1"/>
                </a:solidFill>
                <a:effectLst/>
                <a:latin typeface="+mn-lt"/>
                <a:ea typeface="+mn-ea"/>
                <a:cs typeface="+mn-cs"/>
              </a:rPr>
              <a:t>It is a broad construct that includes external strategies to spread interventions including policy and regulations, external mandates, recommendations and guidelines, pay-for-performance, collaborative, and public or benchmark reporting.</a:t>
            </a:r>
            <a:endParaRPr lang="en-US" dirty="0" smtClean="0"/>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Making PCMH a requirement</a:t>
            </a:r>
            <a:r>
              <a:rPr lang="en-US" baseline="0" dirty="0" smtClean="0"/>
              <a:t> for every CHC is a good strategy</a:t>
            </a:r>
          </a:p>
          <a:p>
            <a:pPr marL="628650" marR="0" lvl="1" indent="-171450" algn="l" defTabSz="914400" rtl="0" eaLnBrk="1" fontAlgn="auto" latinLnBrk="0" hangingPunct="1">
              <a:lnSpc>
                <a:spcPct val="100000"/>
              </a:lnSpc>
              <a:spcBef>
                <a:spcPts val="0"/>
              </a:spcBef>
              <a:spcAft>
                <a:spcPts val="0"/>
              </a:spcAft>
              <a:buClrTx/>
              <a:buSzTx/>
              <a:buFont typeface="Courier New" pitchFamily="49" charset="0"/>
              <a:buChar char="o"/>
              <a:tabLst/>
              <a:defRPr/>
            </a:pPr>
            <a:r>
              <a:rPr lang="en-US" dirty="0" smtClean="0"/>
              <a:t>“</a:t>
            </a:r>
            <a:r>
              <a:rPr lang="en-US" sz="1200" kern="1200" dirty="0" smtClean="0">
                <a:solidFill>
                  <a:schemeClr val="tx1"/>
                </a:solidFill>
                <a:effectLst/>
                <a:latin typeface="+mn-lt"/>
                <a:ea typeface="+mn-ea"/>
                <a:cs typeface="+mn-cs"/>
              </a:rPr>
              <a:t>What is encouraging is that, kind of the national goals are, to have everybody. You know, it’s not half of them or 10 percent, it’s everybody transformed into this patient centered medial home.”</a:t>
            </a:r>
          </a:p>
          <a:p>
            <a:pPr marL="628650" lvl="1" indent="-171450">
              <a:buFont typeface="Courier New" pitchFamily="49" charset="0"/>
              <a:buChar char="o"/>
            </a:pPr>
            <a:endParaRPr lang="en-US" dirty="0" smtClean="0"/>
          </a:p>
        </p:txBody>
      </p:sp>
      <p:sp>
        <p:nvSpPr>
          <p:cNvPr id="4" name="Slide Number Placeholder 3"/>
          <p:cNvSpPr>
            <a:spLocks noGrp="1"/>
          </p:cNvSpPr>
          <p:nvPr>
            <p:ph type="sldNum" sz="quarter" idx="10"/>
          </p:nvPr>
        </p:nvSpPr>
        <p:spPr/>
        <p:txBody>
          <a:bodyPr/>
          <a:lstStyle/>
          <a:p>
            <a:fld id="{58EB280E-6502-45FC-A974-76DFD41B2515}" type="slidenum">
              <a:rPr lang="en-US" smtClean="0"/>
              <a:pPr/>
              <a:t>12</a:t>
            </a:fld>
            <a:endParaRPr lang="en-US"/>
          </a:p>
        </p:txBody>
      </p:sp>
    </p:spTree>
    <p:extLst>
      <p:ext uri="{BB962C8B-B14F-4D97-AF65-F5344CB8AC3E}">
        <p14:creationId xmlns="" xmlns:p14="http://schemas.microsoft.com/office/powerpoint/2010/main" val="14908076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baseline="0" dirty="0" smtClean="0"/>
              <a:t>Knowledge and beliefs about the intervention </a:t>
            </a:r>
          </a:p>
          <a:p>
            <a:pPr marL="171450" indent="-171450">
              <a:buFont typeface="Arial" pitchFamily="34" charset="0"/>
              <a:buChar char="•"/>
            </a:pPr>
            <a:r>
              <a:rPr lang="en-US" baseline="0" dirty="0" smtClean="0"/>
              <a:t>Refers to individuals’ attitudes toward and value placed on the intervention as well as familiarity with facts, truths, and principals related to the intervention</a:t>
            </a:r>
          </a:p>
          <a:p>
            <a:pPr marL="171450" indent="-171450">
              <a:buFont typeface="Arial" pitchFamily="34" charset="0"/>
              <a:buChar char="•"/>
            </a:pPr>
            <a:r>
              <a:rPr lang="en-US" baseline="0" dirty="0" smtClean="0"/>
              <a:t>The first theme corresponds to the construct complexity? Does is count as an “attitude”?</a:t>
            </a:r>
          </a:p>
        </p:txBody>
      </p:sp>
      <p:sp>
        <p:nvSpPr>
          <p:cNvPr id="4" name="Slide Number Placeholder 3"/>
          <p:cNvSpPr>
            <a:spLocks noGrp="1"/>
          </p:cNvSpPr>
          <p:nvPr>
            <p:ph type="sldNum" sz="quarter" idx="10"/>
          </p:nvPr>
        </p:nvSpPr>
        <p:spPr/>
        <p:txBody>
          <a:bodyPr/>
          <a:lstStyle/>
          <a:p>
            <a:fld id="{58EB280E-6502-45FC-A974-76DFD41B2515}" type="slidenum">
              <a:rPr lang="en-US" smtClean="0"/>
              <a:pPr/>
              <a:t>13</a:t>
            </a:fld>
            <a:endParaRPr lang="en-US"/>
          </a:p>
        </p:txBody>
      </p:sp>
    </p:spTree>
    <p:extLst>
      <p:ext uri="{BB962C8B-B14F-4D97-AF65-F5344CB8AC3E}">
        <p14:creationId xmlns="" xmlns:p14="http://schemas.microsoft.com/office/powerpoint/2010/main" val="34046121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Engaging</a:t>
            </a:r>
          </a:p>
          <a:p>
            <a:pPr marL="171450" indent="-171450">
              <a:buFont typeface="Arial" pitchFamily="34" charset="0"/>
              <a:buChar char="•"/>
            </a:pPr>
            <a:r>
              <a:rPr lang="en-US" b="0" dirty="0" smtClean="0"/>
              <a:t>Refers</a:t>
            </a:r>
            <a:r>
              <a:rPr lang="en-US" b="0" baseline="0" dirty="0" smtClean="0"/>
              <a:t> to attracting and involving appropriate individuals in the implementation and use of intervention through a combined strategy of social marketing, education, role modeling, training and other similar activities</a:t>
            </a:r>
            <a:endParaRPr lang="en-US" b="0" dirty="0" smtClean="0"/>
          </a:p>
          <a:p>
            <a:pPr marL="171450" indent="-171450">
              <a:buFont typeface="Arial" pitchFamily="34" charset="0"/>
              <a:buChar char="•"/>
            </a:pPr>
            <a:r>
              <a:rPr lang="en-US" dirty="0" smtClean="0"/>
              <a:t>Theme 3 comes from </a:t>
            </a:r>
            <a:r>
              <a:rPr lang="en-US" baseline="0" dirty="0" smtClean="0"/>
              <a:t>a statement responding to “who implement the change and how did they make the change happen”.</a:t>
            </a:r>
          </a:p>
          <a:p>
            <a:pPr marL="171450" indent="-171450">
              <a:buFont typeface="Arial" pitchFamily="34" charset="0"/>
              <a:buChar char="•"/>
            </a:pPr>
            <a:r>
              <a:rPr lang="en-US" baseline="0" dirty="0" smtClean="0"/>
              <a:t>A MD said she has a community outreach department at the administrative level that bring in many projects that they end up doing with the community, which make it a lot easier for clinicians (to implement the projects). </a:t>
            </a:r>
          </a:p>
          <a:p>
            <a:endParaRPr lang="en-US" baseline="0" dirty="0" smtClean="0"/>
          </a:p>
          <a:p>
            <a:r>
              <a:rPr lang="en-US" baseline="0" dirty="0" smtClean="0"/>
              <a:t>MEF7: </a:t>
            </a:r>
          </a:p>
          <a:p>
            <a:r>
              <a:rPr lang="en-US" baseline="0" dirty="0" smtClean="0"/>
              <a:t>The MD didn’t say seven different what . This is a direct quote.</a:t>
            </a:r>
          </a:p>
          <a:p>
            <a:r>
              <a:rPr lang="en-US" baseline="0" dirty="0" smtClean="0"/>
              <a:t>I guess he meant 7 different process measures.</a:t>
            </a:r>
          </a:p>
          <a:p>
            <a:endParaRPr lang="en-US" dirty="0"/>
          </a:p>
        </p:txBody>
      </p:sp>
      <p:sp>
        <p:nvSpPr>
          <p:cNvPr id="4" name="Slide Number Placeholder 3"/>
          <p:cNvSpPr>
            <a:spLocks noGrp="1"/>
          </p:cNvSpPr>
          <p:nvPr>
            <p:ph type="sldNum" sz="quarter" idx="10"/>
          </p:nvPr>
        </p:nvSpPr>
        <p:spPr/>
        <p:txBody>
          <a:bodyPr/>
          <a:lstStyle/>
          <a:p>
            <a:fld id="{58EB280E-6502-45FC-A974-76DFD41B2515}" type="slidenum">
              <a:rPr lang="en-US" smtClean="0"/>
              <a:pPr/>
              <a:t>14</a:t>
            </a:fld>
            <a:endParaRPr lang="en-US"/>
          </a:p>
        </p:txBody>
      </p:sp>
    </p:spTree>
    <p:extLst>
      <p:ext uri="{BB962C8B-B14F-4D97-AF65-F5344CB8AC3E}">
        <p14:creationId xmlns="" xmlns:p14="http://schemas.microsoft.com/office/powerpoint/2010/main" val="27038410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EB280E-6502-45FC-A974-76DFD41B2515}" type="slidenum">
              <a:rPr lang="en-US" smtClean="0"/>
              <a:pPr/>
              <a:t>15</a:t>
            </a:fld>
            <a:endParaRPr lang="en-US"/>
          </a:p>
        </p:txBody>
      </p:sp>
    </p:spTree>
    <p:extLst>
      <p:ext uri="{BB962C8B-B14F-4D97-AF65-F5344CB8AC3E}">
        <p14:creationId xmlns="" xmlns:p14="http://schemas.microsoft.com/office/powerpoint/2010/main" val="3506481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smtClean="0">
                <a:solidFill>
                  <a:schemeClr val="tx1"/>
                </a:solidFill>
                <a:effectLst/>
                <a:latin typeface="+mn-lt"/>
                <a:ea typeface="+mn-ea"/>
                <a:cs typeface="+mn-cs"/>
              </a:rPr>
              <a:t>Intensive</a:t>
            </a:r>
            <a:r>
              <a:rPr lang="en-US" sz="1200" b="1" i="0" kern="1200" baseline="0" dirty="0" smtClean="0">
                <a:solidFill>
                  <a:schemeClr val="tx1"/>
                </a:solidFill>
                <a:effectLst/>
                <a:latin typeface="+mn-lt"/>
                <a:ea typeface="+mn-ea"/>
                <a:cs typeface="+mn-cs"/>
              </a:rPr>
              <a:t> Workshop Abstract</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kern="1200" dirty="0" smtClean="0">
                <a:solidFill>
                  <a:schemeClr val="tx1"/>
                </a:solidFill>
                <a:effectLst/>
                <a:latin typeface="+mn-lt"/>
                <a:ea typeface="+mn-ea"/>
                <a:cs typeface="+mn-cs"/>
              </a:rPr>
              <a:t>During this session, Appreciative Inquiry methods will be used to discuss successful practice changes in M/CHC settings.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kern="1200" dirty="0" smtClean="0">
                <a:solidFill>
                  <a:schemeClr val="tx1"/>
                </a:solidFill>
                <a:effectLst/>
                <a:latin typeface="+mn-lt"/>
                <a:ea typeface="+mn-ea"/>
                <a:cs typeface="+mn-cs"/>
              </a:rPr>
              <a:t>We will explore how participants will work together to improve their health center's cancer prevention and control practices.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kern="1200" dirty="0" smtClean="0">
                <a:solidFill>
                  <a:schemeClr val="tx1"/>
                </a:solidFill>
                <a:effectLst/>
                <a:latin typeface="+mn-lt"/>
                <a:ea typeface="+mn-ea"/>
                <a:cs typeface="+mn-cs"/>
              </a:rPr>
              <a:t>Case studies and best practices for smoking cessation, breast cancer screening, and other efforts will be covered, including Ask Advise Refer to increase smoking cessation among patients of M/CHCs. </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i="0" kern="1200" dirty="0" smtClean="0">
                <a:solidFill>
                  <a:schemeClr val="tx1"/>
                </a:solidFill>
                <a:effectLst/>
                <a:latin typeface="+mn-lt"/>
                <a:ea typeface="+mn-ea"/>
                <a:cs typeface="+mn-cs"/>
              </a:rPr>
              <a:t>Examples of specific evidence based cancer-control practice changes, factors that may influence adoption and implementation of these practice changes,</a:t>
            </a:r>
            <a:r>
              <a:rPr lang="en-US" sz="1200" i="0" kern="1200" baseline="0" dirty="0" smtClean="0">
                <a:solidFill>
                  <a:schemeClr val="tx1"/>
                </a:solidFill>
                <a:effectLst/>
                <a:latin typeface="+mn-lt"/>
                <a:ea typeface="+mn-ea"/>
                <a:cs typeface="+mn-cs"/>
              </a:rPr>
              <a:t> </a:t>
            </a:r>
            <a:r>
              <a:rPr lang="en-US" sz="1200" i="0" kern="1200" dirty="0" smtClean="0">
                <a:solidFill>
                  <a:schemeClr val="tx1"/>
                </a:solidFill>
                <a:effectLst/>
                <a:latin typeface="+mn-lt"/>
                <a:ea typeface="+mn-ea"/>
                <a:cs typeface="+mn-cs"/>
              </a:rPr>
              <a:t>examples of persons within the organization that are responsible for making decisions about practice change, and a description of differences between innovators and laggards in terms of adoption will also be discussed.</a:t>
            </a:r>
          </a:p>
          <a:p>
            <a:pPr marL="171450" indent="-171450">
              <a:buFont typeface="Arial" pitchFamily="34" charset="0"/>
              <a:buChar char="•"/>
            </a:pPr>
            <a:endParaRPr lang="en-US" i="0" dirty="0"/>
          </a:p>
        </p:txBody>
      </p:sp>
      <p:sp>
        <p:nvSpPr>
          <p:cNvPr id="4" name="Slide Number Placeholder 3"/>
          <p:cNvSpPr>
            <a:spLocks noGrp="1"/>
          </p:cNvSpPr>
          <p:nvPr>
            <p:ph type="sldNum" sz="quarter" idx="10"/>
          </p:nvPr>
        </p:nvSpPr>
        <p:spPr/>
        <p:txBody>
          <a:bodyPr/>
          <a:lstStyle/>
          <a:p>
            <a:fld id="{58EB280E-6502-45FC-A974-76DFD41B2515}" type="slidenum">
              <a:rPr lang="en-US" smtClean="0"/>
              <a:pPr/>
              <a:t>16</a:t>
            </a:fld>
            <a:endParaRPr lang="en-US"/>
          </a:p>
        </p:txBody>
      </p:sp>
    </p:spTree>
    <p:extLst>
      <p:ext uri="{BB962C8B-B14F-4D97-AF65-F5344CB8AC3E}">
        <p14:creationId xmlns="" xmlns:p14="http://schemas.microsoft.com/office/powerpoint/2010/main" val="3921209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Approach</a:t>
            </a:r>
            <a:r>
              <a:rPr lang="en-US" b="1" baseline="0" dirty="0" smtClean="0"/>
              <a:t> to the “intensive workshop”:</a:t>
            </a:r>
          </a:p>
          <a:p>
            <a:pPr marL="171450" indent="-171450">
              <a:buFont typeface="Arial" pitchFamily="34" charset="0"/>
              <a:buChar char="•"/>
            </a:pPr>
            <a:r>
              <a:rPr lang="en-US" baseline="0" dirty="0" smtClean="0"/>
              <a:t>Shall we break attendants into s</a:t>
            </a:r>
            <a:r>
              <a:rPr lang="en-US" dirty="0" smtClean="0"/>
              <a:t>mall groups for discussion?</a:t>
            </a:r>
          </a:p>
          <a:p>
            <a:pPr marL="171450" indent="-171450">
              <a:buFont typeface="Arial" pitchFamily="34" charset="0"/>
              <a:buChar char="•"/>
            </a:pPr>
            <a:endParaRPr lang="en-US" dirty="0" smtClean="0"/>
          </a:p>
          <a:p>
            <a:pPr marL="171450" indent="-171450">
              <a:buFont typeface="Arial" pitchFamily="34" charset="0"/>
              <a:buChar char="•"/>
            </a:pPr>
            <a:r>
              <a:rPr lang="en-US" dirty="0" smtClean="0"/>
              <a:t>How</a:t>
            </a:r>
            <a:r>
              <a:rPr lang="en-US" baseline="0" dirty="0" smtClean="0"/>
              <a:t> shall we recruit participants for the workshop?</a:t>
            </a:r>
          </a:p>
          <a:p>
            <a:pPr marL="628650" lvl="1" indent="-171450">
              <a:buFont typeface="Courier New" pitchFamily="49" charset="0"/>
              <a:buChar char="o"/>
            </a:pPr>
            <a:r>
              <a:rPr lang="en-US" baseline="0" dirty="0" smtClean="0"/>
              <a:t>Inviting Medical Directors?</a:t>
            </a:r>
          </a:p>
          <a:p>
            <a:pPr marL="628650" lvl="1" indent="-171450">
              <a:buFont typeface="Courier New" pitchFamily="49" charset="0"/>
              <a:buChar char="o"/>
            </a:pPr>
            <a:r>
              <a:rPr lang="en-US" baseline="0" dirty="0" smtClean="0"/>
              <a:t>Natural experiment: see who will show up?</a:t>
            </a:r>
            <a:endParaRPr lang="en-US" dirty="0" smtClean="0"/>
          </a:p>
          <a:p>
            <a:endParaRPr lang="en-US" dirty="0"/>
          </a:p>
        </p:txBody>
      </p:sp>
      <p:sp>
        <p:nvSpPr>
          <p:cNvPr id="4" name="Slide Number Placeholder 3"/>
          <p:cNvSpPr>
            <a:spLocks noGrp="1"/>
          </p:cNvSpPr>
          <p:nvPr>
            <p:ph type="sldNum" sz="quarter" idx="10"/>
          </p:nvPr>
        </p:nvSpPr>
        <p:spPr/>
        <p:txBody>
          <a:bodyPr/>
          <a:lstStyle/>
          <a:p>
            <a:fld id="{58EB280E-6502-45FC-A974-76DFD41B2515}" type="slidenum">
              <a:rPr lang="en-US" smtClean="0"/>
              <a:pPr/>
              <a:t>17</a:t>
            </a:fld>
            <a:endParaRPr lang="en-US"/>
          </a:p>
        </p:txBody>
      </p:sp>
    </p:spTree>
    <p:extLst>
      <p:ext uri="{BB962C8B-B14F-4D97-AF65-F5344CB8AC3E}">
        <p14:creationId xmlns="" xmlns:p14="http://schemas.microsoft.com/office/powerpoint/2010/main" val="20500601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8" name="Slide Number Placeholder 7"/>
          <p:cNvSpPr>
            <a:spLocks noGrp="1"/>
          </p:cNvSpPr>
          <p:nvPr>
            <p:ph type="sldNum" sz="quarter" idx="11"/>
          </p:nvPr>
        </p:nvSpPr>
        <p:spPr/>
        <p:txBody>
          <a:bodyPr/>
          <a:lstStyle/>
          <a:p>
            <a:fld id="{8DFCE3F1-97E0-4E8C-8B91-BB6352922A4E}"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pic>
        <p:nvPicPr>
          <p:cNvPr id="11" name="Picture 10"/>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5655677" y="5562600"/>
            <a:ext cx="2878275" cy="949218"/>
          </a:xfrm>
          <a:prstGeom prst="rect">
            <a:avLst/>
          </a:prstGeom>
          <a:ln>
            <a:noFill/>
          </a:ln>
          <a:effectLst>
            <a:outerShdw blurRad="190500" algn="tl" rotWithShape="0">
              <a:srgbClr val="000000">
                <a:alpha val="70000"/>
              </a:srgbClr>
            </a:outerShdw>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315200" cy="1154097"/>
          </a:xfrm>
        </p:spPr>
        <p:txBody>
          <a:bodyPr/>
          <a:lstStyle/>
          <a:p>
            <a:r>
              <a:rPr lang="en-US" smtClean="0"/>
              <a:t>Click to edit Master title style</a:t>
            </a:r>
            <a:endParaRPr lang="en-US"/>
          </a:p>
        </p:txBody>
      </p:sp>
      <p:sp>
        <p:nvSpPr>
          <p:cNvPr id="3" name="Content Placeholder 2"/>
          <p:cNvSpPr>
            <a:spLocks noGrp="1"/>
          </p:cNvSpPr>
          <p:nvPr>
            <p:ph idx="1"/>
          </p:nvPr>
        </p:nvSpPr>
        <p:spPr>
          <a:xfrm>
            <a:off x="762000" y="2209800"/>
            <a:ext cx="7315200" cy="3539527"/>
          </a:xfrm>
        </p:spPr>
        <p:txBody>
          <a:bodyPr>
            <a:normAutofit/>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CE3F1-97E0-4E8C-8B91-BB6352922A4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CE3F1-97E0-4E8C-8B91-BB6352922A4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CE3F1-97E0-4E8C-8B91-BB6352922A4E}" type="slidenum">
              <a:rPr lang="en-US" smtClean="0"/>
              <a:pPr/>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DFCE3F1-97E0-4E8C-8B91-BB6352922A4E}" type="slidenum">
              <a:rPr lang="en-US" smtClean="0"/>
              <a:pPr/>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DFCE3F1-97E0-4E8C-8B91-BB6352922A4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DFCE3F1-97E0-4E8C-8B91-BB6352922A4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CE3F1-97E0-4E8C-8B91-BB6352922A4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DFCE3F1-97E0-4E8C-8B91-BB6352922A4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CE3F1-97E0-4E8C-8B91-BB6352922A4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E05B857-9964-4F0E-BB4D-D466F18BBEB8}" type="datetimeFigureOut">
              <a:rPr lang="en-US" smtClean="0"/>
              <a:pPr/>
              <a:t>10/11/2011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DFCE3F1-97E0-4E8C-8B91-BB6352922A4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AE05B857-9964-4F0E-BB4D-D466F18BBEB8}" type="datetimeFigureOut">
              <a:rPr lang="en-US" smtClean="0"/>
              <a:pPr/>
              <a:t>10/11/2011</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8DFCE3F1-97E0-4E8C-8B91-BB6352922A4E}" type="slidenum">
              <a:rPr lang="en-US" smtClean="0"/>
              <a:pPr/>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0" y="1981200"/>
            <a:ext cx="7772400" cy="1752600"/>
          </a:xfrm>
        </p:spPr>
        <p:txBody>
          <a:bodyPr>
            <a:noAutofit/>
          </a:bodyPr>
          <a:lstStyle/>
          <a:p>
            <a:pPr algn="ctr"/>
            <a:r>
              <a:rPr lang="en-US" sz="3200" dirty="0" smtClean="0"/>
              <a:t>Focus Group conducted at the National Association of Community Health Center (NACHC) Conference</a:t>
            </a:r>
            <a:br>
              <a:rPr lang="en-US" sz="3200" dirty="0" smtClean="0"/>
            </a:br>
            <a:r>
              <a:rPr lang="en-US" sz="3200" dirty="0" smtClean="0"/>
              <a:t/>
            </a:r>
            <a:br>
              <a:rPr lang="en-US" sz="3200" dirty="0" smtClean="0"/>
            </a:br>
            <a:r>
              <a:rPr lang="en-US" sz="3200" dirty="0" smtClean="0"/>
              <a:t>Preliminary Findings</a:t>
            </a:r>
            <a:br>
              <a:rPr lang="en-US" sz="3200" dirty="0" smtClean="0"/>
            </a:br>
            <a:r>
              <a:rPr lang="en-US" sz="3200" dirty="0" smtClean="0"/>
              <a:t>Oct 5th, 2011</a:t>
            </a:r>
            <a:r>
              <a:rPr lang="en-US" sz="3600" dirty="0" smtClean="0">
                <a:solidFill>
                  <a:schemeClr val="tx1">
                    <a:lumMod val="85000"/>
                  </a:schemeClr>
                </a:solidFill>
              </a:rPr>
              <a:t/>
            </a:r>
            <a:br>
              <a:rPr lang="en-US" sz="3600" dirty="0" smtClean="0">
                <a:solidFill>
                  <a:schemeClr val="tx1">
                    <a:lumMod val="85000"/>
                  </a:schemeClr>
                </a:solidFill>
              </a:rPr>
            </a:br>
            <a:endParaRPr lang="en-US" sz="3600" dirty="0"/>
          </a:p>
        </p:txBody>
      </p:sp>
      <p:sp>
        <p:nvSpPr>
          <p:cNvPr id="3" name="Subtitle 2"/>
          <p:cNvSpPr>
            <a:spLocks noGrp="1"/>
          </p:cNvSpPr>
          <p:nvPr>
            <p:ph type="subTitle" idx="1"/>
          </p:nvPr>
        </p:nvSpPr>
        <p:spPr>
          <a:xfrm>
            <a:off x="1371600" y="3733800"/>
            <a:ext cx="6477000" cy="2057400"/>
          </a:xfrm>
        </p:spPr>
        <p:txBody>
          <a:bodyPr>
            <a:normAutofit fontScale="70000" lnSpcReduction="20000"/>
          </a:bodyPr>
          <a:lstStyle/>
          <a:p>
            <a:pPr algn="ctr"/>
            <a:r>
              <a:rPr lang="en-US" sz="2800" dirty="0" smtClean="0"/>
              <a:t>FQHC Qualitative Inquiry Subgroup </a:t>
            </a:r>
          </a:p>
          <a:p>
            <a:endParaRPr lang="en-US" sz="2800" b="1" dirty="0" smtClean="0">
              <a:solidFill>
                <a:schemeClr val="tx1">
                  <a:lumMod val="85000"/>
                </a:schemeClr>
              </a:solidFill>
            </a:endParaRPr>
          </a:p>
          <a:p>
            <a:r>
              <a:rPr lang="en-US" sz="2600" b="1" dirty="0" smtClean="0">
                <a:solidFill>
                  <a:schemeClr val="tx1">
                    <a:lumMod val="85000"/>
                  </a:schemeClr>
                </a:solidFill>
              </a:rPr>
              <a:t>Maria E. Fernandez, PhD</a:t>
            </a:r>
          </a:p>
          <a:p>
            <a:r>
              <a:rPr lang="en-US" dirty="0">
                <a:solidFill>
                  <a:schemeClr val="tx1">
                    <a:lumMod val="85000"/>
                  </a:schemeClr>
                </a:solidFill>
              </a:rPr>
              <a:t>Associate Professor of Health Promotion and Behavioral Sciences</a:t>
            </a:r>
          </a:p>
          <a:p>
            <a:r>
              <a:rPr lang="en-US" dirty="0">
                <a:solidFill>
                  <a:schemeClr val="tx1">
                    <a:lumMod val="85000"/>
                  </a:schemeClr>
                </a:solidFill>
              </a:rPr>
              <a:t>University Of Texas Health Science Center at Houston  </a:t>
            </a:r>
          </a:p>
          <a:p>
            <a:r>
              <a:rPr lang="en-US" dirty="0">
                <a:solidFill>
                  <a:schemeClr val="tx1">
                    <a:lumMod val="85000"/>
                  </a:schemeClr>
                </a:solidFill>
              </a:rPr>
              <a:t>School of Public </a:t>
            </a:r>
            <a:r>
              <a:rPr lang="en-US" dirty="0" smtClean="0">
                <a:solidFill>
                  <a:schemeClr val="tx1">
                    <a:lumMod val="85000"/>
                  </a:schemeClr>
                </a:solidFill>
              </a:rPr>
              <a:t>Health</a:t>
            </a:r>
          </a:p>
          <a:p>
            <a:r>
              <a:rPr lang="en-US" dirty="0" smtClean="0">
                <a:solidFill>
                  <a:schemeClr val="tx1">
                    <a:lumMod val="85000"/>
                  </a:schemeClr>
                </a:solidFill>
              </a:rPr>
              <a:t> </a:t>
            </a:r>
            <a:endParaRPr lang="en-US" dirty="0">
              <a:solidFill>
                <a:schemeClr val="tx1">
                  <a:lumMod val="85000"/>
                </a:schemeClr>
              </a:solidFill>
            </a:endParaRPr>
          </a:p>
        </p:txBody>
      </p:sp>
    </p:spTree>
    <p:extLst>
      <p:ext uri="{BB962C8B-B14F-4D97-AF65-F5344CB8AC3E}">
        <p14:creationId xmlns="" xmlns:p14="http://schemas.microsoft.com/office/powerpoint/2010/main" val="19255889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0"/>
            <a:ext cx="7315200" cy="1154097"/>
          </a:xfrm>
        </p:spPr>
        <p:txBody>
          <a:bodyPr/>
          <a:lstStyle/>
          <a:p>
            <a:r>
              <a:rPr lang="en-US" dirty="0" smtClean="0"/>
              <a:t>Outline</a:t>
            </a:r>
            <a:endParaRPr lang="en-US" dirty="0"/>
          </a:p>
        </p:txBody>
      </p:sp>
      <p:sp>
        <p:nvSpPr>
          <p:cNvPr id="3" name="Content Placeholder 2"/>
          <p:cNvSpPr>
            <a:spLocks noGrp="1"/>
          </p:cNvSpPr>
          <p:nvPr>
            <p:ph idx="1"/>
          </p:nvPr>
        </p:nvSpPr>
        <p:spPr/>
        <p:txBody>
          <a:bodyPr>
            <a:normAutofit lnSpcReduction="10000"/>
          </a:bodyPr>
          <a:lstStyle/>
          <a:p>
            <a:pPr>
              <a:buNone/>
            </a:pPr>
            <a:r>
              <a:rPr lang="en-US" dirty="0" smtClean="0"/>
              <a:t>1. Development of Focus Group Guide</a:t>
            </a:r>
          </a:p>
          <a:p>
            <a:pPr>
              <a:buNone/>
            </a:pPr>
            <a:r>
              <a:rPr lang="en-US" dirty="0" smtClean="0"/>
              <a:t>2. Focus group guide overview</a:t>
            </a:r>
          </a:p>
          <a:p>
            <a:pPr>
              <a:buNone/>
            </a:pPr>
            <a:r>
              <a:rPr lang="en-US" dirty="0"/>
              <a:t>3</a:t>
            </a:r>
            <a:r>
              <a:rPr lang="en-US" dirty="0" smtClean="0"/>
              <a:t>. Participants</a:t>
            </a:r>
          </a:p>
          <a:p>
            <a:pPr>
              <a:buNone/>
            </a:pPr>
            <a:r>
              <a:rPr lang="en-US" dirty="0"/>
              <a:t>4</a:t>
            </a:r>
            <a:r>
              <a:rPr lang="en-US" dirty="0" smtClean="0"/>
              <a:t>. Major practice changes </a:t>
            </a:r>
          </a:p>
          <a:p>
            <a:pPr>
              <a:buNone/>
            </a:pPr>
            <a:r>
              <a:rPr lang="en-US" dirty="0"/>
              <a:t>5</a:t>
            </a:r>
            <a:r>
              <a:rPr lang="en-US" dirty="0" smtClean="0"/>
              <a:t>. Preliminary analysis based on CFIR</a:t>
            </a:r>
          </a:p>
          <a:p>
            <a:pPr>
              <a:buNone/>
            </a:pPr>
            <a:r>
              <a:rPr lang="en-US" dirty="0"/>
              <a:t>6</a:t>
            </a:r>
            <a:r>
              <a:rPr lang="en-US" dirty="0" smtClean="0"/>
              <a:t>. Summary</a:t>
            </a:r>
          </a:p>
          <a:p>
            <a:pPr>
              <a:buNone/>
            </a:pPr>
            <a:r>
              <a:rPr lang="en-US" dirty="0" smtClean="0"/>
              <a:t>7. Next steps</a:t>
            </a:r>
          </a:p>
          <a:p>
            <a:pPr marL="45720" indent="0">
              <a:buNone/>
            </a:pPr>
            <a:endParaRPr lang="en-US" dirty="0"/>
          </a:p>
        </p:txBody>
      </p:sp>
    </p:spTree>
    <p:extLst>
      <p:ext uri="{BB962C8B-B14F-4D97-AF65-F5344CB8AC3E}">
        <p14:creationId xmlns="" xmlns:p14="http://schemas.microsoft.com/office/powerpoint/2010/main" val="333968446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609600"/>
            <a:ext cx="7315200" cy="1154097"/>
          </a:xfrm>
        </p:spPr>
        <p:txBody>
          <a:bodyPr>
            <a:normAutofit fontScale="90000"/>
          </a:bodyPr>
          <a:lstStyle/>
          <a:p>
            <a:r>
              <a:rPr lang="en-US" dirty="0" smtClean="0"/>
              <a:t>Focus Group Guide Development</a:t>
            </a:r>
            <a:endParaRPr lang="en-US" dirty="0"/>
          </a:p>
        </p:txBody>
      </p:sp>
      <p:sp>
        <p:nvSpPr>
          <p:cNvPr id="3" name="Content Placeholder 2"/>
          <p:cNvSpPr>
            <a:spLocks noGrp="1"/>
          </p:cNvSpPr>
          <p:nvPr>
            <p:ph idx="1"/>
          </p:nvPr>
        </p:nvSpPr>
        <p:spPr>
          <a:xfrm>
            <a:off x="457200" y="2103437"/>
            <a:ext cx="8229600" cy="4754563"/>
          </a:xfrm>
        </p:spPr>
        <p:txBody>
          <a:bodyPr>
            <a:normAutofit/>
          </a:bodyPr>
          <a:lstStyle/>
          <a:p>
            <a:r>
              <a:rPr lang="en-US" sz="2400" dirty="0" smtClean="0"/>
              <a:t>Qualitative Inquiry Subgroup (QIS) members met several times and drafted the guide</a:t>
            </a:r>
          </a:p>
          <a:p>
            <a:pPr lvl="1">
              <a:buFont typeface="Courier New" pitchFamily="49" charset="0"/>
              <a:buChar char="o"/>
            </a:pPr>
            <a:r>
              <a:rPr lang="en-US" sz="2000" dirty="0" smtClean="0"/>
              <a:t>Appreciative Inquiry questions—Dr. Betsy </a:t>
            </a:r>
            <a:r>
              <a:rPr lang="en-US" sz="2000" dirty="0" err="1" smtClean="0"/>
              <a:t>Risendal</a:t>
            </a:r>
            <a:endParaRPr lang="en-US" sz="2000" dirty="0" smtClean="0"/>
          </a:p>
          <a:p>
            <a:pPr lvl="1">
              <a:buFont typeface="Courier New" pitchFamily="49" charset="0"/>
              <a:buChar char="o"/>
            </a:pPr>
            <a:r>
              <a:rPr lang="en-US" sz="2000" dirty="0" smtClean="0"/>
              <a:t>CFIR Questions—Dr. Michelle </a:t>
            </a:r>
            <a:r>
              <a:rPr lang="en-US" sz="2000" dirty="0" err="1" smtClean="0"/>
              <a:t>Kegler</a:t>
            </a:r>
            <a:endParaRPr lang="en-US" sz="2000" dirty="0" smtClean="0"/>
          </a:p>
          <a:p>
            <a:pPr lvl="1">
              <a:buFont typeface="Courier New" pitchFamily="49" charset="0"/>
              <a:buChar char="o"/>
            </a:pPr>
            <a:r>
              <a:rPr lang="en-US" sz="2000" dirty="0" smtClean="0"/>
              <a:t>Implementation process and characteristics questions—Dr. Maria Fernandez and Glenna Dawson</a:t>
            </a:r>
          </a:p>
          <a:p>
            <a:r>
              <a:rPr lang="en-US" sz="2400" dirty="0" smtClean="0"/>
              <a:t>FQHC Workgroup provided feedback</a:t>
            </a:r>
          </a:p>
          <a:p>
            <a:r>
              <a:rPr lang="en-US" sz="2400" dirty="0" smtClean="0"/>
              <a:t>External feedback from Dr. Kurt </a:t>
            </a:r>
            <a:r>
              <a:rPr lang="en-US" sz="2400" dirty="0" err="1" smtClean="0"/>
              <a:t>Stange</a:t>
            </a:r>
            <a:r>
              <a:rPr lang="en-US" sz="2400" dirty="0" smtClean="0"/>
              <a:t> and Dr. Bryan Weiner</a:t>
            </a:r>
            <a:endParaRPr lang="en-US" sz="2400" dirty="0"/>
          </a:p>
        </p:txBody>
      </p:sp>
    </p:spTree>
    <p:extLst>
      <p:ext uri="{BB962C8B-B14F-4D97-AF65-F5344CB8AC3E}">
        <p14:creationId xmlns="" xmlns:p14="http://schemas.microsoft.com/office/powerpoint/2010/main" val="28627356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Focus Group Guide Overview</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Part I: Example of successful practice changes </a:t>
            </a:r>
          </a:p>
          <a:p>
            <a:r>
              <a:rPr lang="en-US" dirty="0" smtClean="0"/>
              <a:t>Part II: Explore evidence-based cancer prevention and control strategy </a:t>
            </a:r>
            <a:r>
              <a:rPr lang="en-US" sz="2200" dirty="0" smtClean="0"/>
              <a:t>(Example: Tobacco Cessation: Ask-Advise-Refer)</a:t>
            </a:r>
            <a:endParaRPr lang="en-US" dirty="0" smtClean="0"/>
          </a:p>
          <a:p>
            <a:r>
              <a:rPr lang="en-US" dirty="0" smtClean="0"/>
              <a:t>Part III: Inner setting—organizational characteristics and readiness for implementation</a:t>
            </a:r>
          </a:p>
          <a:p>
            <a:r>
              <a:rPr lang="en-US" dirty="0" smtClean="0"/>
              <a:t>Part IV: Other domains of CFIR—intervention characteristics and outer settings</a:t>
            </a:r>
          </a:p>
          <a:p>
            <a:endParaRPr lang="en-US" dirty="0"/>
          </a:p>
          <a:p>
            <a:endParaRPr lang="en-US" dirty="0"/>
          </a:p>
        </p:txBody>
      </p:sp>
    </p:spTree>
    <p:extLst>
      <p:ext uri="{BB962C8B-B14F-4D97-AF65-F5344CB8AC3E}">
        <p14:creationId xmlns="" xmlns:p14="http://schemas.microsoft.com/office/powerpoint/2010/main" val="22332314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Participants</a:t>
            </a:r>
            <a:endParaRPr lang="en-US" dirty="0"/>
          </a:p>
        </p:txBody>
      </p:sp>
      <p:sp>
        <p:nvSpPr>
          <p:cNvPr id="3" name="Content Placeholder 2"/>
          <p:cNvSpPr>
            <a:spLocks noGrp="1"/>
          </p:cNvSpPr>
          <p:nvPr>
            <p:ph idx="1"/>
          </p:nvPr>
        </p:nvSpPr>
        <p:spPr/>
        <p:txBody>
          <a:bodyPr>
            <a:normAutofit lnSpcReduction="10000"/>
          </a:bodyPr>
          <a:lstStyle/>
          <a:p>
            <a:r>
              <a:rPr lang="en-US" dirty="0" smtClean="0"/>
              <a:t>Facilitator: Glenna Dawson</a:t>
            </a:r>
          </a:p>
          <a:p>
            <a:r>
              <a:rPr lang="en-US" dirty="0" smtClean="0"/>
              <a:t>Observers: Dr. Michelle </a:t>
            </a:r>
            <a:r>
              <a:rPr lang="en-US" dirty="0" err="1" smtClean="0"/>
              <a:t>Kegler</a:t>
            </a:r>
            <a:r>
              <a:rPr lang="en-US" dirty="0" smtClean="0"/>
              <a:t>, Dr. Vicki Young, and Michelle </a:t>
            </a:r>
            <a:r>
              <a:rPr lang="en-US" dirty="0" err="1" smtClean="0"/>
              <a:t>Proser</a:t>
            </a:r>
            <a:r>
              <a:rPr lang="en-US" dirty="0" smtClean="0"/>
              <a:t> </a:t>
            </a:r>
          </a:p>
          <a:p>
            <a:r>
              <a:rPr lang="en-US" dirty="0" smtClean="0"/>
              <a:t>Focus group participants</a:t>
            </a:r>
          </a:p>
          <a:p>
            <a:pPr lvl="1">
              <a:buFont typeface="Courier New" pitchFamily="49" charset="0"/>
              <a:buChar char="o"/>
            </a:pPr>
            <a:r>
              <a:rPr lang="en-US" dirty="0" smtClean="0"/>
              <a:t>2 male and 2 female</a:t>
            </a:r>
          </a:p>
          <a:p>
            <a:pPr lvl="1">
              <a:buFont typeface="Courier New" pitchFamily="49" charset="0"/>
              <a:buChar char="o"/>
            </a:pPr>
            <a:r>
              <a:rPr lang="en-US" dirty="0" smtClean="0"/>
              <a:t>All are Medical Directors/ Chief Medical Officers</a:t>
            </a:r>
          </a:p>
          <a:p>
            <a:pPr lvl="1">
              <a:buFont typeface="Courier New" pitchFamily="49" charset="0"/>
              <a:buChar char="o"/>
            </a:pPr>
            <a:r>
              <a:rPr lang="en-US" dirty="0" smtClean="0"/>
              <a:t>From South Carolina, Georgia and Texas</a:t>
            </a:r>
          </a:p>
          <a:p>
            <a:pPr lvl="1">
              <a:buFont typeface="Courier New" pitchFamily="49" charset="0"/>
              <a:buChar char="o"/>
            </a:pPr>
            <a:r>
              <a:rPr lang="en-US" dirty="0" smtClean="0"/>
              <a:t>CHCs range in size from 5 to 12 sites</a:t>
            </a:r>
          </a:p>
          <a:p>
            <a:pPr lvl="1">
              <a:buFont typeface="Courier New" pitchFamily="49" charset="0"/>
              <a:buChar char="o"/>
            </a:pPr>
            <a:endParaRPr lang="en-US" dirty="0"/>
          </a:p>
        </p:txBody>
      </p:sp>
    </p:spTree>
    <p:extLst>
      <p:ext uri="{BB962C8B-B14F-4D97-AF65-F5344CB8AC3E}">
        <p14:creationId xmlns="" xmlns:p14="http://schemas.microsoft.com/office/powerpoint/2010/main" val="42392614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 Practice Change </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Electronic Medical Records (EMR)</a:t>
            </a:r>
          </a:p>
          <a:p>
            <a:r>
              <a:rPr lang="en-US" dirty="0" smtClean="0"/>
              <a:t>Patient-Centered Medical Home (PCMH)</a:t>
            </a:r>
          </a:p>
          <a:p>
            <a:r>
              <a:rPr lang="en-US" dirty="0" smtClean="0"/>
              <a:t>Cancer control practice</a:t>
            </a:r>
          </a:p>
          <a:p>
            <a:pPr lvl="1">
              <a:buFont typeface="Courier New" pitchFamily="49" charset="0"/>
              <a:buChar char="o"/>
            </a:pPr>
            <a:r>
              <a:rPr lang="en-US" dirty="0" smtClean="0"/>
              <a:t>CRC screening initiative with navigator program</a:t>
            </a:r>
          </a:p>
          <a:p>
            <a:pPr lvl="1">
              <a:buFont typeface="Courier New" pitchFamily="49" charset="0"/>
              <a:buChar char="o"/>
            </a:pPr>
            <a:r>
              <a:rPr lang="en-US" dirty="0" smtClean="0"/>
              <a:t>PSA tests and media campaign</a:t>
            </a:r>
          </a:p>
          <a:p>
            <a:pPr lvl="1">
              <a:buFont typeface="Courier New" pitchFamily="49" charset="0"/>
              <a:buChar char="o"/>
            </a:pPr>
            <a:r>
              <a:rPr lang="en-US" dirty="0" smtClean="0"/>
              <a:t>Breast and cervical cancer screening and follow up</a:t>
            </a:r>
          </a:p>
          <a:p>
            <a:r>
              <a:rPr lang="en-US" dirty="0" smtClean="0"/>
              <a:t>Ask-Advise-Refer</a:t>
            </a:r>
          </a:p>
          <a:p>
            <a:r>
              <a:rPr lang="en-US" dirty="0" smtClean="0"/>
              <a:t>Other: Vitamin D deficiency test </a:t>
            </a:r>
            <a:endParaRPr lang="en-US" dirty="0"/>
          </a:p>
        </p:txBody>
      </p:sp>
    </p:spTree>
    <p:extLst>
      <p:ext uri="{BB962C8B-B14F-4D97-AF65-F5344CB8AC3E}">
        <p14:creationId xmlns="" xmlns:p14="http://schemas.microsoft.com/office/powerpoint/2010/main" val="38914544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1143000"/>
          </a:xfrm>
        </p:spPr>
        <p:txBody>
          <a:bodyPr>
            <a:normAutofit fontScale="90000"/>
          </a:bodyPr>
          <a:lstStyle/>
          <a:p>
            <a:r>
              <a:rPr lang="en-US" sz="3200" b="1" dirty="0" smtClean="0"/>
              <a:t>Preliminary Analysis Based on Consolidated Framework for Implementation Research (CFIR)</a:t>
            </a:r>
            <a:endParaRPr lang="en-US" sz="3200" b="1" dirty="0"/>
          </a:p>
        </p:txBody>
      </p:sp>
      <p:sp>
        <p:nvSpPr>
          <p:cNvPr id="3" name="Content Placeholder 2"/>
          <p:cNvSpPr>
            <a:spLocks noGrp="1"/>
          </p:cNvSpPr>
          <p:nvPr>
            <p:ph idx="1"/>
          </p:nvPr>
        </p:nvSpPr>
        <p:spPr>
          <a:xfrm>
            <a:off x="762000" y="2514600"/>
            <a:ext cx="7315200" cy="3539527"/>
          </a:xfrm>
        </p:spPr>
        <p:txBody>
          <a:bodyPr/>
          <a:lstStyle/>
          <a:p>
            <a:r>
              <a:rPr lang="en-US" dirty="0" smtClean="0"/>
              <a:t>Domain 1: Implementation Characteristics</a:t>
            </a:r>
          </a:p>
          <a:p>
            <a:r>
              <a:rPr lang="en-US" dirty="0" smtClean="0"/>
              <a:t>Domain 2: Inner Setting</a:t>
            </a:r>
          </a:p>
          <a:p>
            <a:r>
              <a:rPr lang="en-US" dirty="0" smtClean="0"/>
              <a:t>Domain 3: Outer Setting</a:t>
            </a:r>
          </a:p>
          <a:p>
            <a:r>
              <a:rPr lang="en-US" dirty="0" smtClean="0"/>
              <a:t>Domain 4: Characteristics of Individuals Domain 5: Process of Implementation</a:t>
            </a:r>
            <a:endParaRPr lang="en-US" dirty="0"/>
          </a:p>
        </p:txBody>
      </p:sp>
    </p:spTree>
    <p:extLst>
      <p:ext uri="{BB962C8B-B14F-4D97-AF65-F5344CB8AC3E}">
        <p14:creationId xmlns="" xmlns:p14="http://schemas.microsoft.com/office/powerpoint/2010/main" val="15082529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458200" cy="685800"/>
          </a:xfrm>
        </p:spPr>
        <p:txBody>
          <a:bodyPr>
            <a:normAutofit fontScale="90000"/>
          </a:bodyPr>
          <a:lstStyle/>
          <a:p>
            <a:r>
              <a:rPr lang="en-US" dirty="0" smtClean="0"/>
              <a:t>Domain1: Intervention Characteristics</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822610741"/>
              </p:ext>
            </p:extLst>
          </p:nvPr>
        </p:nvGraphicFramePr>
        <p:xfrm>
          <a:off x="304800" y="1295400"/>
          <a:ext cx="8534400" cy="4963884"/>
        </p:xfrm>
        <a:graphic>
          <a:graphicData uri="http://schemas.openxmlformats.org/drawingml/2006/table">
            <a:tbl>
              <a:tblPr firstRow="1" bandRow="1">
                <a:tableStyleId>{E8B1032C-EA38-4F05-BA0D-38AFFFC7BED3}</a:tableStyleId>
              </a:tblPr>
              <a:tblGrid>
                <a:gridCol w="2948247"/>
                <a:gridCol w="5586153"/>
              </a:tblGrid>
              <a:tr h="391884">
                <a:tc>
                  <a:txBody>
                    <a:bodyPr/>
                    <a:lstStyle/>
                    <a:p>
                      <a:pPr algn="ctr"/>
                      <a:r>
                        <a:rPr lang="en-US" dirty="0" smtClean="0"/>
                        <a:t>Constructs</a:t>
                      </a:r>
                      <a:endParaRPr lang="en-US" dirty="0"/>
                    </a:p>
                  </a:txBody>
                  <a:tcPr/>
                </a:tc>
                <a:tc>
                  <a:txBody>
                    <a:bodyPr/>
                    <a:lstStyle/>
                    <a:p>
                      <a:pPr algn="ctr"/>
                      <a:r>
                        <a:rPr lang="en-US" dirty="0" smtClean="0"/>
                        <a:t>Emerging</a:t>
                      </a:r>
                      <a:r>
                        <a:rPr lang="en-US" baseline="0" dirty="0" smtClean="0"/>
                        <a:t> Themes</a:t>
                      </a:r>
                      <a:endParaRPr lang="en-US" dirty="0"/>
                    </a:p>
                  </a:txBody>
                  <a:tcPr/>
                </a:tc>
              </a:tr>
              <a:tr h="676402">
                <a:tc>
                  <a:txBody>
                    <a:bodyPr/>
                    <a:lstStyle/>
                    <a:p>
                      <a:pPr algn="l"/>
                      <a:r>
                        <a:rPr lang="en-US" sz="2000" dirty="0" smtClean="0"/>
                        <a:t>Evidence Strength</a:t>
                      </a:r>
                      <a:r>
                        <a:rPr lang="en-US" sz="2000" baseline="0" dirty="0" smtClean="0"/>
                        <a:t> and Quality</a:t>
                      </a:r>
                      <a:endParaRPr lang="en-US" sz="2000" dirty="0"/>
                    </a:p>
                  </a:txBody>
                  <a:tcPr/>
                </a:tc>
                <a:tc>
                  <a:txBody>
                    <a:bodyPr/>
                    <a:lstStyle/>
                    <a:p>
                      <a:r>
                        <a:rPr lang="en-US" sz="2000" dirty="0" smtClean="0"/>
                        <a:t>--Providers</a:t>
                      </a:r>
                      <a:r>
                        <a:rPr lang="en-US" sz="2000" baseline="0" dirty="0" smtClean="0"/>
                        <a:t> n</a:t>
                      </a:r>
                      <a:r>
                        <a:rPr lang="en-US" sz="2000" dirty="0" smtClean="0"/>
                        <a:t>eed </a:t>
                      </a:r>
                      <a:r>
                        <a:rPr lang="en-US" sz="2000" i="1" dirty="0" smtClean="0">
                          <a:solidFill>
                            <a:schemeClr val="accent2">
                              <a:lumMod val="60000"/>
                              <a:lumOff val="40000"/>
                            </a:schemeClr>
                          </a:solidFill>
                        </a:rPr>
                        <a:t>“intervention</a:t>
                      </a:r>
                      <a:r>
                        <a:rPr lang="en-US" sz="2000" i="1" baseline="0" dirty="0" smtClean="0">
                          <a:solidFill>
                            <a:schemeClr val="accent2">
                              <a:lumMod val="60000"/>
                              <a:lumOff val="40000"/>
                            </a:schemeClr>
                          </a:solidFill>
                        </a:rPr>
                        <a:t> that work” </a:t>
                      </a:r>
                      <a:r>
                        <a:rPr lang="en-US" sz="2000" baseline="0" dirty="0" smtClean="0"/>
                        <a:t>and </a:t>
                      </a:r>
                      <a:r>
                        <a:rPr lang="en-US" sz="2000" i="1" kern="1200" dirty="0" smtClean="0">
                          <a:solidFill>
                            <a:schemeClr val="accent2">
                              <a:lumMod val="60000"/>
                              <a:lumOff val="40000"/>
                            </a:schemeClr>
                          </a:solidFill>
                          <a:latin typeface="+mn-lt"/>
                          <a:ea typeface="+mn-ea"/>
                          <a:cs typeface="+mn-cs"/>
                        </a:rPr>
                        <a:t>“good evidence”</a:t>
                      </a:r>
                      <a:endParaRPr lang="en-US" sz="2000" i="1" kern="1200" dirty="0">
                        <a:solidFill>
                          <a:schemeClr val="accent2">
                            <a:lumMod val="60000"/>
                            <a:lumOff val="40000"/>
                          </a:schemeClr>
                        </a:solidFill>
                        <a:latin typeface="+mn-lt"/>
                        <a:ea typeface="+mn-ea"/>
                        <a:cs typeface="+mn-cs"/>
                      </a:endParaRPr>
                    </a:p>
                  </a:txBody>
                  <a:tcPr/>
                </a:tc>
              </a:tr>
              <a:tr h="659676">
                <a:tc>
                  <a:txBody>
                    <a:bodyPr/>
                    <a:lstStyle/>
                    <a:p>
                      <a:pPr algn="l"/>
                      <a:r>
                        <a:rPr lang="en-US" sz="2000" dirty="0" smtClean="0"/>
                        <a:t>Complexity</a:t>
                      </a:r>
                      <a:endParaRPr lang="en-US" sz="2000" dirty="0"/>
                    </a:p>
                  </a:txBody>
                  <a:tcPr/>
                </a:tc>
                <a:tc>
                  <a:txBody>
                    <a:bodyPr/>
                    <a:lstStyle/>
                    <a:p>
                      <a:r>
                        <a:rPr lang="en-US" sz="2000" dirty="0" smtClean="0"/>
                        <a:t>--EMR</a:t>
                      </a:r>
                      <a:r>
                        <a:rPr lang="en-US" sz="2000" baseline="0" dirty="0" smtClean="0"/>
                        <a:t> implementation is overwhelming</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baseline="0" dirty="0" smtClean="0"/>
                        <a:t>--Change is not easy</a:t>
                      </a:r>
                    </a:p>
                  </a:txBody>
                  <a:tcPr/>
                </a:tc>
              </a:tr>
              <a:tr h="1546062">
                <a:tc>
                  <a:txBody>
                    <a:bodyPr/>
                    <a:lstStyle/>
                    <a:p>
                      <a:pPr algn="l"/>
                      <a:r>
                        <a:rPr lang="en-US" sz="2000" dirty="0" smtClean="0"/>
                        <a:t>Design quality and packaging</a:t>
                      </a:r>
                      <a:endParaRPr lang="en-US" sz="2000" dirty="0"/>
                    </a:p>
                  </a:txBody>
                  <a:tcPr/>
                </a:tc>
                <a:tc>
                  <a:txBody>
                    <a:bodyPr/>
                    <a:lstStyle/>
                    <a:p>
                      <a:r>
                        <a:rPr lang="en-US" sz="2000" dirty="0" smtClean="0"/>
                        <a:t>--The</a:t>
                      </a:r>
                      <a:r>
                        <a:rPr lang="en-US" sz="2000" baseline="0" dirty="0" smtClean="0"/>
                        <a:t> EMR systems have “glitches” that make implementation difficult</a:t>
                      </a:r>
                    </a:p>
                    <a:p>
                      <a:r>
                        <a:rPr lang="en-US" sz="1600" i="1" baseline="0" dirty="0" smtClean="0">
                          <a:solidFill>
                            <a:schemeClr val="accent2">
                              <a:lumMod val="60000"/>
                              <a:lumOff val="40000"/>
                            </a:schemeClr>
                          </a:solidFill>
                        </a:rPr>
                        <a:t>“The files don’t talk to each other, it doesn’t come up……</a:t>
                      </a:r>
                      <a:r>
                        <a:rPr lang="en-US" sz="1600" i="1" kern="1200" baseline="0" dirty="0" smtClean="0">
                          <a:solidFill>
                            <a:schemeClr val="accent2">
                              <a:lumMod val="60000"/>
                              <a:lumOff val="40000"/>
                            </a:schemeClr>
                          </a:solidFill>
                        </a:rPr>
                        <a:t>It is a great surprise to our CEOs  given that we paid all this money……”</a:t>
                      </a:r>
                    </a:p>
                    <a:p>
                      <a:r>
                        <a:rPr lang="en-US" sz="2000" baseline="0" dirty="0" smtClean="0"/>
                        <a:t>--The more automatic, the better</a:t>
                      </a:r>
                    </a:p>
                  </a:txBody>
                  <a:tcPr/>
                </a:tc>
              </a:tr>
              <a:tr h="676402">
                <a:tc>
                  <a:txBody>
                    <a:bodyPr/>
                    <a:lstStyle/>
                    <a:p>
                      <a:pPr algn="l"/>
                      <a:r>
                        <a:rPr lang="en-US" sz="2000" dirty="0" smtClean="0"/>
                        <a:t>Cost</a:t>
                      </a:r>
                      <a:endParaRPr lang="en-US" sz="2000" dirty="0"/>
                    </a:p>
                  </a:txBody>
                  <a:tcPr/>
                </a:tc>
                <a:tc>
                  <a:txBody>
                    <a:bodyPr/>
                    <a:lstStyle/>
                    <a:p>
                      <a:r>
                        <a:rPr lang="en-US" sz="2000" dirty="0" smtClean="0"/>
                        <a:t>--Cost</a:t>
                      </a:r>
                      <a:r>
                        <a:rPr lang="en-US" sz="2000" baseline="0" dirty="0" smtClean="0"/>
                        <a:t> of intervention sometimes affects the decisions to adopt practice change</a:t>
                      </a:r>
                    </a:p>
                    <a:p>
                      <a:r>
                        <a:rPr lang="en-US" sz="1600" i="1" dirty="0" smtClean="0">
                          <a:solidFill>
                            <a:schemeClr val="accent2">
                              <a:lumMod val="60000"/>
                              <a:lumOff val="40000"/>
                            </a:schemeClr>
                          </a:solidFill>
                        </a:rPr>
                        <a:t>“At the end of</a:t>
                      </a:r>
                      <a:r>
                        <a:rPr lang="en-US" sz="1600" i="1" baseline="0" dirty="0" smtClean="0">
                          <a:solidFill>
                            <a:schemeClr val="accent2">
                              <a:lumMod val="60000"/>
                              <a:lumOff val="40000"/>
                            </a:schemeClr>
                          </a:solidFill>
                        </a:rPr>
                        <a:t> the day, it wasn’t economically feasible for the amount of cancer they were finding in routine screening……it just didn’t pay for itself”</a:t>
                      </a:r>
                      <a:endParaRPr lang="en-US" sz="1600" i="1" dirty="0">
                        <a:solidFill>
                          <a:schemeClr val="accent2">
                            <a:lumMod val="60000"/>
                            <a:lumOff val="40000"/>
                          </a:schemeClr>
                        </a:solidFill>
                      </a:endParaRPr>
                    </a:p>
                  </a:txBody>
                  <a:tcPr/>
                </a:tc>
              </a:tr>
            </a:tbl>
          </a:graphicData>
        </a:graphic>
      </p:graphicFrame>
    </p:spTree>
    <p:extLst>
      <p:ext uri="{BB962C8B-B14F-4D97-AF65-F5344CB8AC3E}">
        <p14:creationId xmlns="" xmlns:p14="http://schemas.microsoft.com/office/powerpoint/2010/main" val="42932970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p:spPr>
        <p:txBody>
          <a:bodyPr/>
          <a:lstStyle/>
          <a:p>
            <a:r>
              <a:rPr lang="en-US" dirty="0" smtClean="0"/>
              <a:t>Domain 2: Inner Setting</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723758191"/>
              </p:ext>
            </p:extLst>
          </p:nvPr>
        </p:nvGraphicFramePr>
        <p:xfrm>
          <a:off x="228600" y="1447800"/>
          <a:ext cx="8763000" cy="4118374"/>
        </p:xfrm>
        <a:graphic>
          <a:graphicData uri="http://schemas.openxmlformats.org/drawingml/2006/table">
            <a:tbl>
              <a:tblPr firstRow="1" bandRow="1">
                <a:tableStyleId>{E8B1032C-EA38-4F05-BA0D-38AFFFC7BED3}</a:tableStyleId>
              </a:tblPr>
              <a:tblGrid>
                <a:gridCol w="2028473"/>
                <a:gridCol w="6734527"/>
              </a:tblGrid>
              <a:tr h="399814">
                <a:tc>
                  <a:txBody>
                    <a:bodyPr/>
                    <a:lstStyle/>
                    <a:p>
                      <a:pPr algn="ctr"/>
                      <a:r>
                        <a:rPr lang="en-US" sz="1600" dirty="0" smtClean="0"/>
                        <a:t>Constructs</a:t>
                      </a:r>
                      <a:endParaRPr lang="en-US" sz="1600" dirty="0"/>
                    </a:p>
                  </a:txBody>
                  <a:tcPr/>
                </a:tc>
                <a:tc>
                  <a:txBody>
                    <a:bodyPr/>
                    <a:lstStyle/>
                    <a:p>
                      <a:pPr algn="ctr"/>
                      <a:r>
                        <a:rPr lang="en-US" sz="1600" dirty="0" smtClean="0"/>
                        <a:t>Emerging</a:t>
                      </a:r>
                      <a:r>
                        <a:rPr lang="en-US" sz="1600" baseline="0" dirty="0" smtClean="0"/>
                        <a:t> Themes</a:t>
                      </a:r>
                      <a:endParaRPr lang="en-US" sz="1600" dirty="0"/>
                    </a:p>
                  </a:txBody>
                  <a:tcPr/>
                </a:tc>
              </a:tr>
              <a:tr h="745623">
                <a:tc>
                  <a:txBody>
                    <a:bodyPr/>
                    <a:lstStyle/>
                    <a:p>
                      <a:r>
                        <a:rPr lang="en-US" sz="2000" dirty="0" smtClean="0"/>
                        <a:t>Structural</a:t>
                      </a:r>
                      <a:r>
                        <a:rPr lang="en-US" sz="2000" baseline="0" dirty="0" smtClean="0"/>
                        <a:t> Characteristics</a:t>
                      </a:r>
                      <a:endParaRPr lang="en-US" sz="2000" dirty="0"/>
                    </a:p>
                  </a:txBody>
                  <a:tcPr/>
                </a:tc>
                <a:tc>
                  <a:txBody>
                    <a:bodyPr/>
                    <a:lstStyle/>
                    <a:p>
                      <a:r>
                        <a:rPr lang="en-US" sz="2000" dirty="0" smtClean="0"/>
                        <a:t>--The</a:t>
                      </a:r>
                      <a:r>
                        <a:rPr lang="en-US" sz="2000" baseline="0" dirty="0" smtClean="0"/>
                        <a:t> CMOs usually make the decision to change</a:t>
                      </a:r>
                    </a:p>
                    <a:p>
                      <a:pPr marL="0" algn="l" defTabSz="914400" rtl="0" eaLnBrk="1" latinLnBrk="0" hangingPunct="1"/>
                      <a:r>
                        <a:rPr lang="en-US" sz="1600" i="1" kern="1200" baseline="0" dirty="0" smtClean="0">
                          <a:solidFill>
                            <a:schemeClr val="accent2">
                              <a:lumMod val="60000"/>
                              <a:lumOff val="40000"/>
                            </a:schemeClr>
                          </a:solidFill>
                          <a:latin typeface="+mn-lt"/>
                          <a:ea typeface="+mn-ea"/>
                          <a:cs typeface="+mn-cs"/>
                        </a:rPr>
                        <a:t>“I (the CMO) have to be the person to push it, to let folks know that it’s an issue, it’s a concern and to push it.”</a:t>
                      </a:r>
                    </a:p>
                    <a:p>
                      <a:pPr marL="0" algn="l" defTabSz="914400" rtl="0" eaLnBrk="1" latinLnBrk="0" hangingPunct="1"/>
                      <a:r>
                        <a:rPr lang="en-US" sz="1600" i="1" kern="1200" baseline="0" dirty="0" smtClean="0">
                          <a:solidFill>
                            <a:schemeClr val="accent2">
                              <a:lumMod val="60000"/>
                              <a:lumOff val="40000"/>
                            </a:schemeClr>
                          </a:solidFill>
                          <a:latin typeface="+mn-lt"/>
                          <a:ea typeface="+mn-ea"/>
                          <a:cs typeface="+mn-cs"/>
                        </a:rPr>
                        <a:t>“I think the decision probably rests with the CMO most commonly though you get buy-in from our whole team......”</a:t>
                      </a:r>
                    </a:p>
                    <a:p>
                      <a:pPr marL="0" algn="l" defTabSz="914400" rtl="0" eaLnBrk="1" latinLnBrk="0" hangingPunct="1"/>
                      <a:r>
                        <a:rPr lang="en-US" sz="2000" i="0" kern="1200" baseline="0" dirty="0" smtClean="0">
                          <a:solidFill>
                            <a:schemeClr val="tx1">
                              <a:lumMod val="95000"/>
                            </a:schemeClr>
                          </a:solidFill>
                          <a:latin typeface="+mn-lt"/>
                          <a:ea typeface="+mn-ea"/>
                          <a:cs typeface="+mn-cs"/>
                        </a:rPr>
                        <a:t>--For some CHC, decision is made by the CEO</a:t>
                      </a:r>
                    </a:p>
                    <a:p>
                      <a:pPr marL="0" algn="l" defTabSz="914400" rtl="0" eaLnBrk="1" latinLnBrk="0" hangingPunct="1"/>
                      <a:r>
                        <a:rPr lang="en-US" sz="2000" i="0" kern="1200" baseline="0" dirty="0" smtClean="0">
                          <a:solidFill>
                            <a:schemeClr val="tx1">
                              <a:lumMod val="95000"/>
                            </a:schemeClr>
                          </a:solidFill>
                          <a:latin typeface="+mn-lt"/>
                          <a:ea typeface="+mn-ea"/>
                          <a:cs typeface="+mn-cs"/>
                        </a:rPr>
                        <a:t>--Whether or not services are offered at the clinic</a:t>
                      </a:r>
                      <a:endParaRPr lang="en-US" sz="2000" i="0" kern="1200" baseline="0" dirty="0">
                        <a:solidFill>
                          <a:schemeClr val="tx1">
                            <a:lumMod val="95000"/>
                          </a:schemeClr>
                        </a:solidFill>
                        <a:latin typeface="+mn-lt"/>
                        <a:ea typeface="+mn-ea"/>
                        <a:cs typeface="+mn-cs"/>
                      </a:endParaRPr>
                    </a:p>
                  </a:txBody>
                  <a:tcPr/>
                </a:tc>
              </a:tr>
              <a:tr h="1597763">
                <a:tc>
                  <a:txBody>
                    <a:bodyPr/>
                    <a:lstStyle/>
                    <a:p>
                      <a:r>
                        <a:rPr lang="en-US" sz="2000" dirty="0" smtClean="0"/>
                        <a:t>Networks and Communications (within</a:t>
                      </a:r>
                      <a:r>
                        <a:rPr lang="en-US" sz="2000" baseline="0" dirty="0" smtClean="0"/>
                        <a:t> the organization)</a:t>
                      </a:r>
                      <a:endParaRPr lang="en-US" sz="2000" dirty="0"/>
                    </a:p>
                  </a:txBody>
                  <a:tcPr/>
                </a:tc>
                <a:tc>
                  <a:txBody>
                    <a:bodyPr/>
                    <a:lstStyle/>
                    <a:p>
                      <a:r>
                        <a:rPr lang="en-US" sz="2000" dirty="0" smtClean="0"/>
                        <a:t>--Team</a:t>
                      </a:r>
                      <a:r>
                        <a:rPr lang="en-US" sz="2000" baseline="0" dirty="0" smtClean="0"/>
                        <a:t> work is very important</a:t>
                      </a:r>
                    </a:p>
                    <a:p>
                      <a:r>
                        <a:rPr lang="en-US" sz="2000" baseline="0" dirty="0" smtClean="0"/>
                        <a:t>--Agreement among CEO, CMO, CFO, and COO are essential</a:t>
                      </a:r>
                    </a:p>
                    <a:p>
                      <a:r>
                        <a:rPr lang="en-US" sz="1600" i="1" baseline="0" dirty="0" smtClean="0">
                          <a:solidFill>
                            <a:schemeClr val="accent2">
                              <a:lumMod val="60000"/>
                              <a:lumOff val="40000"/>
                            </a:schemeClr>
                          </a:solidFill>
                        </a:rPr>
                        <a:t>“The partnership between, what I called the 4Cs really is just essential……they have to be on the same page, or at least on the same chapter of the book.”</a:t>
                      </a:r>
                      <a:endParaRPr lang="en-US" sz="1600" i="1" dirty="0">
                        <a:solidFill>
                          <a:schemeClr val="accent2">
                            <a:lumMod val="60000"/>
                            <a:lumOff val="40000"/>
                          </a:schemeClr>
                        </a:solidFill>
                      </a:endParaRPr>
                    </a:p>
                  </a:txBody>
                  <a:tcPr/>
                </a:tc>
              </a:tr>
            </a:tbl>
          </a:graphicData>
        </a:graphic>
      </p:graphicFrame>
    </p:spTree>
    <p:extLst>
      <p:ext uri="{BB962C8B-B14F-4D97-AF65-F5344CB8AC3E}">
        <p14:creationId xmlns="" xmlns:p14="http://schemas.microsoft.com/office/powerpoint/2010/main" val="35611521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7315200" cy="773097"/>
          </a:xfrm>
        </p:spPr>
        <p:txBody>
          <a:bodyPr/>
          <a:lstStyle/>
          <a:p>
            <a:r>
              <a:rPr lang="en-US" dirty="0" smtClean="0"/>
              <a:t>Domain 2: Inner Setting (Cont.)</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513852573"/>
              </p:ext>
            </p:extLst>
          </p:nvPr>
        </p:nvGraphicFramePr>
        <p:xfrm>
          <a:off x="228600" y="1051560"/>
          <a:ext cx="8763002" cy="5806440"/>
        </p:xfrm>
        <a:graphic>
          <a:graphicData uri="http://schemas.openxmlformats.org/drawingml/2006/table">
            <a:tbl>
              <a:tblPr firstRow="1" bandRow="1">
                <a:tableStyleId>{E8B1032C-EA38-4F05-BA0D-38AFFFC7BED3}</a:tableStyleId>
              </a:tblPr>
              <a:tblGrid>
                <a:gridCol w="2057400"/>
                <a:gridCol w="6705602"/>
              </a:tblGrid>
              <a:tr h="81966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Construct—</a:t>
                      </a:r>
                    </a:p>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Implementation</a:t>
                      </a:r>
                      <a:r>
                        <a:rPr lang="en-US" baseline="0" dirty="0" smtClean="0"/>
                        <a:t> Climate</a:t>
                      </a:r>
                      <a:endParaRPr lang="en-US" dirty="0" smtClean="0"/>
                    </a:p>
                  </a:txBody>
                  <a:tcPr/>
                </a:tc>
                <a:tc>
                  <a:txBody>
                    <a:bodyPr/>
                    <a:lstStyle/>
                    <a:p>
                      <a:pPr algn="ctr"/>
                      <a:r>
                        <a:rPr lang="en-US" dirty="0" smtClean="0"/>
                        <a:t>Emerging Themes</a:t>
                      </a:r>
                      <a:endParaRPr lang="en-US" dirty="0"/>
                    </a:p>
                  </a:txBody>
                  <a:tcPr/>
                </a:tc>
              </a:tr>
              <a:tr h="914400">
                <a:tc>
                  <a:txBody>
                    <a:bodyPr/>
                    <a:lstStyle/>
                    <a:p>
                      <a:r>
                        <a:rPr lang="en-US" sz="2000" dirty="0" smtClean="0"/>
                        <a:t>Tension</a:t>
                      </a:r>
                      <a:r>
                        <a:rPr lang="en-US" sz="2000" baseline="0" dirty="0" smtClean="0"/>
                        <a:t> for Change</a:t>
                      </a:r>
                      <a:endParaRPr lang="en-US" sz="2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effectLst/>
                          <a:latin typeface="+mn-lt"/>
                          <a:ea typeface="+mn-ea"/>
                          <a:cs typeface="+mn-cs"/>
                        </a:rPr>
                        <a:t>--CMO</a:t>
                      </a:r>
                      <a:r>
                        <a:rPr lang="en-US" sz="1800" kern="1200" baseline="0" dirty="0" smtClean="0">
                          <a:solidFill>
                            <a:schemeClr val="tx1"/>
                          </a:solidFill>
                          <a:effectLst/>
                          <a:latin typeface="+mn-lt"/>
                          <a:ea typeface="+mn-ea"/>
                          <a:cs typeface="+mn-cs"/>
                        </a:rPr>
                        <a:t> and board members think it urgent to change to meet the goals</a:t>
                      </a:r>
                      <a:endParaRPr lang="en-US" sz="18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600" i="1" kern="1200" dirty="0" smtClean="0">
                          <a:solidFill>
                            <a:schemeClr val="accent2">
                              <a:lumMod val="60000"/>
                              <a:lumOff val="40000"/>
                            </a:schemeClr>
                          </a:solidFill>
                          <a:effectLst/>
                          <a:latin typeface="+mn-lt"/>
                          <a:ea typeface="+mn-ea"/>
                          <a:cs typeface="+mn-cs"/>
                        </a:rPr>
                        <a:t>“Unless you are growing and changing and transforming, the four goals of NACHC right now, we are not being able to survive”</a:t>
                      </a:r>
                    </a:p>
                  </a:txBody>
                  <a:tcPr/>
                </a:tc>
              </a:tr>
              <a:tr h="1284135">
                <a:tc>
                  <a:txBody>
                    <a:bodyPr/>
                    <a:lstStyle/>
                    <a:p>
                      <a:r>
                        <a:rPr lang="en-US" sz="2000" dirty="0" smtClean="0"/>
                        <a:t>Compatibility</a:t>
                      </a:r>
                      <a:endParaRPr lang="en-US" sz="2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aseline="0" dirty="0" smtClean="0"/>
                        <a:t>--Evidence will be ignored if it does not fit the values of an organization and its providers</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i="1" baseline="0" dirty="0" smtClean="0">
                          <a:solidFill>
                            <a:schemeClr val="accent2">
                              <a:lumMod val="60000"/>
                              <a:lumOff val="40000"/>
                            </a:schemeClr>
                          </a:solidFill>
                        </a:rPr>
                        <a:t>“I don’t  know a provider out there that does that…</a:t>
                      </a:r>
                      <a:r>
                        <a:rPr lang="en-US" sz="1600" i="1" kern="1200" baseline="0" dirty="0" smtClean="0">
                          <a:solidFill>
                            <a:schemeClr val="accent2">
                              <a:lumMod val="60000"/>
                              <a:lumOff val="40000"/>
                            </a:schemeClr>
                          </a:solidFill>
                          <a:effectLst/>
                        </a:rPr>
                        <a:t>Y</a:t>
                      </a:r>
                      <a:r>
                        <a:rPr lang="en-US" sz="1600" i="1" kern="1200" dirty="0" smtClean="0">
                          <a:solidFill>
                            <a:schemeClr val="accent2">
                              <a:lumMod val="60000"/>
                              <a:lumOff val="40000"/>
                            </a:schemeClr>
                          </a:solidFill>
                          <a:effectLst/>
                        </a:rPr>
                        <a:t>ou know if it doesn’t fit the values of the society. I don’t care how much evidence you got as ‘evidence’. Like that recommendation, it was completely ignored.”</a:t>
                      </a:r>
                      <a:endParaRPr lang="en-US" sz="1600" i="1" kern="1200" dirty="0" smtClean="0">
                        <a:solidFill>
                          <a:schemeClr val="accent2">
                            <a:lumMod val="60000"/>
                            <a:lumOff val="40000"/>
                          </a:schemeClr>
                        </a:solidFill>
                        <a:effectLst/>
                        <a:latin typeface="+mn-lt"/>
                        <a:ea typeface="+mn-ea"/>
                        <a:cs typeface="+mn-cs"/>
                      </a:endParaRPr>
                    </a:p>
                  </a:txBody>
                  <a:tcPr/>
                </a:tc>
              </a:tr>
              <a:tr h="387572">
                <a:tc>
                  <a:txBody>
                    <a:bodyPr/>
                    <a:lstStyle/>
                    <a:p>
                      <a:r>
                        <a:rPr lang="en-US" sz="2000" dirty="0" smtClean="0"/>
                        <a:t>Relative Priority</a:t>
                      </a:r>
                      <a:endParaRPr lang="en-US" sz="2000" dirty="0"/>
                    </a:p>
                  </a:txBody>
                  <a:tcPr/>
                </a:tc>
                <a:tc>
                  <a:txBody>
                    <a:bodyPr/>
                    <a:lstStyle/>
                    <a:p>
                      <a:r>
                        <a:rPr lang="en-US" sz="1800" baseline="0" dirty="0" smtClean="0"/>
                        <a:t>--Sometimes the importance of doing the intervention outweighs cost concerns</a:t>
                      </a:r>
                    </a:p>
                  </a:txBody>
                  <a:tcPr/>
                </a:tc>
              </a:tr>
              <a:tr h="990600">
                <a:tc>
                  <a:txBody>
                    <a:bodyPr/>
                    <a:lstStyle/>
                    <a:p>
                      <a:r>
                        <a:rPr lang="en-US" sz="2000" baseline="0" dirty="0" smtClean="0"/>
                        <a:t>Organizational incentives and rewards</a:t>
                      </a:r>
                      <a:endParaRPr lang="en-US" sz="2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aseline="0" dirty="0" smtClean="0"/>
                        <a:t>--Financial reward for staff improve clinical outcomes</a:t>
                      </a:r>
                    </a:p>
                    <a:p>
                      <a:pPr marL="0" marR="0" indent="0" algn="l" defTabSz="914400" rtl="0" eaLnBrk="1" fontAlgn="auto" latinLnBrk="0" hangingPunct="1">
                        <a:lnSpc>
                          <a:spcPct val="100000"/>
                        </a:lnSpc>
                        <a:spcBef>
                          <a:spcPts val="0"/>
                        </a:spcBef>
                        <a:spcAft>
                          <a:spcPts val="0"/>
                        </a:spcAft>
                        <a:buClrTx/>
                        <a:buSzTx/>
                        <a:buFontTx/>
                        <a:buNone/>
                        <a:tabLst/>
                        <a:defRPr/>
                      </a:pPr>
                      <a:r>
                        <a:rPr lang="en-US" sz="1800" baseline="0" dirty="0" smtClean="0"/>
                        <a:t>--Good performance and outcome galvanize people to change</a:t>
                      </a:r>
                    </a:p>
                  </a:txBody>
                  <a:tcPr/>
                </a:tc>
              </a:tr>
              <a:tr h="746760">
                <a:tc>
                  <a:txBody>
                    <a:bodyPr/>
                    <a:lstStyle/>
                    <a:p>
                      <a:r>
                        <a:rPr lang="en-US" sz="2000" dirty="0" smtClean="0"/>
                        <a:t>Goals and feedback</a:t>
                      </a:r>
                      <a:endParaRPr lang="en-US" sz="2000" dirty="0"/>
                    </a:p>
                  </a:txBody>
                  <a:tcPr/>
                </a:tc>
                <a:tc>
                  <a:txBody>
                    <a:bodyPr/>
                    <a:lstStyle/>
                    <a:p>
                      <a:r>
                        <a:rPr lang="en-US" sz="1800" dirty="0" smtClean="0"/>
                        <a:t>--Showing staff</a:t>
                      </a:r>
                      <a:r>
                        <a:rPr lang="en-US" sz="1800" baseline="0" dirty="0" smtClean="0"/>
                        <a:t> the outcomes (how well they are doing) and goals motivate them to change</a:t>
                      </a:r>
                    </a:p>
                  </a:txBody>
                  <a:tcPr/>
                </a:tc>
              </a:tr>
            </a:tbl>
          </a:graphicData>
        </a:graphic>
      </p:graphicFrame>
    </p:spTree>
    <p:extLst>
      <p:ext uri="{BB962C8B-B14F-4D97-AF65-F5344CB8AC3E}">
        <p14:creationId xmlns="" xmlns:p14="http://schemas.microsoft.com/office/powerpoint/2010/main" val="8367361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81000"/>
            <a:ext cx="7315200" cy="773097"/>
          </a:xfrm>
        </p:spPr>
        <p:txBody>
          <a:bodyPr/>
          <a:lstStyle/>
          <a:p>
            <a:r>
              <a:rPr lang="en-US" dirty="0" smtClean="0"/>
              <a:t>Domain 2: Inner Setting (Cont.)</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4265010183"/>
              </p:ext>
            </p:extLst>
          </p:nvPr>
        </p:nvGraphicFramePr>
        <p:xfrm>
          <a:off x="304800" y="1295400"/>
          <a:ext cx="8519160" cy="5334000"/>
        </p:xfrm>
        <a:graphic>
          <a:graphicData uri="http://schemas.openxmlformats.org/drawingml/2006/table">
            <a:tbl>
              <a:tblPr firstRow="1" bandRow="1">
                <a:tableStyleId>{E8B1032C-EA38-4F05-BA0D-38AFFFC7BED3}</a:tableStyleId>
              </a:tblPr>
              <a:tblGrid>
                <a:gridCol w="2287553"/>
                <a:gridCol w="6231607"/>
              </a:tblGrid>
              <a:tr h="370840">
                <a:tc>
                  <a:txBody>
                    <a:bodyPr/>
                    <a:lstStyle/>
                    <a:p>
                      <a:pPr algn="ctr"/>
                      <a:r>
                        <a:rPr lang="en-US" dirty="0" smtClean="0"/>
                        <a:t>Construct—Readiness</a:t>
                      </a:r>
                      <a:r>
                        <a:rPr lang="en-US" baseline="0" dirty="0" smtClean="0"/>
                        <a:t> for Implementation</a:t>
                      </a:r>
                      <a:endParaRPr lang="en-US" dirty="0"/>
                    </a:p>
                  </a:txBody>
                  <a:tcPr/>
                </a:tc>
                <a:tc>
                  <a:txBody>
                    <a:bodyPr/>
                    <a:lstStyle/>
                    <a:p>
                      <a:pPr algn="ctr"/>
                      <a:r>
                        <a:rPr lang="en-US" dirty="0" smtClean="0"/>
                        <a:t>Emerging Themes</a:t>
                      </a:r>
                      <a:endParaRPr lang="en-US" dirty="0"/>
                    </a:p>
                  </a:txBody>
                  <a:tcPr/>
                </a:tc>
              </a:tr>
              <a:tr h="370840">
                <a:tc>
                  <a:txBody>
                    <a:bodyPr/>
                    <a:lstStyle/>
                    <a:p>
                      <a:r>
                        <a:rPr lang="en-US" sz="2000" dirty="0" smtClean="0"/>
                        <a:t>Leadership Engagement </a:t>
                      </a:r>
                      <a:endParaRPr lang="en-US" sz="2000" dirty="0"/>
                    </a:p>
                  </a:txBody>
                  <a:tcPr/>
                </a:tc>
                <a:tc>
                  <a:txBody>
                    <a:bodyPr/>
                    <a:lstStyle/>
                    <a:p>
                      <a:r>
                        <a:rPr lang="en-US" sz="2000" dirty="0" smtClean="0"/>
                        <a:t>--Leadership</a:t>
                      </a:r>
                      <a:r>
                        <a:rPr lang="en-US" sz="2000" baseline="0" dirty="0" smtClean="0"/>
                        <a:t> is key to change</a:t>
                      </a:r>
                      <a:endParaRPr lang="en-US" sz="2000" dirty="0" smtClean="0"/>
                    </a:p>
                    <a:p>
                      <a:r>
                        <a:rPr lang="en-US" sz="1600" i="1" dirty="0" smtClean="0">
                          <a:solidFill>
                            <a:schemeClr val="accent2">
                              <a:lumMod val="60000"/>
                              <a:lumOff val="40000"/>
                            </a:schemeClr>
                          </a:solidFill>
                        </a:rPr>
                        <a:t>“Without good leadership, there is no change……each organization needs a leadership team that’s</a:t>
                      </a:r>
                      <a:r>
                        <a:rPr lang="en-US" sz="1600" i="1" baseline="0" dirty="0" smtClean="0">
                          <a:solidFill>
                            <a:schemeClr val="accent2">
                              <a:lumMod val="60000"/>
                              <a:lumOff val="40000"/>
                            </a:schemeClr>
                          </a:solidFill>
                        </a:rPr>
                        <a:t> one that</a:t>
                      </a:r>
                      <a:r>
                        <a:rPr lang="en-US" sz="1600" i="1" dirty="0" smtClean="0">
                          <a:solidFill>
                            <a:schemeClr val="accent2">
                              <a:lumMod val="60000"/>
                              <a:lumOff val="40000"/>
                            </a:schemeClr>
                          </a:solidFill>
                        </a:rPr>
                        <a:t> embraces change”</a:t>
                      </a:r>
                    </a:p>
                    <a:p>
                      <a:r>
                        <a:rPr lang="en-US" sz="2000" dirty="0" smtClean="0"/>
                        <a:t>--CMOs</a:t>
                      </a:r>
                      <a:r>
                        <a:rPr lang="en-US" sz="2000" baseline="0" dirty="0" smtClean="0"/>
                        <a:t> are confident to adopt changes </a:t>
                      </a:r>
                    </a:p>
                    <a:p>
                      <a:r>
                        <a:rPr lang="en-US" sz="1600" i="1" kern="1200" dirty="0" smtClean="0">
                          <a:solidFill>
                            <a:schemeClr val="accent2">
                              <a:lumMod val="60000"/>
                              <a:lumOff val="40000"/>
                            </a:schemeClr>
                          </a:solidFill>
                          <a:effectLst/>
                          <a:latin typeface="+mn-lt"/>
                          <a:ea typeface="+mn-ea"/>
                          <a:cs typeface="+mn-cs"/>
                        </a:rPr>
                        <a:t>“Confident (to adopt) as long as there is some good evidence behind it”</a:t>
                      </a:r>
                    </a:p>
                    <a:p>
                      <a:r>
                        <a:rPr lang="en-US" sz="1600" i="1" baseline="0" dirty="0" smtClean="0">
                          <a:solidFill>
                            <a:schemeClr val="accent2">
                              <a:lumMod val="60000"/>
                              <a:lumOff val="40000"/>
                            </a:schemeClr>
                          </a:solidFill>
                        </a:rPr>
                        <a:t>“We are change-ready organizations. Most of us”</a:t>
                      </a:r>
                    </a:p>
                  </a:txBody>
                  <a:tcPr/>
                </a:tc>
              </a:tr>
              <a:tr h="370840">
                <a:tc>
                  <a:txBody>
                    <a:bodyPr/>
                    <a:lstStyle/>
                    <a:p>
                      <a:r>
                        <a:rPr lang="en-US" sz="2000" dirty="0" smtClean="0"/>
                        <a:t>Access to information and knowledge </a:t>
                      </a:r>
                      <a:endParaRPr lang="en-US" sz="2000" dirty="0"/>
                    </a:p>
                  </a:txBody>
                  <a:tcPr/>
                </a:tc>
                <a:tc>
                  <a:txBody>
                    <a:bodyPr/>
                    <a:lstStyle/>
                    <a:p>
                      <a:r>
                        <a:rPr lang="en-US" sz="2000" dirty="0" smtClean="0"/>
                        <a:t>--CHCs are in need of</a:t>
                      </a:r>
                      <a:r>
                        <a:rPr lang="en-US" sz="2000" baseline="0" dirty="0" smtClean="0"/>
                        <a:t> the “right tool” to implement change</a:t>
                      </a:r>
                    </a:p>
                    <a:p>
                      <a:r>
                        <a:rPr lang="en-US" i="1" baseline="0" dirty="0" smtClean="0">
                          <a:solidFill>
                            <a:schemeClr val="accent2">
                              <a:lumMod val="60000"/>
                              <a:lumOff val="40000"/>
                            </a:schemeClr>
                          </a:solidFill>
                        </a:rPr>
                        <a:t>“</a:t>
                      </a:r>
                      <a:r>
                        <a:rPr lang="en-US" sz="1600" i="1" baseline="0" dirty="0" smtClean="0">
                          <a:solidFill>
                            <a:schemeClr val="accent2">
                              <a:lumMod val="60000"/>
                              <a:lumOff val="40000"/>
                            </a:schemeClr>
                          </a:solidFill>
                        </a:rPr>
                        <a:t>It’s got all the evidence, all the research, it’s all there…I think it’ll be a great job for academics, to give us a tool and let us roll them out”</a:t>
                      </a:r>
                    </a:p>
                    <a:p>
                      <a:r>
                        <a:rPr lang="en-US" sz="2000" baseline="0" dirty="0" smtClean="0"/>
                        <a:t>--Providers need to put change into daily work load</a:t>
                      </a:r>
                    </a:p>
                    <a:p>
                      <a:r>
                        <a:rPr lang="en-US" sz="1600" i="1" baseline="0" dirty="0" smtClean="0">
                          <a:solidFill>
                            <a:schemeClr val="accent2">
                              <a:lumMod val="60000"/>
                              <a:lumOff val="40000"/>
                            </a:schemeClr>
                          </a:solidFill>
                        </a:rPr>
                        <a:t>“So we’ve got to figure out ways to put that into your work load…and the doc’s got to remember all this…”</a:t>
                      </a:r>
                    </a:p>
                  </a:txBody>
                  <a:tcPr/>
                </a:tc>
              </a:tr>
            </a:tbl>
          </a:graphicData>
        </a:graphic>
      </p:graphicFrame>
    </p:spTree>
    <p:extLst>
      <p:ext uri="{BB962C8B-B14F-4D97-AF65-F5344CB8AC3E}">
        <p14:creationId xmlns="" xmlns:p14="http://schemas.microsoft.com/office/powerpoint/2010/main" val="41219931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4800"/>
            <a:ext cx="7315200" cy="773097"/>
          </a:xfrm>
        </p:spPr>
        <p:txBody>
          <a:bodyPr/>
          <a:lstStyle/>
          <a:p>
            <a:r>
              <a:rPr lang="en-US" dirty="0" smtClean="0"/>
              <a:t>Domain 3: Outer Setting</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757877162"/>
              </p:ext>
            </p:extLst>
          </p:nvPr>
        </p:nvGraphicFramePr>
        <p:xfrm>
          <a:off x="381000" y="1219201"/>
          <a:ext cx="8458200" cy="5317943"/>
        </p:xfrm>
        <a:graphic>
          <a:graphicData uri="http://schemas.openxmlformats.org/drawingml/2006/table">
            <a:tbl>
              <a:tblPr firstRow="1" bandRow="1">
                <a:tableStyleId>{E8B1032C-EA38-4F05-BA0D-38AFFFC7BED3}</a:tableStyleId>
              </a:tblPr>
              <a:tblGrid>
                <a:gridCol w="2584450"/>
                <a:gridCol w="5873750"/>
              </a:tblGrid>
              <a:tr h="413929">
                <a:tc>
                  <a:txBody>
                    <a:bodyPr/>
                    <a:lstStyle/>
                    <a:p>
                      <a:pPr algn="ctr"/>
                      <a:r>
                        <a:rPr lang="en-US" sz="2000" dirty="0" smtClean="0"/>
                        <a:t>Constructs</a:t>
                      </a:r>
                      <a:endParaRPr lang="en-US" sz="2000" dirty="0"/>
                    </a:p>
                  </a:txBody>
                  <a:tcPr/>
                </a:tc>
                <a:tc>
                  <a:txBody>
                    <a:bodyPr/>
                    <a:lstStyle/>
                    <a:p>
                      <a:pPr algn="ctr"/>
                      <a:r>
                        <a:rPr lang="en-US" sz="2000" dirty="0" smtClean="0"/>
                        <a:t>Emerging Themes</a:t>
                      </a:r>
                      <a:endParaRPr lang="en-US" sz="2000" dirty="0"/>
                    </a:p>
                  </a:txBody>
                  <a:tcPr/>
                </a:tc>
              </a:tr>
              <a:tr h="652870">
                <a:tc>
                  <a:txBody>
                    <a:bodyPr/>
                    <a:lstStyle/>
                    <a:p>
                      <a:r>
                        <a:rPr lang="en-US" sz="2000" dirty="0" smtClean="0"/>
                        <a:t>Patient needs and resources</a:t>
                      </a:r>
                      <a:endParaRPr lang="en-US" sz="2000" dirty="0"/>
                    </a:p>
                  </a:txBody>
                  <a:tcPr/>
                </a:tc>
                <a:tc>
                  <a:txBody>
                    <a:bodyPr/>
                    <a:lstStyle/>
                    <a:p>
                      <a:r>
                        <a:rPr lang="en-US" sz="1800" dirty="0" smtClean="0"/>
                        <a:t>--Cancer survivors provide deep</a:t>
                      </a:r>
                      <a:r>
                        <a:rPr lang="en-US" sz="1800" baseline="0" dirty="0" smtClean="0"/>
                        <a:t> community support</a:t>
                      </a:r>
                    </a:p>
                    <a:p>
                      <a:r>
                        <a:rPr lang="en-US" sz="1800" baseline="0" dirty="0" smtClean="0"/>
                        <a:t>--Listening to the patients is important</a:t>
                      </a:r>
                      <a:endParaRPr lang="en-US" sz="1800" dirty="0"/>
                    </a:p>
                  </a:txBody>
                  <a:tcPr/>
                </a:tc>
              </a:tr>
              <a:tr h="668655">
                <a:tc>
                  <a:txBody>
                    <a:bodyPr/>
                    <a:lstStyle/>
                    <a:p>
                      <a:r>
                        <a:rPr lang="en-US" sz="2000" dirty="0" smtClean="0"/>
                        <a:t>Cosmopolitanism</a:t>
                      </a:r>
                      <a:endParaRPr lang="en-US" sz="2000" dirty="0"/>
                    </a:p>
                  </a:txBody>
                  <a:tcPr/>
                </a:tc>
                <a:tc>
                  <a:txBody>
                    <a:bodyPr/>
                    <a:lstStyle/>
                    <a:p>
                      <a:r>
                        <a:rPr lang="en-US" sz="1800" dirty="0" smtClean="0"/>
                        <a:t>--Help from outside</a:t>
                      </a:r>
                      <a:r>
                        <a:rPr lang="en-US" sz="1800" baseline="0" dirty="0" smtClean="0"/>
                        <a:t> agency is essential, especially academic institutions</a:t>
                      </a:r>
                    </a:p>
                  </a:txBody>
                  <a:tcPr/>
                </a:tc>
              </a:tr>
              <a:tr h="413929">
                <a:tc>
                  <a:txBody>
                    <a:bodyPr/>
                    <a:lstStyle/>
                    <a:p>
                      <a:r>
                        <a:rPr lang="en-US" sz="2000" dirty="0" smtClean="0"/>
                        <a:t>Peer pressure</a:t>
                      </a:r>
                      <a:endParaRPr lang="en-US" sz="2000" dirty="0"/>
                    </a:p>
                  </a:txBody>
                  <a:tcPr/>
                </a:tc>
                <a:tc>
                  <a:txBody>
                    <a:bodyPr/>
                    <a:lstStyle/>
                    <a:p>
                      <a:r>
                        <a:rPr lang="en-US" sz="1800" dirty="0" smtClean="0"/>
                        <a:t>--Motivated</a:t>
                      </a:r>
                      <a:r>
                        <a:rPr lang="en-US" sz="1800" baseline="0" dirty="0" smtClean="0"/>
                        <a:t> to join the movement (of practice change)</a:t>
                      </a:r>
                      <a:endParaRPr lang="en-US" sz="1800" dirty="0"/>
                    </a:p>
                  </a:txBody>
                  <a:tcPr/>
                </a:tc>
              </a:tr>
              <a:tr h="3120390">
                <a:tc>
                  <a:txBody>
                    <a:bodyPr/>
                    <a:lstStyle/>
                    <a:p>
                      <a:r>
                        <a:rPr lang="en-US" sz="2000" dirty="0" smtClean="0"/>
                        <a:t>External policies and incentives</a:t>
                      </a:r>
                      <a:endParaRPr lang="en-US" sz="2000" dirty="0"/>
                    </a:p>
                  </a:txBody>
                  <a:tcPr/>
                </a:tc>
                <a:tc>
                  <a:txBody>
                    <a:bodyPr/>
                    <a:lstStyle/>
                    <a:p>
                      <a:r>
                        <a:rPr lang="en-US" sz="1800" dirty="0" smtClean="0"/>
                        <a:t>--Making</a:t>
                      </a:r>
                      <a:r>
                        <a:rPr lang="en-US" sz="1800" baseline="0" dirty="0" smtClean="0"/>
                        <a:t> PCMH a national focus makes it easier for CHCs to change</a:t>
                      </a:r>
                    </a:p>
                    <a:p>
                      <a:r>
                        <a:rPr lang="en-US" sz="1400" i="1" kern="1200" dirty="0" smtClean="0">
                          <a:solidFill>
                            <a:schemeClr val="accent2">
                              <a:lumMod val="60000"/>
                              <a:lumOff val="40000"/>
                            </a:schemeClr>
                          </a:solidFill>
                          <a:effectLst/>
                          <a:latin typeface="+mn-lt"/>
                          <a:ea typeface="+mn-ea"/>
                          <a:cs typeface="+mn-cs"/>
                        </a:rPr>
                        <a:t>“But I think that it’s this national focus, where you get everybody kind of locked in behind it makes it a lot easier to change because we are not in isolation.”</a:t>
                      </a:r>
                    </a:p>
                    <a:p>
                      <a:r>
                        <a:rPr lang="en-US" sz="1800" baseline="0" dirty="0" smtClean="0"/>
                        <a:t>--PCAs and NACHC translate the national vision down to health centers, which help CHCs to change</a:t>
                      </a:r>
                    </a:p>
                    <a:p>
                      <a:r>
                        <a:rPr lang="en-US" sz="1600" baseline="0" dirty="0" smtClean="0"/>
                        <a:t> </a:t>
                      </a:r>
                      <a:r>
                        <a:rPr lang="en-US" sz="1400" i="1" baseline="0" dirty="0" smtClean="0">
                          <a:solidFill>
                            <a:schemeClr val="accent2">
                              <a:lumMod val="60000"/>
                              <a:lumOff val="40000"/>
                            </a:schemeClr>
                          </a:solidFill>
                        </a:rPr>
                        <a:t>“</a:t>
                      </a:r>
                      <a:r>
                        <a:rPr lang="en-US" sz="1400" i="1" kern="1200" dirty="0" smtClean="0">
                          <a:solidFill>
                            <a:schemeClr val="accent2">
                              <a:lumMod val="60000"/>
                              <a:lumOff val="40000"/>
                            </a:schemeClr>
                          </a:solidFill>
                          <a:effectLst/>
                          <a:latin typeface="+mn-lt"/>
                          <a:ea typeface="+mn-ea"/>
                          <a:cs typeface="+mn-cs"/>
                        </a:rPr>
                        <a:t>I think it extraordinary important is the role of PCAs &amp;</a:t>
                      </a:r>
                      <a:r>
                        <a:rPr lang="en-US" sz="1400" i="1" kern="1200" baseline="0" dirty="0" smtClean="0">
                          <a:solidFill>
                            <a:schemeClr val="accent2">
                              <a:lumMod val="60000"/>
                              <a:lumOff val="40000"/>
                            </a:schemeClr>
                          </a:solidFill>
                          <a:effectLst/>
                          <a:latin typeface="+mn-lt"/>
                          <a:ea typeface="+mn-ea"/>
                          <a:cs typeface="+mn-cs"/>
                        </a:rPr>
                        <a:t> </a:t>
                      </a:r>
                      <a:r>
                        <a:rPr lang="en-US" sz="1400" i="1" kern="1200" dirty="0" smtClean="0">
                          <a:solidFill>
                            <a:schemeClr val="accent2">
                              <a:lumMod val="60000"/>
                              <a:lumOff val="40000"/>
                            </a:schemeClr>
                          </a:solidFill>
                          <a:effectLst/>
                          <a:latin typeface="+mn-lt"/>
                          <a:ea typeface="+mn-ea"/>
                          <a:cs typeface="+mn-cs"/>
                        </a:rPr>
                        <a:t>NACHC… they’ve been able to develop a visionary role that, then translates down</a:t>
                      </a:r>
                      <a:r>
                        <a:rPr lang="en-US" sz="1400" i="1" baseline="0" dirty="0" smtClean="0">
                          <a:solidFill>
                            <a:schemeClr val="accent2">
                              <a:lumMod val="60000"/>
                              <a:lumOff val="40000"/>
                            </a:schemeClr>
                          </a:solidFill>
                        </a:rPr>
                        <a:t>…so it’s extraordinary to have kind of a national vision, an then translate down to health centers”</a:t>
                      </a:r>
                    </a:p>
                    <a:p>
                      <a:r>
                        <a:rPr lang="en-US" sz="1800" baseline="0" dirty="0" smtClean="0"/>
                        <a:t>--IRB approval is one of the biggest hurdles </a:t>
                      </a:r>
                      <a:endParaRPr lang="en-US" sz="1800" dirty="0"/>
                    </a:p>
                  </a:txBody>
                  <a:tcPr/>
                </a:tc>
              </a:tr>
            </a:tbl>
          </a:graphicData>
        </a:graphic>
      </p:graphicFrame>
    </p:spTree>
    <p:extLst>
      <p:ext uri="{BB962C8B-B14F-4D97-AF65-F5344CB8AC3E}">
        <p14:creationId xmlns="" xmlns:p14="http://schemas.microsoft.com/office/powerpoint/2010/main" val="37070570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74638"/>
            <a:ext cx="8382000" cy="1143000"/>
          </a:xfrm>
        </p:spPr>
        <p:txBody>
          <a:bodyPr>
            <a:normAutofit fontScale="90000"/>
          </a:bodyPr>
          <a:lstStyle/>
          <a:p>
            <a:r>
              <a:rPr lang="en-US" dirty="0" smtClean="0"/>
              <a:t>Domain 4: Characteristics of Individuals</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2718531535"/>
              </p:ext>
            </p:extLst>
          </p:nvPr>
        </p:nvGraphicFramePr>
        <p:xfrm>
          <a:off x="990600" y="1981200"/>
          <a:ext cx="7315201" cy="3693160"/>
        </p:xfrm>
        <a:graphic>
          <a:graphicData uri="http://schemas.openxmlformats.org/drawingml/2006/table">
            <a:tbl>
              <a:tblPr firstRow="1" bandRow="1">
                <a:tableStyleId>{E8B1032C-EA38-4F05-BA0D-38AFFFC7BED3}</a:tableStyleId>
              </a:tblPr>
              <a:tblGrid>
                <a:gridCol w="1964267"/>
                <a:gridCol w="5350934"/>
              </a:tblGrid>
              <a:tr h="370840">
                <a:tc>
                  <a:txBody>
                    <a:bodyPr/>
                    <a:lstStyle/>
                    <a:p>
                      <a:pPr algn="ctr"/>
                      <a:r>
                        <a:rPr lang="en-US" dirty="0" smtClean="0"/>
                        <a:t>Construct</a:t>
                      </a:r>
                      <a:endParaRPr lang="en-US" dirty="0"/>
                    </a:p>
                  </a:txBody>
                  <a:tcPr marL="81282" marR="81282"/>
                </a:tc>
                <a:tc>
                  <a:txBody>
                    <a:bodyPr/>
                    <a:lstStyle/>
                    <a:p>
                      <a:pPr algn="ctr"/>
                      <a:r>
                        <a:rPr lang="en-US" dirty="0" smtClean="0"/>
                        <a:t>Emerging</a:t>
                      </a:r>
                      <a:r>
                        <a:rPr lang="en-US" baseline="0" dirty="0" smtClean="0"/>
                        <a:t> Themes</a:t>
                      </a:r>
                      <a:endParaRPr lang="en-US" dirty="0"/>
                    </a:p>
                  </a:txBody>
                  <a:tcPr marL="81282" marR="81282"/>
                </a:tc>
              </a:tr>
              <a:tr h="370840">
                <a:tc>
                  <a:txBody>
                    <a:bodyPr/>
                    <a:lstStyle/>
                    <a:p>
                      <a:r>
                        <a:rPr lang="en-US" sz="2000" dirty="0" smtClean="0"/>
                        <a:t>Knowledge and beliefs about the Intervention</a:t>
                      </a:r>
                      <a:endParaRPr lang="en-US" sz="2000" dirty="0"/>
                    </a:p>
                  </a:txBody>
                  <a:tcPr marL="81282" marR="81282"/>
                </a:tc>
                <a:tc>
                  <a:txBody>
                    <a:bodyPr/>
                    <a:lstStyle/>
                    <a:p>
                      <a:r>
                        <a:rPr lang="en-US" sz="2000" dirty="0" smtClean="0"/>
                        <a:t>--EMR</a:t>
                      </a:r>
                      <a:r>
                        <a:rPr lang="en-US" sz="2000" baseline="0" dirty="0" smtClean="0"/>
                        <a:t> is perceived as very difficult to implement by the CMO </a:t>
                      </a:r>
                    </a:p>
                    <a:p>
                      <a:r>
                        <a:rPr lang="en-US" sz="1600" i="1" baseline="0" dirty="0" smtClean="0">
                          <a:solidFill>
                            <a:schemeClr val="accent2">
                              <a:lumMod val="60000"/>
                              <a:lumOff val="40000"/>
                            </a:schemeClr>
                          </a:solidFill>
                        </a:rPr>
                        <a:t>“We’ve got to go second round of EMR, I mean it’s driving me nuts to have to take it”</a:t>
                      </a:r>
                    </a:p>
                    <a:p>
                      <a:endParaRPr lang="en-US" sz="1600" i="1" baseline="0" dirty="0" smtClean="0">
                        <a:solidFill>
                          <a:schemeClr val="accent2">
                            <a:lumMod val="60000"/>
                            <a:lumOff val="40000"/>
                          </a:schemeClr>
                        </a:solidFill>
                      </a:endParaRPr>
                    </a:p>
                    <a:p>
                      <a:r>
                        <a:rPr lang="en-US" sz="2000" baseline="0" dirty="0" smtClean="0"/>
                        <a:t>--Some providers are not willing to implement Ask-Advise-Refer because of poor patient response</a:t>
                      </a:r>
                    </a:p>
                    <a:p>
                      <a:r>
                        <a:rPr lang="en-US" sz="1600" i="1" kern="1200" dirty="0" smtClean="0">
                          <a:solidFill>
                            <a:schemeClr val="accent2">
                              <a:lumMod val="60000"/>
                              <a:lumOff val="40000"/>
                            </a:schemeClr>
                          </a:solidFill>
                          <a:effectLst/>
                          <a:latin typeface="+mn-lt"/>
                          <a:ea typeface="+mn-ea"/>
                          <a:cs typeface="+mn-cs"/>
                        </a:rPr>
                        <a:t>“So now our providers do not want to do it. If I ask my patients “do you smoke”, and I get these eyes rolled over to the back to my head, reckless I am not here to lecture you.”</a:t>
                      </a:r>
                      <a:endParaRPr lang="en-US" sz="1600" i="1" dirty="0">
                        <a:solidFill>
                          <a:schemeClr val="accent2">
                            <a:lumMod val="60000"/>
                            <a:lumOff val="40000"/>
                          </a:schemeClr>
                        </a:solidFill>
                      </a:endParaRPr>
                    </a:p>
                  </a:txBody>
                  <a:tcPr marL="81282" marR="81282"/>
                </a:tc>
              </a:tr>
            </a:tbl>
          </a:graphicData>
        </a:graphic>
      </p:graphicFrame>
    </p:spTree>
    <p:extLst>
      <p:ext uri="{BB962C8B-B14F-4D97-AF65-F5344CB8AC3E}">
        <p14:creationId xmlns="" xmlns:p14="http://schemas.microsoft.com/office/powerpoint/2010/main" val="41802894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8534400" cy="773097"/>
          </a:xfrm>
        </p:spPr>
        <p:txBody>
          <a:bodyPr>
            <a:normAutofit fontScale="90000"/>
          </a:bodyPr>
          <a:lstStyle/>
          <a:p>
            <a:r>
              <a:rPr lang="en-US" dirty="0" smtClean="0"/>
              <a:t>Domain 5: Process of Implementation</a:t>
            </a:r>
            <a:endParaRPr lang="en-US" dirty="0"/>
          </a:p>
        </p:txBody>
      </p:sp>
      <p:graphicFrame>
        <p:nvGraphicFramePr>
          <p:cNvPr id="4" name="Content Placeholder 3"/>
          <p:cNvGraphicFramePr>
            <a:graphicFrameLocks noGrp="1"/>
          </p:cNvGraphicFramePr>
          <p:nvPr>
            <p:ph idx="1"/>
            <p:extLst>
              <p:ext uri="{D42A27DB-BD31-4B8C-83A1-F6EECF244321}">
                <p14:modId xmlns="" xmlns:p14="http://schemas.microsoft.com/office/powerpoint/2010/main" val="3412284071"/>
              </p:ext>
            </p:extLst>
          </p:nvPr>
        </p:nvGraphicFramePr>
        <p:xfrm>
          <a:off x="533400" y="1295400"/>
          <a:ext cx="8229600" cy="5364480"/>
        </p:xfrm>
        <a:graphic>
          <a:graphicData uri="http://schemas.openxmlformats.org/drawingml/2006/table">
            <a:tbl>
              <a:tblPr firstRow="1" bandRow="1">
                <a:tableStyleId>{E8B1032C-EA38-4F05-BA0D-38AFFFC7BED3}</a:tableStyleId>
              </a:tblPr>
              <a:tblGrid>
                <a:gridCol w="1752600"/>
                <a:gridCol w="6477000"/>
              </a:tblGrid>
              <a:tr h="333852">
                <a:tc>
                  <a:txBody>
                    <a:bodyPr/>
                    <a:lstStyle/>
                    <a:p>
                      <a:pPr algn="ctr"/>
                      <a:r>
                        <a:rPr lang="en-US" dirty="0" smtClean="0"/>
                        <a:t>Constructs</a:t>
                      </a:r>
                      <a:endParaRPr lang="en-US" dirty="0"/>
                    </a:p>
                  </a:txBody>
                  <a:tcPr/>
                </a:tc>
                <a:tc>
                  <a:txBody>
                    <a:bodyPr/>
                    <a:lstStyle/>
                    <a:p>
                      <a:pPr algn="ctr"/>
                      <a:r>
                        <a:rPr lang="en-US" dirty="0" smtClean="0"/>
                        <a:t>Emerging Themes</a:t>
                      </a:r>
                      <a:endParaRPr lang="en-US" dirty="0"/>
                    </a:p>
                  </a:txBody>
                  <a:tcPr/>
                </a:tc>
              </a:tr>
              <a:tr h="1029378">
                <a:tc>
                  <a:txBody>
                    <a:bodyPr/>
                    <a:lstStyle/>
                    <a:p>
                      <a:r>
                        <a:rPr lang="en-US" sz="2000" dirty="0" smtClean="0"/>
                        <a:t>Planning</a:t>
                      </a:r>
                      <a:endParaRPr lang="en-US" sz="2000" dirty="0"/>
                    </a:p>
                  </a:txBody>
                  <a:tcPr/>
                </a:tc>
                <a:tc>
                  <a:txBody>
                    <a:bodyPr/>
                    <a:lstStyle/>
                    <a:p>
                      <a:r>
                        <a:rPr lang="en-US" sz="2000" dirty="0" smtClean="0"/>
                        <a:t>--Practice change</a:t>
                      </a:r>
                      <a:r>
                        <a:rPr lang="en-US" sz="2000" baseline="0" dirty="0" smtClean="0"/>
                        <a:t> needs strategic planning</a:t>
                      </a:r>
                      <a:endParaRPr lang="en-US" sz="2000" dirty="0" smtClean="0"/>
                    </a:p>
                    <a:p>
                      <a:r>
                        <a:rPr lang="en-US" sz="1600" i="1" kern="1200" dirty="0" smtClean="0">
                          <a:solidFill>
                            <a:schemeClr val="accent2">
                              <a:lumMod val="60000"/>
                              <a:lumOff val="40000"/>
                            </a:schemeClr>
                          </a:solidFill>
                          <a:effectLst/>
                        </a:rPr>
                        <a:t>“It turns out that transformation requires some organizational strategic planning, say, who’s involved, who has the buy-in, and how  can</a:t>
                      </a:r>
                      <a:r>
                        <a:rPr lang="en-US" sz="1600" i="1" kern="1200" baseline="0" dirty="0" smtClean="0">
                          <a:solidFill>
                            <a:schemeClr val="accent2">
                              <a:lumMod val="60000"/>
                              <a:lumOff val="40000"/>
                            </a:schemeClr>
                          </a:solidFill>
                          <a:effectLst/>
                        </a:rPr>
                        <a:t> </a:t>
                      </a:r>
                      <a:r>
                        <a:rPr lang="en-US" sz="1600" i="1" kern="1200" dirty="0" smtClean="0">
                          <a:solidFill>
                            <a:schemeClr val="accent2">
                              <a:lumMod val="60000"/>
                              <a:lumOff val="40000"/>
                            </a:schemeClr>
                          </a:solidFill>
                          <a:effectLst/>
                        </a:rPr>
                        <a:t>we make it happen.” </a:t>
                      </a:r>
                      <a:endParaRPr lang="en-US" sz="1600" i="1" dirty="0" smtClean="0">
                        <a:solidFill>
                          <a:schemeClr val="accent2">
                            <a:lumMod val="60000"/>
                            <a:lumOff val="40000"/>
                          </a:schemeClr>
                        </a:solidFill>
                      </a:endParaRPr>
                    </a:p>
                  </a:txBody>
                  <a:tcPr/>
                </a:tc>
              </a:tr>
              <a:tr h="1196304">
                <a:tc>
                  <a:txBody>
                    <a:bodyPr/>
                    <a:lstStyle/>
                    <a:p>
                      <a:r>
                        <a:rPr lang="en-US" sz="2000" dirty="0" smtClean="0"/>
                        <a:t>Engaging</a:t>
                      </a:r>
                      <a:endParaRPr lang="en-US" sz="2000" dirty="0"/>
                    </a:p>
                  </a:txBody>
                  <a:tcPr/>
                </a:tc>
                <a:tc>
                  <a:txBody>
                    <a:bodyPr/>
                    <a:lstStyle/>
                    <a:p>
                      <a:r>
                        <a:rPr lang="en-US" sz="2000" dirty="0" smtClean="0"/>
                        <a:t>--Need</a:t>
                      </a:r>
                      <a:r>
                        <a:rPr lang="en-US" sz="2000" baseline="0" dirty="0" smtClean="0"/>
                        <a:t> to prepare staff for change</a:t>
                      </a:r>
                    </a:p>
                    <a:p>
                      <a:r>
                        <a:rPr lang="en-US" sz="2000" baseline="0" dirty="0" smtClean="0"/>
                        <a:t>--Need a whole implementation team </a:t>
                      </a:r>
                    </a:p>
                    <a:p>
                      <a:r>
                        <a:rPr lang="en-US" sz="2000" baseline="0" dirty="0" smtClean="0"/>
                        <a:t>--Community outreach department brings in projects to engage providers</a:t>
                      </a:r>
                      <a:endParaRPr lang="en-US" sz="2000" dirty="0"/>
                    </a:p>
                  </a:txBody>
                  <a:tcPr/>
                </a:tc>
              </a:tr>
              <a:tr h="1279767">
                <a:tc>
                  <a:txBody>
                    <a:bodyPr/>
                    <a:lstStyle/>
                    <a:p>
                      <a:r>
                        <a:rPr lang="en-US" sz="2000" dirty="0" smtClean="0"/>
                        <a:t>Executing</a:t>
                      </a:r>
                      <a:endParaRPr lang="en-US" sz="2000" dirty="0"/>
                    </a:p>
                  </a:txBody>
                  <a:tcPr/>
                </a:tc>
                <a:tc>
                  <a:txBody>
                    <a:bodyPr/>
                    <a:lstStyle/>
                    <a:p>
                      <a:r>
                        <a:rPr lang="en-US" sz="2000" dirty="0" smtClean="0"/>
                        <a:t>-- Process measures</a:t>
                      </a:r>
                      <a:r>
                        <a:rPr lang="en-US" sz="2000" baseline="0" dirty="0" smtClean="0"/>
                        <a:t> are needed</a:t>
                      </a:r>
                      <a:endParaRPr lang="en-US" sz="2000" dirty="0" smtClean="0"/>
                    </a:p>
                    <a:p>
                      <a:r>
                        <a:rPr lang="en-US" sz="1600" i="1" kern="1200" dirty="0" smtClean="0">
                          <a:solidFill>
                            <a:schemeClr val="accent2">
                              <a:lumMod val="60000"/>
                              <a:lumOff val="40000"/>
                            </a:schemeClr>
                          </a:solidFill>
                          <a:effectLst/>
                        </a:rPr>
                        <a:t>“In the whole continuum of CRC screening, there’s a lot of process measures that need to be implemented. We went through a series of about seven different using actually pre-med student recruits……”</a:t>
                      </a:r>
                      <a:endParaRPr lang="en-US" sz="1600" i="1" dirty="0" smtClean="0">
                        <a:solidFill>
                          <a:schemeClr val="accent2">
                            <a:lumMod val="60000"/>
                            <a:lumOff val="40000"/>
                          </a:schemeClr>
                        </a:solidFill>
                      </a:endParaRPr>
                    </a:p>
                    <a:p>
                      <a:r>
                        <a:rPr lang="en-US" dirty="0" smtClean="0"/>
                        <a:t>--</a:t>
                      </a:r>
                      <a:r>
                        <a:rPr lang="en-US" sz="2000" dirty="0" smtClean="0"/>
                        <a:t>Writing protocols</a:t>
                      </a:r>
                      <a:r>
                        <a:rPr lang="en-US" sz="2000" baseline="0" dirty="0" smtClean="0"/>
                        <a:t> help with implementation</a:t>
                      </a:r>
                    </a:p>
                  </a:txBody>
                  <a:tcPr/>
                </a:tc>
              </a:tr>
              <a:tr h="1113697">
                <a:tc>
                  <a:txBody>
                    <a:bodyPr/>
                    <a:lstStyle/>
                    <a:p>
                      <a:r>
                        <a:rPr lang="en-US" sz="2000" dirty="0" smtClean="0"/>
                        <a:t>Reflecting</a:t>
                      </a:r>
                      <a:r>
                        <a:rPr lang="en-US" sz="2000" baseline="0" dirty="0" smtClean="0"/>
                        <a:t> and evaluation</a:t>
                      </a:r>
                      <a:endParaRPr lang="en-US" sz="2000" dirty="0"/>
                    </a:p>
                  </a:txBody>
                  <a:tcPr/>
                </a:tc>
                <a:tc>
                  <a:txBody>
                    <a:bodyPr/>
                    <a:lstStyle/>
                    <a:p>
                      <a:r>
                        <a:rPr lang="en-US" sz="2000" baseline="0" dirty="0" smtClean="0"/>
                        <a:t>--Rapid feedback is very important</a:t>
                      </a:r>
                    </a:p>
                    <a:p>
                      <a:r>
                        <a:rPr lang="en-US" sz="1600" i="1" baseline="0" dirty="0" smtClean="0">
                          <a:solidFill>
                            <a:schemeClr val="accent2">
                              <a:lumMod val="60000"/>
                              <a:lumOff val="40000"/>
                            </a:schemeClr>
                          </a:solidFill>
                        </a:rPr>
                        <a:t>“</a:t>
                      </a:r>
                      <a:r>
                        <a:rPr lang="en-US" sz="1600" i="1" kern="1200" dirty="0" smtClean="0">
                          <a:solidFill>
                            <a:schemeClr val="accent2">
                              <a:lumMod val="60000"/>
                              <a:lumOff val="40000"/>
                            </a:schemeClr>
                          </a:solidFill>
                          <a:effectLst/>
                        </a:rPr>
                        <a:t>And we did a rapid return, and our control rates went up. But it was that rapid evaluation, which is real important. Because if you do something, you want to know if it works.”</a:t>
                      </a:r>
                      <a:endParaRPr lang="en-US" sz="1600" i="1" baseline="0" dirty="0" smtClean="0">
                        <a:solidFill>
                          <a:schemeClr val="accent2">
                            <a:lumMod val="60000"/>
                            <a:lumOff val="40000"/>
                          </a:schemeClr>
                        </a:solidFill>
                      </a:endParaRPr>
                    </a:p>
                  </a:txBody>
                  <a:tcPr/>
                </a:tc>
              </a:tr>
            </a:tbl>
          </a:graphicData>
        </a:graphic>
      </p:graphicFrame>
    </p:spTree>
    <p:extLst>
      <p:ext uri="{BB962C8B-B14F-4D97-AF65-F5344CB8AC3E}">
        <p14:creationId xmlns="" xmlns:p14="http://schemas.microsoft.com/office/powerpoint/2010/main" val="31009447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normAutofit fontScale="92500" lnSpcReduction="10000"/>
          </a:bodyPr>
          <a:lstStyle/>
          <a:p>
            <a:endParaRPr lang="en-US" dirty="0" smtClean="0"/>
          </a:p>
          <a:p>
            <a:r>
              <a:rPr lang="en-US" dirty="0" smtClean="0"/>
              <a:t>Findings fit well within CFIR constructs</a:t>
            </a:r>
          </a:p>
          <a:p>
            <a:r>
              <a:rPr lang="en-US" dirty="0" smtClean="0"/>
              <a:t>Connections and partnerships with academics are very important for CHCs’ practice change</a:t>
            </a:r>
          </a:p>
          <a:p>
            <a:r>
              <a:rPr lang="en-US" dirty="0" smtClean="0"/>
              <a:t>Federal regulation and national visionary goals drive changes</a:t>
            </a:r>
          </a:p>
          <a:p>
            <a:r>
              <a:rPr lang="en-US" dirty="0" smtClean="0"/>
              <a:t>CHCs are willing to change given the right tool to implement changes</a:t>
            </a:r>
          </a:p>
          <a:p>
            <a:endParaRPr lang="en-US" dirty="0"/>
          </a:p>
        </p:txBody>
      </p:sp>
    </p:spTree>
    <p:extLst>
      <p:ext uri="{BB962C8B-B14F-4D97-AF65-F5344CB8AC3E}">
        <p14:creationId xmlns="" xmlns:p14="http://schemas.microsoft.com/office/powerpoint/2010/main" val="34094259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609600"/>
            <a:ext cx="7315200" cy="1154097"/>
          </a:xfrm>
        </p:spPr>
        <p:txBody>
          <a:bodyPr/>
          <a:lstStyle/>
          <a:p>
            <a:r>
              <a:rPr lang="en-US" dirty="0" smtClean="0"/>
              <a:t>Next Steps</a:t>
            </a:r>
            <a:endParaRPr lang="en-US" dirty="0"/>
          </a:p>
        </p:txBody>
      </p:sp>
      <p:sp>
        <p:nvSpPr>
          <p:cNvPr id="3" name="Content Placeholder 2"/>
          <p:cNvSpPr>
            <a:spLocks noGrp="1"/>
          </p:cNvSpPr>
          <p:nvPr>
            <p:ph idx="1"/>
          </p:nvPr>
        </p:nvSpPr>
        <p:spPr>
          <a:xfrm>
            <a:off x="457200" y="1951037"/>
            <a:ext cx="8229600" cy="4906963"/>
          </a:xfrm>
        </p:spPr>
        <p:txBody>
          <a:bodyPr/>
          <a:lstStyle/>
          <a:p>
            <a:r>
              <a:rPr lang="en-US" dirty="0" smtClean="0"/>
              <a:t>Appreciative Inquiry during an “Intensive workshop” at the 21</a:t>
            </a:r>
            <a:r>
              <a:rPr lang="en-US" baseline="30000" dirty="0" smtClean="0"/>
              <a:t>st</a:t>
            </a:r>
            <a:r>
              <a:rPr lang="en-US" dirty="0" smtClean="0"/>
              <a:t> Annual Midwest Stream Farmworker Health Forum </a:t>
            </a:r>
          </a:p>
          <a:p>
            <a:pPr lvl="1">
              <a:buFont typeface="Courier New" pitchFamily="49" charset="0"/>
              <a:buChar char="o"/>
            </a:pPr>
            <a:r>
              <a:rPr lang="en-US" dirty="0" smtClean="0"/>
              <a:t>Nov 10</a:t>
            </a:r>
            <a:r>
              <a:rPr lang="en-US" baseline="30000" dirty="0" smtClean="0"/>
              <a:t>th</a:t>
            </a:r>
            <a:r>
              <a:rPr lang="en-US" dirty="0" smtClean="0"/>
              <a:t> –12</a:t>
            </a:r>
            <a:r>
              <a:rPr lang="en-US" baseline="30000" dirty="0" smtClean="0"/>
              <a:t>th</a:t>
            </a:r>
            <a:r>
              <a:rPr lang="en-US" dirty="0" smtClean="0"/>
              <a:t>, 2011; </a:t>
            </a:r>
            <a:r>
              <a:rPr lang="en-US" dirty="0"/>
              <a:t>Albuquerque, NM</a:t>
            </a:r>
            <a:endParaRPr lang="en-US" dirty="0" smtClean="0"/>
          </a:p>
          <a:p>
            <a:pPr lvl="1">
              <a:buFont typeface="Courier New" pitchFamily="49" charset="0"/>
              <a:buChar char="o"/>
            </a:pPr>
            <a:r>
              <a:rPr lang="en-US" dirty="0" smtClean="0"/>
              <a:t>Three hours (180 min)  available</a:t>
            </a:r>
          </a:p>
          <a:p>
            <a:pPr lvl="1">
              <a:buFont typeface="Courier New" pitchFamily="49" charset="0"/>
              <a:buChar char="o"/>
            </a:pPr>
            <a:r>
              <a:rPr lang="en-US" dirty="0" smtClean="0"/>
              <a:t>Attendants include: Medical directors, mid-level managers, frontline workers (health educators, lay health workers, etc.)</a:t>
            </a:r>
            <a:endParaRPr lang="en-US" dirty="0"/>
          </a:p>
        </p:txBody>
      </p:sp>
    </p:spTree>
    <p:extLst>
      <p:ext uri="{BB962C8B-B14F-4D97-AF65-F5344CB8AC3E}">
        <p14:creationId xmlns="" xmlns:p14="http://schemas.microsoft.com/office/powerpoint/2010/main" val="31894573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a:t>
            </a:r>
            <a:endParaRPr lang="en-US" dirty="0"/>
          </a:p>
        </p:txBody>
      </p:sp>
      <p:sp>
        <p:nvSpPr>
          <p:cNvPr id="3" name="Content Placeholder 2"/>
          <p:cNvSpPr>
            <a:spLocks noGrp="1"/>
          </p:cNvSpPr>
          <p:nvPr>
            <p:ph idx="1"/>
          </p:nvPr>
        </p:nvSpPr>
        <p:spPr/>
        <p:txBody>
          <a:bodyPr/>
          <a:lstStyle/>
          <a:p>
            <a:r>
              <a:rPr lang="en-US" dirty="0" smtClean="0"/>
              <a:t>How shall we approach this “intensive workshop”? </a:t>
            </a:r>
          </a:p>
          <a:p>
            <a:pPr lvl="1">
              <a:buFont typeface="Courier New" pitchFamily="49" charset="0"/>
              <a:buChar char="o"/>
            </a:pPr>
            <a:r>
              <a:rPr lang="en-US" dirty="0" smtClean="0"/>
              <a:t>Pure Appreciative Inquiry?</a:t>
            </a:r>
          </a:p>
          <a:p>
            <a:pPr lvl="1">
              <a:buFont typeface="Courier New" pitchFamily="49" charset="0"/>
              <a:buChar char="o"/>
            </a:pPr>
            <a:r>
              <a:rPr lang="en-US" dirty="0" smtClean="0"/>
              <a:t>Focus on certain constructs?</a:t>
            </a:r>
          </a:p>
          <a:p>
            <a:pPr marL="0" indent="0">
              <a:buNone/>
            </a:pPr>
            <a:endParaRPr lang="en-US" dirty="0"/>
          </a:p>
          <a:p>
            <a:r>
              <a:rPr lang="en-US" dirty="0" smtClean="0"/>
              <a:t>What shall we provide for the attendants?</a:t>
            </a:r>
          </a:p>
        </p:txBody>
      </p:sp>
    </p:spTree>
    <p:extLst>
      <p:ext uri="{BB962C8B-B14F-4D97-AF65-F5344CB8AC3E}">
        <p14:creationId xmlns="" xmlns:p14="http://schemas.microsoft.com/office/powerpoint/2010/main" val="29344684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1950</TotalTime>
  <Words>3244</Words>
  <Application>Microsoft Office PowerPoint</Application>
  <PresentationFormat>On-screen Show (4:3)</PresentationFormat>
  <Paragraphs>309</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Perspective</vt:lpstr>
      <vt:lpstr>Focus Group conducted at the National Association of Community Health Center (NACHC) Conference  Preliminary Findings Oct 5th, 2011 </vt:lpstr>
      <vt:lpstr>Outline</vt:lpstr>
      <vt:lpstr>Focus Group Guide Development</vt:lpstr>
      <vt:lpstr>Focus Group Guide Overview</vt:lpstr>
      <vt:lpstr>Participants</vt:lpstr>
      <vt:lpstr>Major Practice Change </vt:lpstr>
      <vt:lpstr>Preliminary Analysis Based on Consolidated Framework for Implementation Research (CFIR)</vt:lpstr>
      <vt:lpstr>Domain1: Intervention Characteristics</vt:lpstr>
      <vt:lpstr>Domain 2: Inner Setting</vt:lpstr>
      <vt:lpstr>Domain 2: Inner Setting (Cont.)</vt:lpstr>
      <vt:lpstr>Domain 2: Inner Setting (Cont.)</vt:lpstr>
      <vt:lpstr>Domain 3: Outer Setting</vt:lpstr>
      <vt:lpstr>Domain 4: Characteristics of Individuals</vt:lpstr>
      <vt:lpstr>Domain 5: Process of Implementation</vt:lpstr>
      <vt:lpstr>Summary</vt:lpstr>
      <vt:lpstr>Next Steps</vt:lpstr>
      <vt:lpstr>Discussion</vt:lpstr>
    </vt:vector>
  </TitlesOfParts>
  <Company>UT School of Public Health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NACHC Focus Group</dc:title>
  <dc:creator>Liang, Shuting</dc:creator>
  <cp:lastModifiedBy>dbush</cp:lastModifiedBy>
  <cp:revision>94</cp:revision>
  <cp:lastPrinted>2011-10-03T00:13:00Z</cp:lastPrinted>
  <dcterms:created xsi:type="dcterms:W3CDTF">2011-09-28T13:45:55Z</dcterms:created>
  <dcterms:modified xsi:type="dcterms:W3CDTF">2011-10-11T17:47:45Z</dcterms:modified>
</cp:coreProperties>
</file>