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4" r:id="rId1"/>
  </p:sldMasterIdLst>
  <p:notesMasterIdLst>
    <p:notesMasterId r:id="rId12"/>
  </p:notesMasterIdLst>
  <p:handoutMasterIdLst>
    <p:handoutMasterId r:id="rId13"/>
  </p:handoutMasterIdLst>
  <p:sldIdLst>
    <p:sldId id="330" r:id="rId2"/>
    <p:sldId id="325" r:id="rId3"/>
    <p:sldId id="326" r:id="rId4"/>
    <p:sldId id="328" r:id="rId5"/>
    <p:sldId id="334" r:id="rId6"/>
    <p:sldId id="333" r:id="rId7"/>
    <p:sldId id="320" r:id="rId8"/>
    <p:sldId id="322" r:id="rId9"/>
    <p:sldId id="323" r:id="rId10"/>
    <p:sldId id="329" r:id="rId11"/>
  </p:sldIdLst>
  <p:sldSz cx="9144000" cy="6858000" type="screen4x3"/>
  <p:notesSz cx="7019925" cy="93059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1FA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484" autoAdjust="0"/>
    <p:restoredTop sz="78638" autoAdjust="0"/>
  </p:normalViewPr>
  <p:slideViewPr>
    <p:cSldViewPr>
      <p:cViewPr>
        <p:scale>
          <a:sx n="100" d="100"/>
          <a:sy n="100" d="100"/>
        </p:scale>
        <p:origin x="-238" y="-7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3" d="100"/>
        <a:sy n="73" d="100"/>
      </p:scale>
      <p:origin x="0" y="0"/>
    </p:cViewPr>
  </p:sorterViewPr>
  <p:notesViewPr>
    <p:cSldViewPr>
      <p:cViewPr varScale="1">
        <p:scale>
          <a:sx n="46" d="100"/>
          <a:sy n="46" d="100"/>
        </p:scale>
        <p:origin x="-1488" y="-114"/>
      </p:cViewPr>
      <p:guideLst>
        <p:guide orient="horz" pos="2931"/>
        <p:guide pos="221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100DE4-051D-4FB0-8681-AA0839845252}" type="doc">
      <dgm:prSet loTypeId="urn:microsoft.com/office/officeart/2005/8/layout/process3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2C57ABAA-88D1-4768-8689-D3EF527C9E5F}">
      <dgm:prSet phldrT="[Text]"/>
      <dgm:spPr/>
      <dgm:t>
        <a:bodyPr/>
        <a:lstStyle/>
        <a:p>
          <a:r>
            <a:rPr lang="en-US" dirty="0" smtClean="0"/>
            <a:t>1</a:t>
          </a:r>
          <a:endParaRPr lang="en-US" dirty="0"/>
        </a:p>
      </dgm:t>
    </dgm:pt>
    <dgm:pt modelId="{C57649A2-0EE3-4EDB-A6B5-52E18FEE6EE1}" type="parTrans" cxnId="{EF16CEA1-A570-4B79-BA10-139692F0788C}">
      <dgm:prSet/>
      <dgm:spPr/>
      <dgm:t>
        <a:bodyPr/>
        <a:lstStyle/>
        <a:p>
          <a:endParaRPr lang="en-US"/>
        </a:p>
      </dgm:t>
    </dgm:pt>
    <dgm:pt modelId="{F30324D5-37B9-4603-8B92-42BBE0472903}" type="sibTrans" cxnId="{EF16CEA1-A570-4B79-BA10-139692F0788C}">
      <dgm:prSet/>
      <dgm:spPr/>
      <dgm:t>
        <a:bodyPr/>
        <a:lstStyle/>
        <a:p>
          <a:endParaRPr lang="en-US"/>
        </a:p>
      </dgm:t>
    </dgm:pt>
    <dgm:pt modelId="{A277ACB3-2D53-4936-B57F-521225036241}">
      <dgm:prSet phldrT="[Text]"/>
      <dgm:spPr/>
      <dgm:t>
        <a:bodyPr/>
        <a:lstStyle/>
        <a:p>
          <a:r>
            <a:rPr lang="en-US" dirty="0" smtClean="0"/>
            <a:t>Examine FQHC data (locally &amp; nationally)</a:t>
          </a:r>
          <a:endParaRPr lang="en-US" dirty="0"/>
        </a:p>
      </dgm:t>
    </dgm:pt>
    <dgm:pt modelId="{B7FFE0BA-A5C7-495F-AC13-FEC49CCE55FC}" type="parTrans" cxnId="{D717B555-7815-4AE8-BFBE-047AED94E50E}">
      <dgm:prSet/>
      <dgm:spPr/>
      <dgm:t>
        <a:bodyPr/>
        <a:lstStyle/>
        <a:p>
          <a:endParaRPr lang="en-US"/>
        </a:p>
      </dgm:t>
    </dgm:pt>
    <dgm:pt modelId="{62BF718B-81EB-4BFA-A38A-46B0FFA6C01D}" type="sibTrans" cxnId="{D717B555-7815-4AE8-BFBE-047AED94E50E}">
      <dgm:prSet/>
      <dgm:spPr/>
      <dgm:t>
        <a:bodyPr/>
        <a:lstStyle/>
        <a:p>
          <a:endParaRPr lang="en-US"/>
        </a:p>
      </dgm:t>
    </dgm:pt>
    <dgm:pt modelId="{0061AE52-C7F7-4726-B3B1-13A47ECA1BFC}">
      <dgm:prSet phldrT="[Text]"/>
      <dgm:spPr/>
      <dgm:t>
        <a:bodyPr/>
        <a:lstStyle/>
        <a:p>
          <a:r>
            <a:rPr lang="en-US" dirty="0" smtClean="0"/>
            <a:t>2</a:t>
          </a:r>
          <a:endParaRPr lang="en-US" dirty="0"/>
        </a:p>
      </dgm:t>
    </dgm:pt>
    <dgm:pt modelId="{B44AC490-F2AD-413F-B69C-5D5112BBFF70}" type="parTrans" cxnId="{EC931774-45A5-44CF-9EAE-A46A2672B1C7}">
      <dgm:prSet/>
      <dgm:spPr/>
      <dgm:t>
        <a:bodyPr/>
        <a:lstStyle/>
        <a:p>
          <a:endParaRPr lang="en-US"/>
        </a:p>
      </dgm:t>
    </dgm:pt>
    <dgm:pt modelId="{728C00C0-2724-4533-B26A-89E73A9ED2D1}" type="sibTrans" cxnId="{EC931774-45A5-44CF-9EAE-A46A2672B1C7}">
      <dgm:prSet/>
      <dgm:spPr/>
      <dgm:t>
        <a:bodyPr/>
        <a:lstStyle/>
        <a:p>
          <a:endParaRPr lang="en-US"/>
        </a:p>
      </dgm:t>
    </dgm:pt>
    <dgm:pt modelId="{3B5F1B0F-29DF-42B2-865E-921609E7F7AC}">
      <dgm:prSet phldrT="[Text]"/>
      <dgm:spPr/>
      <dgm:t>
        <a:bodyPr/>
        <a:lstStyle/>
        <a:p>
          <a:r>
            <a:rPr lang="en-US" dirty="0" smtClean="0"/>
            <a:t>Evaluate feasible projects and activities</a:t>
          </a:r>
          <a:endParaRPr lang="en-US" dirty="0"/>
        </a:p>
      </dgm:t>
    </dgm:pt>
    <dgm:pt modelId="{26C039E5-2BA7-465A-86CE-BAE9C6680BDA}" type="parTrans" cxnId="{FE8F65C7-0919-47F5-B71F-F73705344105}">
      <dgm:prSet/>
      <dgm:spPr/>
      <dgm:t>
        <a:bodyPr/>
        <a:lstStyle/>
        <a:p>
          <a:endParaRPr lang="en-US"/>
        </a:p>
      </dgm:t>
    </dgm:pt>
    <dgm:pt modelId="{2B184C08-1F26-4B0E-88D7-6FCCC6A0505B}" type="sibTrans" cxnId="{FE8F65C7-0919-47F5-B71F-F73705344105}">
      <dgm:prSet/>
      <dgm:spPr/>
      <dgm:t>
        <a:bodyPr/>
        <a:lstStyle/>
        <a:p>
          <a:endParaRPr lang="en-US"/>
        </a:p>
      </dgm:t>
    </dgm:pt>
    <dgm:pt modelId="{C09C2784-CDC6-4BF9-B4BF-1166D8BF1D05}">
      <dgm:prSet phldrT="[Text]"/>
      <dgm:spPr/>
      <dgm:t>
        <a:bodyPr/>
        <a:lstStyle/>
        <a:p>
          <a:r>
            <a:rPr lang="en-US" dirty="0" smtClean="0"/>
            <a:t>3</a:t>
          </a:r>
          <a:endParaRPr lang="en-US" dirty="0"/>
        </a:p>
      </dgm:t>
    </dgm:pt>
    <dgm:pt modelId="{570826F6-AB0C-4C2B-8821-94FCA549D326}" type="parTrans" cxnId="{19E8368A-5898-4966-8F26-CACA0418115F}">
      <dgm:prSet/>
      <dgm:spPr/>
      <dgm:t>
        <a:bodyPr/>
        <a:lstStyle/>
        <a:p>
          <a:endParaRPr lang="en-US"/>
        </a:p>
      </dgm:t>
    </dgm:pt>
    <dgm:pt modelId="{95B397EE-7157-4C5E-A176-1ECCA830FCD5}" type="sibTrans" cxnId="{19E8368A-5898-4966-8F26-CACA0418115F}">
      <dgm:prSet/>
      <dgm:spPr/>
      <dgm:t>
        <a:bodyPr/>
        <a:lstStyle/>
        <a:p>
          <a:endParaRPr lang="en-US"/>
        </a:p>
      </dgm:t>
    </dgm:pt>
    <dgm:pt modelId="{2276A0C5-8A70-4A52-A637-B352C050B448}">
      <dgm:prSet phldrT="[Text]"/>
      <dgm:spPr/>
      <dgm:t>
        <a:bodyPr/>
        <a:lstStyle/>
        <a:p>
          <a:r>
            <a:rPr lang="en-US" dirty="0" smtClean="0"/>
            <a:t>Conduct relevant and important analyses in partnership with FQHCs</a:t>
          </a:r>
          <a:endParaRPr lang="en-US" dirty="0"/>
        </a:p>
      </dgm:t>
    </dgm:pt>
    <dgm:pt modelId="{D61433CE-20A6-4366-8ACA-E7C4A1057AE6}" type="parTrans" cxnId="{C549BB65-C5B3-4C3F-BDCA-96B3D1D74643}">
      <dgm:prSet/>
      <dgm:spPr/>
      <dgm:t>
        <a:bodyPr/>
        <a:lstStyle/>
        <a:p>
          <a:endParaRPr lang="en-US"/>
        </a:p>
      </dgm:t>
    </dgm:pt>
    <dgm:pt modelId="{F63CC9B6-C8F8-4D3A-AAAE-D60394EB34D9}" type="sibTrans" cxnId="{C549BB65-C5B3-4C3F-BDCA-96B3D1D74643}">
      <dgm:prSet/>
      <dgm:spPr/>
      <dgm:t>
        <a:bodyPr/>
        <a:lstStyle/>
        <a:p>
          <a:endParaRPr lang="en-US"/>
        </a:p>
      </dgm:t>
    </dgm:pt>
    <dgm:pt modelId="{AAAD14D0-4959-44C9-861A-948A4D66D9D1}" type="pres">
      <dgm:prSet presAssocID="{58100DE4-051D-4FB0-8681-AA083984525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4BE5CE6-D9DD-4802-A437-79D8C4A17028}" type="pres">
      <dgm:prSet presAssocID="{2C57ABAA-88D1-4768-8689-D3EF527C9E5F}" presName="composite" presStyleCnt="0"/>
      <dgm:spPr/>
    </dgm:pt>
    <dgm:pt modelId="{6055E66D-92C8-4696-AD8A-7A98C60C2A85}" type="pres">
      <dgm:prSet presAssocID="{2C57ABAA-88D1-4768-8689-D3EF527C9E5F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D5F2F5-6643-4213-96D3-2B61ACF5FB4D}" type="pres">
      <dgm:prSet presAssocID="{2C57ABAA-88D1-4768-8689-D3EF527C9E5F}" presName="parSh" presStyleLbl="node1" presStyleIdx="0" presStyleCnt="3"/>
      <dgm:spPr/>
      <dgm:t>
        <a:bodyPr/>
        <a:lstStyle/>
        <a:p>
          <a:endParaRPr lang="en-US"/>
        </a:p>
      </dgm:t>
    </dgm:pt>
    <dgm:pt modelId="{49B03346-2954-484A-BEB3-EA52737C814D}" type="pres">
      <dgm:prSet presAssocID="{2C57ABAA-88D1-4768-8689-D3EF527C9E5F}" presName="desTx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35960A-3031-4246-92FD-7A7FDB1A5E53}" type="pres">
      <dgm:prSet presAssocID="{F30324D5-37B9-4603-8B92-42BBE0472903}" presName="sibTrans" presStyleLbl="sibTrans2D1" presStyleIdx="0" presStyleCnt="2"/>
      <dgm:spPr/>
      <dgm:t>
        <a:bodyPr/>
        <a:lstStyle/>
        <a:p>
          <a:endParaRPr lang="en-US"/>
        </a:p>
      </dgm:t>
    </dgm:pt>
    <dgm:pt modelId="{D72489E0-6654-4661-A6A5-AE5DF9D3CC6A}" type="pres">
      <dgm:prSet presAssocID="{F30324D5-37B9-4603-8B92-42BBE0472903}" presName="connTx" presStyleLbl="sibTrans2D1" presStyleIdx="0" presStyleCnt="2"/>
      <dgm:spPr/>
      <dgm:t>
        <a:bodyPr/>
        <a:lstStyle/>
        <a:p>
          <a:endParaRPr lang="en-US"/>
        </a:p>
      </dgm:t>
    </dgm:pt>
    <dgm:pt modelId="{7ADADE21-B3C7-4F24-8DE6-007B02AC0954}" type="pres">
      <dgm:prSet presAssocID="{0061AE52-C7F7-4726-B3B1-13A47ECA1BFC}" presName="composite" presStyleCnt="0"/>
      <dgm:spPr/>
    </dgm:pt>
    <dgm:pt modelId="{B5139B05-6725-49EF-A4D0-6A5D68575925}" type="pres">
      <dgm:prSet presAssocID="{0061AE52-C7F7-4726-B3B1-13A47ECA1BFC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F1F347-265D-4275-A1BE-447B6BCE1474}" type="pres">
      <dgm:prSet presAssocID="{0061AE52-C7F7-4726-B3B1-13A47ECA1BFC}" presName="parSh" presStyleLbl="node1" presStyleIdx="1" presStyleCnt="3"/>
      <dgm:spPr/>
      <dgm:t>
        <a:bodyPr/>
        <a:lstStyle/>
        <a:p>
          <a:endParaRPr lang="en-US"/>
        </a:p>
      </dgm:t>
    </dgm:pt>
    <dgm:pt modelId="{0787C9A5-9E41-4364-82B8-3FC511321ED9}" type="pres">
      <dgm:prSet presAssocID="{0061AE52-C7F7-4726-B3B1-13A47ECA1BFC}" presName="desTx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32873D-6606-4BA8-BB3F-1B5E3B6694F9}" type="pres">
      <dgm:prSet presAssocID="{728C00C0-2724-4533-B26A-89E73A9ED2D1}" presName="sibTrans" presStyleLbl="sibTrans2D1" presStyleIdx="1" presStyleCnt="2"/>
      <dgm:spPr/>
      <dgm:t>
        <a:bodyPr/>
        <a:lstStyle/>
        <a:p>
          <a:endParaRPr lang="en-US"/>
        </a:p>
      </dgm:t>
    </dgm:pt>
    <dgm:pt modelId="{DD57836D-353B-4656-9C74-502E7EB64EE7}" type="pres">
      <dgm:prSet presAssocID="{728C00C0-2724-4533-B26A-89E73A9ED2D1}" presName="connTx" presStyleLbl="sibTrans2D1" presStyleIdx="1" presStyleCnt="2"/>
      <dgm:spPr/>
      <dgm:t>
        <a:bodyPr/>
        <a:lstStyle/>
        <a:p>
          <a:endParaRPr lang="en-US"/>
        </a:p>
      </dgm:t>
    </dgm:pt>
    <dgm:pt modelId="{0EF7B270-3E27-495C-8FA5-2ED0D490FFF7}" type="pres">
      <dgm:prSet presAssocID="{C09C2784-CDC6-4BF9-B4BF-1166D8BF1D05}" presName="composite" presStyleCnt="0"/>
      <dgm:spPr/>
    </dgm:pt>
    <dgm:pt modelId="{B9CCA332-AF35-42B4-9188-FDBFF27B2147}" type="pres">
      <dgm:prSet presAssocID="{C09C2784-CDC6-4BF9-B4BF-1166D8BF1D05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D95568-E2D5-40CA-9F69-74ED25121343}" type="pres">
      <dgm:prSet presAssocID="{C09C2784-CDC6-4BF9-B4BF-1166D8BF1D05}" presName="parSh" presStyleLbl="node1" presStyleIdx="2" presStyleCnt="3"/>
      <dgm:spPr/>
      <dgm:t>
        <a:bodyPr/>
        <a:lstStyle/>
        <a:p>
          <a:endParaRPr lang="en-US"/>
        </a:p>
      </dgm:t>
    </dgm:pt>
    <dgm:pt modelId="{060F369A-CFFC-4BD0-9AA4-8037C687036E}" type="pres">
      <dgm:prSet presAssocID="{C09C2784-CDC6-4BF9-B4BF-1166D8BF1D05}" presName="desTx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549BB65-C5B3-4C3F-BDCA-96B3D1D74643}" srcId="{C09C2784-CDC6-4BF9-B4BF-1166D8BF1D05}" destId="{2276A0C5-8A70-4A52-A637-B352C050B448}" srcOrd="0" destOrd="0" parTransId="{D61433CE-20A6-4366-8ACA-E7C4A1057AE6}" sibTransId="{F63CC9B6-C8F8-4D3A-AAAE-D60394EB34D9}"/>
    <dgm:cxn modelId="{C641807A-CAD3-4DBE-AC1C-059D6D43A58A}" type="presOf" srcId="{0061AE52-C7F7-4726-B3B1-13A47ECA1BFC}" destId="{4BF1F347-265D-4275-A1BE-447B6BCE1474}" srcOrd="1" destOrd="0" presId="urn:microsoft.com/office/officeart/2005/8/layout/process3"/>
    <dgm:cxn modelId="{9D4B2856-1B06-4556-8F87-933639F5B1C5}" type="presOf" srcId="{728C00C0-2724-4533-B26A-89E73A9ED2D1}" destId="{1D32873D-6606-4BA8-BB3F-1B5E3B6694F9}" srcOrd="0" destOrd="0" presId="urn:microsoft.com/office/officeart/2005/8/layout/process3"/>
    <dgm:cxn modelId="{085BC9CC-1272-4B70-9001-572553DB7A98}" type="presOf" srcId="{3B5F1B0F-29DF-42B2-865E-921609E7F7AC}" destId="{0787C9A5-9E41-4364-82B8-3FC511321ED9}" srcOrd="0" destOrd="0" presId="urn:microsoft.com/office/officeart/2005/8/layout/process3"/>
    <dgm:cxn modelId="{13029E5C-585B-4368-9E3C-C6993C1A463B}" type="presOf" srcId="{F30324D5-37B9-4603-8B92-42BBE0472903}" destId="{0A35960A-3031-4246-92FD-7A7FDB1A5E53}" srcOrd="0" destOrd="0" presId="urn:microsoft.com/office/officeart/2005/8/layout/process3"/>
    <dgm:cxn modelId="{EC931774-45A5-44CF-9EAE-A46A2672B1C7}" srcId="{58100DE4-051D-4FB0-8681-AA0839845252}" destId="{0061AE52-C7F7-4726-B3B1-13A47ECA1BFC}" srcOrd="1" destOrd="0" parTransId="{B44AC490-F2AD-413F-B69C-5D5112BBFF70}" sibTransId="{728C00C0-2724-4533-B26A-89E73A9ED2D1}"/>
    <dgm:cxn modelId="{EF16CEA1-A570-4B79-BA10-139692F0788C}" srcId="{58100DE4-051D-4FB0-8681-AA0839845252}" destId="{2C57ABAA-88D1-4768-8689-D3EF527C9E5F}" srcOrd="0" destOrd="0" parTransId="{C57649A2-0EE3-4EDB-A6B5-52E18FEE6EE1}" sibTransId="{F30324D5-37B9-4603-8B92-42BBE0472903}"/>
    <dgm:cxn modelId="{19E8368A-5898-4966-8F26-CACA0418115F}" srcId="{58100DE4-051D-4FB0-8681-AA0839845252}" destId="{C09C2784-CDC6-4BF9-B4BF-1166D8BF1D05}" srcOrd="2" destOrd="0" parTransId="{570826F6-AB0C-4C2B-8821-94FCA549D326}" sibTransId="{95B397EE-7157-4C5E-A176-1ECCA830FCD5}"/>
    <dgm:cxn modelId="{D717B555-7815-4AE8-BFBE-047AED94E50E}" srcId="{2C57ABAA-88D1-4768-8689-D3EF527C9E5F}" destId="{A277ACB3-2D53-4936-B57F-521225036241}" srcOrd="0" destOrd="0" parTransId="{B7FFE0BA-A5C7-495F-AC13-FEC49CCE55FC}" sibTransId="{62BF718B-81EB-4BFA-A38A-46B0FFA6C01D}"/>
    <dgm:cxn modelId="{DB52F29D-08E2-4AB6-AC6F-927CFC1D789E}" type="presOf" srcId="{2C57ABAA-88D1-4768-8689-D3EF527C9E5F}" destId="{99D5F2F5-6643-4213-96D3-2B61ACF5FB4D}" srcOrd="1" destOrd="0" presId="urn:microsoft.com/office/officeart/2005/8/layout/process3"/>
    <dgm:cxn modelId="{FE8F65C7-0919-47F5-B71F-F73705344105}" srcId="{0061AE52-C7F7-4726-B3B1-13A47ECA1BFC}" destId="{3B5F1B0F-29DF-42B2-865E-921609E7F7AC}" srcOrd="0" destOrd="0" parTransId="{26C039E5-2BA7-465A-86CE-BAE9C6680BDA}" sibTransId="{2B184C08-1F26-4B0E-88D7-6FCCC6A0505B}"/>
    <dgm:cxn modelId="{B7671307-814C-45D8-ADCC-6ABA06AD6C93}" type="presOf" srcId="{A277ACB3-2D53-4936-B57F-521225036241}" destId="{49B03346-2954-484A-BEB3-EA52737C814D}" srcOrd="0" destOrd="0" presId="urn:microsoft.com/office/officeart/2005/8/layout/process3"/>
    <dgm:cxn modelId="{7DCDB2DC-C6B2-4F27-99D8-92244A73F57D}" type="presOf" srcId="{2C57ABAA-88D1-4768-8689-D3EF527C9E5F}" destId="{6055E66D-92C8-4696-AD8A-7A98C60C2A85}" srcOrd="0" destOrd="0" presId="urn:microsoft.com/office/officeart/2005/8/layout/process3"/>
    <dgm:cxn modelId="{2097FE4F-F582-4994-9218-F8E39E1CF484}" type="presOf" srcId="{728C00C0-2724-4533-B26A-89E73A9ED2D1}" destId="{DD57836D-353B-4656-9C74-502E7EB64EE7}" srcOrd="1" destOrd="0" presId="urn:microsoft.com/office/officeart/2005/8/layout/process3"/>
    <dgm:cxn modelId="{97B460B1-2483-46FB-93F2-EBF99095B0CA}" type="presOf" srcId="{C09C2784-CDC6-4BF9-B4BF-1166D8BF1D05}" destId="{B9CCA332-AF35-42B4-9188-FDBFF27B2147}" srcOrd="0" destOrd="0" presId="urn:microsoft.com/office/officeart/2005/8/layout/process3"/>
    <dgm:cxn modelId="{B1AFAF2E-81A2-40A3-A129-D861ABF8625A}" type="presOf" srcId="{58100DE4-051D-4FB0-8681-AA0839845252}" destId="{AAAD14D0-4959-44C9-861A-948A4D66D9D1}" srcOrd="0" destOrd="0" presId="urn:microsoft.com/office/officeart/2005/8/layout/process3"/>
    <dgm:cxn modelId="{3E3A6CEA-F642-4085-897A-BFBF67EB9B82}" type="presOf" srcId="{F30324D5-37B9-4603-8B92-42BBE0472903}" destId="{D72489E0-6654-4661-A6A5-AE5DF9D3CC6A}" srcOrd="1" destOrd="0" presId="urn:microsoft.com/office/officeart/2005/8/layout/process3"/>
    <dgm:cxn modelId="{7217A80B-AE1F-4AEC-A296-2EA705B20CF3}" type="presOf" srcId="{C09C2784-CDC6-4BF9-B4BF-1166D8BF1D05}" destId="{50D95568-E2D5-40CA-9F69-74ED25121343}" srcOrd="1" destOrd="0" presId="urn:microsoft.com/office/officeart/2005/8/layout/process3"/>
    <dgm:cxn modelId="{31FFFB93-0C57-42F1-B516-EB914E1CFA88}" type="presOf" srcId="{2276A0C5-8A70-4A52-A637-B352C050B448}" destId="{060F369A-CFFC-4BD0-9AA4-8037C687036E}" srcOrd="0" destOrd="0" presId="urn:microsoft.com/office/officeart/2005/8/layout/process3"/>
    <dgm:cxn modelId="{47040A55-9319-445A-A753-97D826667286}" type="presOf" srcId="{0061AE52-C7F7-4726-B3B1-13A47ECA1BFC}" destId="{B5139B05-6725-49EF-A4D0-6A5D68575925}" srcOrd="0" destOrd="0" presId="urn:microsoft.com/office/officeart/2005/8/layout/process3"/>
    <dgm:cxn modelId="{34DEEAC8-23EA-4EEA-9779-75F5D65752AB}" type="presParOf" srcId="{AAAD14D0-4959-44C9-861A-948A4D66D9D1}" destId="{14BE5CE6-D9DD-4802-A437-79D8C4A17028}" srcOrd="0" destOrd="0" presId="urn:microsoft.com/office/officeart/2005/8/layout/process3"/>
    <dgm:cxn modelId="{1216801B-BA0C-4CE9-8E22-F8C23A7A58E4}" type="presParOf" srcId="{14BE5CE6-D9DD-4802-A437-79D8C4A17028}" destId="{6055E66D-92C8-4696-AD8A-7A98C60C2A85}" srcOrd="0" destOrd="0" presId="urn:microsoft.com/office/officeart/2005/8/layout/process3"/>
    <dgm:cxn modelId="{6437AF92-C141-418D-9003-F99C7961A67C}" type="presParOf" srcId="{14BE5CE6-D9DD-4802-A437-79D8C4A17028}" destId="{99D5F2F5-6643-4213-96D3-2B61ACF5FB4D}" srcOrd="1" destOrd="0" presId="urn:microsoft.com/office/officeart/2005/8/layout/process3"/>
    <dgm:cxn modelId="{579515D9-383C-40B2-8198-9F31507F8DDA}" type="presParOf" srcId="{14BE5CE6-D9DD-4802-A437-79D8C4A17028}" destId="{49B03346-2954-484A-BEB3-EA52737C814D}" srcOrd="2" destOrd="0" presId="urn:microsoft.com/office/officeart/2005/8/layout/process3"/>
    <dgm:cxn modelId="{0531D4AC-21E2-4EE6-A6CE-0D25B262FC93}" type="presParOf" srcId="{AAAD14D0-4959-44C9-861A-948A4D66D9D1}" destId="{0A35960A-3031-4246-92FD-7A7FDB1A5E53}" srcOrd="1" destOrd="0" presId="urn:microsoft.com/office/officeart/2005/8/layout/process3"/>
    <dgm:cxn modelId="{261643EB-2E3D-467D-987C-57C926E235DE}" type="presParOf" srcId="{0A35960A-3031-4246-92FD-7A7FDB1A5E53}" destId="{D72489E0-6654-4661-A6A5-AE5DF9D3CC6A}" srcOrd="0" destOrd="0" presId="urn:microsoft.com/office/officeart/2005/8/layout/process3"/>
    <dgm:cxn modelId="{0AC553F9-F021-4B86-8BAA-52AAB1181C82}" type="presParOf" srcId="{AAAD14D0-4959-44C9-861A-948A4D66D9D1}" destId="{7ADADE21-B3C7-4F24-8DE6-007B02AC0954}" srcOrd="2" destOrd="0" presId="urn:microsoft.com/office/officeart/2005/8/layout/process3"/>
    <dgm:cxn modelId="{A3FDDEDD-C3A7-4205-9027-61B7248EB611}" type="presParOf" srcId="{7ADADE21-B3C7-4F24-8DE6-007B02AC0954}" destId="{B5139B05-6725-49EF-A4D0-6A5D68575925}" srcOrd="0" destOrd="0" presId="urn:microsoft.com/office/officeart/2005/8/layout/process3"/>
    <dgm:cxn modelId="{BB218AE2-7323-45C7-AD22-962A607DE0F4}" type="presParOf" srcId="{7ADADE21-B3C7-4F24-8DE6-007B02AC0954}" destId="{4BF1F347-265D-4275-A1BE-447B6BCE1474}" srcOrd="1" destOrd="0" presId="urn:microsoft.com/office/officeart/2005/8/layout/process3"/>
    <dgm:cxn modelId="{FC804B81-8640-4042-B062-E5E8483EC9BA}" type="presParOf" srcId="{7ADADE21-B3C7-4F24-8DE6-007B02AC0954}" destId="{0787C9A5-9E41-4364-82B8-3FC511321ED9}" srcOrd="2" destOrd="0" presId="urn:microsoft.com/office/officeart/2005/8/layout/process3"/>
    <dgm:cxn modelId="{D422042A-2E54-421C-B23F-A383F75796BA}" type="presParOf" srcId="{AAAD14D0-4959-44C9-861A-948A4D66D9D1}" destId="{1D32873D-6606-4BA8-BB3F-1B5E3B6694F9}" srcOrd="3" destOrd="0" presId="urn:microsoft.com/office/officeart/2005/8/layout/process3"/>
    <dgm:cxn modelId="{DC292E18-C877-42B3-8525-DB1CC40DF5E2}" type="presParOf" srcId="{1D32873D-6606-4BA8-BB3F-1B5E3B6694F9}" destId="{DD57836D-353B-4656-9C74-502E7EB64EE7}" srcOrd="0" destOrd="0" presId="urn:microsoft.com/office/officeart/2005/8/layout/process3"/>
    <dgm:cxn modelId="{81E62E67-0E25-46B7-A45E-7948C2EA43AB}" type="presParOf" srcId="{AAAD14D0-4959-44C9-861A-948A4D66D9D1}" destId="{0EF7B270-3E27-495C-8FA5-2ED0D490FFF7}" srcOrd="4" destOrd="0" presId="urn:microsoft.com/office/officeart/2005/8/layout/process3"/>
    <dgm:cxn modelId="{262C0F9C-3D05-45F9-A627-96572488D642}" type="presParOf" srcId="{0EF7B270-3E27-495C-8FA5-2ED0D490FFF7}" destId="{B9CCA332-AF35-42B4-9188-FDBFF27B2147}" srcOrd="0" destOrd="0" presId="urn:microsoft.com/office/officeart/2005/8/layout/process3"/>
    <dgm:cxn modelId="{08C43AA3-962C-4939-8C84-9BA564436772}" type="presParOf" srcId="{0EF7B270-3E27-495C-8FA5-2ED0D490FFF7}" destId="{50D95568-E2D5-40CA-9F69-74ED25121343}" srcOrd="1" destOrd="0" presId="urn:microsoft.com/office/officeart/2005/8/layout/process3"/>
    <dgm:cxn modelId="{7FEBA925-807C-406F-91A3-22D5540FF3A9}" type="presParOf" srcId="{0EF7B270-3E27-495C-8FA5-2ED0D490FFF7}" destId="{060F369A-CFFC-4BD0-9AA4-8037C687036E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6688" y="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4EF6932-EB46-4AAE-A6F0-FDF210DF2038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3920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6688" y="883920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 anchor="b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EE77271-FEB4-4241-B3D3-834EA515A4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330588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6688" y="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DB0D774-45C6-4ADD-ABC8-D91D440E1662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287" tIns="46643" rIns="93287" bIns="46643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9600"/>
            <a:ext cx="5616575" cy="4187825"/>
          </a:xfrm>
          <a:prstGeom prst="rect">
            <a:avLst/>
          </a:prstGeom>
        </p:spPr>
        <p:txBody>
          <a:bodyPr vert="horz" lIns="93287" tIns="46643" rIns="93287" bIns="46643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920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6688" y="8839200"/>
            <a:ext cx="3041650" cy="465138"/>
          </a:xfrm>
          <a:prstGeom prst="rect">
            <a:avLst/>
          </a:prstGeom>
        </p:spPr>
        <p:txBody>
          <a:bodyPr vert="horz" lIns="93287" tIns="46643" rIns="93287" bIns="46643" rtlCol="0" anchor="b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6089D01B-AB6A-4E74-AC53-FAFFAD9BDD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822350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9C71A-026F-4A4E-AE3F-545C1C19EE8F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64CED-0EFD-41C9-A8C4-B305FA2C96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E08BF-2F5B-4CB2-A60B-A43C927664E7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602D7-E172-4B46-90BB-2876C527B6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B07CF-A393-4DE1-B319-AF4CEA67AAC9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9EF65-D4EA-4FD2-825D-546B194D00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BD6D6-34AB-4F76-821E-6D595F941E05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7A360-34C8-437F-987F-D3E09B2869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3EE4F-3514-419F-8C1E-0990B99B9443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95D27-F2A1-4CAC-B21D-BFFC0FDCFF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03441-A129-4F21-A82B-789CC8E5493B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6B202-582B-418D-B8BC-5FDBB9407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C95A2-14D1-44A1-9424-1D0C65AB6658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3D3FB-9540-467E-8B0F-5A89E758C3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BDE14-7439-4D9D-97E1-9C3B5CB46D15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BE8E9-554B-45F9-8921-019CC472E0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8D07E-9991-4815-B683-2FF76DF0CFBC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A4153-D443-445A-86EE-4EB2D9F2FC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EC58E-90E9-4F78-8A1A-45BB0588EDDF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ACA04-79B1-403F-AB8B-0604B945F0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F1A87-2E22-41F1-B94D-B7A18BC34676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602FE-3519-4209-9053-3ECFF52DBE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67E4ABD-1387-45F1-A53E-05C0807B94E5}" type="datetimeFigureOut">
              <a:rPr lang="en-US"/>
              <a:pPr>
                <a:defRPr/>
              </a:pPr>
              <a:t>10/7/2011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87E1565-E292-47DE-86CE-25817E71CB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6" r:id="rId1"/>
    <p:sldLayoutId id="2147484008" r:id="rId2"/>
    <p:sldLayoutId id="2147484017" r:id="rId3"/>
    <p:sldLayoutId id="2147484009" r:id="rId4"/>
    <p:sldLayoutId id="2147484010" r:id="rId5"/>
    <p:sldLayoutId id="2147484011" r:id="rId6"/>
    <p:sldLayoutId id="2147484012" r:id="rId7"/>
    <p:sldLayoutId id="2147484013" r:id="rId8"/>
    <p:sldLayoutId id="2147484018" r:id="rId9"/>
    <p:sldLayoutId id="2147484014" r:id="rId10"/>
    <p:sldLayoutId id="214748401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 txBox="1">
            <a:spLocks/>
          </p:cNvSpPr>
          <p:nvPr/>
        </p:nvSpPr>
        <p:spPr bwMode="auto">
          <a:xfrm>
            <a:off x="0" y="3048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3600" dirty="0">
                <a:solidFill>
                  <a:srgbClr val="002060"/>
                </a:solidFill>
                <a:latin typeface="Trebuchet MS" pitchFamily="34" charset="0"/>
              </a:rPr>
              <a:t>FQHC Workgroup </a:t>
            </a:r>
            <a:endParaRPr lang="en-US" sz="3600" dirty="0" smtClean="0">
              <a:solidFill>
                <a:srgbClr val="002060"/>
              </a:solidFill>
              <a:latin typeface="Trebuchet MS" pitchFamily="34" charset="0"/>
            </a:endParaRPr>
          </a:p>
          <a:p>
            <a:pPr algn="ctr" eaLnBrk="0" hangingPunct="0"/>
            <a:r>
              <a:rPr lang="en-US" sz="3600" dirty="0" smtClean="0">
                <a:solidFill>
                  <a:srgbClr val="002060"/>
                </a:solidFill>
                <a:latin typeface="Trebuchet MS" pitchFamily="34" charset="0"/>
              </a:rPr>
              <a:t>Overview</a:t>
            </a:r>
            <a:endParaRPr lang="en-US" sz="3600" dirty="0">
              <a:solidFill>
                <a:srgbClr val="002060"/>
              </a:solidFill>
              <a:latin typeface="Trebuchet MS" pitchFamily="34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304800" y="1524000"/>
            <a:ext cx="8458200" cy="4287838"/>
          </a:xfrm>
          <a:prstGeom prst="rect">
            <a:avLst/>
          </a:prstGeom>
        </p:spPr>
        <p:txBody>
          <a:bodyPr/>
          <a:lstStyle/>
          <a:p>
            <a: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Partner  FQHCs, state, regional &amp; national associations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Advance dissemination and implementation of cancer prevention and control programs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Goal – Identify factors associated with implementation of Cancer Control EBI</a:t>
            </a:r>
          </a:p>
          <a:p>
            <a:pPr marL="730250" lvl="1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To inform implementation intervention development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  <a:p>
            <a:pPr marL="730250" lvl="1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To inform FQHC QI efforts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Guided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by real world health policy landscape and dynamic local ecology</a:t>
            </a:r>
          </a:p>
          <a:p>
            <a:pPr lvl="1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en-US" sz="2400" b="1" dirty="0">
              <a:solidFill>
                <a:schemeClr val="accent2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077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algn="ctr"/>
            <a:r>
              <a:rPr lang="en-US" sz="3600" dirty="0" smtClean="0">
                <a:solidFill>
                  <a:srgbClr val="002060"/>
                </a:solidFill>
                <a:latin typeface="Trebuchet MS" pitchFamily="34" charset="0"/>
              </a:rPr>
              <a:t>FQHC Workgroup </a:t>
            </a:r>
            <a:br>
              <a:rPr lang="en-US" sz="3600" dirty="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600" dirty="0" smtClean="0">
                <a:solidFill>
                  <a:srgbClr val="002060"/>
                </a:solidFill>
                <a:latin typeface="Trebuchet MS" pitchFamily="34" charset="0"/>
              </a:rPr>
              <a:t>Discussion</a:t>
            </a: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8229600" cy="4389438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en-US" b="1" dirty="0" smtClean="0">
                <a:solidFill>
                  <a:srgbClr val="0B5395"/>
                </a:solidFill>
              </a:rPr>
              <a:t>Good stage to engage partners -state &amp; regional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n-US" b="1" dirty="0" smtClean="0">
                <a:solidFill>
                  <a:srgbClr val="0B5395"/>
                </a:solidFill>
              </a:rPr>
              <a:t>Year 3 goals</a:t>
            </a:r>
          </a:p>
          <a:p>
            <a:pPr marL="742950" lvl="1" indent="-285750" eaLnBrk="1" hangingPunct="1">
              <a:buFont typeface="Wingdings" pitchFamily="2" charset="2"/>
              <a:buChar char="§"/>
            </a:pPr>
            <a:r>
              <a:rPr lang="en-US" b="1" dirty="0" smtClean="0">
                <a:solidFill>
                  <a:srgbClr val="0B5395"/>
                </a:solidFill>
              </a:rPr>
              <a:t>Engage FQHCs/PCAs</a:t>
            </a:r>
          </a:p>
          <a:p>
            <a:pPr marL="742950" lvl="1" indent="-285750" eaLnBrk="1" hangingPunct="1">
              <a:buFont typeface="Wingdings" pitchFamily="2" charset="2"/>
              <a:buChar char="§"/>
            </a:pPr>
            <a:r>
              <a:rPr lang="en-US" b="1" dirty="0" smtClean="0">
                <a:solidFill>
                  <a:srgbClr val="0B5395"/>
                </a:solidFill>
              </a:rPr>
              <a:t>Focus group/Appreciative Inquiry</a:t>
            </a:r>
          </a:p>
          <a:p>
            <a:pPr marL="742950" lvl="1" indent="-285750" eaLnBrk="1" hangingPunct="1">
              <a:buFont typeface="Wingdings" pitchFamily="2" charset="2"/>
              <a:buChar char="§"/>
            </a:pPr>
            <a:r>
              <a:rPr lang="en-US" b="1" dirty="0" smtClean="0">
                <a:solidFill>
                  <a:srgbClr val="0B5395"/>
                </a:solidFill>
              </a:rPr>
              <a:t>Complete cross-site survey</a:t>
            </a:r>
          </a:p>
          <a:p>
            <a:pPr marL="1143000" lvl="2" indent="-228600" eaLnBrk="1" hangingPunct="1">
              <a:buFont typeface="Wingdings" pitchFamily="2" charset="2"/>
              <a:buChar char="§"/>
            </a:pPr>
            <a:r>
              <a:rPr lang="en-US" b="1" dirty="0" smtClean="0">
                <a:solidFill>
                  <a:srgbClr val="0B5395"/>
                </a:solidFill>
              </a:rPr>
              <a:t>develop/implement/analyze</a:t>
            </a:r>
          </a:p>
          <a:p>
            <a:pPr marL="742950" lvl="1" indent="-285750" eaLnBrk="1" hangingPunct="1">
              <a:buFont typeface="Wingdings" pitchFamily="2" charset="2"/>
              <a:buChar char="§"/>
            </a:pPr>
            <a:r>
              <a:rPr lang="en-US" b="1" dirty="0" smtClean="0">
                <a:solidFill>
                  <a:srgbClr val="0B5395"/>
                </a:solidFill>
              </a:rPr>
              <a:t>Provide survey results to FQHCs/PCAs</a:t>
            </a:r>
          </a:p>
          <a:p>
            <a:pPr marL="742950" lvl="1" indent="-285750" eaLnBrk="1" hangingPunct="1">
              <a:buFont typeface="Wingdings" pitchFamily="2" charset="2"/>
              <a:buChar char="§"/>
            </a:pPr>
            <a:r>
              <a:rPr lang="en-US" b="1" dirty="0" smtClean="0">
                <a:solidFill>
                  <a:srgbClr val="0B5395"/>
                </a:solidFill>
              </a:rPr>
              <a:t>Collect information/discuss pilot studies for intervention - consider implementation tools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n-US" b="1" dirty="0" smtClean="0">
                <a:solidFill>
                  <a:srgbClr val="0B5395"/>
                </a:solidFill>
              </a:rPr>
              <a:t>Year 4/5 goals</a:t>
            </a:r>
          </a:p>
          <a:p>
            <a:pPr marL="742950" lvl="1" indent="-285750" eaLnBrk="1" hangingPunct="1">
              <a:buFont typeface="Wingdings" pitchFamily="2" charset="2"/>
              <a:buChar char="§"/>
            </a:pPr>
            <a:r>
              <a:rPr lang="en-US" b="1" dirty="0" smtClean="0">
                <a:solidFill>
                  <a:srgbClr val="0B5395"/>
                </a:solidFill>
              </a:rPr>
              <a:t>Collaborate with FQHCs to submit proposal on implementation intervention (P01/R01)</a:t>
            </a:r>
          </a:p>
        </p:txBody>
      </p:sp>
    </p:spTree>
    <p:extLst>
      <p:ext uri="{BB962C8B-B14F-4D97-AF65-F5344CB8AC3E}">
        <p14:creationId xmlns="" xmlns:p14="http://schemas.microsoft.com/office/powerpoint/2010/main" val="152156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 idx="4294967295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algn="ctr"/>
            <a:r>
              <a:rPr lang="en-US" sz="3600" dirty="0" smtClean="0">
                <a:solidFill>
                  <a:srgbClr val="002060"/>
                </a:solidFill>
                <a:latin typeface="Trebuchet MS" pitchFamily="34" charset="0"/>
              </a:rPr>
              <a:t>FQHC Workgroup </a:t>
            </a:r>
            <a:br>
              <a:rPr lang="en-US" sz="3600" dirty="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600" dirty="0" smtClean="0">
                <a:solidFill>
                  <a:srgbClr val="002060"/>
                </a:solidFill>
                <a:latin typeface="Trebuchet MS" pitchFamily="34" charset="0"/>
              </a:rPr>
              <a:t>Discussion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4294967295"/>
          </p:nvPr>
        </p:nvSpPr>
        <p:spPr>
          <a:xfrm>
            <a:off x="838200" y="1935163"/>
            <a:ext cx="8229600" cy="4389437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en-US" sz="2800" b="1" smtClean="0">
                <a:solidFill>
                  <a:srgbClr val="0B5395"/>
                </a:solidFill>
              </a:rPr>
              <a:t>Cross-site survey </a:t>
            </a:r>
          </a:p>
          <a:p>
            <a:pPr marL="742950" lvl="1" indent="-285750" eaLnBrk="1" hangingPunct="1">
              <a:buFont typeface="Wingdings" pitchFamily="2" charset="2"/>
              <a:buChar char="§"/>
            </a:pPr>
            <a:r>
              <a:rPr lang="en-US" sz="2600" b="1" smtClean="0">
                <a:solidFill>
                  <a:srgbClr val="0B5395"/>
                </a:solidFill>
              </a:rPr>
              <a:t>Criteria</a:t>
            </a:r>
          </a:p>
          <a:p>
            <a:pPr marL="1143000" lvl="2" indent="-228600" eaLnBrk="1" hangingPunct="1">
              <a:buFont typeface="Wingdings" pitchFamily="2" charset="2"/>
              <a:buChar char="§"/>
            </a:pPr>
            <a:r>
              <a:rPr lang="en-US" sz="2400" b="1" smtClean="0">
                <a:solidFill>
                  <a:srgbClr val="0B5395"/>
                </a:solidFill>
              </a:rPr>
              <a:t>Guided by conceptual framework </a:t>
            </a:r>
          </a:p>
          <a:p>
            <a:pPr marL="1600200" lvl="3" indent="-228600" eaLnBrk="1" hangingPunct="1">
              <a:buFont typeface="Wingdings" pitchFamily="2" charset="2"/>
              <a:buChar char="§"/>
            </a:pPr>
            <a:r>
              <a:rPr lang="en-US" sz="2300" b="1" smtClean="0">
                <a:solidFill>
                  <a:srgbClr val="0B5395"/>
                </a:solidFill>
              </a:rPr>
              <a:t>coherent set of constructs</a:t>
            </a:r>
          </a:p>
          <a:p>
            <a:pPr marL="1143000" lvl="2" indent="-228600" eaLnBrk="1" hangingPunct="1">
              <a:buFont typeface="Wingdings" pitchFamily="2" charset="2"/>
              <a:buChar char="§"/>
            </a:pPr>
            <a:r>
              <a:rPr lang="en-US" sz="2400" b="1" smtClean="0">
                <a:solidFill>
                  <a:srgbClr val="0B5395"/>
                </a:solidFill>
              </a:rPr>
              <a:t>Addresses changeable construct(s) for FQHCs</a:t>
            </a:r>
          </a:p>
          <a:p>
            <a:pPr marL="1143000" lvl="2" indent="-228600" eaLnBrk="1" hangingPunct="1">
              <a:buFont typeface="Wingdings" pitchFamily="2" charset="2"/>
              <a:buChar char="§"/>
            </a:pPr>
            <a:r>
              <a:rPr lang="en-US" sz="2400" b="1" smtClean="0">
                <a:solidFill>
                  <a:srgbClr val="0B5395"/>
                </a:solidFill>
              </a:rPr>
              <a:t>Of value to the FQHCs</a:t>
            </a:r>
          </a:p>
          <a:p>
            <a:pPr marL="1143000" lvl="2" indent="-228600" eaLnBrk="1" hangingPunct="1">
              <a:buFont typeface="Wingdings" pitchFamily="2" charset="2"/>
              <a:buChar char="§"/>
            </a:pPr>
            <a:r>
              <a:rPr lang="en-US" sz="2400" b="1" smtClean="0">
                <a:solidFill>
                  <a:srgbClr val="0B5395"/>
                </a:solidFill>
              </a:rPr>
              <a:t>Tied to implementation outcome(s)</a:t>
            </a:r>
          </a:p>
          <a:p>
            <a:pPr marL="1143000" lvl="2" indent="-228600" eaLnBrk="1" hangingPunct="1">
              <a:buFont typeface="Wingdings" pitchFamily="2" charset="2"/>
              <a:buChar char="§"/>
            </a:pPr>
            <a:r>
              <a:rPr lang="en-US" sz="2400" b="1" smtClean="0">
                <a:solidFill>
                  <a:srgbClr val="0B5395"/>
                </a:solidFill>
              </a:rPr>
              <a:t>Available measures </a:t>
            </a:r>
          </a:p>
          <a:p>
            <a:pPr marL="1143000" lvl="2" indent="-228600" eaLnBrk="1" hangingPunct="1">
              <a:buFont typeface="Wingdings" pitchFamily="2" charset="2"/>
              <a:buChar char="§"/>
            </a:pPr>
            <a:r>
              <a:rPr lang="en-US" sz="2400" b="1" smtClean="0">
                <a:solidFill>
                  <a:srgbClr val="0B5395"/>
                </a:solidFill>
              </a:rPr>
              <a:t>Brief </a:t>
            </a:r>
          </a:p>
          <a:p>
            <a:pPr marL="1143000" lvl="2" indent="-228600" eaLnBrk="1" hangingPunct="1">
              <a:buFont typeface="Wingdings" pitchFamily="2" charset="2"/>
              <a:buChar char="§"/>
            </a:pPr>
            <a:endParaRPr lang="en-US" sz="2400" b="1" smtClean="0">
              <a:solidFill>
                <a:srgbClr val="0B5395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7176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 idx="4294967295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algn="ctr"/>
            <a:r>
              <a:rPr lang="en-US" sz="3600" dirty="0" smtClean="0">
                <a:solidFill>
                  <a:srgbClr val="002060"/>
                </a:solidFill>
                <a:latin typeface="Trebuchet MS" pitchFamily="34" charset="0"/>
              </a:rPr>
              <a:t>FQHC Workgroup Discussion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4294967295"/>
          </p:nvPr>
        </p:nvSpPr>
        <p:spPr>
          <a:xfrm>
            <a:off x="838200" y="1447800"/>
            <a:ext cx="8229600" cy="4389438"/>
          </a:xfrm>
        </p:spPr>
        <p:txBody>
          <a:bodyPr/>
          <a:lstStyle/>
          <a:p>
            <a:pPr marL="495300" indent="-495300" eaLnBrk="1" hangingPunct="1">
              <a:buFont typeface="Wingdings" pitchFamily="2" charset="2"/>
              <a:buChar char="§"/>
            </a:pPr>
            <a:endParaRPr lang="en-US" b="1" dirty="0" smtClean="0">
              <a:solidFill>
                <a:srgbClr val="0B5395"/>
              </a:solidFill>
            </a:endParaRPr>
          </a:p>
          <a:p>
            <a:pPr marL="495300" indent="-495300"/>
            <a:r>
              <a:rPr lang="en-US" b="1" dirty="0" smtClean="0">
                <a:solidFill>
                  <a:srgbClr val="0B5395"/>
                </a:solidFill>
              </a:rPr>
              <a:t>Methods </a:t>
            </a:r>
          </a:p>
          <a:p>
            <a:pPr marL="914400" lvl="1" indent="-457200"/>
            <a:r>
              <a:rPr lang="en-US" b="1" dirty="0" smtClean="0">
                <a:solidFill>
                  <a:srgbClr val="0B5395"/>
                </a:solidFill>
              </a:rPr>
              <a:t>Framing in terms of issues important to FQHCs</a:t>
            </a:r>
          </a:p>
          <a:p>
            <a:pPr marL="914400" lvl="1" indent="-457200"/>
            <a:r>
              <a:rPr lang="en-US" b="1" dirty="0" smtClean="0">
                <a:solidFill>
                  <a:srgbClr val="0B5395"/>
                </a:solidFill>
              </a:rPr>
              <a:t>Target audience </a:t>
            </a:r>
          </a:p>
          <a:p>
            <a:pPr marL="914400" lvl="1" indent="-457200"/>
            <a:r>
              <a:rPr lang="en-US" b="1" dirty="0" smtClean="0">
                <a:solidFill>
                  <a:srgbClr val="0B5395"/>
                </a:solidFill>
              </a:rPr>
              <a:t>Engage FQHCs, PCAs, NACHC, HRSA </a:t>
            </a:r>
          </a:p>
          <a:p>
            <a:pPr marL="914400" lvl="1" indent="-457200"/>
            <a:r>
              <a:rPr lang="en-US" b="1" dirty="0" smtClean="0">
                <a:solidFill>
                  <a:srgbClr val="0B5395"/>
                </a:solidFill>
              </a:rPr>
              <a:t>Web-based</a:t>
            </a:r>
          </a:p>
          <a:p>
            <a:pPr marL="914400" lvl="1" indent="-457200"/>
            <a:r>
              <a:rPr lang="en-US" b="1" dirty="0" smtClean="0">
                <a:solidFill>
                  <a:srgbClr val="0B5395"/>
                </a:solidFill>
              </a:rPr>
              <a:t>CPCRN states</a:t>
            </a:r>
          </a:p>
          <a:p>
            <a:pPr marL="914400" lvl="1" indent="-457200"/>
            <a:endParaRPr lang="en-US" b="1" dirty="0" smtClean="0">
              <a:solidFill>
                <a:srgbClr val="0B5395"/>
              </a:solidFill>
            </a:endParaRPr>
          </a:p>
          <a:p>
            <a:pPr marL="1314450" lvl="2" indent="-400050"/>
            <a:endParaRPr lang="en-US" b="1" dirty="0" smtClean="0">
              <a:solidFill>
                <a:srgbClr val="0B5395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82017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5400" smtClean="0"/>
              <a:t/>
            </a:r>
            <a:br>
              <a:rPr lang="en-US" sz="5400" smtClean="0"/>
            </a:br>
            <a:endParaRPr lang="en-US" smtClean="0"/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>
          <a:xfrm>
            <a:off x="457200" y="1524000"/>
            <a:ext cx="8534400" cy="5181600"/>
          </a:xfrm>
        </p:spPr>
        <p:txBody>
          <a:bodyPr/>
          <a:lstStyle/>
          <a:p>
            <a:r>
              <a:rPr lang="en-US" dirty="0" smtClean="0"/>
              <a:t>UW to annotate how Capacity for Change (CFC) survey items map to CFIR domains/constructs (Oct 2011)</a:t>
            </a:r>
          </a:p>
          <a:p>
            <a:r>
              <a:rPr lang="en-US" dirty="0" smtClean="0"/>
              <a:t>Engage partners (Oct 2011)</a:t>
            </a:r>
          </a:p>
          <a:p>
            <a:r>
              <a:rPr lang="en-US" dirty="0" smtClean="0"/>
              <a:t>Each participating site appoints 1 Survey Designee</a:t>
            </a:r>
          </a:p>
          <a:p>
            <a:pPr lvl="1"/>
            <a:r>
              <a:rPr lang="en-US" dirty="0" smtClean="0"/>
              <a:t>Represent site on selection of constructs from UW CFC Survey to include/adapt (Oct/Nov 2011)</a:t>
            </a:r>
          </a:p>
          <a:p>
            <a:pPr lvl="1"/>
            <a:r>
              <a:rPr lang="en-US" dirty="0" smtClean="0"/>
              <a:t>Serve as point of contact for Partnership Committee work with FQHCs/PCAs/NACHC</a:t>
            </a:r>
          </a:p>
          <a:p>
            <a:r>
              <a:rPr lang="en-US" dirty="0" smtClean="0"/>
              <a:t>Identify gaps based on selected CFIR constructs</a:t>
            </a:r>
          </a:p>
          <a:p>
            <a:pPr lvl="1"/>
            <a:r>
              <a:rPr lang="en-US" dirty="0" smtClean="0"/>
              <a:t>Participating sites to select domain/constructs (Oct 2011)</a:t>
            </a:r>
          </a:p>
          <a:p>
            <a:pPr lvl="1"/>
            <a:r>
              <a:rPr lang="en-US" dirty="0" smtClean="0"/>
              <a:t>Report to Survey Workgroup (Dec/Jan 2012)</a:t>
            </a:r>
          </a:p>
          <a:p>
            <a:pPr lvl="2"/>
            <a:r>
              <a:rPr lang="en-US" dirty="0" smtClean="0"/>
              <a:t>Available items/scales/measures</a:t>
            </a:r>
          </a:p>
        </p:txBody>
      </p:sp>
      <p:sp>
        <p:nvSpPr>
          <p:cNvPr id="25604" name="Title 1"/>
          <p:cNvSpPr>
            <a:spLocks/>
          </p:cNvSpPr>
          <p:nvPr/>
        </p:nvSpPr>
        <p:spPr bwMode="auto">
          <a:xfrm>
            <a:off x="4572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algn="ctr"/>
            <a:r>
              <a:rPr lang="en-US" sz="3600">
                <a:solidFill>
                  <a:srgbClr val="04617B"/>
                </a:solidFill>
                <a:latin typeface="Trebuchet MS" pitchFamily="34" charset="0"/>
              </a:rPr>
              <a:t>Year 3 Survey Activities</a:t>
            </a:r>
            <a:r>
              <a:rPr lang="en-US" sz="3600">
                <a:solidFill>
                  <a:schemeClr val="tx2"/>
                </a:solidFill>
                <a:latin typeface="Trebuchet MS" pitchFamily="34" charset="0"/>
              </a:rPr>
              <a:t> &amp; Timeline</a:t>
            </a:r>
          </a:p>
        </p:txBody>
      </p:sp>
    </p:spTree>
    <p:extLst>
      <p:ext uri="{BB962C8B-B14F-4D97-AF65-F5344CB8AC3E}">
        <p14:creationId xmlns="" xmlns:p14="http://schemas.microsoft.com/office/powerpoint/2010/main" val="109536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5400" smtClean="0"/>
              <a:t/>
            </a:r>
            <a:br>
              <a:rPr lang="en-US" sz="5400" smtClean="0"/>
            </a:br>
            <a:endParaRPr lang="en-US" smtClean="0"/>
          </a:p>
        </p:txBody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82296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Select constructs/items to add to survey (Jan 2012)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IRB application (Feb 2012)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Refine survey/Pre-test survey (Feb-April 2012)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Recruitment of FQHCs (Jan-April 2012)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Local/state/national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Implement survey (May/June 2012)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Data cleaning/Analysis (July/Aug 2012)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Report to FQHCs/PCAs/NACHC (Sept 2012)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NACHC CHI and Expo Sept 7-12, 2012, Orlando FL</a:t>
            </a:r>
          </a:p>
          <a:p>
            <a:pPr>
              <a:lnSpc>
                <a:spcPct val="90000"/>
              </a:lnSpc>
            </a:pPr>
            <a:endParaRPr lang="en-US" dirty="0" smtClean="0"/>
          </a:p>
          <a:p>
            <a:pPr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26628" name="Title 1"/>
          <p:cNvSpPr>
            <a:spLocks/>
          </p:cNvSpPr>
          <p:nvPr/>
        </p:nvSpPr>
        <p:spPr bwMode="auto">
          <a:xfrm>
            <a:off x="4572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algn="ctr"/>
            <a:r>
              <a:rPr lang="en-US" sz="3600">
                <a:solidFill>
                  <a:srgbClr val="04617B"/>
                </a:solidFill>
                <a:latin typeface="Trebuchet MS" pitchFamily="34" charset="0"/>
              </a:rPr>
              <a:t>Year 3 Survey Activities</a:t>
            </a:r>
            <a:r>
              <a:rPr lang="en-US" sz="3600">
                <a:solidFill>
                  <a:schemeClr val="tx2"/>
                </a:solidFill>
                <a:latin typeface="Trebuchet MS" pitchFamily="34" charset="0"/>
              </a:rPr>
              <a:t> &amp; Timeline</a:t>
            </a:r>
          </a:p>
        </p:txBody>
      </p:sp>
    </p:spTree>
    <p:extLst>
      <p:ext uri="{BB962C8B-B14F-4D97-AF65-F5344CB8AC3E}">
        <p14:creationId xmlns="" xmlns:p14="http://schemas.microsoft.com/office/powerpoint/2010/main" val="242374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  <a:t>FQHC Workgroup </a:t>
            </a:r>
            <a:br>
              <a:rPr lang="en-US" sz="3600" smtClean="0">
                <a:solidFill>
                  <a:srgbClr val="002060"/>
                </a:solidFill>
                <a:latin typeface="Trebuchet MS" pitchFamily="34" charset="0"/>
              </a:rPr>
            </a:br>
            <a:r>
              <a:rPr lang="en-US" sz="3200" smtClean="0">
                <a:latin typeface="Trebuchet MS" pitchFamily="34" charset="0"/>
              </a:rPr>
              <a:t>Qualitative Inquiry Subgroup</a:t>
            </a: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838200" y="2239963"/>
            <a:ext cx="8229600" cy="4389437"/>
          </a:xfrm>
        </p:spPr>
        <p:txBody>
          <a:bodyPr/>
          <a:lstStyle/>
          <a:p>
            <a:pPr eaLnBrk="1" hangingPunct="1"/>
            <a:r>
              <a:rPr lang="en-US" dirty="0"/>
              <a:t>Appreciative Inquiry </a:t>
            </a:r>
            <a:r>
              <a:rPr lang="en-US" dirty="0" smtClean="0"/>
              <a:t>at </a:t>
            </a:r>
            <a:r>
              <a:rPr lang="en-US" dirty="0"/>
              <a:t>the 21</a:t>
            </a:r>
            <a:r>
              <a:rPr lang="en-US" baseline="30000" dirty="0"/>
              <a:t>st</a:t>
            </a:r>
            <a:r>
              <a:rPr lang="en-US" dirty="0"/>
              <a:t> Annual Midwest Stream Farmworker Health Forum </a:t>
            </a:r>
            <a:r>
              <a:rPr lang="en-US" dirty="0" smtClean="0"/>
              <a:t>– Nov 10</a:t>
            </a:r>
            <a:r>
              <a:rPr lang="en-US" baseline="30000" dirty="0" smtClean="0"/>
              <a:t>th</a:t>
            </a:r>
            <a:r>
              <a:rPr lang="en-US" dirty="0" smtClean="0"/>
              <a:t> 2011</a:t>
            </a:r>
          </a:p>
          <a:p>
            <a:pPr eaLnBrk="1" hangingPunct="1"/>
            <a:r>
              <a:rPr lang="en-US" dirty="0" smtClean="0"/>
              <a:t>Abstract for D&amp;I conference – Nov 2011</a:t>
            </a:r>
          </a:p>
          <a:p>
            <a:pPr eaLnBrk="1" hangingPunct="1"/>
            <a:r>
              <a:rPr lang="en-US" dirty="0" smtClean="0"/>
              <a:t>Analysis Oct 2011-Jan 2012</a:t>
            </a:r>
          </a:p>
          <a:p>
            <a:pPr eaLnBrk="1" hangingPunct="1"/>
            <a:r>
              <a:rPr lang="en-US" dirty="0" smtClean="0"/>
              <a:t>Recommendations for survey- Jan 2012</a:t>
            </a:r>
          </a:p>
          <a:p>
            <a:pPr eaLnBrk="1" hangingPunct="1"/>
            <a:r>
              <a:rPr lang="en-US" dirty="0" smtClean="0"/>
              <a:t>Additional Focus groups on survey draft – P&amp;I conference - Mar 2012</a:t>
            </a:r>
          </a:p>
          <a:p>
            <a:pPr eaLnBrk="1" hangingPunct="1"/>
            <a:r>
              <a:rPr lang="en-US" dirty="0" smtClean="0"/>
              <a:t>Presentation at D &amp; I conference – Mar 2012</a:t>
            </a:r>
          </a:p>
          <a:p>
            <a:pPr eaLnBrk="1" hangingPunct="1"/>
            <a:r>
              <a:rPr lang="en-US" dirty="0" smtClean="0"/>
              <a:t>Manuscript – May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US" sz="4000" smtClean="0"/>
              <a:t>Focus of FQHCs Data Subcommittee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533400" y="2667000"/>
          <a:ext cx="7848600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28800" y="1676400"/>
            <a:ext cx="6400800" cy="584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3200" dirty="0"/>
              <a:t>Build partnership across the country</a:t>
            </a:r>
          </a:p>
        </p:txBody>
      </p:sp>
      <p:sp>
        <p:nvSpPr>
          <p:cNvPr id="12" name="Bent-Up Arrow 11"/>
          <p:cNvSpPr/>
          <p:nvPr/>
        </p:nvSpPr>
        <p:spPr>
          <a:xfrm rot="10800000">
            <a:off x="762000" y="1828800"/>
            <a:ext cx="914400" cy="99060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4400" smtClean="0"/>
              <a:t>FQHC Data Subcommittee</a:t>
            </a:r>
            <a:br>
              <a:rPr lang="en-US" sz="4400" smtClean="0"/>
            </a:br>
            <a:r>
              <a:rPr lang="en-US" sz="4000" smtClean="0"/>
              <a:t>Current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en-US" dirty="0" smtClean="0"/>
              <a:t>Monthly calls</a:t>
            </a:r>
          </a:p>
          <a:p>
            <a:pPr lvl="1" eaLnBrk="1" hangingPunct="1">
              <a:defRPr/>
            </a:pPr>
            <a:r>
              <a:rPr lang="en-US" dirty="0" smtClean="0"/>
              <a:t>Discuss, share, learn, and develop new ideas</a:t>
            </a:r>
          </a:p>
          <a:p>
            <a:pPr lvl="1" eaLnBrk="1" hangingPunct="1">
              <a:defRPr/>
            </a:pPr>
            <a:r>
              <a:rPr lang="en-US" dirty="0" smtClean="0"/>
              <a:t>“Share &amp; Learn”/guest speaker portion and sub-committee business portion</a:t>
            </a:r>
          </a:p>
          <a:p>
            <a:pPr eaLnBrk="1" hangingPunct="1">
              <a:defRPr/>
            </a:pPr>
            <a:r>
              <a:rPr lang="en-US" dirty="0" smtClean="0"/>
              <a:t>Have 2 writing projects</a:t>
            </a:r>
          </a:p>
          <a:p>
            <a:pPr lvl="1" eaLnBrk="1" hangingPunct="1">
              <a:defRPr/>
            </a:pPr>
            <a:r>
              <a:rPr lang="en-US" dirty="0" smtClean="0"/>
              <a:t>Editorial on FQHC-academic partnerships around data use</a:t>
            </a:r>
          </a:p>
          <a:p>
            <a:pPr lvl="1" eaLnBrk="1" hangingPunct="1">
              <a:defRPr/>
            </a:pPr>
            <a:r>
              <a:rPr lang="en-US" dirty="0" smtClean="0"/>
              <a:t>GIS-based analyses of FQHC populations and service areas</a:t>
            </a:r>
          </a:p>
          <a:p>
            <a:pPr eaLnBrk="1" hangingPunct="1">
              <a:defRPr/>
            </a:pPr>
            <a:r>
              <a:rPr lang="en-US" dirty="0" smtClean="0"/>
              <a:t>Future activities include: </a:t>
            </a:r>
          </a:p>
          <a:p>
            <a:pPr lvl="1" eaLnBrk="1" hangingPunct="1">
              <a:defRPr/>
            </a:pPr>
            <a:r>
              <a:rPr lang="en-US" dirty="0" smtClean="0"/>
              <a:t>Utilization of Uniform Data System (UDS) data</a:t>
            </a:r>
          </a:p>
          <a:p>
            <a:pPr lvl="1" eaLnBrk="1" hangingPunct="1">
              <a:defRPr/>
            </a:pPr>
            <a:r>
              <a:rPr lang="en-US" dirty="0" smtClean="0"/>
              <a:t>More GIS application with FQHC populations and neighborhood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2895600" y="1371600"/>
            <a:ext cx="2514600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/>
              <a:t>  </a:t>
            </a:r>
            <a:r>
              <a:rPr lang="en-US" b="1" dirty="0"/>
              <a:t> Qualitative inquiry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yes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err="1" smtClean="0"/>
              <a:t>tbd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err="1" smtClean="0"/>
              <a:t>tbd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no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yes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yes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yes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no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yes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endParaRPr lang="en-US" dirty="0"/>
          </a:p>
        </p:txBody>
      </p:sp>
      <p:sp>
        <p:nvSpPr>
          <p:cNvPr id="4099" name="Line 5"/>
          <p:cNvSpPr>
            <a:spLocks noChangeShapeType="1"/>
          </p:cNvSpPr>
          <p:nvPr/>
        </p:nvSpPr>
        <p:spPr bwMode="auto">
          <a:xfrm>
            <a:off x="5638800" y="1371600"/>
            <a:ext cx="0" cy="457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0" name="Text Box 7"/>
          <p:cNvSpPr txBox="1">
            <a:spLocks noChangeArrowheads="1"/>
          </p:cNvSpPr>
          <p:nvPr/>
        </p:nvSpPr>
        <p:spPr bwMode="auto">
          <a:xfrm>
            <a:off x="533400" y="1828800"/>
            <a:ext cx="2362200" cy="366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Emory</a:t>
            </a:r>
          </a:p>
          <a:p>
            <a:pPr eaLnBrk="1" hangingPunct="1">
              <a:spcBef>
                <a:spcPct val="50000"/>
              </a:spcBef>
            </a:pPr>
            <a:r>
              <a:rPr lang="en-US"/>
              <a:t>Texas A&amp;M</a:t>
            </a:r>
          </a:p>
          <a:p>
            <a:pPr eaLnBrk="1" hangingPunct="1">
              <a:spcBef>
                <a:spcPct val="50000"/>
              </a:spcBef>
            </a:pPr>
            <a:r>
              <a:rPr lang="en-US"/>
              <a:t>Wash U</a:t>
            </a:r>
          </a:p>
          <a:p>
            <a:pPr eaLnBrk="1" hangingPunct="1">
              <a:spcBef>
                <a:spcPct val="50000"/>
              </a:spcBef>
            </a:pPr>
            <a:r>
              <a:rPr lang="en-US"/>
              <a:t>UCLA</a:t>
            </a:r>
          </a:p>
          <a:p>
            <a:pPr eaLnBrk="1" hangingPunct="1">
              <a:spcBef>
                <a:spcPct val="50000"/>
              </a:spcBef>
            </a:pPr>
            <a:r>
              <a:rPr lang="en-US"/>
              <a:t>CO</a:t>
            </a:r>
          </a:p>
          <a:p>
            <a:pPr eaLnBrk="1" hangingPunct="1">
              <a:spcBef>
                <a:spcPct val="50000"/>
              </a:spcBef>
            </a:pPr>
            <a:r>
              <a:rPr lang="en-US"/>
              <a:t>SC</a:t>
            </a:r>
          </a:p>
          <a:p>
            <a:pPr eaLnBrk="1" hangingPunct="1">
              <a:spcBef>
                <a:spcPct val="50000"/>
              </a:spcBef>
            </a:pPr>
            <a:r>
              <a:rPr lang="en-US"/>
              <a:t>UTH</a:t>
            </a:r>
          </a:p>
          <a:p>
            <a:pPr eaLnBrk="1" hangingPunct="1">
              <a:spcBef>
                <a:spcPct val="50000"/>
              </a:spcBef>
            </a:pPr>
            <a:r>
              <a:rPr lang="en-US"/>
              <a:t>UNC</a:t>
            </a:r>
          </a:p>
          <a:p>
            <a:pPr eaLnBrk="1" hangingPunct="1">
              <a:spcBef>
                <a:spcPct val="50000"/>
              </a:spcBef>
            </a:pPr>
            <a:r>
              <a:rPr lang="en-US"/>
              <a:t>UW</a:t>
            </a:r>
          </a:p>
        </p:txBody>
      </p:sp>
      <p:sp>
        <p:nvSpPr>
          <p:cNvPr id="4101" name="Text Box 8"/>
          <p:cNvSpPr txBox="1">
            <a:spLocks noChangeArrowheads="1"/>
          </p:cNvSpPr>
          <p:nvPr/>
        </p:nvSpPr>
        <p:spPr bwMode="auto">
          <a:xfrm>
            <a:off x="6162675" y="1371600"/>
            <a:ext cx="1905000" cy="408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 dirty="0" smtClean="0"/>
              <a:t>Survey</a:t>
            </a:r>
            <a:endParaRPr lang="en-US" b="1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yes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err="1" smtClean="0"/>
              <a:t>tbd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yes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yes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yes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yes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yes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maybe</a:t>
            </a:r>
            <a:endParaRPr lang="en-US" dirty="0"/>
          </a:p>
          <a:p>
            <a:pPr algn="ctr" eaLnBrk="1" hangingPunct="1">
              <a:spcBef>
                <a:spcPct val="50000"/>
              </a:spcBef>
            </a:pPr>
            <a:r>
              <a:rPr lang="en-US" dirty="0" smtClean="0"/>
              <a:t>yes</a:t>
            </a:r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0" y="4572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3600" dirty="0" smtClean="0">
                <a:solidFill>
                  <a:srgbClr val="002060"/>
                </a:solidFill>
                <a:latin typeface="Trebuchet MS" pitchFamily="34" charset="0"/>
              </a:rPr>
              <a:t>FQHC Workgroup</a:t>
            </a:r>
            <a:endParaRPr lang="en-US" sz="3600" dirty="0">
              <a:solidFill>
                <a:srgbClr val="002060"/>
              </a:solidFill>
              <a:latin typeface="Trebuchet M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168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4660</TotalTime>
  <Words>518</Words>
  <Application>Microsoft Office PowerPoint</Application>
  <PresentationFormat>On-screen Show (4:3)</PresentationFormat>
  <Paragraphs>115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</vt:lpstr>
      <vt:lpstr>Slide 1</vt:lpstr>
      <vt:lpstr>FQHC Workgroup  Discussion</vt:lpstr>
      <vt:lpstr>FQHC Workgroup  Discussion</vt:lpstr>
      <vt:lpstr>FQHC Workgroup Discussion</vt:lpstr>
      <vt:lpstr> </vt:lpstr>
      <vt:lpstr> </vt:lpstr>
      <vt:lpstr>FQHC Workgroup  Qualitative Inquiry Subgroup</vt:lpstr>
      <vt:lpstr>Focus of FQHCs Data Subcommittee</vt:lpstr>
      <vt:lpstr>FQHC Data Subcommittee Current Activities</vt:lpstr>
      <vt:lpstr>Slide 10</vt:lpstr>
    </vt:vector>
  </TitlesOfParts>
  <Company>TAMHSC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CTxCPCRN The Central Texas Cancer Prevention and Control Research Network</dc:title>
  <dc:creator>MMWernicke</dc:creator>
  <cp:lastModifiedBy>dbush</cp:lastModifiedBy>
  <cp:revision>263</cp:revision>
  <cp:lastPrinted>2011-05-24T22:30:25Z</cp:lastPrinted>
  <dcterms:created xsi:type="dcterms:W3CDTF">2009-09-30T19:03:27Z</dcterms:created>
  <dcterms:modified xsi:type="dcterms:W3CDTF">2011-10-08T01:31:24Z</dcterms:modified>
</cp:coreProperties>
</file>