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Default Extension="png" ContentType="image/png"/>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6" r:id="rId1"/>
    <p:sldMasterId id="2147483826" r:id="rId2"/>
  </p:sldMasterIdLst>
  <p:notesMasterIdLst>
    <p:notesMasterId r:id="rId19"/>
  </p:notesMasterIdLst>
  <p:handoutMasterIdLst>
    <p:handoutMasterId r:id="rId20"/>
  </p:handoutMasterIdLst>
  <p:sldIdLst>
    <p:sldId id="258" r:id="rId3"/>
    <p:sldId id="267" r:id="rId4"/>
    <p:sldId id="273" r:id="rId5"/>
    <p:sldId id="274" r:id="rId6"/>
    <p:sldId id="270" r:id="rId7"/>
    <p:sldId id="282" r:id="rId8"/>
    <p:sldId id="283" r:id="rId9"/>
    <p:sldId id="276" r:id="rId10"/>
    <p:sldId id="271" r:id="rId11"/>
    <p:sldId id="285" r:id="rId12"/>
    <p:sldId id="288" r:id="rId13"/>
    <p:sldId id="289" r:id="rId14"/>
    <p:sldId id="290" r:id="rId15"/>
    <p:sldId id="286" r:id="rId16"/>
    <p:sldId id="287" r:id="rId17"/>
    <p:sldId id="272" r:id="rId18"/>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ＭＳ Ｐゴシック" pitchFamily="-106"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106"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106"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106"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106" charset="-128"/>
        <a:cs typeface="+mn-cs"/>
      </a:defRPr>
    </a:lvl5pPr>
    <a:lvl6pPr marL="2286000" algn="l" defTabSz="914400" rtl="0" eaLnBrk="1" latinLnBrk="0" hangingPunct="1">
      <a:defRPr kern="1200">
        <a:solidFill>
          <a:schemeClr val="tx1"/>
        </a:solidFill>
        <a:latin typeface="Arial" charset="0"/>
        <a:ea typeface="ＭＳ Ｐゴシック" pitchFamily="-106" charset="-128"/>
        <a:cs typeface="+mn-cs"/>
      </a:defRPr>
    </a:lvl6pPr>
    <a:lvl7pPr marL="2743200" algn="l" defTabSz="914400" rtl="0" eaLnBrk="1" latinLnBrk="0" hangingPunct="1">
      <a:defRPr kern="1200">
        <a:solidFill>
          <a:schemeClr val="tx1"/>
        </a:solidFill>
        <a:latin typeface="Arial" charset="0"/>
        <a:ea typeface="ＭＳ Ｐゴシック" pitchFamily="-106" charset="-128"/>
        <a:cs typeface="+mn-cs"/>
      </a:defRPr>
    </a:lvl7pPr>
    <a:lvl8pPr marL="3200400" algn="l" defTabSz="914400" rtl="0" eaLnBrk="1" latinLnBrk="0" hangingPunct="1">
      <a:defRPr kern="1200">
        <a:solidFill>
          <a:schemeClr val="tx1"/>
        </a:solidFill>
        <a:latin typeface="Arial" charset="0"/>
        <a:ea typeface="ＭＳ Ｐゴシック" pitchFamily="-106" charset="-128"/>
        <a:cs typeface="+mn-cs"/>
      </a:defRPr>
    </a:lvl8pPr>
    <a:lvl9pPr marL="3657600" algn="l" defTabSz="914400" rtl="0" eaLnBrk="1" latinLnBrk="0" hangingPunct="1">
      <a:defRPr kern="1200">
        <a:solidFill>
          <a:schemeClr val="tx1"/>
        </a:solidFill>
        <a:latin typeface="Arial" charset="0"/>
        <a:ea typeface="ＭＳ Ｐゴシック" pitchFamily="-106"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347"/>
    <a:srgbClr val="079D60"/>
    <a:srgbClr val="A94180"/>
    <a:srgbClr val="92D050"/>
    <a:srgbClr val="775C7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52993" autoAdjust="0"/>
  </p:normalViewPr>
  <p:slideViewPr>
    <p:cSldViewPr snapToGrid="0">
      <p:cViewPr>
        <p:scale>
          <a:sx n="61" d="100"/>
          <a:sy n="61" d="100"/>
        </p:scale>
        <p:origin x="-1698" y="-665"/>
      </p:cViewPr>
      <p:guideLst>
        <p:guide orient="horz" pos="2160"/>
        <p:guide pos="2880"/>
      </p:guideLst>
    </p:cSldViewPr>
  </p:slideViewPr>
  <p:notesTextViewPr>
    <p:cViewPr>
      <p:scale>
        <a:sx n="100" d="100"/>
        <a:sy n="100" d="100"/>
      </p:scale>
      <p:origin x="0" y="0"/>
    </p:cViewPr>
  </p:notesTextViewPr>
  <p:notesViewPr>
    <p:cSldViewPr snapToGrid="0">
      <p:cViewPr varScale="1">
        <p:scale>
          <a:sx n="53" d="100"/>
          <a:sy n="53" d="100"/>
        </p:scale>
        <p:origin x="-1698" y="-90"/>
      </p:cViewPr>
      <p:guideLst>
        <p:guide orient="horz" pos="2928"/>
        <p:guide pos="2208"/>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4"/>
  <c:chart>
    <c:title>
      <c:tx>
        <c:rich>
          <a:bodyPr/>
          <a:lstStyle/>
          <a:p>
            <a:pPr>
              <a:defRPr/>
            </a:pPr>
            <a:r>
              <a:rPr lang="en-US" sz="1800" baseline="0" dirty="0"/>
              <a:t>HPV Vaccine Initiation</a:t>
            </a:r>
          </a:p>
        </c:rich>
      </c:tx>
      <c:layout/>
    </c:title>
    <c:plotArea>
      <c:layout/>
      <c:barChart>
        <c:barDir val="col"/>
        <c:grouping val="clustered"/>
        <c:ser>
          <c:idx val="0"/>
          <c:order val="0"/>
          <c:tx>
            <c:strRef>
              <c:f>Sheet1!$B$1</c:f>
              <c:strCache>
                <c:ptCount val="1"/>
                <c:pt idx="0">
                  <c:v>Series 1</c:v>
                </c:pt>
              </c:strCache>
            </c:strRef>
          </c:tx>
          <c:cat>
            <c:strRef>
              <c:f>Sheet1!$A$2:$A$5</c:f>
              <c:strCache>
                <c:ptCount val="4"/>
                <c:pt idx="0">
                  <c:v>White</c:v>
                </c:pt>
                <c:pt idx="1">
                  <c:v>Latino</c:v>
                </c:pt>
                <c:pt idx="2">
                  <c:v>A Am</c:v>
                </c:pt>
                <c:pt idx="3">
                  <c:v>Asian</c:v>
                </c:pt>
              </c:strCache>
            </c:strRef>
          </c:cat>
          <c:val>
            <c:numRef>
              <c:f>Sheet1!$B$2:$B$5</c:f>
              <c:numCache>
                <c:formatCode>General</c:formatCode>
                <c:ptCount val="4"/>
                <c:pt idx="0">
                  <c:v>46</c:v>
                </c:pt>
                <c:pt idx="1">
                  <c:v>56</c:v>
                </c:pt>
                <c:pt idx="2">
                  <c:v>49</c:v>
                </c:pt>
                <c:pt idx="3">
                  <c:v>50</c:v>
                </c:pt>
              </c:numCache>
            </c:numRef>
          </c:val>
        </c:ser>
        <c:ser>
          <c:idx val="1"/>
          <c:order val="1"/>
          <c:tx>
            <c:strRef>
              <c:f>Sheet1!$C$1</c:f>
              <c:strCache>
                <c:ptCount val="1"/>
                <c:pt idx="0">
                  <c:v>Column1</c:v>
                </c:pt>
              </c:strCache>
            </c:strRef>
          </c:tx>
          <c:cat>
            <c:strRef>
              <c:f>Sheet1!$A$2:$A$5</c:f>
              <c:strCache>
                <c:ptCount val="4"/>
                <c:pt idx="0">
                  <c:v>White</c:v>
                </c:pt>
                <c:pt idx="1">
                  <c:v>Latino</c:v>
                </c:pt>
                <c:pt idx="2">
                  <c:v>A Am</c:v>
                </c:pt>
                <c:pt idx="3">
                  <c:v>Asian</c:v>
                </c:pt>
              </c:strCache>
            </c:strRef>
          </c:cat>
          <c:val>
            <c:numRef>
              <c:f>Sheet1!$C$2:$C$5</c:f>
              <c:numCache>
                <c:formatCode>General</c:formatCode>
                <c:ptCount val="4"/>
              </c:numCache>
            </c:numRef>
          </c:val>
        </c:ser>
        <c:ser>
          <c:idx val="2"/>
          <c:order val="2"/>
          <c:tx>
            <c:strRef>
              <c:f>Sheet1!$D$1</c:f>
              <c:strCache>
                <c:ptCount val="1"/>
                <c:pt idx="0">
                  <c:v>Column2</c:v>
                </c:pt>
              </c:strCache>
            </c:strRef>
          </c:tx>
          <c:cat>
            <c:strRef>
              <c:f>Sheet1!$A$2:$A$5</c:f>
              <c:strCache>
                <c:ptCount val="4"/>
                <c:pt idx="0">
                  <c:v>White</c:v>
                </c:pt>
                <c:pt idx="1">
                  <c:v>Latino</c:v>
                </c:pt>
                <c:pt idx="2">
                  <c:v>A Am</c:v>
                </c:pt>
                <c:pt idx="3">
                  <c:v>Asian</c:v>
                </c:pt>
              </c:strCache>
            </c:strRef>
          </c:cat>
          <c:val>
            <c:numRef>
              <c:f>Sheet1!$D$2:$D$5</c:f>
              <c:numCache>
                <c:formatCode>General</c:formatCode>
                <c:ptCount val="4"/>
              </c:numCache>
            </c:numRef>
          </c:val>
        </c:ser>
        <c:axId val="123751424"/>
        <c:axId val="129831680"/>
      </c:barChart>
      <c:catAx>
        <c:axId val="123751424"/>
        <c:scaling>
          <c:orientation val="minMax"/>
        </c:scaling>
        <c:axPos val="b"/>
        <c:tickLblPos val="nextTo"/>
        <c:crossAx val="129831680"/>
        <c:crosses val="autoZero"/>
        <c:auto val="1"/>
        <c:lblAlgn val="ctr"/>
        <c:lblOffset val="100"/>
      </c:catAx>
      <c:valAx>
        <c:axId val="129831680"/>
        <c:scaling>
          <c:orientation val="minMax"/>
          <c:max val="100"/>
        </c:scaling>
        <c:axPos val="l"/>
        <c:majorGridlines/>
        <c:numFmt formatCode="General" sourceLinked="1"/>
        <c:tickLblPos val="nextTo"/>
        <c:crossAx val="123751424"/>
        <c:crosses val="autoZero"/>
        <c:crossBetween val="between"/>
      </c:valAx>
    </c:plotArea>
    <c:plotVisOnly val="1"/>
  </c:chart>
  <c:txPr>
    <a:bodyPr/>
    <a:lstStyle/>
    <a:p>
      <a:pPr>
        <a:defRPr sz="1800"/>
      </a:pPr>
      <a:endParaRPr lang="en-US"/>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wrap="square" lIns="93177" tIns="46589" rIns="93177" bIns="46589" numCol="1" anchor="t" anchorCtr="0" compatLnSpc="1">
            <a:prstTxWarp prst="textNoShape">
              <a:avLst/>
            </a:prstTxWarp>
          </a:bodyPr>
          <a:lstStyle>
            <a:lvl1pPr>
              <a:defRPr sz="1200" smtClean="0">
                <a:latin typeface="Calibri" pitchFamily="-106" charset="0"/>
              </a:defRPr>
            </a:lvl1pPr>
          </a:lstStyle>
          <a:p>
            <a:pPr>
              <a:defRPr/>
            </a:pPr>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wrap="square" lIns="93177" tIns="46589" rIns="93177" bIns="46589" numCol="1" anchor="t" anchorCtr="0" compatLnSpc="1">
            <a:prstTxWarp prst="textNoShape">
              <a:avLst/>
            </a:prstTxWarp>
          </a:bodyPr>
          <a:lstStyle>
            <a:lvl1pPr algn="r">
              <a:defRPr sz="1200" smtClean="0">
                <a:latin typeface="Calibri" pitchFamily="-106" charset="0"/>
              </a:defRPr>
            </a:lvl1pPr>
          </a:lstStyle>
          <a:p>
            <a:pPr>
              <a:defRPr/>
            </a:pPr>
            <a:fld id="{77158801-058E-4B6D-92E4-BFA6147C5E51}" type="datetime1">
              <a:rPr lang="en-US"/>
              <a:pPr>
                <a:defRPr/>
              </a:pPr>
              <a:t>10/10/2011</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wrap="square" lIns="93177" tIns="46589" rIns="93177" bIns="46589" numCol="1" anchor="b" anchorCtr="0" compatLnSpc="1">
            <a:prstTxWarp prst="textNoShape">
              <a:avLst/>
            </a:prstTxWarp>
          </a:bodyPr>
          <a:lstStyle>
            <a:lvl1pPr>
              <a:defRPr sz="1200" smtClean="0">
                <a:latin typeface="Calibri" pitchFamily="-106" charset="0"/>
              </a:defRPr>
            </a:lvl1pPr>
          </a:lstStyle>
          <a:p>
            <a:pPr>
              <a:defRPr/>
            </a:pPr>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wrap="square" lIns="93177" tIns="46589" rIns="93177" bIns="46589" numCol="1" anchor="b" anchorCtr="0" compatLnSpc="1">
            <a:prstTxWarp prst="textNoShape">
              <a:avLst/>
            </a:prstTxWarp>
          </a:bodyPr>
          <a:lstStyle>
            <a:lvl1pPr algn="r">
              <a:defRPr sz="1200" smtClean="0">
                <a:latin typeface="Calibri" pitchFamily="-106" charset="0"/>
              </a:defRPr>
            </a:lvl1pPr>
          </a:lstStyle>
          <a:p>
            <a:pPr>
              <a:defRPr/>
            </a:pPr>
            <a:fld id="{220170D3-999A-43F3-A934-CF3EAC0A0536}"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wrap="square" lIns="93177" tIns="46589" rIns="93177" bIns="46589" numCol="1" anchor="t" anchorCtr="0" compatLnSpc="1">
            <a:prstTxWarp prst="textNoShape">
              <a:avLst/>
            </a:prstTxWarp>
          </a:bodyPr>
          <a:lstStyle>
            <a:lvl1pPr>
              <a:defRPr sz="1200" smtClean="0"/>
            </a:lvl1pPr>
          </a:lstStyle>
          <a:p>
            <a:pPr>
              <a:defRPr/>
            </a:pPr>
            <a:endParaRPr lang="en-US"/>
          </a:p>
        </p:txBody>
      </p:sp>
      <p:sp>
        <p:nvSpPr>
          <p:cNvPr id="3" name="Date Placeholder 2"/>
          <p:cNvSpPr>
            <a:spLocks noGrp="1"/>
          </p:cNvSpPr>
          <p:nvPr>
            <p:ph type="dt" idx="1"/>
          </p:nvPr>
        </p:nvSpPr>
        <p:spPr>
          <a:xfrm>
            <a:off x="3970938" y="0"/>
            <a:ext cx="3037840" cy="464820"/>
          </a:xfrm>
          <a:prstGeom prst="rect">
            <a:avLst/>
          </a:prstGeom>
        </p:spPr>
        <p:txBody>
          <a:bodyPr vert="horz" wrap="square" lIns="93177" tIns="46589" rIns="93177" bIns="46589" numCol="1" anchor="t" anchorCtr="0" compatLnSpc="1">
            <a:prstTxWarp prst="textNoShape">
              <a:avLst/>
            </a:prstTxWarp>
          </a:bodyPr>
          <a:lstStyle>
            <a:lvl1pPr algn="r">
              <a:defRPr sz="1200" smtClean="0"/>
            </a:lvl1pPr>
          </a:lstStyle>
          <a:p>
            <a:pPr>
              <a:defRPr/>
            </a:pPr>
            <a:fld id="{B13A02A1-72FA-460B-AE92-10210A9DF325}" type="datetime1">
              <a:rPr lang="en-US"/>
              <a:pPr>
                <a:defRPr/>
              </a:pPr>
              <a:t>10/10/2011</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wrap="square" lIns="93177" tIns="46589" rIns="93177" bIns="46589" numCol="1" anchor="ctr" anchorCtr="0" compatLnSpc="1">
            <a:prstTxWarp prst="textNoShape">
              <a:avLst/>
            </a:prstTxWarp>
          </a:bodyPr>
          <a:lstStyle/>
          <a:p>
            <a:pPr lvl="0"/>
            <a:endParaRPr lang="en-US" noProof="0" smtClean="0"/>
          </a:p>
        </p:txBody>
      </p:sp>
      <p:sp>
        <p:nvSpPr>
          <p:cNvPr id="5" name="Notes Placeholder 4"/>
          <p:cNvSpPr>
            <a:spLocks noGrp="1"/>
          </p:cNvSpPr>
          <p:nvPr>
            <p:ph type="body" sz="quarter" idx="3"/>
          </p:nvPr>
        </p:nvSpPr>
        <p:spPr>
          <a:xfrm>
            <a:off x="701040" y="4415790"/>
            <a:ext cx="5608320" cy="4183380"/>
          </a:xfrm>
          <a:prstGeom prst="rect">
            <a:avLst/>
          </a:prstGeom>
        </p:spPr>
        <p:txBody>
          <a:bodyPr vert="horz" wrap="square" lIns="93177" tIns="46589" rIns="93177" bIns="46589"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wrap="square" lIns="93177" tIns="46589" rIns="93177" bIns="46589" numCol="1" anchor="b" anchorCtr="0" compatLnSpc="1">
            <a:prstTxWarp prst="textNoShape">
              <a:avLst/>
            </a:prstTxWarp>
          </a:bodyPr>
          <a:lstStyle>
            <a:lvl1pPr>
              <a:defRPr sz="1200" smtClean="0"/>
            </a:lvl1pPr>
          </a:lstStyle>
          <a:p>
            <a:pPr>
              <a:defRPr/>
            </a:pPr>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wrap="square" lIns="93177" tIns="46589" rIns="93177" bIns="46589" numCol="1" anchor="b" anchorCtr="0" compatLnSpc="1">
            <a:prstTxWarp prst="textNoShape">
              <a:avLst/>
            </a:prstTxWarp>
          </a:bodyPr>
          <a:lstStyle>
            <a:lvl1pPr algn="r">
              <a:defRPr sz="1200" smtClean="0"/>
            </a:lvl1pPr>
          </a:lstStyle>
          <a:p>
            <a:pPr>
              <a:defRPr/>
            </a:pPr>
            <a:fld id="{962F82C9-B9CB-49D2-B28F-DA1475FEEEF2}"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pitchFamily="-106" charset="-128"/>
        <a:cs typeface="ＭＳ Ｐゴシック" pitchFamily="-106"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itchFamily="-106"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pitchFamily="-106"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pitchFamily="-106"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pitchFamily="-106"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a:lstStyle/>
          <a:p>
            <a:pPr eaLnBrk="1" hangingPunct="1">
              <a:spcBef>
                <a:spcPct val="0"/>
              </a:spcBef>
            </a:pPr>
            <a:r>
              <a:rPr lang="en-US" dirty="0" err="1" smtClean="0"/>
              <a:t>Roshan</a:t>
            </a:r>
            <a:endParaRPr lang="en-US" dirty="0" smtClean="0"/>
          </a:p>
        </p:txBody>
      </p:sp>
      <p:sp>
        <p:nvSpPr>
          <p:cNvPr id="20484" name="Slide Number Placeholder 3"/>
          <p:cNvSpPr>
            <a:spLocks noGrp="1"/>
          </p:cNvSpPr>
          <p:nvPr>
            <p:ph type="sldNum" sz="quarter" idx="5"/>
          </p:nvPr>
        </p:nvSpPr>
        <p:spPr bwMode="auto">
          <a:noFill/>
          <a:ln>
            <a:miter lim="800000"/>
            <a:headEnd/>
            <a:tailEnd/>
          </a:ln>
        </p:spPr>
        <p:txBody>
          <a:bodyPr/>
          <a:lstStyle/>
          <a:p>
            <a:fld id="{0FB56D73-C3C8-4105-B3E7-DE6E2987DE73}"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Roshan</a:t>
            </a:r>
            <a:endParaRPr lang="en-US" dirty="0" smtClean="0"/>
          </a:p>
          <a:p>
            <a:r>
              <a:rPr lang="en-US" dirty="0" smtClean="0"/>
              <a:t>Three CPCRN sites</a:t>
            </a:r>
            <a:r>
              <a:rPr lang="en-US" baseline="0" dirty="0" smtClean="0"/>
              <a:t> participated in the process of data collection: UCLA, Texas and UW in Seattle</a:t>
            </a:r>
          </a:p>
          <a:p>
            <a:endParaRPr lang="en-US" baseline="0" dirty="0" smtClean="0"/>
          </a:p>
          <a:p>
            <a:r>
              <a:rPr lang="en-US" baseline="0" dirty="0" smtClean="0"/>
              <a:t>We initiated this work as a subgroup of the larger HPV group in November of 2008, following the Los Angeles meeting</a:t>
            </a:r>
          </a:p>
          <a:p>
            <a:endParaRPr lang="en-US" baseline="0" dirty="0" smtClean="0"/>
          </a:p>
          <a:p>
            <a:r>
              <a:rPr lang="en-US" baseline="0" dirty="0" smtClean="0"/>
              <a:t>We utilized the Health Behavior Framework to develop a core set of 24 HPV vaccine survey items-used the survey we initially developed at UCLA and had translated into Spanish as a starting point</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Roshan</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Beth:</a:t>
            </a:r>
            <a:r>
              <a:rPr lang="en-US" baseline="0" dirty="0" smtClean="0"/>
              <a:t> Now, w</a:t>
            </a:r>
            <a:r>
              <a:rPr lang="en-US" dirty="0" smtClean="0"/>
              <a:t>e would</a:t>
            </a:r>
            <a:r>
              <a:rPr lang="en-US" baseline="0" dirty="0" smtClean="0"/>
              <a:t> like to share some of the findings of our study. The next few slides show our data stratified by sample….there are a lot of numbers so I will try to focus on just a few key data points for each slide…in Los Angeles data were collected through telephone interviews with mothers who were users of a telephone hotline operated by the county health department, in Seattle data were collected through in-person interviews with a sample of mothers recruited using community-based methods in the rural Yakima Valley region  of Washington State , and the Houston site collected data from two samples of parents….as part of a pilot study being conducted through 211 as well as part of an ongoing colorectal cancer screening study in the Lower Rio Grande Valley. </a:t>
            </a:r>
          </a:p>
          <a:p>
            <a:endParaRPr lang="en-US" baseline="0" dirty="0" smtClean="0"/>
          </a:p>
          <a:p>
            <a:r>
              <a:rPr lang="en-US" baseline="0" dirty="0" smtClean="0"/>
              <a:t>As you can see, the samples differed somewhat in demographic characteristics…which may be due, in part, to differences in the Latino populations between these regions as well differences in the sampling strategies we used. However, majority of respondents were mothers, most provided data in Spanish, were foreign born, a reported very low household incomes and relatively high rates of </a:t>
            </a:r>
            <a:r>
              <a:rPr lang="en-US" baseline="0" dirty="0" err="1" smtClean="0"/>
              <a:t>uninsurance</a:t>
            </a:r>
            <a:r>
              <a:rPr lang="en-US" baseline="0" dirty="0" smtClean="0"/>
              <a:t>. The average age of girls in all samples was around 13.</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Beth: A</a:t>
            </a:r>
            <a:r>
              <a:rPr lang="en-US" baseline="0" dirty="0" smtClean="0"/>
              <a:t> series of items assessed awareness and knowledge about HPV and the vaccine…</a:t>
            </a:r>
            <a:endParaRPr lang="en-US" dirty="0" smtClean="0"/>
          </a:p>
          <a:p>
            <a:endParaRPr lang="en-US" dirty="0" smtClean="0"/>
          </a:p>
          <a:p>
            <a:r>
              <a:rPr lang="en-US" baseline="0" dirty="0" smtClean="0"/>
              <a:t>Around 2/3s of the Los Angeles, Yakima Valley and 2-1-1 samples of parents reported that they had heard of HPV and the HPV vaccine….with lower levels of awareness observed in the Lower Rio Grande Valley</a:t>
            </a:r>
          </a:p>
          <a:p>
            <a:endParaRPr lang="en-US" baseline="0" dirty="0" smtClean="0"/>
          </a:p>
          <a:p>
            <a:r>
              <a:rPr lang="en-US" baseline="0" dirty="0" smtClean="0"/>
              <a:t>Despite these differences in awareness, only a third or less of adolescent girls in any of the respective samples had received the first dose of the HPV vaccine….this is in comparison to a 44% initiation rate nationally based on data collected within the same time frame</a:t>
            </a:r>
          </a:p>
          <a:p>
            <a:r>
              <a:rPr lang="en-US" baseline="0" dirty="0" smtClean="0"/>
              <a:t>….completion of the three-dose series was around 10% or lower across all four groups (also lower than national estimates)</a:t>
            </a:r>
          </a:p>
          <a:p>
            <a:endParaRPr lang="en-US" baseline="0" dirty="0" smtClean="0"/>
          </a:p>
          <a:p>
            <a:endParaRPr lang="en-US" baseline="0" dirty="0" smtClean="0"/>
          </a:p>
          <a:p>
            <a:r>
              <a:rPr lang="en-US" baseline="0" dirty="0" smtClean="0"/>
              <a:t>Among parents of unvaccinated girls, intentions were fairly low….a third or less of mothers of unvaccinated girls in the Los Angeles, Seattle, and 2-1-1 samples intended to vaccinate their daughter in the next 12 months….</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Beth: We also assessed attitudes, beliefs and barriers related to HPV and the</a:t>
            </a:r>
            <a:r>
              <a:rPr lang="en-US" baseline="0" dirty="0" smtClean="0"/>
              <a:t> vaccine. As a measure of perceived susceptibility, we asked parents to rate their daughters risk for HPV compared to other girls of the same age. R</a:t>
            </a:r>
            <a:r>
              <a:rPr lang="en-US" dirty="0" smtClean="0"/>
              <a:t>elatively</a:t>
            </a:r>
            <a:r>
              <a:rPr lang="en-US" baseline="0" dirty="0" smtClean="0"/>
              <a:t> few parents, across all four samples, perceived their daughters to be at higher risk to develop HPV compared to other girls ….and the majority agreed that HPV would be serious problem for their daughters….indicating perceived severity of HPV was high</a:t>
            </a:r>
          </a:p>
          <a:p>
            <a:endParaRPr lang="en-US" baseline="0" dirty="0" smtClean="0"/>
          </a:p>
          <a:p>
            <a:r>
              <a:rPr lang="en-US" baseline="0" dirty="0" smtClean="0"/>
              <a:t>We were very interested to assess the level of endorsement of some of the more serious concerns about the vaccine that are often raised in the lay press such as a) concern that the vaccines will lead to promiscuity, 2) that the vaccine may cause infertility, or 3) that the vaccine may cause health problems in the future. Overall, we less than a third of parents from any of the four samples endorsed these concerns. The one exception is that 60% of parents in the Yakima Valley endorsed a concern that the vaccine could lead to promiscuity</a:t>
            </a:r>
          </a:p>
          <a:p>
            <a:endParaRPr lang="en-US" baseline="0" dirty="0" smtClean="0"/>
          </a:p>
          <a:p>
            <a:r>
              <a:rPr lang="en-US" baseline="0" dirty="0" smtClean="0"/>
              <a:t>Perceived efficacy of the vaccine varied widely across  samples…with the highest proportion of parents endorsing the vaccine as effective in Seattle (67%) and the lowest among parents in the 211 sample only 7%…</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Beth: The</a:t>
            </a:r>
            <a:r>
              <a:rPr lang="en-US" baseline="0" dirty="0" smtClean="0"/>
              <a:t> survey also included a series of items that we have labeled here as Decision Factors.  These items attempted to assess how prepared parents were to make a decision about vaccination and the role of health care providers and social norms in influencing the decision-making process. We see quite a few differences between the samples in this area. 70% of parents in Los Angeles reported that they needed more information before making a decision about vaccination for their daughters but only 40% of parents in the Yakima Valley sample and 26% in the 2-1-1 sample felt the same way….perceived social norms also varied across samples…67% of Yakima Valley parents agreed that other parents in the community are getting their daughters the HPV vaccine compared to 23% of the Los Angeles sample, 36% of the 211 sample and 42% of parents in the </a:t>
            </a:r>
            <a:r>
              <a:rPr lang="en-US" baseline="0" dirty="0" err="1" smtClean="0"/>
              <a:t>the</a:t>
            </a:r>
            <a:r>
              <a:rPr lang="en-US" baseline="0" dirty="0" smtClean="0"/>
              <a:t> Lower Rio Grande Valley</a:t>
            </a:r>
          </a:p>
          <a:p>
            <a:endParaRPr lang="en-US" baseline="0" dirty="0" smtClean="0"/>
          </a:p>
          <a:p>
            <a:r>
              <a:rPr lang="en-US" baseline="0" dirty="0" smtClean="0"/>
              <a:t>Data do appear to support the importance of health care providers in the decision making process…with high proportions reporting that they would vaccinate their daughter if their health care provider recommended it....and the majority of parents reporting that they preferred to involve their daughter’s doctor in the decision-making process</a:t>
            </a:r>
          </a:p>
          <a:p>
            <a:endParaRPr lang="en-US" baseline="0" dirty="0" smtClean="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Beth: In</a:t>
            </a:r>
            <a:r>
              <a:rPr lang="en-US" baseline="0" dirty="0" smtClean="0"/>
              <a:t> summary, we found moderate rates of vaccine awareness but low rates of uptake of the vaccine and fairly low intentions to vaccinate among parents of unvaccinated girls…Data suggest some areas where we may want to intervene to ….increase awareness, perceptions of vaccine efficacy and to reassure parents of the vaccine’s safety…it will be important to engage providers in the decision-making process…as they appear to play an important role as we have seen across other preventive health behaviors, and particularly in Latino samples</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Gloria:</a:t>
            </a:r>
            <a:r>
              <a:rPr lang="en-US" baseline="0" dirty="0" smtClean="0"/>
              <a:t> </a:t>
            </a:r>
            <a:r>
              <a:rPr lang="en-US" dirty="0" smtClean="0"/>
              <a:t>We would also like to describe some recently</a:t>
            </a:r>
            <a:r>
              <a:rPr lang="en-US" baseline="0" dirty="0" smtClean="0"/>
              <a:t> funded HPV grants that developed in part as a result of our pilot research….UCLA submitted an R01 that recently received a fundable score in review and if funded will start shortly…</a:t>
            </a:r>
          </a:p>
          <a:p>
            <a:r>
              <a:rPr lang="en-US" baseline="0" dirty="0" smtClean="0"/>
              <a:t>University of Washington…recently received an R21…and University of Texas has received funding for three HPV focused projects over the past several years…</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Gloria</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Gloria</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Gloria</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Gloria:</a:t>
            </a:r>
            <a:r>
              <a:rPr lang="en-US" baseline="0" dirty="0" smtClean="0"/>
              <a:t> </a:t>
            </a:r>
            <a:r>
              <a:rPr lang="en-US" dirty="0" smtClean="0"/>
              <a:t>UCLA</a:t>
            </a:r>
            <a:r>
              <a:rPr lang="en-US" baseline="0" dirty="0" smtClean="0"/>
              <a:t> submitted an NCI R01 proposal in March of 2011</a:t>
            </a:r>
          </a:p>
          <a:p>
            <a:endParaRPr lang="en-US" baseline="0" dirty="0" smtClean="0"/>
          </a:p>
          <a:p>
            <a:r>
              <a:rPr lang="en-US" baseline="0" dirty="0" smtClean="0"/>
              <a:t>The project is a collaboration between UCLA and the Los Angeles County Department of Public Health</a:t>
            </a:r>
          </a:p>
          <a:p>
            <a:endParaRPr lang="en-US" baseline="0" dirty="0" smtClean="0"/>
          </a:p>
          <a:p>
            <a:r>
              <a:rPr lang="en-US" baseline="0" dirty="0" smtClean="0"/>
              <a:t>The goals is to use a randomized trial design to evaluate a ….</a:t>
            </a:r>
          </a:p>
          <a:p>
            <a:endParaRPr lang="en-US" baseline="0" dirty="0" smtClean="0"/>
          </a:p>
          <a:p>
            <a:r>
              <a:rPr lang="en-US" baseline="0" dirty="0" smtClean="0"/>
              <a:t>The intervention will be delivered via a multi-lingual telephone education and service referral hotline already being operated by the county</a:t>
            </a:r>
          </a:p>
          <a:p>
            <a:endParaRPr lang="en-US" baseline="0" dirty="0" smtClean="0"/>
          </a:p>
          <a:p>
            <a:r>
              <a:rPr lang="en-US" baseline="0" dirty="0" smtClean="0"/>
              <a:t>Intervention is utilizing existing infrastructure to facilitate dissemination of the intervention if found to be effective…the intervention that will be implemented was considered feasible for delivery by a county health department…</a:t>
            </a:r>
          </a:p>
          <a:p>
            <a:endParaRPr lang="en-US" baseline="0" dirty="0" smtClean="0"/>
          </a:p>
          <a:p>
            <a:r>
              <a:rPr lang="en-US" baseline="0" dirty="0" smtClean="0"/>
              <a:t>The multi-component intervention will include brief telephone education and companion print materials….and as importantly referral of mothers to a clinic offering low cost/free vaccine </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Gloria:</a:t>
            </a:r>
            <a:r>
              <a:rPr lang="en-US" baseline="0" dirty="0" smtClean="0"/>
              <a:t> </a:t>
            </a:r>
            <a:r>
              <a:rPr lang="en-US" dirty="0" smtClean="0"/>
              <a:t>As</a:t>
            </a:r>
            <a:r>
              <a:rPr lang="en-US" baseline="0" dirty="0" smtClean="0"/>
              <a:t> you may have seen, the HPV vaccine has received quite a bit of recent attention in the lay press—may be a good time for our group to focus our collective efforts on this topic</a:t>
            </a:r>
          </a:p>
          <a:p>
            <a:endParaRPr lang="en-US" baseline="0" dirty="0" smtClean="0"/>
          </a:p>
          <a:p>
            <a:r>
              <a:rPr lang="en-US" baseline="0" dirty="0" smtClean="0"/>
              <a:t>On Sept 13</a:t>
            </a:r>
            <a:r>
              <a:rPr lang="en-US" baseline="30000" dirty="0" smtClean="0"/>
              <a:t>th</a:t>
            </a:r>
            <a:r>
              <a:rPr lang="en-US" baseline="0" dirty="0" smtClean="0"/>
              <a:t>…a New York Times article was published focusing on HPV legislation since the vaccine’s introduction..</a:t>
            </a:r>
          </a:p>
          <a:p>
            <a:endParaRPr lang="en-US" baseline="0" dirty="0" smtClean="0"/>
          </a:p>
          <a:p>
            <a:r>
              <a:rPr lang="en-US" baseline="0" dirty="0" smtClean="0"/>
              <a:t>The HPV policy subgroup has also recently submitted their paper for review….</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Gloria:</a:t>
            </a:r>
            <a:r>
              <a:rPr lang="en-US" baseline="0" dirty="0" smtClean="0"/>
              <a:t> </a:t>
            </a:r>
            <a:r>
              <a:rPr lang="en-US" dirty="0" smtClean="0"/>
              <a:t>Another piece was published in the New York Times commenting on the potential negative influence</a:t>
            </a:r>
            <a:r>
              <a:rPr lang="en-US" baseline="0" dirty="0" smtClean="0"/>
              <a:t> of Michele Bachmann’s criticism of the vaccine on uptake rates</a:t>
            </a:r>
          </a:p>
          <a:p>
            <a:endParaRPr lang="en-US" baseline="0" dirty="0" smtClean="0"/>
          </a:p>
          <a:p>
            <a:r>
              <a:rPr lang="en-US" baseline="0" dirty="0" smtClean="0"/>
              <a:t>The latest national data---collected through the National Immunization Survey-Teen in 2010---find that only half of adolescent girls are initiating the vaccine…with growing disparities observed in completion of the 3-dose vaccine series: 20% point lower completion rate among girls living in poverty (57%) compared to more affluent girls (73%)….[among </a:t>
            </a:r>
            <a:r>
              <a:rPr lang="en-US" baseline="0" dirty="0" err="1" smtClean="0"/>
              <a:t>initiatiators</a:t>
            </a:r>
            <a:r>
              <a:rPr lang="en-US" baseline="0" dirty="0" smtClean="0"/>
              <a:t>: 75% whites, 65% </a:t>
            </a:r>
            <a:r>
              <a:rPr lang="en-US" baseline="0" dirty="0" err="1" smtClean="0"/>
              <a:t>african</a:t>
            </a:r>
            <a:r>
              <a:rPr lang="en-US" baseline="0" dirty="0" smtClean="0"/>
              <a:t> </a:t>
            </a:r>
            <a:r>
              <a:rPr lang="en-US" baseline="0" dirty="0" err="1" smtClean="0"/>
              <a:t>american</a:t>
            </a:r>
            <a:r>
              <a:rPr lang="en-US" baseline="0" dirty="0" smtClean="0"/>
              <a:t>, 56% of </a:t>
            </a:r>
            <a:r>
              <a:rPr lang="en-US" baseline="0" dirty="0" err="1" smtClean="0"/>
              <a:t>latino</a:t>
            </a:r>
            <a:r>
              <a:rPr lang="en-US" baseline="0" dirty="0" smtClean="0"/>
              <a:t>, 86% of </a:t>
            </a:r>
            <a:r>
              <a:rPr lang="en-US" baseline="0" dirty="0" err="1" smtClean="0"/>
              <a:t>asian</a:t>
            </a:r>
            <a:r>
              <a:rPr lang="en-US" baseline="0" dirty="0" smtClean="0"/>
              <a:t> girls have completed the three dose series]</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t>Beth: We also wanted</a:t>
            </a:r>
            <a:r>
              <a:rPr lang="en-US" baseline="0" dirty="0" smtClean="0"/>
              <a:t> to discuss potential options for moving forward as a group….</a:t>
            </a:r>
          </a:p>
          <a:p>
            <a:endParaRPr lang="en-US" baseline="0" dirty="0" smtClean="0"/>
          </a:p>
          <a:p>
            <a:r>
              <a:rPr lang="en-US" baseline="0" dirty="0" smtClean="0"/>
              <a:t>We could consider implementing the survey in additional populations: Asian subgroups, African Americans</a:t>
            </a:r>
          </a:p>
          <a:p>
            <a:endParaRPr lang="en-US" baseline="0" dirty="0" smtClean="0"/>
          </a:p>
          <a:p>
            <a:r>
              <a:rPr lang="en-US" baseline="0" dirty="0" smtClean="0"/>
              <a:t>Another possibility is to adapt evidence-based interventions that have been used successfully for other vaccines or preventive health services to promote use of the HPV vaccine among Latinos or other groups…</a:t>
            </a:r>
          </a:p>
          <a:p>
            <a:endParaRPr lang="en-US" baseline="0" dirty="0" smtClean="0"/>
          </a:p>
          <a:p>
            <a:r>
              <a:rPr lang="en-US" baseline="0" dirty="0" smtClean="0"/>
              <a:t>We also think it is important to consider system or provider-based interventions….</a:t>
            </a:r>
          </a:p>
          <a:p>
            <a:r>
              <a:rPr lang="en-US" baseline="0" dirty="0" smtClean="0"/>
              <a:t>We may want to assess the feasibility of incorporating a focus on HPV into our work with FQHCs or potentially as a next step in that work</a:t>
            </a:r>
          </a:p>
          <a:p>
            <a:endParaRPr lang="en-US" baseline="0" dirty="0" smtClean="0"/>
          </a:p>
          <a:p>
            <a:r>
              <a:rPr lang="en-US" baseline="0" dirty="0" smtClean="0"/>
              <a:t>Similar to the work Texas is doing and previous network collaborations…we could explore the feasibility of using 2-1-1 for delivery of HPV vaccine education</a:t>
            </a:r>
          </a:p>
          <a:p>
            <a:endParaRPr lang="en-US" baseline="0" dirty="0" smtClean="0"/>
          </a:p>
          <a:p>
            <a:r>
              <a:rPr lang="en-US" baseline="0" dirty="0" smtClean="0"/>
              <a:t>Consider opportunities to delivery HPV vaccine education and testing education to women seeking cancer screening, particularly mothers of girls who are eligible for the vaccine</a:t>
            </a:r>
          </a:p>
          <a:p>
            <a:endParaRPr lang="en-US" baseline="0" dirty="0" smtClean="0"/>
          </a:p>
          <a:p>
            <a:r>
              <a:rPr lang="en-US" baseline="0" dirty="0" smtClean="0"/>
              <a:t>These are our initial ideas and we are interested in exploring these or other option to move forward the networks collective efforts in the area of HPV</a:t>
            </a:r>
            <a:endParaRPr lang="en-US" dirty="0"/>
          </a:p>
        </p:txBody>
      </p:sp>
      <p:sp>
        <p:nvSpPr>
          <p:cNvPr id="4" name="Slide Number Placeholder 3"/>
          <p:cNvSpPr>
            <a:spLocks noGrp="1"/>
          </p:cNvSpPr>
          <p:nvPr>
            <p:ph type="sldNum" sz="quarter" idx="10"/>
          </p:nvPr>
        </p:nvSpPr>
        <p:spPr/>
        <p:txBody>
          <a:bodyPr/>
          <a:lstStyle/>
          <a:p>
            <a:pPr>
              <a:defRPr/>
            </a:pPr>
            <a:fld id="{962F82C9-B9CB-49D2-B28F-DA1475FEEEF2}" type="slidenum">
              <a:rPr lang="en-US" smtClean="0"/>
              <a:pPr>
                <a:defRPr/>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no footer">
    <p:spTree>
      <p:nvGrpSpPr>
        <p:cNvPr id="1" name=""/>
        <p:cNvGrpSpPr/>
        <p:nvPr/>
      </p:nvGrpSpPr>
      <p:grpSpPr>
        <a:xfrm>
          <a:off x="0" y="0"/>
          <a:ext cx="0" cy="0"/>
          <a:chOff x="0" y="0"/>
          <a:chExt cx="0" cy="0"/>
        </a:xfrm>
      </p:grpSpPr>
      <p:sp>
        <p:nvSpPr>
          <p:cNvPr id="5" name="Rectangle 4"/>
          <p:cNvSpPr/>
          <p:nvPr userDrawn="1"/>
        </p:nvSpPr>
        <p:spPr>
          <a:xfrm>
            <a:off x="0" y="5943600"/>
            <a:ext cx="91440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7" name="Content Placeholder 2"/>
          <p:cNvSpPr>
            <a:spLocks noGrp="1"/>
          </p:cNvSpPr>
          <p:nvPr>
            <p:ph idx="1"/>
          </p:nvPr>
        </p:nvSpPr>
        <p:spPr>
          <a:xfrm>
            <a:off x="723106" y="1461170"/>
            <a:ext cx="7697787" cy="4602163"/>
          </a:xfrm>
          <a:prstGeom prst="rect">
            <a:avLst/>
          </a:prstGeom>
        </p:spPr>
        <p:txBody>
          <a:bodyPr>
            <a:normAutofit/>
          </a:bodyPr>
          <a:lstStyle>
            <a:lvl1pPr>
              <a:spcBef>
                <a:spcPts val="2200"/>
              </a:spcBef>
              <a:buClr>
                <a:srgbClr val="089A62"/>
              </a:buClr>
              <a:buSzPct val="150000"/>
              <a:buFont typeface="Arial" pitchFamily="34" charset="0"/>
              <a:buChar char="•"/>
              <a:defRPr sz="2600">
                <a:solidFill>
                  <a:schemeClr val="tx1"/>
                </a:solidFill>
              </a:defRPr>
            </a:lvl1pPr>
            <a:lvl2pPr>
              <a:spcBef>
                <a:spcPts val="600"/>
              </a:spcBef>
              <a:buClr>
                <a:srgbClr val="00B050"/>
              </a:buClr>
              <a:buSzPct val="100000"/>
              <a:buFont typeface="Arial" pitchFamily="34" charset="0"/>
              <a:buChar char="•"/>
              <a:defRPr sz="2400">
                <a:solidFill>
                  <a:schemeClr val="tx1"/>
                </a:solidFill>
              </a:defRPr>
            </a:lvl2pPr>
            <a:lvl3pPr>
              <a:spcBef>
                <a:spcPts val="600"/>
              </a:spcBef>
              <a:buClr>
                <a:srgbClr val="00B050"/>
              </a:buClr>
              <a:buSzPct val="100000"/>
              <a:buFont typeface="Arial" pitchFamily="34" charset="0"/>
              <a:buChar char="•"/>
              <a:defRPr sz="2200">
                <a:solidFill>
                  <a:schemeClr val="tx1"/>
                </a:solidFill>
              </a:defRPr>
            </a:lvl3pPr>
            <a:lvl4pPr>
              <a:spcBef>
                <a:spcPts val="600"/>
              </a:spcBef>
              <a:buClr>
                <a:schemeClr val="accent5">
                  <a:lumMod val="75000"/>
                </a:schemeClr>
              </a:buClr>
              <a:buSzPct val="100000"/>
              <a:buFont typeface="Arial" pitchFamily="34" charset="0"/>
              <a:buChar char="•"/>
              <a:defRPr>
                <a:solidFill>
                  <a:schemeClr val="tx1"/>
                </a:solidFill>
              </a:defRPr>
            </a:lvl4pPr>
            <a:lvl5pPr>
              <a:spcBef>
                <a:spcPts val="600"/>
              </a:spcBef>
              <a:buClr>
                <a:schemeClr val="accent5">
                  <a:lumMod val="75000"/>
                </a:schemeClr>
              </a:buClr>
              <a:buSzPct val="100000"/>
              <a:buFont typeface="Arial" pitchFamily="34" charset="0"/>
              <a:buChar cha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p:txBody>
      </p:sp>
      <p:grpSp>
        <p:nvGrpSpPr>
          <p:cNvPr id="4" name="Group 4"/>
          <p:cNvGrpSpPr>
            <a:grpSpLocks/>
          </p:cNvGrpSpPr>
          <p:nvPr userDrawn="1"/>
        </p:nvGrpSpPr>
        <p:grpSpPr bwMode="auto">
          <a:xfrm>
            <a:off x="6137275" y="5616575"/>
            <a:ext cx="2887663" cy="1136650"/>
            <a:chOff x="1079" y="511"/>
            <a:chExt cx="1819" cy="716"/>
          </a:xfrm>
        </p:grpSpPr>
        <p:pic>
          <p:nvPicPr>
            <p:cNvPr id="6" name="Picture 5"/>
            <p:cNvPicPr>
              <a:picLocks noChangeAspect="1" noChangeArrowheads="1"/>
            </p:cNvPicPr>
            <p:nvPr/>
          </p:nvPicPr>
          <p:blipFill>
            <a:blip r:embed="rId2" cstate="print"/>
            <a:srcRect l="32700" t="18124" r="53073" b="74306"/>
            <a:stretch>
              <a:fillRect/>
            </a:stretch>
          </p:blipFill>
          <p:spPr bwMode="auto">
            <a:xfrm>
              <a:off x="1175" y="585"/>
              <a:ext cx="1639" cy="545"/>
            </a:xfrm>
            <a:prstGeom prst="rect">
              <a:avLst/>
            </a:prstGeom>
            <a:noFill/>
            <a:ln w="9525">
              <a:noFill/>
              <a:miter lim="800000"/>
              <a:headEnd/>
              <a:tailEnd/>
            </a:ln>
            <a:effectLst/>
          </p:spPr>
        </p:pic>
        <p:sp>
          <p:nvSpPr>
            <p:cNvPr id="8" name="AutoShape 6"/>
            <p:cNvSpPr>
              <a:spLocks noChangeArrowheads="1"/>
            </p:cNvSpPr>
            <p:nvPr/>
          </p:nvSpPr>
          <p:spPr bwMode="auto">
            <a:xfrm rot="3140004">
              <a:off x="1115" y="488"/>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endParaRPr lang="en-US"/>
            </a:p>
          </p:txBody>
        </p:sp>
        <p:sp>
          <p:nvSpPr>
            <p:cNvPr id="9" name="AutoShape 7"/>
            <p:cNvSpPr>
              <a:spLocks noChangeArrowheads="1"/>
            </p:cNvSpPr>
            <p:nvPr/>
          </p:nvSpPr>
          <p:spPr bwMode="auto">
            <a:xfrm rot="7656359">
              <a:off x="2732" y="479"/>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endParaRPr lang="en-US"/>
            </a:p>
          </p:txBody>
        </p:sp>
        <p:sp>
          <p:nvSpPr>
            <p:cNvPr id="10" name="AutoShape 8"/>
            <p:cNvSpPr>
              <a:spLocks noChangeArrowheads="1"/>
            </p:cNvSpPr>
            <p:nvPr/>
          </p:nvSpPr>
          <p:spPr bwMode="auto">
            <a:xfrm rot="13275710">
              <a:off x="2745" y="1029"/>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endParaRPr lang="en-US"/>
            </a:p>
          </p:txBody>
        </p:sp>
        <p:sp>
          <p:nvSpPr>
            <p:cNvPr id="11" name="AutoShape 9"/>
            <p:cNvSpPr>
              <a:spLocks noChangeArrowheads="1"/>
            </p:cNvSpPr>
            <p:nvPr/>
          </p:nvSpPr>
          <p:spPr bwMode="auto">
            <a:xfrm rot="-3023254">
              <a:off x="1111" y="1028"/>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endParaRPr lang="en-US"/>
            </a:p>
          </p:txBody>
        </p:sp>
      </p:grpSp>
      <p:sp>
        <p:nvSpPr>
          <p:cNvPr id="12" name="Title 11"/>
          <p:cNvSpPr>
            <a:spLocks noGrp="1"/>
          </p:cNvSpPr>
          <p:nvPr>
            <p:ph type="title"/>
          </p:nvPr>
        </p:nvSpPr>
        <p:spPr>
          <a:xfrm>
            <a:off x="457200" y="274638"/>
            <a:ext cx="8229600" cy="1143000"/>
          </a:xfrm>
          <a:prstGeom prst="rect">
            <a:avLst/>
          </a:prstGeom>
        </p:spPr>
        <p:txBody>
          <a:bodyPr/>
          <a:lstStyle>
            <a:lvl1pPr>
              <a:defRPr b="1">
                <a:solidFill>
                  <a:schemeClr val="tx2">
                    <a:lumMod val="60000"/>
                    <a:lumOff val="40000"/>
                  </a:schemeClr>
                </a:solidFill>
                <a:latin typeface="+mn-lt"/>
              </a:defRPr>
            </a:lvl1pPr>
          </a:lstStyle>
          <a:p>
            <a:r>
              <a:rPr lang="en-US" dirty="0"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A3260A-D851-4D68-9593-6B9E1A51ABE4}" type="datetimeFigureOut">
              <a:rPr lang="en-US" smtClean="0">
                <a:solidFill>
                  <a:prstClr val="black">
                    <a:tint val="75000"/>
                  </a:prstClr>
                </a:solidFill>
              </a:rPr>
              <a:pPr/>
              <a:t>10/10/2011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A3260A-D851-4D68-9593-6B9E1A51ABE4}" type="datetimeFigureOut">
              <a:rPr lang="en-US" smtClean="0">
                <a:solidFill>
                  <a:prstClr val="black">
                    <a:tint val="75000"/>
                  </a:prstClr>
                </a:solidFill>
              </a:rPr>
              <a:pPr/>
              <a:t>10/10/2011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A3260A-D851-4D68-9593-6B9E1A51ABE4}" type="datetimeFigureOut">
              <a:rPr lang="en-US" smtClean="0">
                <a:solidFill>
                  <a:prstClr val="black">
                    <a:tint val="75000"/>
                  </a:prstClr>
                </a:solidFill>
              </a:rPr>
              <a:pPr/>
              <a:t>10/10/2011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A3260A-D851-4D68-9593-6B9E1A51ABE4}" type="datetimeFigureOut">
              <a:rPr lang="en-US" smtClean="0">
                <a:solidFill>
                  <a:prstClr val="black">
                    <a:tint val="75000"/>
                  </a:prstClr>
                </a:solidFill>
              </a:rPr>
              <a:pPr/>
              <a:t>10/10/2011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A3260A-D851-4D68-9593-6B9E1A51ABE4}" type="datetimeFigureOut">
              <a:rPr lang="en-US" smtClean="0">
                <a:solidFill>
                  <a:prstClr val="black">
                    <a:tint val="75000"/>
                  </a:prstClr>
                </a:solidFill>
              </a:rPr>
              <a:pPr/>
              <a:t>10/10/2011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A3260A-D851-4D68-9593-6B9E1A51ABE4}" type="datetimeFigureOut">
              <a:rPr lang="en-US" smtClean="0">
                <a:solidFill>
                  <a:prstClr val="black">
                    <a:tint val="75000"/>
                  </a:prstClr>
                </a:solidFill>
              </a:rPr>
              <a:pPr/>
              <a:t>10/10/2011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A3260A-D851-4D68-9593-6B9E1A51ABE4}" type="datetimeFigureOut">
              <a:rPr lang="en-US" smtClean="0">
                <a:solidFill>
                  <a:prstClr val="black">
                    <a:tint val="75000"/>
                  </a:prstClr>
                </a:solidFill>
              </a:rPr>
              <a:pPr/>
              <a:t>10/10/2011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A3260A-D851-4D68-9593-6B9E1A51ABE4}" type="datetimeFigureOut">
              <a:rPr lang="en-US" smtClean="0">
                <a:solidFill>
                  <a:prstClr val="black">
                    <a:tint val="75000"/>
                  </a:prstClr>
                </a:solidFill>
              </a:rPr>
              <a:pPr/>
              <a:t>10/10/2011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A3260A-D851-4D68-9593-6B9E1A51ABE4}" type="datetimeFigureOut">
              <a:rPr lang="en-US" smtClean="0">
                <a:solidFill>
                  <a:prstClr val="black">
                    <a:tint val="75000"/>
                  </a:prstClr>
                </a:solidFill>
              </a:rPr>
              <a:pPr/>
              <a:t>10/10/2011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A3260A-D851-4D68-9593-6B9E1A51ABE4}" type="datetimeFigureOut">
              <a:rPr lang="en-US" smtClean="0">
                <a:solidFill>
                  <a:prstClr val="black">
                    <a:tint val="75000"/>
                  </a:prstClr>
                </a:solidFill>
              </a:rPr>
              <a:pPr/>
              <a:t>10/10/2011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A3260A-D851-4D68-9593-6B9E1A51ABE4}" type="datetimeFigureOut">
              <a:rPr lang="en-US" smtClean="0">
                <a:solidFill>
                  <a:prstClr val="black">
                    <a:tint val="75000"/>
                  </a:prstClr>
                </a:solidFill>
              </a:rPr>
              <a:pPr/>
              <a:t>10/10/2011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178D40B-48D0-4770-B9F5-E1301D8AF9F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no footer">
    <p:spTree>
      <p:nvGrpSpPr>
        <p:cNvPr id="1" name=""/>
        <p:cNvGrpSpPr/>
        <p:nvPr/>
      </p:nvGrpSpPr>
      <p:grpSpPr>
        <a:xfrm>
          <a:off x="0" y="0"/>
          <a:ext cx="0" cy="0"/>
          <a:chOff x="0" y="0"/>
          <a:chExt cx="0" cy="0"/>
        </a:xfrm>
      </p:grpSpPr>
      <p:sp>
        <p:nvSpPr>
          <p:cNvPr id="5" name="Rectangle 4"/>
          <p:cNvSpPr/>
          <p:nvPr userDrawn="1"/>
        </p:nvSpPr>
        <p:spPr>
          <a:xfrm>
            <a:off x="0" y="5943600"/>
            <a:ext cx="91440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rgbClr val="FFFFFF"/>
              </a:solidFill>
              <a:ea typeface="ＭＳ Ｐゴシック" pitchFamily="-106" charset="-128"/>
            </a:endParaRPr>
          </a:p>
        </p:txBody>
      </p:sp>
      <p:sp>
        <p:nvSpPr>
          <p:cNvPr id="7" name="Content Placeholder 2"/>
          <p:cNvSpPr>
            <a:spLocks noGrp="1"/>
          </p:cNvSpPr>
          <p:nvPr>
            <p:ph idx="1"/>
          </p:nvPr>
        </p:nvSpPr>
        <p:spPr>
          <a:xfrm>
            <a:off x="723106" y="1461170"/>
            <a:ext cx="7697787" cy="4602163"/>
          </a:xfrm>
          <a:prstGeom prst="rect">
            <a:avLst/>
          </a:prstGeom>
        </p:spPr>
        <p:txBody>
          <a:bodyPr>
            <a:normAutofit/>
          </a:bodyPr>
          <a:lstStyle>
            <a:lvl1pPr>
              <a:spcBef>
                <a:spcPts val="2200"/>
              </a:spcBef>
              <a:buClr>
                <a:srgbClr val="089A62"/>
              </a:buClr>
              <a:buSzPct val="150000"/>
              <a:buFont typeface="Arial" pitchFamily="34" charset="0"/>
              <a:buChar char="•"/>
              <a:defRPr sz="2600">
                <a:solidFill>
                  <a:schemeClr val="tx1"/>
                </a:solidFill>
              </a:defRPr>
            </a:lvl1pPr>
            <a:lvl2pPr>
              <a:spcBef>
                <a:spcPts val="600"/>
              </a:spcBef>
              <a:buClr>
                <a:srgbClr val="00B050"/>
              </a:buClr>
              <a:buSzPct val="100000"/>
              <a:buFont typeface="Arial" pitchFamily="34" charset="0"/>
              <a:buChar char="•"/>
              <a:defRPr sz="2400">
                <a:solidFill>
                  <a:schemeClr val="tx1"/>
                </a:solidFill>
              </a:defRPr>
            </a:lvl2pPr>
            <a:lvl3pPr>
              <a:spcBef>
                <a:spcPts val="600"/>
              </a:spcBef>
              <a:buClr>
                <a:srgbClr val="00B050"/>
              </a:buClr>
              <a:buSzPct val="100000"/>
              <a:buFont typeface="Arial" pitchFamily="34" charset="0"/>
              <a:buChar char="•"/>
              <a:defRPr sz="2200">
                <a:solidFill>
                  <a:schemeClr val="tx1"/>
                </a:solidFill>
              </a:defRPr>
            </a:lvl3pPr>
            <a:lvl4pPr>
              <a:spcBef>
                <a:spcPts val="600"/>
              </a:spcBef>
              <a:buClr>
                <a:schemeClr val="accent5">
                  <a:lumMod val="75000"/>
                </a:schemeClr>
              </a:buClr>
              <a:buSzPct val="100000"/>
              <a:buFont typeface="Arial" pitchFamily="34" charset="0"/>
              <a:buChar char="•"/>
              <a:defRPr>
                <a:solidFill>
                  <a:schemeClr val="tx1"/>
                </a:solidFill>
              </a:defRPr>
            </a:lvl4pPr>
            <a:lvl5pPr>
              <a:spcBef>
                <a:spcPts val="600"/>
              </a:spcBef>
              <a:buClr>
                <a:schemeClr val="accent5">
                  <a:lumMod val="75000"/>
                </a:schemeClr>
              </a:buClr>
              <a:buSzPct val="100000"/>
              <a:buFont typeface="Arial" pitchFamily="34" charset="0"/>
              <a:buChar cha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p:txBody>
      </p:sp>
      <p:grpSp>
        <p:nvGrpSpPr>
          <p:cNvPr id="2" name="Group 4"/>
          <p:cNvGrpSpPr>
            <a:grpSpLocks/>
          </p:cNvGrpSpPr>
          <p:nvPr userDrawn="1"/>
        </p:nvGrpSpPr>
        <p:grpSpPr bwMode="auto">
          <a:xfrm>
            <a:off x="6137275" y="5616575"/>
            <a:ext cx="2887663" cy="1136650"/>
            <a:chOff x="1079" y="511"/>
            <a:chExt cx="1819" cy="716"/>
          </a:xfrm>
        </p:grpSpPr>
        <p:pic>
          <p:nvPicPr>
            <p:cNvPr id="6" name="Picture 5"/>
            <p:cNvPicPr>
              <a:picLocks noChangeAspect="1" noChangeArrowheads="1"/>
            </p:cNvPicPr>
            <p:nvPr/>
          </p:nvPicPr>
          <p:blipFill>
            <a:blip r:embed="rId2" cstate="print"/>
            <a:srcRect l="32700" t="18124" r="53073" b="74306"/>
            <a:stretch>
              <a:fillRect/>
            </a:stretch>
          </p:blipFill>
          <p:spPr bwMode="auto">
            <a:xfrm>
              <a:off x="1175" y="585"/>
              <a:ext cx="1639" cy="545"/>
            </a:xfrm>
            <a:prstGeom prst="rect">
              <a:avLst/>
            </a:prstGeom>
            <a:noFill/>
            <a:ln w="9525">
              <a:noFill/>
              <a:miter lim="800000"/>
              <a:headEnd/>
              <a:tailEnd/>
            </a:ln>
            <a:effectLst/>
          </p:spPr>
        </p:pic>
        <p:sp>
          <p:nvSpPr>
            <p:cNvPr id="8" name="AutoShape 6"/>
            <p:cNvSpPr>
              <a:spLocks noChangeArrowheads="1"/>
            </p:cNvSpPr>
            <p:nvPr/>
          </p:nvSpPr>
          <p:spPr bwMode="auto">
            <a:xfrm rot="3140004">
              <a:off x="1115" y="488"/>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pPr fontAlgn="auto">
                <a:spcBef>
                  <a:spcPts val="0"/>
                </a:spcBef>
                <a:spcAft>
                  <a:spcPts val="0"/>
                </a:spcAft>
              </a:pPr>
              <a:endParaRPr lang="en-US">
                <a:solidFill>
                  <a:prstClr val="black"/>
                </a:solidFill>
                <a:latin typeface="Calibri"/>
                <a:ea typeface="+mn-ea"/>
              </a:endParaRPr>
            </a:p>
          </p:txBody>
        </p:sp>
        <p:sp>
          <p:nvSpPr>
            <p:cNvPr id="9" name="AutoShape 7"/>
            <p:cNvSpPr>
              <a:spLocks noChangeArrowheads="1"/>
            </p:cNvSpPr>
            <p:nvPr/>
          </p:nvSpPr>
          <p:spPr bwMode="auto">
            <a:xfrm rot="7656359">
              <a:off x="2732" y="479"/>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pPr fontAlgn="auto">
                <a:spcBef>
                  <a:spcPts val="0"/>
                </a:spcBef>
                <a:spcAft>
                  <a:spcPts val="0"/>
                </a:spcAft>
              </a:pPr>
              <a:endParaRPr lang="en-US">
                <a:solidFill>
                  <a:prstClr val="black"/>
                </a:solidFill>
                <a:latin typeface="Calibri"/>
                <a:ea typeface="+mn-ea"/>
              </a:endParaRPr>
            </a:p>
          </p:txBody>
        </p:sp>
        <p:sp>
          <p:nvSpPr>
            <p:cNvPr id="10" name="AutoShape 8"/>
            <p:cNvSpPr>
              <a:spLocks noChangeArrowheads="1"/>
            </p:cNvSpPr>
            <p:nvPr/>
          </p:nvSpPr>
          <p:spPr bwMode="auto">
            <a:xfrm rot="13275710">
              <a:off x="2745" y="1029"/>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pPr fontAlgn="auto">
                <a:spcBef>
                  <a:spcPts val="0"/>
                </a:spcBef>
                <a:spcAft>
                  <a:spcPts val="0"/>
                </a:spcAft>
              </a:pPr>
              <a:endParaRPr lang="en-US">
                <a:solidFill>
                  <a:prstClr val="black"/>
                </a:solidFill>
                <a:latin typeface="Calibri"/>
                <a:ea typeface="+mn-ea"/>
              </a:endParaRPr>
            </a:p>
          </p:txBody>
        </p:sp>
        <p:sp>
          <p:nvSpPr>
            <p:cNvPr id="11" name="AutoShape 9"/>
            <p:cNvSpPr>
              <a:spLocks noChangeArrowheads="1"/>
            </p:cNvSpPr>
            <p:nvPr/>
          </p:nvSpPr>
          <p:spPr bwMode="auto">
            <a:xfrm rot="-3023254">
              <a:off x="1111" y="1028"/>
              <a:ext cx="133" cy="198"/>
            </a:xfrm>
            <a:prstGeom prst="moon">
              <a:avLst>
                <a:gd name="adj" fmla="val 65343"/>
              </a:avLst>
            </a:prstGeom>
            <a:solidFill>
              <a:srgbClr val="FFFFFF"/>
            </a:solidFill>
            <a:ln w="9525">
              <a:solidFill>
                <a:schemeClr val="bg1"/>
              </a:solidFill>
              <a:miter lim="800000"/>
              <a:headEnd/>
              <a:tailEnd/>
            </a:ln>
            <a:effectLst/>
          </p:spPr>
          <p:txBody>
            <a:bodyPr wrap="none" anchor="ctr"/>
            <a:lstStyle/>
            <a:p>
              <a:pPr fontAlgn="auto">
                <a:spcBef>
                  <a:spcPts val="0"/>
                </a:spcBef>
                <a:spcAft>
                  <a:spcPts val="0"/>
                </a:spcAft>
              </a:pPr>
              <a:endParaRPr lang="en-US">
                <a:solidFill>
                  <a:prstClr val="black"/>
                </a:solidFill>
                <a:latin typeface="Calibri"/>
                <a:ea typeface="+mn-ea"/>
              </a:endParaRPr>
            </a:p>
          </p:txBody>
        </p:sp>
      </p:grpSp>
      <p:sp>
        <p:nvSpPr>
          <p:cNvPr id="12" name="Title 11"/>
          <p:cNvSpPr>
            <a:spLocks noGrp="1"/>
          </p:cNvSpPr>
          <p:nvPr>
            <p:ph type="title"/>
          </p:nvPr>
        </p:nvSpPr>
        <p:spPr>
          <a:xfrm>
            <a:off x="457200" y="274638"/>
            <a:ext cx="8229600" cy="1143000"/>
          </a:xfrm>
          <a:prstGeom prst="rect">
            <a:avLst/>
          </a:prstGeom>
        </p:spPr>
        <p:txBody>
          <a:bodyPr/>
          <a:lstStyle>
            <a:lvl1pPr>
              <a:defRPr b="1">
                <a:solidFill>
                  <a:schemeClr val="tx2">
                    <a:lumMod val="60000"/>
                    <a:lumOff val="40000"/>
                  </a:schemeClr>
                </a:solidFill>
                <a:latin typeface="+mn-lt"/>
              </a:defRPr>
            </a:lvl1pPr>
          </a:lstStyle>
          <a:p>
            <a:r>
              <a:rPr lang="en-US" dirty="0" smtClean="0"/>
              <a:t>Click to edit Master title style</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Content Placeholder 2"/>
          <p:cNvSpPr txBox="1">
            <a:spLocks/>
          </p:cNvSpPr>
          <p:nvPr/>
        </p:nvSpPr>
        <p:spPr>
          <a:xfrm>
            <a:off x="833438" y="3200400"/>
            <a:ext cx="7697787" cy="3230563"/>
          </a:xfrm>
          <a:prstGeom prst="rect">
            <a:avLst/>
          </a:prstGeom>
        </p:spPr>
        <p:txBody>
          <a:bodyPr>
            <a:normAutofit/>
          </a:bodyPr>
          <a:lstStyle/>
          <a:p>
            <a:pPr marL="342900" indent="-342900" eaLnBrk="0" hangingPunct="0">
              <a:spcBef>
                <a:spcPts val="800"/>
              </a:spcBef>
              <a:buClr>
                <a:srgbClr val="089A62"/>
              </a:buClr>
              <a:buSzPct val="150000"/>
              <a:buFont typeface="Arial" charset="0"/>
              <a:buChar char="•"/>
              <a:defRPr/>
            </a:pPr>
            <a:endParaRPr lang="en-US">
              <a:latin typeface="Century Gothic" pitchFamily="-106" charset="0"/>
            </a:endParaRPr>
          </a:p>
        </p:txBody>
      </p:sp>
      <p:sp>
        <p:nvSpPr>
          <p:cNvPr id="10" name="Content Placeholder 2"/>
          <p:cNvSpPr txBox="1">
            <a:spLocks/>
          </p:cNvSpPr>
          <p:nvPr/>
        </p:nvSpPr>
        <p:spPr>
          <a:xfrm>
            <a:off x="0" y="3429000"/>
            <a:ext cx="9144000" cy="2057400"/>
          </a:xfrm>
          <a:prstGeom prst="rect">
            <a:avLst/>
          </a:prstGeom>
        </p:spPr>
        <p:txBody>
          <a:bodyPr>
            <a:normAutofit/>
          </a:bodyPr>
          <a:lstStyle/>
          <a:p>
            <a:pPr marL="342900" indent="-342900" algn="ctr" eaLnBrk="0" hangingPunct="0">
              <a:spcBef>
                <a:spcPts val="2200"/>
              </a:spcBef>
              <a:buClr>
                <a:srgbClr val="089A62"/>
              </a:buClr>
              <a:buSzPct val="150000"/>
              <a:defRPr/>
            </a:pPr>
            <a:endParaRPr lang="en-US" sz="2000">
              <a:latin typeface="Century Gothic" pitchFamily="-106" charset="0"/>
            </a:endParaRPr>
          </a:p>
        </p:txBody>
      </p:sp>
    </p:spTree>
  </p:cSld>
  <p:clrMap bg1="lt1" tx1="dk1" bg2="lt2" tx2="dk2" accent1="accent1" accent2="accent2" accent3="accent3" accent4="accent4" accent5="accent5" accent6="accent6" hlink="hlink" folHlink="folHlink"/>
  <p:sldLayoutIdLst>
    <p:sldLayoutId id="2147483825" r:id="rId1"/>
  </p:sldLayoutIdLst>
  <p:txStyles>
    <p:titleStyle>
      <a:lvl1pPr algn="ctr" rtl="0" eaLnBrk="0" fontAlgn="base" hangingPunct="0">
        <a:spcBef>
          <a:spcPct val="0"/>
        </a:spcBef>
        <a:spcAft>
          <a:spcPct val="0"/>
        </a:spcAft>
        <a:defRPr sz="4200" kern="1200">
          <a:solidFill>
            <a:schemeClr val="accent1"/>
          </a:solidFill>
          <a:latin typeface="+mj-lt"/>
          <a:ea typeface="ＭＳ Ｐゴシック" pitchFamily="-111" charset="-128"/>
          <a:cs typeface="ＭＳ Ｐゴシック" pitchFamily="-111" charset="-128"/>
        </a:defRPr>
      </a:lvl1pPr>
      <a:lvl2pPr algn="ctr" rtl="0" eaLnBrk="0" fontAlgn="base" hangingPunct="0">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2pPr>
      <a:lvl3pPr algn="ctr" rtl="0" eaLnBrk="0" fontAlgn="base" hangingPunct="0">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3pPr>
      <a:lvl4pPr algn="ctr" rtl="0" eaLnBrk="0" fontAlgn="base" hangingPunct="0">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4pPr>
      <a:lvl5pPr algn="ctr" rtl="0" eaLnBrk="0" fontAlgn="base" hangingPunct="0">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5pPr>
      <a:lvl6pPr marL="457200" algn="ctr" rtl="0" eaLnBrk="1" fontAlgn="base" hangingPunct="1">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6pPr>
      <a:lvl7pPr marL="914400" algn="ctr" rtl="0" eaLnBrk="1" fontAlgn="base" hangingPunct="1">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7pPr>
      <a:lvl8pPr marL="1371600" algn="ctr" rtl="0" eaLnBrk="1" fontAlgn="base" hangingPunct="1">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8pPr>
      <a:lvl9pPr marL="1828800" algn="ctr" rtl="0" eaLnBrk="1" fontAlgn="base" hangingPunct="1">
        <a:spcBef>
          <a:spcPct val="0"/>
        </a:spcBef>
        <a:spcAft>
          <a:spcPct val="0"/>
        </a:spcAft>
        <a:defRPr sz="4200">
          <a:solidFill>
            <a:schemeClr val="accent1"/>
          </a:solidFill>
          <a:latin typeface="Century Gothic" pitchFamily="-111" charset="0"/>
          <a:ea typeface="ＭＳ Ｐゴシック" pitchFamily="-111" charset="-128"/>
          <a:cs typeface="ＭＳ Ｐゴシック" pitchFamily="-111" charset="-128"/>
        </a:defRPr>
      </a:lvl9pPr>
    </p:titleStyle>
    <p:bodyStyle>
      <a:lvl1pPr marL="342900" indent="-342900" algn="l" rtl="0" eaLnBrk="0" fontAlgn="base" hangingPunct="0">
        <a:spcBef>
          <a:spcPct val="20000"/>
        </a:spcBef>
        <a:spcAft>
          <a:spcPct val="0"/>
        </a:spcAft>
        <a:buClr>
          <a:schemeClr val="bg2"/>
        </a:buClr>
        <a:buSzPct val="90000"/>
        <a:buFont typeface="Wingdings 2" pitchFamily="-106" charset="2"/>
        <a:buChar char="Ü"/>
        <a:defRPr sz="2200" kern="1200">
          <a:solidFill>
            <a:schemeClr val="tx1"/>
          </a:solidFill>
          <a:latin typeface="+mn-lt"/>
          <a:ea typeface="ＭＳ Ｐゴシック" pitchFamily="-111" charset="-128"/>
          <a:cs typeface="ＭＳ Ｐゴシック" pitchFamily="-111" charset="-128"/>
        </a:defRPr>
      </a:lvl1pPr>
      <a:lvl2pPr marL="685800" indent="-336550" algn="l" rtl="0" eaLnBrk="0" fontAlgn="base" hangingPunct="0">
        <a:spcBef>
          <a:spcPct val="20000"/>
        </a:spcBef>
        <a:spcAft>
          <a:spcPct val="0"/>
        </a:spcAft>
        <a:buClr>
          <a:srgbClr val="949FBF"/>
        </a:buClr>
        <a:buSzPct val="90000"/>
        <a:buFont typeface="Wingdings 2" pitchFamily="-106" charset="2"/>
        <a:buChar char="Ü"/>
        <a:defRPr sz="2000" kern="1200">
          <a:solidFill>
            <a:schemeClr val="tx1"/>
          </a:solidFill>
          <a:latin typeface="+mn-lt"/>
          <a:ea typeface="ＭＳ Ｐゴシック" pitchFamily="-111" charset="-128"/>
          <a:cs typeface="+mn-cs"/>
        </a:defRPr>
      </a:lvl2pPr>
      <a:lvl3pPr marL="1035050" indent="-349250" algn="l" rtl="0" eaLnBrk="0" fontAlgn="base" hangingPunct="0">
        <a:spcBef>
          <a:spcPct val="20000"/>
        </a:spcBef>
        <a:spcAft>
          <a:spcPct val="0"/>
        </a:spcAft>
        <a:buClr>
          <a:schemeClr val="bg2"/>
        </a:buClr>
        <a:buSzPct val="90000"/>
        <a:buFont typeface="Wingdings 2" pitchFamily="-106" charset="2"/>
        <a:buChar char="Ü"/>
        <a:defRPr kern="1200">
          <a:solidFill>
            <a:schemeClr val="tx1"/>
          </a:solidFill>
          <a:latin typeface="+mn-lt"/>
          <a:ea typeface="ＭＳ Ｐゴシック" pitchFamily="-111" charset="-128"/>
          <a:cs typeface="+mn-cs"/>
        </a:defRPr>
      </a:lvl3pPr>
      <a:lvl4pPr marL="1371600" indent="-336550" algn="l" rtl="0" eaLnBrk="0" fontAlgn="base" hangingPunct="0">
        <a:spcBef>
          <a:spcPct val="20000"/>
        </a:spcBef>
        <a:spcAft>
          <a:spcPct val="0"/>
        </a:spcAft>
        <a:buClr>
          <a:srgbClr val="949FBF"/>
        </a:buClr>
        <a:buSzPct val="90000"/>
        <a:buFont typeface="Wingdings 2" pitchFamily="-106" charset="2"/>
        <a:buChar char="Ü"/>
        <a:defRPr kern="1200">
          <a:solidFill>
            <a:schemeClr val="tx1"/>
          </a:solidFill>
          <a:latin typeface="+mn-lt"/>
          <a:ea typeface="ＭＳ Ｐゴシック" pitchFamily="-111" charset="-128"/>
          <a:cs typeface="+mn-cs"/>
        </a:defRPr>
      </a:lvl4pPr>
      <a:lvl5pPr marL="1720850" indent="-349250" algn="l" rtl="0" eaLnBrk="0" fontAlgn="base" hangingPunct="0">
        <a:spcBef>
          <a:spcPct val="20000"/>
        </a:spcBef>
        <a:spcAft>
          <a:spcPct val="0"/>
        </a:spcAft>
        <a:buClr>
          <a:schemeClr val="bg2"/>
        </a:buClr>
        <a:buSzPct val="90000"/>
        <a:buFont typeface="Wingdings 2" pitchFamily="-106" charset="2"/>
        <a:buChar char="Ü"/>
        <a:defRPr kern="1200">
          <a:solidFill>
            <a:schemeClr val="tx1"/>
          </a:solidFill>
          <a:latin typeface="+mn-lt"/>
          <a:ea typeface="ＭＳ Ｐゴシック" pitchFamily="-111"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FBA3260A-D851-4D68-9593-6B9E1A51ABE4}" type="datetimeFigureOut">
              <a:rPr lang="en-US" smtClean="0">
                <a:solidFill>
                  <a:prstClr val="black">
                    <a:tint val="75000"/>
                  </a:prstClr>
                </a:solidFill>
                <a:latin typeface="Calibri"/>
                <a:ea typeface="+mn-ea"/>
              </a:rPr>
              <a:pPr fontAlgn="auto">
                <a:spcBef>
                  <a:spcPts val="0"/>
                </a:spcBef>
                <a:spcAft>
                  <a:spcPts val="0"/>
                </a:spcAft>
              </a:pPr>
              <a:t>10/10/2011</a:t>
            </a:fld>
            <a:endParaRPr lang="en-US">
              <a:solidFill>
                <a:prstClr val="black">
                  <a:tint val="75000"/>
                </a:prstClr>
              </a:solidFill>
              <a:latin typeface="Calibri"/>
              <a:ea typeface="+mn-ea"/>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a typeface="+mn-ea"/>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B178D40B-48D0-4770-B9F5-E1301D8AF9F6}" type="slidenum">
              <a:rPr lang="en-US" smtClean="0">
                <a:solidFill>
                  <a:prstClr val="black">
                    <a:tint val="75000"/>
                  </a:prstClr>
                </a:solidFill>
                <a:latin typeface="Calibri"/>
                <a:ea typeface="+mn-ea"/>
              </a:rPr>
              <a:pPr fontAlgn="auto">
                <a:spcBef>
                  <a:spcPts val="0"/>
                </a:spcBef>
                <a:spcAft>
                  <a:spcPts val="0"/>
                </a:spcAft>
              </a:pPr>
              <a:t>‹#›</a:t>
            </a:fld>
            <a:endParaRPr lang="en-US">
              <a:solidFill>
                <a:prstClr val="black">
                  <a:tint val="75000"/>
                </a:prstClr>
              </a:solidFill>
              <a:latin typeface="Calibri"/>
              <a:ea typeface="+mn-ea"/>
            </a:endParaRPr>
          </a:p>
        </p:txBody>
      </p:sp>
    </p:spTree>
  </p:cSld>
  <p:clrMap bg1="lt1" tx1="dk1" bg2="lt2" tx2="dk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 id="2147483838"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9"/>
          <p:cNvSpPr>
            <a:spLocks noGrp="1"/>
          </p:cNvSpPr>
          <p:nvPr>
            <p:ph type="title"/>
          </p:nvPr>
        </p:nvSpPr>
        <p:spPr bwMode="auto">
          <a:xfrm>
            <a:off x="0" y="95500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eaLnBrk="1" hangingPunct="1"/>
            <a:r>
              <a:rPr lang="en-US" dirty="0" smtClean="0">
                <a:solidFill>
                  <a:schemeClr val="accent1"/>
                </a:solidFill>
                <a:latin typeface="Century Gothic" pitchFamily="34" charset="0"/>
                <a:ea typeface="ＭＳ Ｐゴシック" pitchFamily="-106" charset="-128"/>
              </a:rPr>
              <a:t>HPV Latino Survey Workgroup:</a:t>
            </a:r>
            <a:br>
              <a:rPr lang="en-US" dirty="0" smtClean="0">
                <a:solidFill>
                  <a:schemeClr val="accent1"/>
                </a:solidFill>
                <a:latin typeface="Century Gothic" pitchFamily="34" charset="0"/>
                <a:ea typeface="ＭＳ Ｐゴシック" pitchFamily="-106" charset="-128"/>
              </a:rPr>
            </a:br>
            <a:r>
              <a:rPr lang="en-US" dirty="0" smtClean="0">
                <a:solidFill>
                  <a:schemeClr val="accent1"/>
                </a:solidFill>
                <a:latin typeface="Century Gothic" pitchFamily="34" charset="0"/>
                <a:ea typeface="ＭＳ Ｐゴシック" pitchFamily="-106" charset="-128"/>
              </a:rPr>
              <a:t>Update &amp; Future Directions</a:t>
            </a:r>
          </a:p>
        </p:txBody>
      </p:sp>
      <p:sp>
        <p:nvSpPr>
          <p:cNvPr id="6147" name="Content Placeholder 10"/>
          <p:cNvSpPr>
            <a:spLocks noGrp="1"/>
          </p:cNvSpPr>
          <p:nvPr>
            <p:ph idx="1"/>
          </p:nvPr>
        </p:nvSpPr>
        <p:spPr bwMode="auto">
          <a:xfrm>
            <a:off x="304800" y="1595438"/>
            <a:ext cx="8575039" cy="4602162"/>
          </a:xfrm>
          <a:noFill/>
          <a:ln>
            <a:miter lim="800000"/>
            <a:headEnd/>
            <a:tailEnd/>
          </a:ln>
        </p:spPr>
        <p:txBody>
          <a:bodyPr vert="horz" wrap="square" lIns="91440" tIns="45720" rIns="91440" bIns="45720" numCol="1" anchor="t" anchorCtr="0" compatLnSpc="1">
            <a:prstTxWarp prst="textNoShape">
              <a:avLst/>
            </a:prstTxWarp>
          </a:bodyPr>
          <a:lstStyle/>
          <a:p>
            <a:pPr eaLnBrk="1" hangingPunct="1">
              <a:buFont typeface="Arial" charset="0"/>
              <a:buNone/>
            </a:pPr>
            <a:endParaRPr lang="en-US" dirty="0" smtClean="0">
              <a:ea typeface="ＭＳ Ｐゴシック" pitchFamily="-106" charset="-128"/>
            </a:endParaRPr>
          </a:p>
          <a:p>
            <a:pPr eaLnBrk="1" hangingPunct="1">
              <a:buFont typeface="Arial" charset="0"/>
              <a:buNone/>
            </a:pPr>
            <a:endParaRPr lang="en-US" dirty="0" smtClean="0">
              <a:ea typeface="ＭＳ Ｐゴシック" pitchFamily="-106" charset="-128"/>
            </a:endParaRPr>
          </a:p>
          <a:p>
            <a:pPr algn="ctr" eaLnBrk="1" hangingPunct="1">
              <a:spcBef>
                <a:spcPts val="600"/>
              </a:spcBef>
              <a:buFont typeface="Arial" charset="0"/>
              <a:buNone/>
            </a:pPr>
            <a:r>
              <a:rPr lang="en-US" sz="2400" dirty="0" smtClean="0">
                <a:ea typeface="ＭＳ Ｐゴシック" pitchFamily="-106" charset="-128"/>
              </a:rPr>
              <a:t>CPCRN National Meeting</a:t>
            </a:r>
          </a:p>
          <a:p>
            <a:pPr algn="ctr" eaLnBrk="1" hangingPunct="1">
              <a:spcBef>
                <a:spcPts val="600"/>
              </a:spcBef>
              <a:buFont typeface="Arial" charset="0"/>
              <a:buNone/>
            </a:pPr>
            <a:r>
              <a:rPr lang="en-US" sz="2400" dirty="0" smtClean="0">
                <a:ea typeface="ＭＳ Ｐゴシック" pitchFamily="-106" charset="-128"/>
              </a:rPr>
              <a:t>Seattle, WA</a:t>
            </a:r>
          </a:p>
          <a:p>
            <a:pPr algn="ctr" eaLnBrk="1" hangingPunct="1">
              <a:spcBef>
                <a:spcPts val="600"/>
              </a:spcBef>
              <a:buFont typeface="Arial" charset="0"/>
              <a:buNone/>
            </a:pPr>
            <a:r>
              <a:rPr lang="en-US" sz="2400" dirty="0" smtClean="0">
                <a:ea typeface="ＭＳ Ｐゴシック" pitchFamily="-106" charset="-128"/>
              </a:rPr>
              <a:t>October 5, 2011</a:t>
            </a:r>
          </a:p>
          <a:p>
            <a:pPr algn="ctr" eaLnBrk="1" hangingPunct="1">
              <a:spcBef>
                <a:spcPts val="600"/>
              </a:spcBef>
              <a:buFont typeface="Arial" charset="0"/>
              <a:buNone/>
            </a:pPr>
            <a:endParaRPr lang="en-US" sz="2400" dirty="0" smtClean="0">
              <a:ea typeface="ＭＳ Ｐゴシック" pitchFamily="-106" charset="-128"/>
            </a:endParaRPr>
          </a:p>
          <a:p>
            <a:pPr algn="ctr" eaLnBrk="1" hangingPunct="1">
              <a:spcBef>
                <a:spcPts val="600"/>
              </a:spcBef>
              <a:buFont typeface="Arial" charset="0"/>
              <a:buNone/>
            </a:pPr>
            <a:r>
              <a:rPr lang="en-US" sz="2400" dirty="0" smtClean="0">
                <a:ea typeface="ＭＳ Ｐゴシック" pitchFamily="-106" charset="-128"/>
              </a:rPr>
              <a:t>Presenters: Roshan Bastani, Beth Glenn, Gloria Coronado</a:t>
            </a:r>
          </a:p>
          <a:p>
            <a:pPr algn="ctr" eaLnBrk="1" hangingPunct="1">
              <a:spcBef>
                <a:spcPts val="600"/>
              </a:spcBef>
              <a:buFont typeface="Arial" charset="0"/>
              <a:buNone/>
            </a:pPr>
            <a:r>
              <a:rPr lang="en-US" sz="2400" dirty="0" smtClean="0">
                <a:ea typeface="ＭＳ Ｐゴシック" pitchFamily="-106" charset="-128"/>
              </a:rPr>
              <a:t>Discussants: Jennifer Allen, Roshan Bastani, Vicky Taylor</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bwMode="auto">
          <a:xfrm>
            <a:off x="0" y="23495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r>
              <a:rPr lang="en-US" b="1" dirty="0" smtClean="0">
                <a:solidFill>
                  <a:schemeClr val="tx2">
                    <a:lumMod val="60000"/>
                    <a:lumOff val="40000"/>
                  </a:schemeClr>
                </a:solidFill>
                <a:ea typeface="ＭＳ Ｐゴシック" pitchFamily="-106" charset="-128"/>
                <a:cs typeface="Arial" pitchFamily="34" charset="0"/>
              </a:rPr>
              <a:t>Background</a:t>
            </a:r>
          </a:p>
        </p:txBody>
      </p:sp>
      <p:sp>
        <p:nvSpPr>
          <p:cNvPr id="14339" name="Content Placeholder 2"/>
          <p:cNvSpPr>
            <a:spLocks noGrp="1"/>
          </p:cNvSpPr>
          <p:nvPr>
            <p:ph idx="1"/>
          </p:nvPr>
        </p:nvSpPr>
        <p:spPr bwMode="auto">
          <a:xfrm>
            <a:off x="530573" y="1306307"/>
            <a:ext cx="8116888" cy="5138738"/>
          </a:xfrm>
          <a:noFill/>
          <a:ln>
            <a:miter lim="800000"/>
            <a:headEnd/>
            <a:tailEnd/>
          </a:ln>
        </p:spPr>
        <p:txBody>
          <a:bodyPr vert="horz" wrap="square" lIns="91440" tIns="45720" rIns="91440" bIns="45720" numCol="1" anchor="t" anchorCtr="0" compatLnSpc="1">
            <a:prstTxWarp prst="textNoShape">
              <a:avLst/>
            </a:prstTxWarp>
            <a:normAutofit/>
          </a:bodyPr>
          <a:lstStyle/>
          <a:p>
            <a:pPr>
              <a:spcAft>
                <a:spcPts val="600"/>
              </a:spcAft>
              <a:buFont typeface="Arial" charset="0"/>
              <a:buChar char="•"/>
            </a:pPr>
            <a:r>
              <a:rPr lang="en-US" dirty="0" smtClean="0">
                <a:ea typeface="ＭＳ Ｐゴシック" pitchFamily="-106" charset="-128"/>
              </a:rPr>
              <a:t>Collaboration among 3 CPCRN sites:</a:t>
            </a:r>
          </a:p>
          <a:p>
            <a:pPr lvl="1">
              <a:spcAft>
                <a:spcPts val="600"/>
              </a:spcAft>
              <a:buFont typeface="Arial" charset="0"/>
              <a:buChar char="•"/>
            </a:pPr>
            <a:r>
              <a:rPr lang="en-US" dirty="0" smtClean="0">
                <a:ea typeface="ＭＳ Ｐゴシック" pitchFamily="-106" charset="-128"/>
              </a:rPr>
              <a:t>University of California, Los Angeles</a:t>
            </a:r>
          </a:p>
          <a:p>
            <a:pPr lvl="1">
              <a:spcAft>
                <a:spcPts val="600"/>
              </a:spcAft>
              <a:buFont typeface="Arial" charset="0"/>
              <a:buChar char="•"/>
            </a:pPr>
            <a:r>
              <a:rPr lang="en-US" dirty="0" smtClean="0">
                <a:ea typeface="ＭＳ Ｐゴシック" pitchFamily="-106" charset="-128"/>
              </a:rPr>
              <a:t>University of Texas, Houston</a:t>
            </a:r>
          </a:p>
          <a:p>
            <a:pPr lvl="1">
              <a:spcAft>
                <a:spcPts val="600"/>
              </a:spcAft>
              <a:buFont typeface="Arial" charset="0"/>
              <a:buChar char="•"/>
            </a:pPr>
            <a:r>
              <a:rPr lang="en-US" dirty="0" smtClean="0">
                <a:ea typeface="ＭＳ Ｐゴシック" pitchFamily="-106" charset="-128"/>
              </a:rPr>
              <a:t>University of Washington, Seattle</a:t>
            </a:r>
          </a:p>
          <a:p>
            <a:pPr>
              <a:spcAft>
                <a:spcPts val="600"/>
              </a:spcAft>
              <a:buFont typeface="Arial" charset="0"/>
              <a:buChar char="•"/>
            </a:pPr>
            <a:r>
              <a:rPr lang="en-US" dirty="0" smtClean="0">
                <a:ea typeface="ＭＳ Ｐゴシック" pitchFamily="-106" charset="-128"/>
              </a:rPr>
              <a:t>Initiated in November in 2008</a:t>
            </a:r>
          </a:p>
          <a:p>
            <a:pPr>
              <a:spcAft>
                <a:spcPts val="600"/>
              </a:spcAft>
              <a:buFont typeface="Arial" charset="0"/>
              <a:buChar char="•"/>
            </a:pPr>
            <a:r>
              <a:rPr lang="en-US" dirty="0" smtClean="0">
                <a:ea typeface="ＭＳ Ｐゴシック" pitchFamily="-106" charset="-128"/>
              </a:rPr>
              <a:t>Used the Health Behavior Framework to develop a set of 24 core HPV vaccine survey items</a:t>
            </a:r>
          </a:p>
          <a:p>
            <a:pPr>
              <a:buFont typeface="Arial" charset="0"/>
              <a:buNone/>
            </a:pPr>
            <a:endParaRPr lang="en-US" dirty="0" smtClean="0">
              <a:ea typeface="ＭＳ Ｐゴシック" pitchFamily="-106" charset="-12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1948" y="1194619"/>
            <a:ext cx="8377084" cy="4986701"/>
          </a:xfrm>
        </p:spPr>
        <p:txBody>
          <a:bodyPr>
            <a:normAutofit/>
          </a:bodyPr>
          <a:lstStyle/>
          <a:p>
            <a:pPr>
              <a:spcBef>
                <a:spcPts val="2400"/>
              </a:spcBef>
            </a:pPr>
            <a:r>
              <a:rPr lang="en-US" dirty="0" smtClean="0">
                <a:ea typeface="ＭＳ Ｐゴシック" pitchFamily="-106" charset="-128"/>
              </a:rPr>
              <a:t>Surveyed Latino parents of girls ages 9–18 in Los Angeles (N=274), Seattle area-Yakima Valley (N=90), Houston (N=83), </a:t>
            </a:r>
          </a:p>
          <a:p>
            <a:pPr>
              <a:spcBef>
                <a:spcPts val="2400"/>
              </a:spcBef>
            </a:pPr>
            <a:r>
              <a:rPr lang="en-US" dirty="0" smtClean="0"/>
              <a:t>Data collection and descriptive analysis are complete</a:t>
            </a:r>
          </a:p>
          <a:p>
            <a:pPr>
              <a:spcBef>
                <a:spcPts val="2400"/>
              </a:spcBef>
            </a:pPr>
            <a:r>
              <a:rPr lang="en-US" dirty="0" smtClean="0"/>
              <a:t>Drafted a collaborative manuscript based on data collected</a:t>
            </a:r>
          </a:p>
          <a:p>
            <a:pPr>
              <a:spcBef>
                <a:spcPts val="2400"/>
              </a:spcBef>
            </a:pPr>
            <a:r>
              <a:rPr lang="en-US" dirty="0" smtClean="0"/>
              <a:t>Identifying next steps based on study results</a:t>
            </a:r>
          </a:p>
          <a:p>
            <a:endParaRPr lang="en-US" dirty="0"/>
          </a:p>
        </p:txBody>
      </p:sp>
      <p:sp>
        <p:nvSpPr>
          <p:cNvPr id="4" name="Title 1"/>
          <p:cNvSpPr txBox="1">
            <a:spLocks/>
          </p:cNvSpPr>
          <p:nvPr/>
        </p:nvSpPr>
        <p:spPr bwMode="auto">
          <a:xfrm>
            <a:off x="0" y="265471"/>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4200" b="1" dirty="0" smtClean="0">
                <a:solidFill>
                  <a:schemeClr val="accent1"/>
                </a:solidFill>
                <a:latin typeface="+mn-lt"/>
                <a:cs typeface="ＭＳ Ｐゴシック" pitchFamily="-111" charset="-128"/>
              </a:rPr>
              <a:t>Summary of Progress</a:t>
            </a:r>
            <a:endParaRPr kumimoji="0" lang="en-US" sz="4200" b="1" i="0" u="none" strike="noStrike" kern="1200" cap="none" spc="0" normalizeH="0" baseline="0" noProof="0" dirty="0" smtClean="0">
              <a:ln>
                <a:noFill/>
              </a:ln>
              <a:solidFill>
                <a:schemeClr val="accent1"/>
              </a:solidFill>
              <a:effectLst/>
              <a:uLnTx/>
              <a:uFillTx/>
              <a:latin typeface="+mn-lt"/>
              <a:cs typeface="ＭＳ Ｐゴシック" pitchFamily="-111" charset="-12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0" y="318197"/>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4200" b="1" dirty="0" smtClean="0">
                <a:solidFill>
                  <a:schemeClr val="accent1"/>
                </a:solidFill>
                <a:cs typeface="ＭＳ Ｐゴシック" pitchFamily="-111" charset="-128"/>
              </a:rPr>
              <a:t>Demographics</a:t>
            </a:r>
          </a:p>
        </p:txBody>
      </p:sp>
      <p:graphicFrame>
        <p:nvGraphicFramePr>
          <p:cNvPr id="5" name="Content Placeholder 4"/>
          <p:cNvGraphicFramePr>
            <a:graphicFrameLocks/>
          </p:cNvGraphicFramePr>
          <p:nvPr/>
        </p:nvGraphicFramePr>
        <p:xfrm>
          <a:off x="250722" y="1220177"/>
          <a:ext cx="8613061" cy="4358526"/>
        </p:xfrm>
        <a:graphic>
          <a:graphicData uri="http://schemas.openxmlformats.org/drawingml/2006/table">
            <a:tbl>
              <a:tblPr/>
              <a:tblGrid>
                <a:gridCol w="3702206"/>
                <a:gridCol w="1121492"/>
                <a:gridCol w="928688"/>
                <a:gridCol w="1106487"/>
                <a:gridCol w="1754188"/>
              </a:tblGrid>
              <a:tr h="101769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endParaRP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Los Angeles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(n=274)</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Seattle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YV</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(n=90)</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Houston 211 (n=44)</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Houston Lower Rio Grande Valley (n=39)</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r>
              <a:tr h="274320">
                <a:tc>
                  <a:txBody>
                    <a:bodyPr/>
                    <a:lstStyle/>
                    <a:p>
                      <a:pPr marL="0" marR="0">
                        <a:lnSpc>
                          <a:spcPct val="150000"/>
                        </a:lnSpc>
                        <a:spcBef>
                          <a:spcPts val="0"/>
                        </a:spcBef>
                        <a:spcAft>
                          <a:spcPts val="0"/>
                        </a:spcAft>
                      </a:pPr>
                      <a:r>
                        <a:rPr lang="en-US" sz="1600" b="0" i="0" dirty="0">
                          <a:solidFill>
                            <a:schemeClr val="bg1"/>
                          </a:solidFill>
                          <a:latin typeface="Arial"/>
                          <a:ea typeface="Calibri"/>
                          <a:cs typeface="Times New Roman"/>
                        </a:rPr>
                        <a:t>Parents/Caregivers</a:t>
                      </a:r>
                    </a:p>
                  </a:txBody>
                  <a:tcPr marL="68580" marR="68580" marT="0" marB="0" anchor="ctr">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a typeface="ＭＳ Ｐゴシック" pitchFamily="-106" charset="-128"/>
                        <a:cs typeface="Arial" charset="0"/>
                      </a:endParaRPr>
                    </a:p>
                  </a:txBody>
                  <a:tcPr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smtClean="0">
                        <a:ln>
                          <a:noFill/>
                        </a:ln>
                        <a:solidFill>
                          <a:schemeClr val="bg1"/>
                        </a:solidFill>
                        <a:effectLst/>
                        <a:latin typeface="Arial" charset="0"/>
                        <a:ea typeface="ＭＳ Ｐゴシック" pitchFamily="-106" charset="-128"/>
                        <a:cs typeface="Arial" charset="0"/>
                      </a:endParaRP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a typeface="ＭＳ Ｐゴシック" pitchFamily="-106" charset="-128"/>
                        <a:cs typeface="Arial" charset="0"/>
                      </a:endParaRP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a typeface="ＭＳ Ｐゴシック" pitchFamily="-106" charset="-128"/>
                        <a:cs typeface="Arial" charset="0"/>
                      </a:endParaRP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r>
              <a:tr h="414627">
                <a:tc>
                  <a:txBody>
                    <a:bodyPr/>
                    <a:lstStyle/>
                    <a:p>
                      <a:pPr marL="0" marR="0">
                        <a:lnSpc>
                          <a:spcPct val="100000"/>
                        </a:lnSpc>
                        <a:spcBef>
                          <a:spcPts val="0"/>
                        </a:spcBef>
                        <a:spcAft>
                          <a:spcPts val="0"/>
                        </a:spcAft>
                      </a:pPr>
                      <a:r>
                        <a:rPr lang="en-US" sz="1600" i="0" dirty="0">
                          <a:latin typeface="Arial"/>
                          <a:ea typeface="Calibri"/>
                          <a:cs typeface="Times New Roman"/>
                        </a:rPr>
                        <a:t>Age (mean)</a:t>
                      </a:r>
                    </a:p>
                  </a:txBody>
                  <a:tcPr marL="68580" marR="68580" marT="0" marB="0" anchor="ctr">
                    <a:lnL>
                      <a:noFill/>
                    </a:lnL>
                    <a:lnR>
                      <a:noFill/>
                    </a:lnR>
                    <a:lnT>
                      <a:noFill/>
                    </a:lnT>
                    <a:lnB>
                      <a:noFill/>
                    </a:lnB>
                    <a:lnTlToBr>
                      <a:noFill/>
                    </a:lnTlToBr>
                    <a:lnBlToTr>
                      <a:noFill/>
                    </a:lnBlToTr>
                    <a:solidFill>
                      <a:schemeClr val="bg1"/>
                    </a:solidFill>
                  </a:tcPr>
                </a:tc>
                <a:tc>
                  <a:txBody>
                    <a:bodyPr/>
                    <a:lstStyle/>
                    <a:p>
                      <a:pPr marL="217170" marR="141605" algn="ctr">
                        <a:lnSpc>
                          <a:spcPct val="100000"/>
                        </a:lnSpc>
                        <a:spcBef>
                          <a:spcPts val="0"/>
                        </a:spcBef>
                        <a:spcAft>
                          <a:spcPts val="0"/>
                        </a:spcAft>
                      </a:pPr>
                      <a:r>
                        <a:rPr lang="en-US" sz="1600" i="0" dirty="0" smtClean="0">
                          <a:latin typeface="Arial"/>
                          <a:ea typeface="Calibri"/>
                          <a:cs typeface="Times New Roman"/>
                        </a:rPr>
                        <a:t>42.8</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solidFill>
                  </a:tcPr>
                </a:tc>
                <a:tc>
                  <a:txBody>
                    <a:bodyPr/>
                    <a:lstStyle/>
                    <a:p>
                      <a:pPr marL="0" marR="141605" indent="0" algn="ctr">
                        <a:lnSpc>
                          <a:spcPct val="100000"/>
                        </a:lnSpc>
                        <a:spcBef>
                          <a:spcPts val="0"/>
                        </a:spcBef>
                        <a:spcAft>
                          <a:spcPts val="0"/>
                        </a:spcAft>
                      </a:pPr>
                      <a:r>
                        <a:rPr lang="en-US" sz="1600" i="0" dirty="0" smtClean="0">
                          <a:latin typeface="Arial"/>
                          <a:ea typeface="Calibri"/>
                          <a:cs typeface="Times New Roman"/>
                        </a:rPr>
                        <a:t>38.2</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i="0" dirty="0">
                          <a:latin typeface="Arial"/>
                          <a:ea typeface="Calibri"/>
                          <a:cs typeface="Times New Roman"/>
                        </a:rPr>
                        <a:t>N/A</a:t>
                      </a:r>
                    </a:p>
                  </a:txBody>
                  <a:tcPr marL="68580" marR="68580" marT="0" marB="0" anchor="ctr">
                    <a:lnL>
                      <a:noFill/>
                    </a:lnL>
                    <a:lnR>
                      <a:noFill/>
                    </a:lnR>
                    <a:lnT>
                      <a:noFill/>
                    </a:lnT>
                    <a:lnB>
                      <a:noFill/>
                    </a:lnB>
                    <a:lnTlToBr>
                      <a:noFill/>
                    </a:lnTlToBr>
                    <a:lnBlToTr>
                      <a:noFill/>
                    </a:lnBlToTr>
                    <a:solidFill>
                      <a:schemeClr val="bg1"/>
                    </a:solidFill>
                  </a:tcPr>
                </a:tc>
                <a:tc>
                  <a:txBody>
                    <a:bodyPr/>
                    <a:lstStyle/>
                    <a:p>
                      <a:pPr marL="0" marR="0" indent="0" algn="ctr">
                        <a:lnSpc>
                          <a:spcPct val="100000"/>
                        </a:lnSpc>
                        <a:spcBef>
                          <a:spcPts val="0"/>
                        </a:spcBef>
                        <a:spcAft>
                          <a:spcPts val="0"/>
                        </a:spcAft>
                      </a:pPr>
                      <a:r>
                        <a:rPr lang="en-US" sz="1600" i="0" dirty="0">
                          <a:latin typeface="Arial"/>
                          <a:ea typeface="Calibri"/>
                          <a:cs typeface="Times New Roman"/>
                        </a:rPr>
                        <a:t>54.9 </a:t>
                      </a:r>
                    </a:p>
                  </a:txBody>
                  <a:tcPr marL="68580" marR="68580" marT="0" marB="0" anchor="ctr">
                    <a:lnL>
                      <a:noFill/>
                    </a:lnL>
                    <a:lnR>
                      <a:noFill/>
                    </a:lnR>
                    <a:lnT>
                      <a:noFill/>
                    </a:lnT>
                    <a:lnB>
                      <a:noFill/>
                    </a:lnB>
                    <a:lnTlToBr>
                      <a:noFill/>
                    </a:lnTlToBr>
                    <a:lnBlToTr>
                      <a:noFill/>
                    </a:lnBlToTr>
                    <a:solidFill>
                      <a:schemeClr val="bg1"/>
                    </a:solidFill>
                  </a:tcPr>
                </a:tc>
              </a:tr>
              <a:tr h="301542">
                <a:tc>
                  <a:txBody>
                    <a:bodyPr/>
                    <a:lstStyle/>
                    <a:p>
                      <a:pPr marL="0" marR="0">
                        <a:lnSpc>
                          <a:spcPct val="100000"/>
                        </a:lnSpc>
                        <a:spcBef>
                          <a:spcPts val="0"/>
                        </a:spcBef>
                        <a:spcAft>
                          <a:spcPts val="0"/>
                        </a:spcAft>
                      </a:pPr>
                      <a:r>
                        <a:rPr lang="en-US" sz="1600" i="0" dirty="0" smtClean="0">
                          <a:latin typeface="Arial"/>
                          <a:ea typeface="Calibri"/>
                          <a:cs typeface="Times New Roman"/>
                        </a:rPr>
                        <a:t>Female</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c>
                  <a:txBody>
                    <a:bodyPr/>
                    <a:lstStyle/>
                    <a:p>
                      <a:pPr marL="217170" marR="141605" algn="ctr">
                        <a:lnSpc>
                          <a:spcPct val="100000"/>
                        </a:lnSpc>
                        <a:spcBef>
                          <a:spcPts val="0"/>
                        </a:spcBef>
                        <a:spcAft>
                          <a:spcPts val="0"/>
                        </a:spcAft>
                      </a:pPr>
                      <a:r>
                        <a:rPr lang="en-US" sz="1600" i="0" dirty="0" smtClean="0">
                          <a:latin typeface="Arial"/>
                          <a:ea typeface="Calibri"/>
                          <a:cs typeface="Times New Roman"/>
                        </a:rPr>
                        <a:t>100%</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c>
                  <a:txBody>
                    <a:bodyPr/>
                    <a:lstStyle/>
                    <a:p>
                      <a:pPr marL="0" marR="141605" indent="0" algn="ctr">
                        <a:lnSpc>
                          <a:spcPct val="100000"/>
                        </a:lnSpc>
                        <a:spcBef>
                          <a:spcPts val="0"/>
                        </a:spcBef>
                        <a:spcAft>
                          <a:spcPts val="0"/>
                        </a:spcAft>
                      </a:pPr>
                      <a:r>
                        <a:rPr lang="en-US" sz="1600" i="0" dirty="0" smtClean="0">
                          <a:latin typeface="Arial"/>
                          <a:ea typeface="Calibri"/>
                          <a:cs typeface="Times New Roman"/>
                        </a:rPr>
                        <a:t>100%</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i="0" dirty="0" smtClean="0">
                          <a:latin typeface="Arial"/>
                          <a:ea typeface="Calibri"/>
                          <a:cs typeface="Times New Roman"/>
                        </a:rPr>
                        <a:t>88%</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i="0" dirty="0" smtClean="0">
                          <a:latin typeface="Arial"/>
                          <a:ea typeface="Calibri"/>
                          <a:cs typeface="Times New Roman"/>
                        </a:rPr>
                        <a:t>47%</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r>
              <a:tr h="322217">
                <a:tc>
                  <a:txBody>
                    <a:bodyPr/>
                    <a:lstStyle/>
                    <a:p>
                      <a:pPr marL="0" marR="0">
                        <a:lnSpc>
                          <a:spcPct val="100000"/>
                        </a:lnSpc>
                        <a:spcBef>
                          <a:spcPts val="0"/>
                        </a:spcBef>
                        <a:spcAft>
                          <a:spcPts val="0"/>
                        </a:spcAft>
                      </a:pPr>
                      <a:r>
                        <a:rPr lang="en-US" sz="1600" i="0" dirty="0" smtClean="0">
                          <a:latin typeface="Arial"/>
                          <a:ea typeface="Calibri"/>
                          <a:cs typeface="Times New Roman"/>
                        </a:rPr>
                        <a:t>Spanish Interview</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solidFill>
                  </a:tcPr>
                </a:tc>
                <a:tc>
                  <a:txBody>
                    <a:bodyPr/>
                    <a:lstStyle/>
                    <a:p>
                      <a:pPr marL="217170" marR="141605" algn="ctr">
                        <a:lnSpc>
                          <a:spcPct val="100000"/>
                        </a:lnSpc>
                        <a:spcBef>
                          <a:spcPts val="0"/>
                        </a:spcBef>
                        <a:spcAft>
                          <a:spcPts val="0"/>
                        </a:spcAft>
                      </a:pPr>
                      <a:r>
                        <a:rPr lang="en-US" sz="1600" i="0" dirty="0" smtClean="0">
                          <a:latin typeface="Arial"/>
                          <a:ea typeface="Calibri"/>
                          <a:cs typeface="Times New Roman"/>
                        </a:rPr>
                        <a:t>89%</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solidFill>
                  </a:tcPr>
                </a:tc>
                <a:tc>
                  <a:txBody>
                    <a:bodyPr/>
                    <a:lstStyle/>
                    <a:p>
                      <a:pPr marL="6350" marR="45720" indent="0" algn="ctr">
                        <a:lnSpc>
                          <a:spcPct val="100000"/>
                        </a:lnSpc>
                        <a:spcBef>
                          <a:spcPts val="0"/>
                        </a:spcBef>
                        <a:spcAft>
                          <a:spcPts val="0"/>
                        </a:spcAft>
                      </a:pPr>
                      <a:r>
                        <a:rPr lang="en-US" sz="1600" i="0" dirty="0" smtClean="0">
                          <a:latin typeface="Arial"/>
                          <a:ea typeface="Calibri"/>
                          <a:cs typeface="Times New Roman"/>
                        </a:rPr>
                        <a:t>78%</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i="0" dirty="0" smtClean="0">
                          <a:latin typeface="Arial"/>
                          <a:ea typeface="Calibri"/>
                          <a:cs typeface="Times New Roman"/>
                        </a:rPr>
                        <a:t>45%</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i="0" dirty="0" smtClean="0">
                          <a:latin typeface="Arial"/>
                          <a:ea typeface="Calibri"/>
                          <a:cs typeface="Times New Roman"/>
                        </a:rPr>
                        <a:t>100%</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solidFill>
                  </a:tcPr>
                </a:tc>
              </a:tr>
              <a:tr h="316127">
                <a:tc>
                  <a:txBody>
                    <a:bodyPr/>
                    <a:lstStyle/>
                    <a:p>
                      <a:pPr marL="0" marR="0">
                        <a:lnSpc>
                          <a:spcPct val="100000"/>
                        </a:lnSpc>
                        <a:spcBef>
                          <a:spcPts val="0"/>
                        </a:spcBef>
                        <a:spcAft>
                          <a:spcPts val="0"/>
                        </a:spcAft>
                      </a:pPr>
                      <a:r>
                        <a:rPr lang="en-US" sz="1600" i="0" dirty="0" smtClean="0">
                          <a:latin typeface="Arial"/>
                          <a:ea typeface="Calibri"/>
                          <a:cs typeface="Times New Roman"/>
                        </a:rPr>
                        <a:t>Foreign-born</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c>
                  <a:txBody>
                    <a:bodyPr/>
                    <a:lstStyle/>
                    <a:p>
                      <a:pPr marL="217170" marR="141605" algn="ctr">
                        <a:lnSpc>
                          <a:spcPct val="100000"/>
                        </a:lnSpc>
                        <a:spcBef>
                          <a:spcPts val="0"/>
                        </a:spcBef>
                        <a:spcAft>
                          <a:spcPts val="0"/>
                        </a:spcAft>
                      </a:pPr>
                      <a:r>
                        <a:rPr lang="en-US" sz="1600" i="0" dirty="0" smtClean="0">
                          <a:latin typeface="Arial"/>
                          <a:ea typeface="Calibri"/>
                          <a:cs typeface="Times New Roman"/>
                        </a:rPr>
                        <a:t>94%</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c>
                  <a:txBody>
                    <a:bodyPr/>
                    <a:lstStyle/>
                    <a:p>
                      <a:pPr marL="6350" marR="45720" indent="0" algn="ctr">
                        <a:lnSpc>
                          <a:spcPct val="100000"/>
                        </a:lnSpc>
                        <a:spcBef>
                          <a:spcPts val="0"/>
                        </a:spcBef>
                        <a:spcAft>
                          <a:spcPts val="0"/>
                        </a:spcAft>
                      </a:pPr>
                      <a:r>
                        <a:rPr lang="en-US" sz="1600" i="0" dirty="0" smtClean="0">
                          <a:latin typeface="Arial"/>
                          <a:ea typeface="Calibri"/>
                          <a:cs typeface="Times New Roman"/>
                        </a:rPr>
                        <a:t>82%</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i="0" dirty="0" smtClean="0">
                          <a:latin typeface="Arial"/>
                          <a:ea typeface="Calibri"/>
                          <a:cs typeface="Times New Roman"/>
                        </a:rPr>
                        <a:t>N/A</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i="0" dirty="0" smtClean="0">
                          <a:latin typeface="Arial"/>
                          <a:ea typeface="Calibri"/>
                          <a:cs typeface="Times New Roman"/>
                        </a:rPr>
                        <a:t>N/A</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r>
              <a:tr h="401242">
                <a:tc>
                  <a:txBody>
                    <a:bodyPr/>
                    <a:lstStyle/>
                    <a:p>
                      <a:pPr marL="0" marR="0" indent="0">
                        <a:lnSpc>
                          <a:spcPct val="100000"/>
                        </a:lnSpc>
                        <a:spcBef>
                          <a:spcPts val="0"/>
                        </a:spcBef>
                        <a:spcAft>
                          <a:spcPts val="0"/>
                        </a:spcAft>
                      </a:pPr>
                      <a:r>
                        <a:rPr lang="en-US" sz="1600" i="0" dirty="0">
                          <a:latin typeface="Arial"/>
                          <a:ea typeface="Calibri"/>
                          <a:cs typeface="Times New Roman"/>
                        </a:rPr>
                        <a:t>Uninsured</a:t>
                      </a:r>
                    </a:p>
                  </a:txBody>
                  <a:tcPr marL="68580" marR="68580" marT="0" marB="0" anchor="ctr">
                    <a:lnL>
                      <a:noFill/>
                    </a:lnL>
                    <a:lnR>
                      <a:noFill/>
                    </a:lnR>
                    <a:lnT>
                      <a:noFill/>
                    </a:lnT>
                    <a:lnB>
                      <a:noFill/>
                    </a:lnB>
                    <a:lnTlToBr>
                      <a:noFill/>
                    </a:lnTlToBr>
                    <a:lnBlToTr>
                      <a:noFill/>
                    </a:lnBlToTr>
                    <a:solidFill>
                      <a:schemeClr val="bg1"/>
                    </a:solidFill>
                  </a:tcPr>
                </a:tc>
                <a:tc>
                  <a:txBody>
                    <a:bodyPr/>
                    <a:lstStyle/>
                    <a:p>
                      <a:pPr marL="217170" marR="141605" algn="ctr">
                        <a:lnSpc>
                          <a:spcPct val="100000"/>
                        </a:lnSpc>
                        <a:spcBef>
                          <a:spcPts val="0"/>
                        </a:spcBef>
                        <a:spcAft>
                          <a:spcPts val="0"/>
                        </a:spcAft>
                      </a:pPr>
                      <a:r>
                        <a:rPr lang="en-US" sz="1600" i="0" dirty="0" smtClean="0">
                          <a:latin typeface="Arial"/>
                          <a:ea typeface="Calibri"/>
                          <a:cs typeface="Times New Roman"/>
                        </a:rPr>
                        <a:t>87%</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solidFill>
                  </a:tcPr>
                </a:tc>
                <a:tc>
                  <a:txBody>
                    <a:bodyPr/>
                    <a:lstStyle/>
                    <a:p>
                      <a:pPr marL="6350" marR="45720" indent="0" algn="ctr">
                        <a:lnSpc>
                          <a:spcPct val="100000"/>
                        </a:lnSpc>
                        <a:spcBef>
                          <a:spcPts val="0"/>
                        </a:spcBef>
                        <a:spcAft>
                          <a:spcPts val="0"/>
                        </a:spcAft>
                      </a:pPr>
                      <a:r>
                        <a:rPr lang="en-US" sz="1600" i="0" dirty="0" smtClean="0">
                          <a:latin typeface="Arial"/>
                          <a:ea typeface="Calibri"/>
                          <a:cs typeface="Times New Roman"/>
                        </a:rPr>
                        <a:t>46%</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i="0" dirty="0" smtClean="0">
                          <a:latin typeface="Arial"/>
                          <a:ea typeface="Calibri"/>
                          <a:cs typeface="Times New Roman"/>
                        </a:rPr>
                        <a:t>52%</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solidFill>
                  </a:tcPr>
                </a:tc>
                <a:tc>
                  <a:txBody>
                    <a:bodyPr/>
                    <a:lstStyle/>
                    <a:p>
                      <a:pPr marL="6350" marR="0" indent="0" algn="ctr">
                        <a:lnSpc>
                          <a:spcPct val="100000"/>
                        </a:lnSpc>
                        <a:spcBef>
                          <a:spcPts val="0"/>
                        </a:spcBef>
                        <a:spcAft>
                          <a:spcPts val="0"/>
                        </a:spcAft>
                        <a:tabLst>
                          <a:tab pos="117475" algn="l"/>
                        </a:tabLst>
                      </a:pPr>
                      <a:r>
                        <a:rPr lang="en-US" sz="1600" i="0" dirty="0" smtClean="0">
                          <a:latin typeface="Arial"/>
                          <a:ea typeface="Calibri"/>
                          <a:cs typeface="Times New Roman"/>
                        </a:rPr>
                        <a:t>79%</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solidFill>
                  </a:tcPr>
                </a:tc>
              </a:tr>
              <a:tr h="401242">
                <a:tc>
                  <a:txBody>
                    <a:bodyPr/>
                    <a:lstStyle/>
                    <a:p>
                      <a:pPr marL="0" marR="0" indent="0">
                        <a:lnSpc>
                          <a:spcPct val="100000"/>
                        </a:lnSpc>
                        <a:spcBef>
                          <a:spcPts val="0"/>
                        </a:spcBef>
                        <a:spcAft>
                          <a:spcPts val="0"/>
                        </a:spcAft>
                      </a:pPr>
                      <a:r>
                        <a:rPr lang="en-US" sz="1600" i="0" dirty="0" smtClean="0">
                          <a:latin typeface="Arial"/>
                          <a:ea typeface="Calibri"/>
                          <a:cs typeface="Times New Roman"/>
                        </a:rPr>
                        <a:t>Household</a:t>
                      </a:r>
                      <a:r>
                        <a:rPr lang="en-US" sz="1600" i="0" baseline="0" dirty="0" smtClean="0">
                          <a:latin typeface="Arial"/>
                          <a:ea typeface="Calibri"/>
                          <a:cs typeface="Times New Roman"/>
                        </a:rPr>
                        <a:t> income: &lt; $25,000/year</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c>
                  <a:txBody>
                    <a:bodyPr/>
                    <a:lstStyle/>
                    <a:p>
                      <a:pPr marL="217170" marR="141605" algn="ctr">
                        <a:lnSpc>
                          <a:spcPct val="100000"/>
                        </a:lnSpc>
                        <a:spcBef>
                          <a:spcPts val="0"/>
                        </a:spcBef>
                        <a:spcAft>
                          <a:spcPts val="0"/>
                        </a:spcAft>
                      </a:pPr>
                      <a:r>
                        <a:rPr lang="en-US" sz="1600" i="0" dirty="0" smtClean="0">
                          <a:latin typeface="Arial"/>
                          <a:ea typeface="Calibri"/>
                          <a:cs typeface="Times New Roman"/>
                        </a:rPr>
                        <a:t>87%</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c>
                  <a:txBody>
                    <a:bodyPr/>
                    <a:lstStyle/>
                    <a:p>
                      <a:pPr marL="6350" marR="45720" indent="0" algn="ctr">
                        <a:lnSpc>
                          <a:spcPct val="100000"/>
                        </a:lnSpc>
                        <a:spcBef>
                          <a:spcPts val="0"/>
                        </a:spcBef>
                        <a:spcAft>
                          <a:spcPts val="0"/>
                        </a:spcAft>
                      </a:pPr>
                      <a:r>
                        <a:rPr lang="en-US" sz="1600" i="0" dirty="0" smtClean="0">
                          <a:latin typeface="Arial"/>
                          <a:ea typeface="Calibri"/>
                          <a:cs typeface="Times New Roman"/>
                        </a:rPr>
                        <a:t>74%</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i="0" dirty="0" smtClean="0">
                          <a:latin typeface="Arial"/>
                          <a:ea typeface="Calibri"/>
                          <a:cs typeface="Times New Roman"/>
                        </a:rPr>
                        <a:t>N/A</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c>
                  <a:txBody>
                    <a:bodyPr/>
                    <a:lstStyle/>
                    <a:p>
                      <a:pPr marL="6350" marR="0" indent="0" algn="ctr">
                        <a:lnSpc>
                          <a:spcPct val="100000"/>
                        </a:lnSpc>
                        <a:spcBef>
                          <a:spcPts val="0"/>
                        </a:spcBef>
                        <a:spcAft>
                          <a:spcPts val="0"/>
                        </a:spcAft>
                        <a:tabLst>
                          <a:tab pos="117475" algn="l"/>
                        </a:tabLst>
                      </a:pPr>
                      <a:r>
                        <a:rPr lang="en-US" sz="1600" i="0" dirty="0" smtClean="0">
                          <a:latin typeface="Arial"/>
                          <a:ea typeface="Calibri"/>
                          <a:cs typeface="Times New Roman"/>
                        </a:rPr>
                        <a:t>87%</a:t>
                      </a: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bg1">
                        <a:lumMod val="95000"/>
                      </a:schemeClr>
                    </a:solidFill>
                  </a:tcPr>
                </a:tc>
              </a:tr>
              <a:tr h="365760">
                <a:tc>
                  <a:txBody>
                    <a:bodyPr/>
                    <a:lstStyle/>
                    <a:p>
                      <a:pPr marL="0" marR="0" indent="0">
                        <a:lnSpc>
                          <a:spcPct val="100000"/>
                        </a:lnSpc>
                        <a:spcBef>
                          <a:spcPts val="0"/>
                        </a:spcBef>
                        <a:spcAft>
                          <a:spcPts val="0"/>
                        </a:spcAft>
                      </a:pPr>
                      <a:r>
                        <a:rPr lang="en-US" sz="1600" i="0" dirty="0" smtClean="0">
                          <a:solidFill>
                            <a:schemeClr val="bg1"/>
                          </a:solidFill>
                          <a:latin typeface="Arial"/>
                          <a:ea typeface="Calibri"/>
                          <a:cs typeface="Times New Roman"/>
                        </a:rPr>
                        <a:t>Adolescent Girl</a:t>
                      </a:r>
                      <a:endParaRPr lang="en-US" sz="1600" i="0" dirty="0">
                        <a:solidFill>
                          <a:schemeClr val="bg1"/>
                        </a:solidFill>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tx1">
                        <a:lumMod val="65000"/>
                        <a:lumOff val="35000"/>
                      </a:schemeClr>
                    </a:solidFill>
                  </a:tcPr>
                </a:tc>
                <a:tc>
                  <a:txBody>
                    <a:bodyPr/>
                    <a:lstStyle/>
                    <a:p>
                      <a:pPr marL="217170" marR="141605" algn="ctr">
                        <a:lnSpc>
                          <a:spcPct val="100000"/>
                        </a:lnSpc>
                        <a:spcBef>
                          <a:spcPts val="0"/>
                        </a:spcBef>
                        <a:spcAft>
                          <a:spcPts val="0"/>
                        </a:spcAft>
                      </a:pP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tx1">
                        <a:lumMod val="65000"/>
                        <a:lumOff val="35000"/>
                      </a:schemeClr>
                    </a:solidFill>
                  </a:tcPr>
                </a:tc>
                <a:tc>
                  <a:txBody>
                    <a:bodyPr/>
                    <a:lstStyle/>
                    <a:p>
                      <a:pPr marL="6350" marR="45720" indent="0" algn="ctr">
                        <a:lnSpc>
                          <a:spcPct val="100000"/>
                        </a:lnSpc>
                        <a:spcBef>
                          <a:spcPts val="0"/>
                        </a:spcBef>
                        <a:spcAft>
                          <a:spcPts val="0"/>
                        </a:spcAft>
                      </a:pP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tx1">
                        <a:lumMod val="65000"/>
                        <a:lumOff val="35000"/>
                      </a:schemeClr>
                    </a:solidFill>
                  </a:tcPr>
                </a:tc>
                <a:tc>
                  <a:txBody>
                    <a:bodyPr/>
                    <a:lstStyle/>
                    <a:p>
                      <a:pPr marL="0" marR="0" algn="ctr">
                        <a:lnSpc>
                          <a:spcPct val="100000"/>
                        </a:lnSpc>
                        <a:spcBef>
                          <a:spcPts val="0"/>
                        </a:spcBef>
                        <a:spcAft>
                          <a:spcPts val="0"/>
                        </a:spcAft>
                      </a:pP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tx1">
                        <a:lumMod val="65000"/>
                        <a:lumOff val="35000"/>
                      </a:schemeClr>
                    </a:solidFill>
                  </a:tcPr>
                </a:tc>
                <a:tc>
                  <a:txBody>
                    <a:bodyPr/>
                    <a:lstStyle/>
                    <a:p>
                      <a:pPr marL="6350" marR="0" indent="0" algn="ctr">
                        <a:lnSpc>
                          <a:spcPct val="100000"/>
                        </a:lnSpc>
                        <a:spcBef>
                          <a:spcPts val="0"/>
                        </a:spcBef>
                        <a:spcAft>
                          <a:spcPts val="0"/>
                        </a:spcAft>
                        <a:tabLst>
                          <a:tab pos="117475" algn="l"/>
                        </a:tabLst>
                      </a:pPr>
                      <a:endParaRPr lang="en-US" sz="1600" i="0" dirty="0">
                        <a:latin typeface="Arial"/>
                        <a:ea typeface="Calibri"/>
                        <a:cs typeface="Times New Roman"/>
                      </a:endParaRPr>
                    </a:p>
                  </a:txBody>
                  <a:tcPr marL="68580" marR="68580" marT="0" marB="0" anchor="ctr">
                    <a:lnL>
                      <a:noFill/>
                    </a:lnL>
                    <a:lnR>
                      <a:noFill/>
                    </a:lnR>
                    <a:lnT>
                      <a:noFill/>
                    </a:lnT>
                    <a:lnB>
                      <a:noFill/>
                    </a:lnB>
                    <a:lnTlToBr>
                      <a:noFill/>
                    </a:lnTlToBr>
                    <a:lnBlToTr>
                      <a:noFill/>
                    </a:lnBlToTr>
                    <a:solidFill>
                      <a:schemeClr val="tx1">
                        <a:lumMod val="65000"/>
                        <a:lumOff val="35000"/>
                      </a:schemeClr>
                    </a:solidFill>
                  </a:tcPr>
                </a:tc>
              </a:tr>
              <a:tr h="452312">
                <a:tc>
                  <a:txBody>
                    <a:bodyPr/>
                    <a:lstStyle/>
                    <a:p>
                      <a:pPr marL="0" marR="0">
                        <a:lnSpc>
                          <a:spcPct val="150000"/>
                        </a:lnSpc>
                        <a:spcBef>
                          <a:spcPts val="0"/>
                        </a:spcBef>
                        <a:spcAft>
                          <a:spcPts val="0"/>
                        </a:spcAft>
                      </a:pPr>
                      <a:r>
                        <a:rPr lang="en-US" sz="1600" i="0" dirty="0">
                          <a:latin typeface="Arial"/>
                          <a:ea typeface="Calibri"/>
                          <a:cs typeface="Times New Roman"/>
                        </a:rPr>
                        <a:t>Age (mean)</a:t>
                      </a:r>
                    </a:p>
                  </a:txBody>
                  <a:tcPr marL="68580" marR="68580" marT="0" marB="0" anchor="ctr">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141605">
                        <a:lnSpc>
                          <a:spcPct val="150000"/>
                        </a:lnSpc>
                        <a:spcBef>
                          <a:spcPts val="0"/>
                        </a:spcBef>
                        <a:spcAft>
                          <a:spcPts val="0"/>
                        </a:spcAft>
                      </a:pPr>
                      <a:r>
                        <a:rPr lang="en-US" sz="1600" i="0" dirty="0">
                          <a:latin typeface="Arial"/>
                          <a:ea typeface="Calibri"/>
                          <a:cs typeface="Times New Roman"/>
                        </a:rPr>
                        <a:t>      </a:t>
                      </a:r>
                      <a:r>
                        <a:rPr lang="en-US" sz="1600" i="0" dirty="0" smtClean="0">
                          <a:latin typeface="Arial"/>
                          <a:ea typeface="Calibri"/>
                          <a:cs typeface="Times New Roman"/>
                        </a:rPr>
                        <a:t>13.9</a:t>
                      </a:r>
                      <a:endParaRPr lang="en-US" sz="1600" i="0" dirty="0">
                        <a:latin typeface="Arial"/>
                        <a:ea typeface="Calibri"/>
                        <a:cs typeface="Times New Roman"/>
                      </a:endParaRPr>
                    </a:p>
                  </a:txBody>
                  <a:tcPr marL="68580" marR="68580" marT="0" marB="0" anchor="ctr">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274320" marR="45720">
                        <a:lnSpc>
                          <a:spcPct val="150000"/>
                        </a:lnSpc>
                        <a:spcBef>
                          <a:spcPts val="0"/>
                        </a:spcBef>
                        <a:spcAft>
                          <a:spcPts val="0"/>
                        </a:spcAft>
                      </a:pPr>
                      <a:r>
                        <a:rPr lang="en-US" sz="1600" i="0" dirty="0" smtClean="0">
                          <a:latin typeface="Arial"/>
                          <a:ea typeface="Calibri"/>
                          <a:cs typeface="Times New Roman"/>
                        </a:rPr>
                        <a:t>13.3</a:t>
                      </a:r>
                      <a:endParaRPr lang="en-US" sz="1600" i="0" dirty="0">
                        <a:latin typeface="Arial"/>
                        <a:ea typeface="Calibri"/>
                        <a:cs typeface="Times New Roman"/>
                      </a:endParaRPr>
                    </a:p>
                  </a:txBody>
                  <a:tcPr marL="68580" marR="68580" marT="0" marB="0" anchor="ctr">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algn="ctr">
                        <a:lnSpc>
                          <a:spcPct val="150000"/>
                        </a:lnSpc>
                        <a:spcBef>
                          <a:spcPts val="0"/>
                        </a:spcBef>
                        <a:spcAft>
                          <a:spcPts val="0"/>
                        </a:spcAft>
                      </a:pPr>
                      <a:r>
                        <a:rPr lang="en-US" sz="1600" i="0" dirty="0" smtClean="0">
                          <a:latin typeface="Arial"/>
                          <a:ea typeface="Calibri"/>
                          <a:cs typeface="Times New Roman"/>
                        </a:rPr>
                        <a:t>N/A</a:t>
                      </a:r>
                      <a:endParaRPr lang="en-US" sz="1600" i="0" dirty="0">
                        <a:latin typeface="Arial"/>
                        <a:ea typeface="Calibri"/>
                        <a:cs typeface="Times New Roman"/>
                      </a:endParaRPr>
                    </a:p>
                  </a:txBody>
                  <a:tcPr marL="68580" marR="68580" marT="0" marB="0" anchor="ctr">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274320" marR="0" algn="l">
                        <a:lnSpc>
                          <a:spcPct val="150000"/>
                        </a:lnSpc>
                        <a:spcBef>
                          <a:spcPts val="0"/>
                        </a:spcBef>
                        <a:spcAft>
                          <a:spcPts val="0"/>
                        </a:spcAft>
                      </a:pPr>
                      <a:r>
                        <a:rPr lang="en-US" sz="1600" i="0" dirty="0" smtClean="0">
                          <a:latin typeface="Arial"/>
                          <a:ea typeface="Calibri"/>
                          <a:cs typeface="Times New Roman"/>
                        </a:rPr>
                        <a:t>      13.9</a:t>
                      </a:r>
                      <a:endParaRPr lang="en-US" sz="1600" i="0" dirty="0">
                        <a:latin typeface="Arial"/>
                        <a:ea typeface="Calibri"/>
                        <a:cs typeface="Times New Roman"/>
                      </a:endParaRPr>
                    </a:p>
                  </a:txBody>
                  <a:tcPr marL="68580" marR="68580" marT="0" marB="0" anchor="ctr">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4294967295"/>
          </p:nvPr>
        </p:nvGraphicFramePr>
        <p:xfrm>
          <a:off x="221947" y="925209"/>
          <a:ext cx="8759825" cy="5785311"/>
        </p:xfrm>
        <a:graphic>
          <a:graphicData uri="http://schemas.openxmlformats.org/drawingml/2006/table">
            <a:tbl>
              <a:tblPr/>
              <a:tblGrid>
                <a:gridCol w="3848970"/>
                <a:gridCol w="1121492"/>
                <a:gridCol w="928688"/>
                <a:gridCol w="1106487"/>
                <a:gridCol w="1754188"/>
              </a:tblGrid>
              <a:tr h="619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endParaRP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Los Angeles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(n=274)</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Seattle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YV (n=90)</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Houston 211 (n=44)</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Houston Lower Rio Grande Valley (n=39)</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bg1"/>
                          </a:solidFill>
                          <a:effectLst/>
                          <a:latin typeface="Arial" charset="0"/>
                          <a:ea typeface="ＭＳ Ｐゴシック" pitchFamily="-106" charset="-128"/>
                          <a:cs typeface="Arial" charset="0"/>
                        </a:rPr>
                        <a:t>HPV</a:t>
                      </a: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a typeface="ＭＳ Ｐゴシック" pitchFamily="-106" charset="-128"/>
                        <a:cs typeface="Arial" charset="0"/>
                      </a:endParaRP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smtClean="0">
                        <a:ln>
                          <a:noFill/>
                        </a:ln>
                        <a:solidFill>
                          <a:schemeClr val="bg1"/>
                        </a:solidFill>
                        <a:effectLst/>
                        <a:latin typeface="Arial" charset="0"/>
                        <a:ea typeface="ＭＳ Ｐゴシック" pitchFamily="-106" charset="-128"/>
                        <a:cs typeface="Arial" charset="0"/>
                      </a:endParaRP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a typeface="ＭＳ Ｐゴシック" pitchFamily="-106" charset="-128"/>
                        <a:cs typeface="Arial" charset="0"/>
                      </a:endParaRP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a typeface="ＭＳ Ｐゴシック" pitchFamily="-106" charset="-128"/>
                        <a:cs typeface="Arial" charset="0"/>
                      </a:endParaRP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r>
              <a:tr h="40411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sng" strike="noStrike" cap="none" normalizeH="0" baseline="0" dirty="0" smtClean="0">
                          <a:ln>
                            <a:noFill/>
                          </a:ln>
                          <a:solidFill>
                            <a:srgbClr val="000000"/>
                          </a:solidFill>
                          <a:effectLst/>
                          <a:latin typeface="Arial" charset="0"/>
                          <a:ea typeface="ＭＳ Ｐゴシック" pitchFamily="-106" charset="-128"/>
                          <a:cs typeface="Arial" charset="0"/>
                        </a:rPr>
                        <a:t>Awareness: </a:t>
                      </a:r>
                      <a:r>
                        <a:rPr kumimoji="0" lang="en-US" sz="1600" b="0" i="0" u="none" strike="noStrike" cap="none" normalizeH="0" baseline="0" dirty="0" smtClean="0">
                          <a:ln>
                            <a:noFill/>
                          </a:ln>
                          <a:solidFill>
                            <a:srgbClr val="000000"/>
                          </a:solidFill>
                          <a:effectLst/>
                          <a:latin typeface="Arial" charset="0"/>
                          <a:ea typeface="ＭＳ Ｐゴシック" pitchFamily="-106" charset="-128"/>
                          <a:cs typeface="Arial" charset="0"/>
                        </a:rPr>
                        <a:t>Heard of HPV</a:t>
                      </a:r>
                    </a:p>
                  </a:txBody>
                  <a:tcPr anchor="ctr" horzOverflow="overflow">
                    <a:lnL>
                      <a:noFill/>
                    </a:lnL>
                    <a:lnR>
                      <a:noFill/>
                    </a:lnR>
                    <a:lnT>
                      <a:noFill/>
                    </a:lnT>
                    <a:lnB>
                      <a:noFill/>
                    </a:lnB>
                    <a:lnTlToBr>
                      <a:noFill/>
                    </a:lnTlToBr>
                    <a:lnBlToTr>
                      <a:noFill/>
                    </a:lnBlToTr>
                    <a:solidFill>
                      <a:schemeClr val="bg1"/>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Times New Roman"/>
                          <a:cs typeface="Arial"/>
                        </a:rPr>
                        <a:t>64%</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Times New Roman"/>
                          <a:cs typeface="Arial"/>
                        </a:rPr>
                        <a:t>74%</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Times New Roman"/>
                          <a:cs typeface="Arial"/>
                        </a:rPr>
                        <a:t>69%</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Times New Roman"/>
                          <a:cs typeface="Arial"/>
                        </a:rPr>
                        <a:t>34%</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r>
              <a:tr h="60468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sng" strike="noStrike" cap="none" normalizeH="0" baseline="0" dirty="0" smtClean="0">
                          <a:ln>
                            <a:noFill/>
                          </a:ln>
                          <a:solidFill>
                            <a:srgbClr val="000000"/>
                          </a:solidFill>
                          <a:effectLst/>
                          <a:latin typeface="Arial" charset="0"/>
                          <a:ea typeface="ＭＳ Ｐゴシック" pitchFamily="-106" charset="-128"/>
                          <a:cs typeface="Arial" charset="0"/>
                        </a:rPr>
                        <a:t>Knowledge (among aware):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000000"/>
                          </a:solidFill>
                          <a:effectLst/>
                          <a:latin typeface="Arial" charset="0"/>
                          <a:ea typeface="ＭＳ Ｐゴシック" pitchFamily="-106" charset="-128"/>
                          <a:cs typeface="Arial" charset="0"/>
                        </a:rPr>
                        <a:t>HPV spread via sexual contact</a:t>
                      </a:r>
                    </a:p>
                  </a:txBody>
                  <a:tcPr anchor="ctr" horzOverflow="overflow">
                    <a:lnL>
                      <a:noFill/>
                    </a:lnL>
                    <a:lnR>
                      <a:noFill/>
                    </a:lnR>
                    <a:lnT>
                      <a:noFill/>
                    </a:lnT>
                    <a:lnB>
                      <a:noFill/>
                    </a:lnB>
                    <a:lnTlToBr>
                      <a:noFill/>
                    </a:lnTlToBr>
                    <a:lnBlToTr>
                      <a:noFill/>
                    </a:lnBlToTr>
                    <a:solidFill>
                      <a:srgbClr val="E7E7E7"/>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Calibri"/>
                          <a:cs typeface="Arial"/>
                        </a:rPr>
                        <a:t>70%</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rgbClr val="E7E7E7"/>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Calibri"/>
                          <a:cs typeface="Arial"/>
                        </a:rPr>
                        <a:t>68%</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rgbClr val="E7E7E7"/>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Calibri"/>
                          <a:cs typeface="Arial"/>
                        </a:rPr>
                        <a:t>38%</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rgbClr val="E7E7E7"/>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Calibri"/>
                          <a:cs typeface="Arial"/>
                        </a:rPr>
                        <a:t>71%</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rgbClr val="E7E7E7"/>
                    </a:solidFill>
                  </a:tcPr>
                </a:tc>
              </a:tr>
              <a:tr h="38345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000000"/>
                          </a:solidFill>
                          <a:effectLst/>
                          <a:latin typeface="Arial" charset="0"/>
                          <a:ea typeface="ＭＳ Ｐゴシック" pitchFamily="-106" charset="-128"/>
                          <a:cs typeface="Arial" charset="0"/>
                        </a:rPr>
                        <a:t>HPV can cause cervical cancer</a:t>
                      </a:r>
                    </a:p>
                  </a:txBody>
                  <a:tcPr anchor="ctr" horzOverflow="overflow">
                    <a:lnL>
                      <a:noFill/>
                    </a:lnL>
                    <a:lnR>
                      <a:noFill/>
                    </a:lnR>
                    <a:lnT>
                      <a:noFill/>
                    </a:lnT>
                    <a:lnB>
                      <a:noFill/>
                    </a:lnB>
                    <a:lnTlToBr>
                      <a:noFill/>
                    </a:lnTlToBr>
                    <a:lnBlToTr>
                      <a:noFill/>
                    </a:lnBlToTr>
                    <a:solidFill>
                      <a:schemeClr val="bg1"/>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Times New Roman"/>
                          <a:cs typeface="Arial"/>
                        </a:rPr>
                        <a:t>75%</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Times New Roman"/>
                          <a:cs typeface="Arial"/>
                        </a:rPr>
                        <a:t>68%</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Times New Roman"/>
                          <a:cs typeface="Arial"/>
                        </a:rPr>
                        <a:t>41%</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Times New Roman"/>
                          <a:cs typeface="Arial"/>
                        </a:rPr>
                        <a:t>74%</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r>
              <a:tr h="286129">
                <a:tc>
                  <a:txBody>
                    <a:bodyPr/>
                    <a:lstStyle/>
                    <a:p>
                      <a:pPr marL="0" marR="0" indent="0" algn="l" rtl="0" eaLnBrk="1" fontAlgn="base" latinLnBrk="0" hangingPunct="1">
                        <a:spcBef>
                          <a:spcPts val="0"/>
                        </a:spcBef>
                        <a:spcAft>
                          <a:spcPts val="0"/>
                        </a:spcAft>
                      </a:pPr>
                      <a:r>
                        <a:rPr lang="en-US" sz="1600" b="0" i="0" u="none" strike="noStrike" kern="1200" baseline="0" dirty="0" smtClean="0">
                          <a:solidFill>
                            <a:schemeClr val="bg1"/>
                          </a:solidFill>
                          <a:latin typeface="Arial"/>
                          <a:ea typeface="ＭＳ Ｐゴシック"/>
                          <a:cs typeface="Arial"/>
                        </a:rPr>
                        <a:t>HPV Vaccine</a:t>
                      </a:r>
                      <a:endParaRPr lang="en-US" sz="1600" b="0" i="0" u="none" strike="noStrike" kern="1200" baseline="0" dirty="0">
                        <a:solidFill>
                          <a:schemeClr val="bg1"/>
                        </a:solidFill>
                        <a:latin typeface="Arial"/>
                        <a:ea typeface="ＭＳ Ｐゴシック"/>
                        <a:cs typeface="Arial"/>
                      </a:endParaRPr>
                    </a:p>
                  </a:txBody>
                  <a:tcPr>
                    <a:lnL>
                      <a:noFill/>
                    </a:lnL>
                    <a:lnR>
                      <a:noFill/>
                    </a:lnR>
                    <a:lnT>
                      <a:noFill/>
                    </a:lnT>
                    <a:lnB>
                      <a:noFill/>
                    </a:lnB>
                    <a:lnTlToBr>
                      <a:noFill/>
                    </a:lnTlToBr>
                    <a:lnBlToTr>
                      <a:noFill/>
                    </a:lnBlToTr>
                    <a:solidFill>
                      <a:schemeClr val="tx1">
                        <a:lumMod val="65000"/>
                        <a:lumOff val="35000"/>
                      </a:schemeClr>
                    </a:solidFill>
                  </a:tcPr>
                </a:tc>
                <a:tc gridSpan="4">
                  <a:txBody>
                    <a:bodyPr/>
                    <a:lstStyle/>
                    <a:p>
                      <a:pPr marL="0" marR="0" indent="0" algn="ctr" rtl="0" eaLnBrk="1" fontAlgn="base" latinLnBrk="0" hangingPunct="1">
                        <a:spcBef>
                          <a:spcPts val="0"/>
                        </a:spcBef>
                        <a:spcAft>
                          <a:spcPts val="0"/>
                        </a:spcAft>
                      </a:pPr>
                      <a:endParaRPr lang="en-US" sz="1600" b="0" i="0" u="none" strike="noStrike" kern="1200" baseline="0" dirty="0">
                        <a:solidFill>
                          <a:schemeClr val="bg1"/>
                        </a:solidFill>
                        <a:latin typeface="Arial"/>
                        <a:ea typeface="ＭＳ Ｐゴシック"/>
                        <a:cs typeface="Arial"/>
                      </a:endParaRPr>
                    </a:p>
                  </a:txBody>
                  <a:tcPr>
                    <a:lnL>
                      <a:noFill/>
                    </a:lnL>
                    <a:lnR>
                      <a:noFill/>
                    </a:lnR>
                    <a:lnT>
                      <a:noFill/>
                    </a:lnT>
                    <a:lnB>
                      <a:noFill/>
                    </a:lnB>
                    <a:lnTlToBr>
                      <a:noFill/>
                    </a:lnTlToBr>
                    <a:lnBlToTr>
                      <a:noFill/>
                    </a:lnBlToTr>
                    <a:solidFill>
                      <a:schemeClr val="tx1">
                        <a:lumMod val="65000"/>
                        <a:lumOff val="35000"/>
                      </a:schemeClr>
                    </a:solidFill>
                  </a:tcPr>
                </a:tc>
                <a:tc hMerge="1">
                  <a:txBody>
                    <a:bodyPr/>
                    <a:lstStyle/>
                    <a:p>
                      <a:endParaRPr lang="en-US"/>
                    </a:p>
                  </a:txBody>
                  <a:tcPr>
                    <a:lnL>
                      <a:noFill/>
                    </a:lnL>
                    <a:lnR>
                      <a:noFill/>
                    </a:lnR>
                    <a:lnT>
                      <a:noFill/>
                    </a:lnT>
                    <a:lnB>
                      <a:noFill/>
                    </a:lnB>
                    <a:lnTlToBr>
                      <a:noFill/>
                    </a:lnTlToBr>
                    <a:lnBlToTr>
                      <a:noFill/>
                    </a:lnBlToTr>
                    <a:solidFill>
                      <a:schemeClr val="bg1"/>
                    </a:solidFill>
                  </a:tcPr>
                </a:tc>
                <a:tc hMerge="1">
                  <a:txBody>
                    <a:bodyPr/>
                    <a:lstStyle/>
                    <a:p>
                      <a:endParaRPr lang="en-US"/>
                    </a:p>
                  </a:txBody>
                  <a:tcPr>
                    <a:lnL>
                      <a:noFill/>
                    </a:lnL>
                    <a:lnR>
                      <a:noFill/>
                    </a:lnR>
                    <a:lnT>
                      <a:noFill/>
                    </a:lnT>
                    <a:lnB>
                      <a:noFill/>
                    </a:lnB>
                    <a:lnTlToBr>
                      <a:noFill/>
                    </a:lnTlToBr>
                    <a:lnBlToTr>
                      <a:noFill/>
                    </a:lnBlToTr>
                    <a:solidFill>
                      <a:schemeClr val="bg1"/>
                    </a:solidFill>
                  </a:tcPr>
                </a:tc>
                <a:tc hMerge="1">
                  <a:txBody>
                    <a:bodyPr/>
                    <a:lstStyle/>
                    <a:p>
                      <a:endParaRPr lang="en-US"/>
                    </a:p>
                  </a:txBody>
                  <a:tcPr>
                    <a:lnL>
                      <a:noFill/>
                    </a:lnL>
                    <a:lnR>
                      <a:noFill/>
                    </a:lnR>
                    <a:lnT>
                      <a:noFill/>
                    </a:lnT>
                    <a:lnB>
                      <a:noFill/>
                    </a:lnB>
                    <a:lnTlToBr>
                      <a:noFill/>
                    </a:lnTlToBr>
                    <a:lnBlToTr>
                      <a:noFill/>
                    </a:lnBlToTr>
                    <a:solidFill>
                      <a:schemeClr val="bg1"/>
                    </a:solidFill>
                  </a:tcPr>
                </a:tc>
              </a:tr>
              <a:tr h="50735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sng" strike="noStrike" cap="none" normalizeH="0" baseline="0" dirty="0" smtClean="0">
                          <a:ln>
                            <a:noFill/>
                          </a:ln>
                          <a:solidFill>
                            <a:srgbClr val="000000"/>
                          </a:solidFill>
                          <a:effectLst/>
                          <a:latin typeface="Arial" charset="0"/>
                          <a:ea typeface="ＭＳ Ｐゴシック" pitchFamily="-106" charset="-128"/>
                          <a:cs typeface="Arial" charset="0"/>
                        </a:rPr>
                        <a:t>Awareness: </a:t>
                      </a:r>
                      <a:r>
                        <a:rPr kumimoji="0" lang="en-US" sz="1600" b="0" i="0" u="none" strike="noStrike" cap="none" normalizeH="0" baseline="0" dirty="0" smtClean="0">
                          <a:ln>
                            <a:noFill/>
                          </a:ln>
                          <a:solidFill>
                            <a:srgbClr val="000000"/>
                          </a:solidFill>
                          <a:effectLst/>
                          <a:latin typeface="Arial" charset="0"/>
                          <a:ea typeface="ＭＳ Ｐゴシック" pitchFamily="-106" charset="-128"/>
                          <a:cs typeface="Arial" charset="0"/>
                        </a:rPr>
                        <a:t>Heard of HPV vaccine</a:t>
                      </a:r>
                    </a:p>
                  </a:txBody>
                  <a:tcPr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000000"/>
                          </a:solidFill>
                          <a:effectLst/>
                          <a:latin typeface="Arial" charset="0"/>
                          <a:ea typeface="ＭＳ Ｐゴシック" pitchFamily="-106" charset="-128"/>
                          <a:cs typeface="Arial" charset="0"/>
                        </a:rPr>
                        <a:t>63%</a:t>
                      </a:r>
                    </a:p>
                  </a:txBody>
                  <a:tcPr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000000"/>
                          </a:solidFill>
                          <a:effectLst/>
                          <a:latin typeface="Arial" charset="0"/>
                          <a:ea typeface="ＭＳ Ｐゴシック" pitchFamily="-106" charset="-128"/>
                          <a:cs typeface="Arial" charset="0"/>
                        </a:rPr>
                        <a:t>73%</a:t>
                      </a:r>
                    </a:p>
                  </a:txBody>
                  <a:tcPr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000000"/>
                          </a:solidFill>
                          <a:effectLst/>
                          <a:latin typeface="Arial" charset="0"/>
                          <a:ea typeface="ＭＳ Ｐゴシック" pitchFamily="-106" charset="-128"/>
                          <a:cs typeface="Arial" charset="0"/>
                        </a:rPr>
                        <a:t>69%</a:t>
                      </a:r>
                    </a:p>
                  </a:txBody>
                  <a:tcPr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000000"/>
                          </a:solidFill>
                          <a:effectLst/>
                          <a:latin typeface="Arial" charset="0"/>
                          <a:ea typeface="ＭＳ Ｐゴシック" pitchFamily="-106" charset="-128"/>
                          <a:cs typeface="Arial" charset="0"/>
                        </a:rPr>
                        <a:t>57%</a:t>
                      </a:r>
                    </a:p>
                  </a:txBody>
                  <a:tcPr anchor="ctr" horzOverflow="overflow">
                    <a:lnL>
                      <a:noFill/>
                    </a:lnL>
                    <a:lnR>
                      <a:noFill/>
                    </a:lnR>
                    <a:lnT>
                      <a:noFill/>
                    </a:lnT>
                    <a:lnB>
                      <a:noFill/>
                    </a:lnB>
                    <a:lnTlToBr>
                      <a:noFill/>
                    </a:lnTlToBr>
                    <a:lnBlToTr>
                      <a:noFill/>
                    </a:lnBlToTr>
                    <a:solidFill>
                      <a:schemeClr val="bg1"/>
                    </a:solidFill>
                  </a:tcPr>
                </a:tc>
              </a:tr>
              <a:tr h="81509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sng" strike="noStrike" cap="none" normalizeH="0" baseline="0" dirty="0" smtClean="0">
                          <a:ln>
                            <a:noFill/>
                          </a:ln>
                          <a:solidFill>
                            <a:srgbClr val="000000"/>
                          </a:solidFill>
                          <a:effectLst/>
                          <a:latin typeface="Arial" charset="0"/>
                          <a:ea typeface="ＭＳ Ｐゴシック" pitchFamily="-106" charset="-128"/>
                          <a:cs typeface="Arial" charset="0"/>
                        </a:rPr>
                        <a:t>Knowledge (among aware):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000000"/>
                          </a:solidFill>
                          <a:effectLst/>
                          <a:latin typeface="Arial" charset="0"/>
                          <a:ea typeface="ＭＳ Ｐゴシック" pitchFamily="-106" charset="-128"/>
                          <a:cs typeface="Arial" charset="0"/>
                        </a:rPr>
                        <a:t>HPV vaccine most effective when given before a girl starts having sex</a:t>
                      </a:r>
                    </a:p>
                  </a:txBody>
                  <a:tcPr anchor="ctr" horzOverflow="overflow">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Times New Roman"/>
                          <a:cs typeface="Arial"/>
                        </a:rPr>
                        <a:t>75%</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Times New Roman"/>
                          <a:cs typeface="Arial"/>
                        </a:rPr>
                        <a:t>84%</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50000"/>
                        </a:lnSpc>
                        <a:spcBef>
                          <a:spcPts val="0"/>
                        </a:spcBef>
                        <a:spcAft>
                          <a:spcPts val="0"/>
                        </a:spcAft>
                      </a:pPr>
                      <a:r>
                        <a:rPr lang="en-US" sz="1600" dirty="0" smtClean="0">
                          <a:solidFill>
                            <a:srgbClr val="000000"/>
                          </a:solidFill>
                          <a:latin typeface="Arial"/>
                          <a:ea typeface="Times New Roman"/>
                          <a:cs typeface="Arial"/>
                        </a:rPr>
                        <a:t>36%</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50000"/>
                        </a:lnSpc>
                        <a:spcBef>
                          <a:spcPts val="0"/>
                        </a:spcBef>
                        <a:spcAft>
                          <a:spcPts val="0"/>
                        </a:spcAft>
                      </a:pPr>
                      <a:r>
                        <a:rPr lang="en-US" sz="1600" dirty="0">
                          <a:solidFill>
                            <a:srgbClr val="000000"/>
                          </a:solidFill>
                          <a:latin typeface="Arial"/>
                          <a:ea typeface="Times New Roman"/>
                          <a:cs typeface="Arial"/>
                        </a:rPr>
                        <a:t>n/a</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lumMod val="95000"/>
                      </a:schemeClr>
                    </a:solidFill>
                  </a:tcPr>
                </a:tc>
              </a:tr>
              <a:tr h="61943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sng" strike="noStrike" cap="none" normalizeH="0" baseline="0" dirty="0" smtClean="0">
                          <a:ln>
                            <a:noFill/>
                          </a:ln>
                          <a:solidFill>
                            <a:srgbClr val="000000"/>
                          </a:solidFill>
                          <a:effectLst/>
                          <a:latin typeface="Arial" charset="0"/>
                          <a:ea typeface="ＭＳ Ｐゴシック" pitchFamily="-106" charset="-128"/>
                          <a:cs typeface="Arial" charset="0"/>
                        </a:rPr>
                        <a:t>Receipt: </a:t>
                      </a:r>
                      <a:r>
                        <a:rPr kumimoji="0" lang="en-US" sz="1600" b="0" i="0" u="none" strike="noStrike" cap="none" normalizeH="0" baseline="0" dirty="0" smtClean="0">
                          <a:ln>
                            <a:noFill/>
                          </a:ln>
                          <a:solidFill>
                            <a:srgbClr val="000000"/>
                          </a:solidFill>
                          <a:effectLst/>
                          <a:latin typeface="Arial" charset="0"/>
                          <a:ea typeface="ＭＳ Ｐゴシック" pitchFamily="-106" charset="-128"/>
                          <a:cs typeface="Arial" charset="0"/>
                        </a:rPr>
                        <a:t>Initiated HPV Vaccine                       (received ≥ 1 dose)</a:t>
                      </a:r>
                    </a:p>
                  </a:txBody>
                  <a:tcPr anchor="ctr" horzOverflow="overflow">
                    <a:lnL>
                      <a:noFill/>
                    </a:lnL>
                    <a:lnR>
                      <a:noFill/>
                    </a:lnR>
                    <a:lnT>
                      <a:noFill/>
                    </a:lnT>
                    <a:lnB>
                      <a:noFill/>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Arial" charset="0"/>
                          <a:ea typeface="ＭＳ Ｐゴシック" pitchFamily="-106" charset="-128"/>
                          <a:cs typeface="Arial" charset="0"/>
                        </a:rPr>
                        <a:t>29%</a:t>
                      </a:r>
                    </a:p>
                  </a:txBody>
                  <a:tcPr anchor="ctr" horzOverflow="overflow">
                    <a:lnL>
                      <a:noFill/>
                    </a:lnL>
                    <a:lnR>
                      <a:noFill/>
                    </a:lnR>
                    <a:lnT>
                      <a:noFill/>
                    </a:lnT>
                    <a:lnB>
                      <a:noFill/>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Arial" charset="0"/>
                          <a:ea typeface="ＭＳ Ｐゴシック" pitchFamily="-106" charset="-128"/>
                          <a:cs typeface="Arial" charset="0"/>
                        </a:rPr>
                        <a:t>37%</a:t>
                      </a:r>
                    </a:p>
                  </a:txBody>
                  <a:tcPr anchor="ctr" horzOverflow="overflow">
                    <a:lnL>
                      <a:noFill/>
                    </a:lnL>
                    <a:lnR>
                      <a:noFill/>
                    </a:lnR>
                    <a:lnT>
                      <a:noFill/>
                    </a:lnT>
                    <a:lnB>
                      <a:noFill/>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Arial" charset="0"/>
                          <a:ea typeface="ＭＳ Ｐゴシック" pitchFamily="-106" charset="-128"/>
                          <a:cs typeface="Arial" charset="0"/>
                        </a:rPr>
                        <a:t>31%</a:t>
                      </a:r>
                    </a:p>
                  </a:txBody>
                  <a:tcPr anchor="ctr" horzOverflow="overflow">
                    <a:lnL>
                      <a:noFill/>
                    </a:lnL>
                    <a:lnR>
                      <a:noFill/>
                    </a:lnR>
                    <a:lnT>
                      <a:noFill/>
                    </a:lnT>
                    <a:lnB>
                      <a:noFill/>
                    </a:lnB>
                    <a:lnTlToBr>
                      <a:noFill/>
                    </a:lnTlToBr>
                    <a:lnBlToTr>
                      <a:noFill/>
                    </a:lnBlToTr>
                    <a:solidFill>
                      <a:schemeClr val="tx2">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Arial" charset="0"/>
                          <a:ea typeface="ＭＳ Ｐゴシック" pitchFamily="-106" charset="-128"/>
                          <a:cs typeface="Arial" charset="0"/>
                        </a:rPr>
                        <a:t>25%</a:t>
                      </a:r>
                    </a:p>
                  </a:txBody>
                  <a:tcPr anchor="ctr" horzOverflow="overflow">
                    <a:lnL>
                      <a:noFill/>
                    </a:lnL>
                    <a:lnR>
                      <a:noFill/>
                    </a:lnR>
                    <a:lnT>
                      <a:noFill/>
                    </a:lnT>
                    <a:lnB>
                      <a:noFill/>
                    </a:lnB>
                    <a:lnTlToBr>
                      <a:noFill/>
                    </a:lnTlToBr>
                    <a:lnBlToTr>
                      <a:noFill/>
                    </a:lnBlToTr>
                    <a:solidFill>
                      <a:schemeClr val="tx2">
                        <a:lumMod val="20000"/>
                        <a:lumOff val="80000"/>
                      </a:schemeClr>
                    </a:solidFill>
                  </a:tcPr>
                </a:tc>
              </a:tr>
              <a:tr h="619433">
                <a:tc>
                  <a:txBody>
                    <a:bodyPr/>
                    <a:lstStyle/>
                    <a:p>
                      <a:pPr marL="0" marR="0">
                        <a:lnSpc>
                          <a:spcPct val="100000"/>
                        </a:lnSpc>
                        <a:spcBef>
                          <a:spcPts val="0"/>
                        </a:spcBef>
                        <a:spcAft>
                          <a:spcPts val="0"/>
                        </a:spcAft>
                      </a:pPr>
                      <a:r>
                        <a:rPr lang="en-US" sz="1600" b="1" u="sng" dirty="0" smtClean="0">
                          <a:solidFill>
                            <a:srgbClr val="000000"/>
                          </a:solidFill>
                          <a:latin typeface="Arial"/>
                          <a:ea typeface="Times New Roman"/>
                          <a:cs typeface="Arial"/>
                        </a:rPr>
                        <a:t>Acceptability/Intention</a:t>
                      </a:r>
                      <a:r>
                        <a:rPr lang="en-US" sz="1600" b="0" u="none" dirty="0" smtClean="0">
                          <a:solidFill>
                            <a:srgbClr val="000000"/>
                          </a:solidFill>
                          <a:latin typeface="Arial"/>
                          <a:ea typeface="Times New Roman"/>
                          <a:cs typeface="Arial"/>
                        </a:rPr>
                        <a:t>:</a:t>
                      </a:r>
                    </a:p>
                    <a:p>
                      <a:pPr marL="0" marR="0">
                        <a:lnSpc>
                          <a:spcPct val="100000"/>
                        </a:lnSpc>
                        <a:spcBef>
                          <a:spcPts val="0"/>
                        </a:spcBef>
                        <a:spcAft>
                          <a:spcPts val="0"/>
                        </a:spcAft>
                      </a:pPr>
                      <a:r>
                        <a:rPr lang="en-US" sz="1600" b="0" u="none" dirty="0" smtClean="0">
                          <a:solidFill>
                            <a:srgbClr val="000000"/>
                          </a:solidFill>
                          <a:latin typeface="Arial"/>
                          <a:ea typeface="Times New Roman"/>
                          <a:cs typeface="Arial"/>
                        </a:rPr>
                        <a:t>V</a:t>
                      </a:r>
                      <a:r>
                        <a:rPr lang="en-US" sz="1600" dirty="0" smtClean="0">
                          <a:solidFill>
                            <a:srgbClr val="000000"/>
                          </a:solidFill>
                          <a:latin typeface="Arial"/>
                          <a:ea typeface="Times New Roman"/>
                          <a:cs typeface="Arial"/>
                        </a:rPr>
                        <a:t>ery </a:t>
                      </a:r>
                      <a:r>
                        <a:rPr lang="en-US" sz="1600" dirty="0">
                          <a:solidFill>
                            <a:srgbClr val="000000"/>
                          </a:solidFill>
                          <a:latin typeface="Arial"/>
                          <a:ea typeface="Times New Roman"/>
                          <a:cs typeface="Arial"/>
                        </a:rPr>
                        <a:t>likely daughter will get the HPV vaccine in next 12 </a:t>
                      </a:r>
                      <a:r>
                        <a:rPr lang="en-US" sz="1600" dirty="0" smtClean="0">
                          <a:solidFill>
                            <a:srgbClr val="000000"/>
                          </a:solidFill>
                          <a:latin typeface="Arial"/>
                          <a:ea typeface="Times New Roman"/>
                          <a:cs typeface="Arial"/>
                        </a:rPr>
                        <a:t>months</a:t>
                      </a:r>
                      <a:endParaRPr lang="en-US" sz="1600" dirty="0">
                        <a:latin typeface="Arial"/>
                        <a:ea typeface="Calibri"/>
                        <a:cs typeface="Times New Roman"/>
                      </a:endParaRPr>
                    </a:p>
                  </a:txBody>
                  <a:tcPr marL="73025" marR="73025" marT="91440" marB="0">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30%</a:t>
                      </a:r>
                      <a:endParaRPr lang="en-US" sz="1600" dirty="0">
                        <a:latin typeface="Arial"/>
                        <a:ea typeface="Calibri"/>
                        <a:cs typeface="Times New Roman"/>
                      </a:endParaRPr>
                    </a:p>
                  </a:txBody>
                  <a:tcPr marL="73025" marR="73025" marT="91440" marB="0" anchor="ctr">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33%</a:t>
                      </a:r>
                      <a:endParaRPr lang="en-US" sz="1600" dirty="0">
                        <a:latin typeface="Arial"/>
                        <a:ea typeface="Calibri"/>
                        <a:cs typeface="Times New Roman"/>
                      </a:endParaRPr>
                    </a:p>
                  </a:txBody>
                  <a:tcPr marL="73025" marR="73025" marT="91440" marB="0" anchor="ctr">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latin typeface="Arial"/>
                          <a:ea typeface="Times New Roman"/>
                          <a:cs typeface="Arial"/>
                        </a:rPr>
                        <a:t>21%</a:t>
                      </a:r>
                      <a:endParaRPr lang="en-US" sz="1600" dirty="0">
                        <a:latin typeface="Arial"/>
                        <a:ea typeface="Calibri"/>
                        <a:cs typeface="Times New Roman"/>
                      </a:endParaRPr>
                    </a:p>
                  </a:txBody>
                  <a:tcPr marL="73025" marR="73025" marT="91440" marB="0" anchor="ctr">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58%</a:t>
                      </a:r>
                      <a:endParaRPr lang="en-US" sz="1600" dirty="0">
                        <a:latin typeface="Arial"/>
                        <a:ea typeface="Calibri"/>
                        <a:cs typeface="Times New Roman"/>
                      </a:endParaRPr>
                    </a:p>
                  </a:txBody>
                  <a:tcPr marL="73025" marR="73025" marT="91440" marB="0" anchor="ctr">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bl>
          </a:graphicData>
        </a:graphic>
      </p:graphicFrame>
      <p:sp>
        <p:nvSpPr>
          <p:cNvPr id="4" name="Title 1"/>
          <p:cNvSpPr txBox="1">
            <a:spLocks/>
          </p:cNvSpPr>
          <p:nvPr/>
        </p:nvSpPr>
        <p:spPr bwMode="auto">
          <a:xfrm>
            <a:off x="0" y="46568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200" b="0" i="0" u="none" strike="noStrike" kern="1200" cap="none" spc="0" normalizeH="0" baseline="0" noProof="0" dirty="0" smtClean="0">
              <a:ln>
                <a:noFill/>
              </a:ln>
              <a:solidFill>
                <a:schemeClr val="accent1"/>
              </a:solidFill>
              <a:effectLst/>
              <a:uLnTx/>
              <a:uFillTx/>
              <a:latin typeface="+mj-lt"/>
              <a:ea typeface="ＭＳ Ｐゴシック" pitchFamily="-106" charset="-128"/>
              <a:cs typeface="ＭＳ Ｐゴシック" pitchFamily="-111" charset="-128"/>
            </a:endParaRPr>
          </a:p>
        </p:txBody>
      </p:sp>
      <p:sp>
        <p:nvSpPr>
          <p:cNvPr id="6" name="Title 1"/>
          <p:cNvSpPr txBox="1">
            <a:spLocks/>
          </p:cNvSpPr>
          <p:nvPr/>
        </p:nvSpPr>
        <p:spPr bwMode="auto">
          <a:xfrm>
            <a:off x="0" y="205125"/>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endParaRPr lang="en-US" sz="4200" b="1" dirty="0" smtClean="0">
              <a:solidFill>
                <a:schemeClr val="accent1"/>
              </a:solidFill>
              <a:cs typeface="ＭＳ Ｐゴシック" pitchFamily="-111" charset="-128"/>
            </a:endParaRPr>
          </a:p>
        </p:txBody>
      </p:sp>
      <p:sp>
        <p:nvSpPr>
          <p:cNvPr id="7" name="Title 1"/>
          <p:cNvSpPr txBox="1">
            <a:spLocks/>
          </p:cNvSpPr>
          <p:nvPr/>
        </p:nvSpPr>
        <p:spPr bwMode="auto">
          <a:xfrm>
            <a:off x="0" y="235978"/>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3800" b="1" dirty="0" smtClean="0">
                <a:solidFill>
                  <a:schemeClr val="accent1"/>
                </a:solidFill>
                <a:cs typeface="ＭＳ Ｐゴシック" pitchFamily="-111" charset="-128"/>
              </a:rPr>
              <a:t>Awareness, Knowledge, Uptake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4294967295"/>
          </p:nvPr>
        </p:nvGraphicFramePr>
        <p:xfrm>
          <a:off x="176976" y="679397"/>
          <a:ext cx="8759825" cy="6002603"/>
        </p:xfrm>
        <a:graphic>
          <a:graphicData uri="http://schemas.openxmlformats.org/drawingml/2006/table">
            <a:tbl>
              <a:tblPr/>
              <a:tblGrid>
                <a:gridCol w="3849687"/>
                <a:gridCol w="1120775"/>
                <a:gridCol w="928688"/>
                <a:gridCol w="1106487"/>
                <a:gridCol w="1754188"/>
              </a:tblGrid>
              <a:tr h="619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endParaRP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Los Angeles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(n=274)</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Seattle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YV (n=90)</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Houston 211 (n=44)</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Houston Lower Rio Grande Valley (n=39)</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bg1"/>
                          </a:solidFill>
                          <a:effectLst/>
                          <a:latin typeface="Arial" charset="0"/>
                          <a:ea typeface="ＭＳ Ｐゴシック" pitchFamily="-106" charset="-128"/>
                          <a:cs typeface="Arial" charset="0"/>
                        </a:rPr>
                        <a:t>HPV</a:t>
                      </a: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a typeface="ＭＳ Ｐゴシック" pitchFamily="-106" charset="-128"/>
                        <a:cs typeface="Arial" charset="0"/>
                      </a:endParaRP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smtClean="0">
                        <a:ln>
                          <a:noFill/>
                        </a:ln>
                        <a:solidFill>
                          <a:schemeClr val="bg1"/>
                        </a:solidFill>
                        <a:effectLst/>
                        <a:latin typeface="Arial" charset="0"/>
                        <a:ea typeface="ＭＳ Ｐゴシック" pitchFamily="-106" charset="-128"/>
                        <a:cs typeface="Arial" charset="0"/>
                      </a:endParaRP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a typeface="ＭＳ Ｐゴシック" pitchFamily="-106" charset="-128"/>
                        <a:cs typeface="Arial" charset="0"/>
                      </a:endParaRP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a typeface="ＭＳ Ｐゴシック" pitchFamily="-106" charset="-128"/>
                        <a:cs typeface="Arial" charset="0"/>
                      </a:endParaRPr>
                    </a:p>
                  </a:txBody>
                  <a:tcP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595959"/>
                    </a:solidFill>
                  </a:tcPr>
                </a:tc>
              </a:tr>
              <a:tr h="584200">
                <a:tc>
                  <a:txBody>
                    <a:bodyPr/>
                    <a:lstStyle/>
                    <a:p>
                      <a:pPr marL="0" marR="0">
                        <a:lnSpc>
                          <a:spcPct val="100000"/>
                        </a:lnSpc>
                        <a:spcBef>
                          <a:spcPts val="0"/>
                        </a:spcBef>
                        <a:spcAft>
                          <a:spcPts val="0"/>
                        </a:spcAft>
                      </a:pPr>
                      <a:r>
                        <a:rPr lang="en-US" sz="1600" b="1" u="sng" dirty="0">
                          <a:solidFill>
                            <a:srgbClr val="000000"/>
                          </a:solidFill>
                          <a:latin typeface="Arial"/>
                          <a:ea typeface="Times New Roman"/>
                          <a:cs typeface="Arial"/>
                        </a:rPr>
                        <a:t>Perceived Susceptibility</a:t>
                      </a:r>
                      <a:r>
                        <a:rPr lang="en-US" sz="1600" u="sng" dirty="0">
                          <a:solidFill>
                            <a:srgbClr val="000000"/>
                          </a:solidFill>
                          <a:latin typeface="Arial"/>
                          <a:ea typeface="Times New Roman"/>
                          <a:cs typeface="Arial"/>
                        </a:rPr>
                        <a:t> </a:t>
                      </a:r>
                      <a:endParaRPr lang="en-US" sz="1600" dirty="0">
                        <a:latin typeface="Arial"/>
                        <a:ea typeface="Calibri"/>
                        <a:cs typeface="Times New Roman"/>
                      </a:endParaRPr>
                    </a:p>
                    <a:p>
                      <a:pPr marL="0" marR="0">
                        <a:lnSpc>
                          <a:spcPct val="100000"/>
                        </a:lnSpc>
                        <a:spcBef>
                          <a:spcPts val="0"/>
                        </a:spcBef>
                        <a:spcAft>
                          <a:spcPts val="0"/>
                        </a:spcAft>
                      </a:pPr>
                      <a:r>
                        <a:rPr lang="en-US" sz="1600" dirty="0">
                          <a:solidFill>
                            <a:srgbClr val="000000"/>
                          </a:solidFill>
                          <a:latin typeface="Arial"/>
                          <a:ea typeface="Times New Roman"/>
                          <a:cs typeface="Arial"/>
                        </a:rPr>
                        <a:t>Agree daughter has more chance of getting HPV compared to other </a:t>
                      </a:r>
                      <a:r>
                        <a:rPr lang="en-US" sz="1600" dirty="0" smtClean="0">
                          <a:solidFill>
                            <a:srgbClr val="000000"/>
                          </a:solidFill>
                          <a:latin typeface="Arial"/>
                          <a:ea typeface="Times New Roman"/>
                          <a:cs typeface="Arial"/>
                        </a:rPr>
                        <a:t>girls</a:t>
                      </a:r>
                      <a:endParaRPr lang="en-US" sz="1600" dirty="0">
                        <a:latin typeface="Arial"/>
                        <a:ea typeface="Calibri"/>
                        <a:cs typeface="Times New Roman"/>
                      </a:endParaRPr>
                    </a:p>
                  </a:txBody>
                  <a:tcPr marL="73025" marR="73025" marT="91440" marB="0" anchor="b">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8%</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30%</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5%</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5%</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r>
              <a:tr h="839788">
                <a:tc>
                  <a:txBody>
                    <a:bodyPr/>
                    <a:lstStyle/>
                    <a:p>
                      <a:pPr marL="0" marR="0">
                        <a:lnSpc>
                          <a:spcPct val="100000"/>
                        </a:lnSpc>
                        <a:spcBef>
                          <a:spcPts val="0"/>
                        </a:spcBef>
                        <a:spcAft>
                          <a:spcPts val="0"/>
                        </a:spcAft>
                      </a:pPr>
                      <a:r>
                        <a:rPr lang="en-US" sz="1600" b="1" u="sng" dirty="0">
                          <a:solidFill>
                            <a:srgbClr val="000000"/>
                          </a:solidFill>
                          <a:latin typeface="Arial"/>
                          <a:ea typeface="Times New Roman"/>
                          <a:cs typeface="Arial"/>
                        </a:rPr>
                        <a:t>Perceived Severity</a:t>
                      </a:r>
                      <a:endParaRPr lang="en-US" sz="1600" dirty="0">
                        <a:latin typeface="Arial"/>
                        <a:ea typeface="Calibri"/>
                        <a:cs typeface="Times New Roman"/>
                      </a:endParaRPr>
                    </a:p>
                    <a:p>
                      <a:pPr marL="0" marR="0">
                        <a:lnSpc>
                          <a:spcPct val="100000"/>
                        </a:lnSpc>
                        <a:spcBef>
                          <a:spcPts val="0"/>
                        </a:spcBef>
                        <a:spcAft>
                          <a:spcPts val="0"/>
                        </a:spcAft>
                      </a:pPr>
                      <a:r>
                        <a:rPr lang="en-US" sz="1600" dirty="0">
                          <a:solidFill>
                            <a:srgbClr val="000000"/>
                          </a:solidFill>
                          <a:latin typeface="Arial"/>
                          <a:ea typeface="Times New Roman"/>
                          <a:cs typeface="Arial"/>
                        </a:rPr>
                        <a:t>Agree daughter getting HPV would be a serious problem </a:t>
                      </a:r>
                      <a:endParaRPr lang="en-US" sz="1600" dirty="0">
                        <a:latin typeface="Arial"/>
                        <a:ea typeface="Calibri"/>
                        <a:cs typeface="Times New Roman"/>
                      </a:endParaRPr>
                    </a:p>
                  </a:txBody>
                  <a:tcPr marL="73025" marR="73025" marT="91440" marB="0" anchor="b">
                    <a:lnL>
                      <a:noFill/>
                    </a:lnL>
                    <a:lnR>
                      <a:noFill/>
                    </a:lnR>
                    <a:lnT>
                      <a:noFill/>
                    </a:lnT>
                    <a:lnB>
                      <a:noFill/>
                    </a:lnB>
                    <a:lnTlToBr>
                      <a:noFill/>
                    </a:lnTlToBr>
                    <a:lnBlToTr>
                      <a:noFill/>
                    </a:lnBlToTr>
                    <a:solidFill>
                      <a:srgbClr val="E7E7E7"/>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87%</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rgbClr val="E7E7E7"/>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61%</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rgbClr val="E7E7E7"/>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79%</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rgbClr val="E7E7E7"/>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74%</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rgbClr val="E7E7E7"/>
                    </a:solidFill>
                  </a:tcPr>
                </a:tc>
              </a:tr>
              <a:tr h="279400">
                <a:tc>
                  <a:txBody>
                    <a:bodyPr/>
                    <a:lstStyle/>
                    <a:p>
                      <a:pPr marL="0" marR="0" indent="0" algn="l" rtl="0" eaLnBrk="1" fontAlgn="base" latinLnBrk="0" hangingPunct="1">
                        <a:lnSpc>
                          <a:spcPct val="100000"/>
                        </a:lnSpc>
                        <a:spcBef>
                          <a:spcPts val="0"/>
                        </a:spcBef>
                        <a:spcAft>
                          <a:spcPts val="0"/>
                        </a:spcAft>
                      </a:pPr>
                      <a:r>
                        <a:rPr lang="en-US" sz="1600" b="0" i="0" u="none" strike="noStrike" kern="1200" baseline="0" dirty="0" smtClean="0">
                          <a:solidFill>
                            <a:schemeClr val="bg1"/>
                          </a:solidFill>
                          <a:latin typeface="Arial"/>
                          <a:ea typeface="ＭＳ Ｐゴシック"/>
                          <a:cs typeface="Arial"/>
                        </a:rPr>
                        <a:t>HPV Vaccine</a:t>
                      </a:r>
                      <a:endParaRPr lang="en-US" sz="1600" b="0" i="0" u="none" strike="noStrike" kern="1200" baseline="0" dirty="0">
                        <a:solidFill>
                          <a:schemeClr val="bg1"/>
                        </a:solidFill>
                        <a:latin typeface="Arial"/>
                        <a:ea typeface="ＭＳ Ｐゴシック"/>
                        <a:cs typeface="Arial"/>
                      </a:endParaRPr>
                    </a:p>
                  </a:txBody>
                  <a:tcPr>
                    <a:lnL>
                      <a:noFill/>
                    </a:lnL>
                    <a:lnR>
                      <a:noFill/>
                    </a:lnR>
                    <a:lnT>
                      <a:noFill/>
                    </a:lnT>
                    <a:lnB>
                      <a:noFill/>
                    </a:lnB>
                    <a:lnTlToBr>
                      <a:noFill/>
                    </a:lnTlToBr>
                    <a:lnBlToTr>
                      <a:noFill/>
                    </a:lnBlToTr>
                    <a:solidFill>
                      <a:srgbClr val="595959"/>
                    </a:solidFill>
                  </a:tcPr>
                </a:tc>
                <a:tc gridSpan="4">
                  <a:txBody>
                    <a:bodyPr/>
                    <a:lstStyle/>
                    <a:p>
                      <a:pPr marL="0" marR="0" indent="0" algn="ctr" rtl="0" eaLnBrk="1" fontAlgn="base" latinLnBrk="0" hangingPunct="1">
                        <a:lnSpc>
                          <a:spcPct val="100000"/>
                        </a:lnSpc>
                        <a:spcBef>
                          <a:spcPts val="0"/>
                        </a:spcBef>
                        <a:spcAft>
                          <a:spcPts val="0"/>
                        </a:spcAft>
                      </a:pPr>
                      <a:endParaRPr lang="en-US" sz="1600" b="0" i="0" u="none" strike="noStrike" kern="1200" baseline="0" dirty="0">
                        <a:solidFill>
                          <a:schemeClr val="bg1"/>
                        </a:solidFill>
                        <a:latin typeface="Arial"/>
                        <a:ea typeface="ＭＳ Ｐゴシック"/>
                        <a:cs typeface="Arial"/>
                      </a:endParaRPr>
                    </a:p>
                  </a:txBody>
                  <a:tcPr>
                    <a:lnL>
                      <a:noFill/>
                    </a:lnL>
                    <a:lnR>
                      <a:noFill/>
                    </a:lnR>
                    <a:lnT>
                      <a:noFill/>
                    </a:lnT>
                    <a:lnB>
                      <a:noFill/>
                    </a:lnB>
                    <a:lnTlToBr>
                      <a:noFill/>
                    </a:lnTlToBr>
                    <a:lnBlToTr>
                      <a:noFill/>
                    </a:lnBlToTr>
                    <a:solidFill>
                      <a:srgbClr val="595959"/>
                    </a:solidFill>
                  </a:tcPr>
                </a:tc>
                <a:tc hMerge="1">
                  <a:txBody>
                    <a:bodyPr/>
                    <a:lstStyle/>
                    <a:p>
                      <a:endParaRPr lang="en-US"/>
                    </a:p>
                  </a:txBody>
                  <a:tcPr>
                    <a:lnL>
                      <a:noFill/>
                    </a:lnL>
                    <a:lnR>
                      <a:noFill/>
                    </a:lnR>
                    <a:lnT>
                      <a:noFill/>
                    </a:lnT>
                    <a:lnB>
                      <a:noFill/>
                    </a:lnB>
                    <a:lnTlToBr>
                      <a:noFill/>
                    </a:lnTlToBr>
                    <a:lnBlToTr>
                      <a:noFill/>
                    </a:lnBlToTr>
                    <a:solidFill>
                      <a:srgbClr val="595959"/>
                    </a:solidFill>
                  </a:tcPr>
                </a:tc>
                <a:tc hMerge="1">
                  <a:txBody>
                    <a:bodyPr/>
                    <a:lstStyle/>
                    <a:p>
                      <a:endParaRPr lang="en-US"/>
                    </a:p>
                  </a:txBody>
                  <a:tcPr>
                    <a:lnL>
                      <a:noFill/>
                    </a:lnL>
                    <a:lnR>
                      <a:noFill/>
                    </a:lnR>
                    <a:lnT>
                      <a:noFill/>
                    </a:lnT>
                    <a:lnB>
                      <a:noFill/>
                    </a:lnB>
                    <a:lnTlToBr>
                      <a:noFill/>
                    </a:lnTlToBr>
                    <a:lnBlToTr>
                      <a:noFill/>
                    </a:lnBlToTr>
                    <a:solidFill>
                      <a:srgbClr val="595959"/>
                    </a:solidFill>
                  </a:tcPr>
                </a:tc>
                <a:tc hMerge="1">
                  <a:txBody>
                    <a:bodyPr/>
                    <a:lstStyle/>
                    <a:p>
                      <a:endParaRPr lang="en-US" dirty="0"/>
                    </a:p>
                  </a:txBody>
                  <a:tcPr>
                    <a:lnL>
                      <a:noFill/>
                    </a:lnL>
                    <a:lnR>
                      <a:noFill/>
                    </a:lnR>
                    <a:lnT>
                      <a:noFill/>
                    </a:lnT>
                    <a:lnB>
                      <a:noFill/>
                    </a:lnB>
                    <a:lnTlToBr>
                      <a:noFill/>
                    </a:lnTlToBr>
                    <a:lnBlToTr>
                      <a:noFill/>
                    </a:lnBlToTr>
                    <a:solidFill>
                      <a:srgbClr val="595959"/>
                    </a:solidFill>
                  </a:tcPr>
                </a:tc>
              </a:tr>
              <a:tr h="706836">
                <a:tc>
                  <a:txBody>
                    <a:bodyPr/>
                    <a:lstStyle/>
                    <a:p>
                      <a:pPr marL="0" marR="0">
                        <a:lnSpc>
                          <a:spcPct val="100000"/>
                        </a:lnSpc>
                        <a:spcBef>
                          <a:spcPts val="0"/>
                        </a:spcBef>
                        <a:spcAft>
                          <a:spcPts val="0"/>
                        </a:spcAft>
                      </a:pPr>
                      <a:r>
                        <a:rPr lang="en-US" sz="1600" b="1" u="sng" dirty="0">
                          <a:solidFill>
                            <a:srgbClr val="000000"/>
                          </a:solidFill>
                          <a:latin typeface="Arial"/>
                          <a:ea typeface="Times New Roman"/>
                          <a:cs typeface="Arial"/>
                        </a:rPr>
                        <a:t>Barriers</a:t>
                      </a:r>
                      <a:endParaRPr lang="en-US" sz="1600" dirty="0">
                        <a:latin typeface="Arial"/>
                        <a:ea typeface="Calibri"/>
                        <a:cs typeface="Times New Roman"/>
                      </a:endParaRPr>
                    </a:p>
                    <a:p>
                      <a:pPr marL="0" marR="0">
                        <a:lnSpc>
                          <a:spcPct val="100000"/>
                        </a:lnSpc>
                        <a:spcBef>
                          <a:spcPts val="0"/>
                        </a:spcBef>
                        <a:spcAft>
                          <a:spcPts val="0"/>
                        </a:spcAft>
                      </a:pPr>
                      <a:r>
                        <a:rPr lang="en-US" sz="1600" dirty="0">
                          <a:solidFill>
                            <a:srgbClr val="000000"/>
                          </a:solidFill>
                          <a:latin typeface="Arial"/>
                          <a:ea typeface="Times New Roman"/>
                          <a:cs typeface="Arial"/>
                        </a:rPr>
                        <a:t>Agree daughter may be more likely to think it’s okay to have sex if </a:t>
                      </a:r>
                      <a:r>
                        <a:rPr lang="en-US" sz="1600" dirty="0" smtClean="0">
                          <a:solidFill>
                            <a:srgbClr val="000000"/>
                          </a:solidFill>
                          <a:latin typeface="Arial"/>
                          <a:ea typeface="Times New Roman"/>
                          <a:cs typeface="Arial"/>
                        </a:rPr>
                        <a:t>vaccinated</a:t>
                      </a:r>
                      <a:endParaRPr lang="en-US" sz="1600" dirty="0">
                        <a:latin typeface="Arial"/>
                        <a:ea typeface="Calibri"/>
                        <a:cs typeface="Times New Roman"/>
                      </a:endParaRPr>
                    </a:p>
                  </a:txBody>
                  <a:tcPr marL="73025" marR="73025" marT="91440" marB="0">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11%</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60%</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21%</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18%</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r>
              <a:tr h="621295">
                <a:tc>
                  <a:txBody>
                    <a:bodyPr/>
                    <a:lstStyle/>
                    <a:p>
                      <a:pPr marL="0" marR="0">
                        <a:lnSpc>
                          <a:spcPct val="100000"/>
                        </a:lnSpc>
                        <a:spcBef>
                          <a:spcPts val="0"/>
                        </a:spcBef>
                        <a:spcAft>
                          <a:spcPts val="0"/>
                        </a:spcAft>
                      </a:pPr>
                      <a:r>
                        <a:rPr lang="en-US" sz="1600" dirty="0">
                          <a:solidFill>
                            <a:srgbClr val="000000"/>
                          </a:solidFill>
                          <a:latin typeface="Arial"/>
                          <a:ea typeface="Times New Roman"/>
                          <a:cs typeface="Arial"/>
                        </a:rPr>
                        <a:t>Agree getting the HPV vaccine may cause problems getting pregnant later </a:t>
                      </a:r>
                      <a:endParaRPr lang="en-US" sz="1600" dirty="0">
                        <a:latin typeface="Arial"/>
                        <a:ea typeface="Calibri"/>
                        <a:cs typeface="Times New Roman"/>
                      </a:endParaRPr>
                    </a:p>
                  </a:txBody>
                  <a:tcPr marL="73025" marR="73025" marT="91440" marB="0">
                    <a:lnL>
                      <a:noFill/>
                    </a:lnL>
                    <a:lnR>
                      <a:noFill/>
                    </a:lnR>
                    <a:lnT>
                      <a:noFill/>
                    </a:lnT>
                    <a:lnB w="25400" cap="flat" cmpd="sng" algn="ctr">
                      <a:noFill/>
                      <a:prstDash val="solid"/>
                      <a:round/>
                      <a:headEnd type="none" w="med" len="med"/>
                      <a:tailEnd type="none" w="med" len="med"/>
                    </a:lnB>
                    <a:lnTlToBr>
                      <a:noFill/>
                    </a:lnTlToBr>
                    <a:lnBlToTr>
                      <a:noFill/>
                    </a:lnBlToTr>
                    <a:solidFill>
                      <a:srgbClr val="E7E7E7"/>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17%</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rgbClr val="E7E7E7"/>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32%</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rgbClr val="E7E7E7"/>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14%</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rgbClr val="E7E7E7"/>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3%</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rgbClr val="E7E7E7"/>
                    </a:solidFill>
                  </a:tcPr>
                </a:tc>
              </a:tr>
              <a:tr h="545690">
                <a:tc>
                  <a:txBody>
                    <a:bodyPr/>
                    <a:lstStyle/>
                    <a:p>
                      <a:pPr marL="0" marR="0">
                        <a:lnSpc>
                          <a:spcPct val="100000"/>
                        </a:lnSpc>
                        <a:spcBef>
                          <a:spcPts val="0"/>
                        </a:spcBef>
                        <a:spcAft>
                          <a:spcPts val="0"/>
                        </a:spcAft>
                      </a:pPr>
                      <a:r>
                        <a:rPr lang="en-US" sz="1600" dirty="0">
                          <a:solidFill>
                            <a:srgbClr val="000000"/>
                          </a:solidFill>
                          <a:latin typeface="Arial"/>
                          <a:ea typeface="Times New Roman"/>
                          <a:cs typeface="Arial"/>
                        </a:rPr>
                        <a:t>Agree if daughter gets the HPV vaccine it may cause future health </a:t>
                      </a:r>
                      <a:r>
                        <a:rPr lang="en-US" sz="1600" dirty="0" smtClean="0">
                          <a:solidFill>
                            <a:srgbClr val="000000"/>
                          </a:solidFill>
                          <a:latin typeface="Arial"/>
                          <a:ea typeface="Times New Roman"/>
                          <a:cs typeface="Arial"/>
                        </a:rPr>
                        <a:t>problems</a:t>
                      </a:r>
                      <a:endParaRPr lang="en-US" sz="1600" dirty="0">
                        <a:latin typeface="Arial"/>
                        <a:ea typeface="Calibri"/>
                        <a:cs typeface="Times New Roman"/>
                      </a:endParaRPr>
                    </a:p>
                  </a:txBody>
                  <a:tcPr marL="73025" marR="73025" marT="91440" marB="0" anchor="b">
                    <a:lnL>
                      <a:noFill/>
                    </a:lnL>
                    <a:lnR>
                      <a:noFill/>
                    </a:lnR>
                    <a:lnT>
                      <a:noFill/>
                    </a:lnT>
                    <a:lnB w="254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11%</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31%</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14%</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11%</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chemeClr val="bg1"/>
                    </a:solidFill>
                  </a:tcPr>
                </a:tc>
              </a:tr>
              <a:tr h="793750">
                <a:tc>
                  <a:txBody>
                    <a:bodyPr/>
                    <a:lstStyle/>
                    <a:p>
                      <a:pPr marL="0" marR="0">
                        <a:lnSpc>
                          <a:spcPct val="100000"/>
                        </a:lnSpc>
                        <a:spcBef>
                          <a:spcPts val="0"/>
                        </a:spcBef>
                        <a:spcAft>
                          <a:spcPts val="0"/>
                        </a:spcAft>
                      </a:pPr>
                      <a:r>
                        <a:rPr lang="en-US" sz="1600" b="1" u="sng" dirty="0">
                          <a:solidFill>
                            <a:srgbClr val="000000"/>
                          </a:solidFill>
                          <a:latin typeface="Arial"/>
                          <a:ea typeface="Times New Roman"/>
                          <a:cs typeface="Arial"/>
                        </a:rPr>
                        <a:t>Perceived Efficacy </a:t>
                      </a:r>
                      <a:endParaRPr lang="en-US" sz="1600" dirty="0">
                        <a:latin typeface="Arial"/>
                        <a:ea typeface="Calibri"/>
                        <a:cs typeface="Times New Roman"/>
                      </a:endParaRPr>
                    </a:p>
                    <a:p>
                      <a:pPr marL="0" marR="0">
                        <a:lnSpc>
                          <a:spcPct val="100000"/>
                        </a:lnSpc>
                        <a:spcBef>
                          <a:spcPts val="0"/>
                        </a:spcBef>
                        <a:spcAft>
                          <a:spcPts val="0"/>
                        </a:spcAft>
                      </a:pPr>
                      <a:r>
                        <a:rPr lang="en-US" sz="1600" dirty="0">
                          <a:solidFill>
                            <a:srgbClr val="000000"/>
                          </a:solidFill>
                          <a:latin typeface="Arial"/>
                          <a:ea typeface="Times New Roman"/>
                          <a:cs typeface="Arial"/>
                        </a:rPr>
                        <a:t>Thinks HPV vaccine is very effective in preventing cervical </a:t>
                      </a:r>
                      <a:r>
                        <a:rPr lang="en-US" sz="1600" dirty="0" smtClean="0">
                          <a:solidFill>
                            <a:srgbClr val="000000"/>
                          </a:solidFill>
                          <a:latin typeface="Arial"/>
                          <a:ea typeface="Times New Roman"/>
                          <a:cs typeface="Arial"/>
                        </a:rPr>
                        <a:t>cancer</a:t>
                      </a:r>
                      <a:endParaRPr lang="en-US" sz="1600" dirty="0">
                        <a:latin typeface="Arial"/>
                        <a:ea typeface="Calibri"/>
                        <a:cs typeface="Times New Roman"/>
                      </a:endParaRPr>
                    </a:p>
                  </a:txBody>
                  <a:tcPr marL="73025" marR="73025" marT="91440" marB="0">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41%</a:t>
                      </a:r>
                      <a:endParaRPr lang="en-US" sz="1600" dirty="0">
                        <a:latin typeface="Arial"/>
                        <a:ea typeface="Calibri"/>
                        <a:cs typeface="Times New Roman"/>
                      </a:endParaRPr>
                    </a:p>
                  </a:txBody>
                  <a:tcPr marL="73025" marR="73025" marT="91440" marB="0" anchor="ctr">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67%</a:t>
                      </a:r>
                      <a:endParaRPr lang="en-US" sz="1600" dirty="0">
                        <a:latin typeface="Arial"/>
                        <a:ea typeface="Calibri"/>
                        <a:cs typeface="Times New Roman"/>
                      </a:endParaRPr>
                    </a:p>
                  </a:txBody>
                  <a:tcPr marL="73025" marR="73025" marT="91440" marB="0" anchor="ctr">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7%</a:t>
                      </a:r>
                      <a:endParaRPr lang="en-US" sz="1600" dirty="0">
                        <a:latin typeface="Arial"/>
                        <a:ea typeface="Calibri"/>
                        <a:cs typeface="Times New Roman"/>
                      </a:endParaRPr>
                    </a:p>
                  </a:txBody>
                  <a:tcPr marL="73025" marR="73025" marT="91440" marB="0" anchor="ctr">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63%</a:t>
                      </a:r>
                      <a:endParaRPr lang="en-US" sz="1600" dirty="0">
                        <a:latin typeface="Arial"/>
                        <a:ea typeface="Calibri"/>
                        <a:cs typeface="Times New Roman"/>
                      </a:endParaRPr>
                    </a:p>
                  </a:txBody>
                  <a:tcPr marL="73025" marR="73025" marT="91440" marB="0" anchor="ctr">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rgbClr val="E7E7E7"/>
                    </a:solidFill>
                  </a:tcPr>
                </a:tc>
              </a:tr>
            </a:tbl>
          </a:graphicData>
        </a:graphic>
      </p:graphicFrame>
      <p:sp>
        <p:nvSpPr>
          <p:cNvPr id="6" name="Title 1"/>
          <p:cNvSpPr txBox="1">
            <a:spLocks/>
          </p:cNvSpPr>
          <p:nvPr/>
        </p:nvSpPr>
        <p:spPr bwMode="auto">
          <a:xfrm>
            <a:off x="0" y="44244"/>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3800" b="1" dirty="0" smtClean="0">
                <a:solidFill>
                  <a:schemeClr val="accent1"/>
                </a:solidFill>
                <a:cs typeface="ＭＳ Ｐゴシック" pitchFamily="-111" charset="-128"/>
              </a:rPr>
              <a:t>Attitudes, Beliefs, Barriers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4"/>
          <p:cNvGraphicFramePr>
            <a:graphicFrameLocks noGrp="1"/>
          </p:cNvGraphicFramePr>
          <p:nvPr>
            <p:ph idx="4294967295"/>
          </p:nvPr>
        </p:nvGraphicFramePr>
        <p:xfrm>
          <a:off x="176981" y="711846"/>
          <a:ext cx="8760184" cy="5925028"/>
        </p:xfrm>
        <a:graphic>
          <a:graphicData uri="http://schemas.openxmlformats.org/drawingml/2006/table">
            <a:tbl>
              <a:tblPr/>
              <a:tblGrid>
                <a:gridCol w="4029259"/>
                <a:gridCol w="1064029"/>
                <a:gridCol w="931026"/>
                <a:gridCol w="1080654"/>
                <a:gridCol w="1655216"/>
              </a:tblGrid>
              <a:tr h="619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endParaRP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Los Angeles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(n=274)</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Seattle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YV (n=90)</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Houston 211 (n=44)</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Century Gothic" pitchFamily="-106" charset="0"/>
                          <a:ea typeface="ＭＳ Ｐゴシック" pitchFamily="-106" charset="-128"/>
                        </a:rPr>
                        <a:t>Houston Lower Rio Grande Valley (n=39)</a:t>
                      </a:r>
                    </a:p>
                  </a:txBody>
                  <a:tcP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558ED5"/>
                    </a:solidFill>
                  </a:tcPr>
                </a:tc>
              </a:tr>
              <a:tr h="584200">
                <a:tc>
                  <a:txBody>
                    <a:bodyPr/>
                    <a:lstStyle/>
                    <a:p>
                      <a:pPr marL="0" marR="0">
                        <a:lnSpc>
                          <a:spcPct val="100000"/>
                        </a:lnSpc>
                        <a:spcBef>
                          <a:spcPts val="0"/>
                        </a:spcBef>
                        <a:spcAft>
                          <a:spcPts val="0"/>
                        </a:spcAft>
                      </a:pPr>
                      <a:r>
                        <a:rPr lang="en-US" sz="1600" b="1" u="sng" dirty="0" smtClean="0">
                          <a:solidFill>
                            <a:srgbClr val="000000"/>
                          </a:solidFill>
                          <a:latin typeface="Arial"/>
                          <a:ea typeface="Times New Roman"/>
                          <a:cs typeface="Arial"/>
                        </a:rPr>
                        <a:t>Need</a:t>
                      </a:r>
                      <a:r>
                        <a:rPr lang="en-US" sz="1600" b="1" u="sng" baseline="0" dirty="0" smtClean="0">
                          <a:solidFill>
                            <a:srgbClr val="000000"/>
                          </a:solidFill>
                          <a:latin typeface="Arial"/>
                          <a:ea typeface="Times New Roman"/>
                          <a:cs typeface="Arial"/>
                        </a:rPr>
                        <a:t> more Information</a:t>
                      </a:r>
                      <a:endParaRPr lang="en-US" sz="1600" b="1" u="sng" dirty="0" smtClean="0">
                        <a:solidFill>
                          <a:srgbClr val="000000"/>
                        </a:solidFill>
                        <a:latin typeface="Arial"/>
                        <a:ea typeface="Times New Roman"/>
                        <a:cs typeface="Arial"/>
                      </a:endParaRPr>
                    </a:p>
                    <a:p>
                      <a:pPr marL="0" marR="0">
                        <a:lnSpc>
                          <a:spcPct val="100000"/>
                        </a:lnSpc>
                        <a:spcBef>
                          <a:spcPts val="0"/>
                        </a:spcBef>
                        <a:spcAft>
                          <a:spcPts val="0"/>
                        </a:spcAft>
                      </a:pPr>
                      <a:r>
                        <a:rPr lang="en-US" sz="1600" dirty="0" smtClean="0">
                          <a:solidFill>
                            <a:srgbClr val="000000"/>
                          </a:solidFill>
                          <a:latin typeface="Arial"/>
                          <a:ea typeface="Times New Roman"/>
                          <a:cs typeface="Arial"/>
                        </a:rPr>
                        <a:t>Does </a:t>
                      </a:r>
                      <a:r>
                        <a:rPr lang="en-US" sz="1600" dirty="0">
                          <a:solidFill>
                            <a:srgbClr val="000000"/>
                          </a:solidFill>
                          <a:latin typeface="Arial"/>
                          <a:ea typeface="Times New Roman"/>
                          <a:cs typeface="Arial"/>
                        </a:rPr>
                        <a:t>not have enough information to make a decision to get the HPV </a:t>
                      </a:r>
                      <a:r>
                        <a:rPr lang="en-US" sz="1600" dirty="0" smtClean="0">
                          <a:solidFill>
                            <a:srgbClr val="000000"/>
                          </a:solidFill>
                          <a:latin typeface="Arial"/>
                          <a:ea typeface="Times New Roman"/>
                          <a:cs typeface="Arial"/>
                        </a:rPr>
                        <a:t>vaccine</a:t>
                      </a:r>
                      <a:endParaRPr lang="en-US" sz="1600" dirty="0">
                        <a:latin typeface="Arial"/>
                        <a:ea typeface="Calibri"/>
                        <a:cs typeface="Times New Roman"/>
                      </a:endParaRPr>
                    </a:p>
                  </a:txBody>
                  <a:tcPr marL="73025" marR="73025" marT="91440" marB="0">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70%</a:t>
                      </a:r>
                      <a:endParaRPr lang="en-US" sz="1600" dirty="0">
                        <a:latin typeface="Arial"/>
                        <a:ea typeface="Calibri"/>
                        <a:cs typeface="Times New Roman"/>
                      </a:endParaRPr>
                    </a:p>
                  </a:txBody>
                  <a:tcPr marL="73025" marR="73025" marT="91440" marB="0" anchor="ctr">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40%</a:t>
                      </a:r>
                      <a:endParaRPr lang="en-US" sz="1600" dirty="0">
                        <a:latin typeface="Arial"/>
                        <a:ea typeface="Calibri"/>
                        <a:cs typeface="Times New Roman"/>
                      </a:endParaRPr>
                    </a:p>
                  </a:txBody>
                  <a:tcPr marL="73025" marR="73025" marT="91440" marB="0" anchor="ctr">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26%</a:t>
                      </a:r>
                      <a:endParaRPr lang="en-US" sz="1600" dirty="0">
                        <a:latin typeface="Arial"/>
                        <a:ea typeface="Calibri"/>
                        <a:cs typeface="Times New Roman"/>
                      </a:endParaRPr>
                    </a:p>
                  </a:txBody>
                  <a:tcPr marL="73025" marR="73025" marT="91440" marB="0" anchor="ctr">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n/a</a:t>
                      </a:r>
                      <a:endParaRPr lang="en-US" sz="1600" dirty="0">
                        <a:latin typeface="Arial"/>
                        <a:ea typeface="Calibri"/>
                        <a:cs typeface="Times New Roman"/>
                      </a:endParaRPr>
                    </a:p>
                  </a:txBody>
                  <a:tcPr marL="73025" marR="73025" marT="91440" marB="0" anchor="ctr">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r>
              <a:tr h="621406">
                <a:tc>
                  <a:txBody>
                    <a:bodyPr/>
                    <a:lstStyle/>
                    <a:p>
                      <a:pPr marL="0" marR="0">
                        <a:lnSpc>
                          <a:spcPct val="100000"/>
                        </a:lnSpc>
                        <a:spcBef>
                          <a:spcPts val="0"/>
                        </a:spcBef>
                        <a:spcAft>
                          <a:spcPts val="0"/>
                        </a:spcAft>
                      </a:pPr>
                      <a:r>
                        <a:rPr lang="en-US" sz="1600" b="1" u="sng" dirty="0" smtClean="0">
                          <a:solidFill>
                            <a:srgbClr val="000000"/>
                          </a:solidFill>
                          <a:latin typeface="Arial"/>
                          <a:ea typeface="Times New Roman"/>
                          <a:cs typeface="Arial"/>
                        </a:rPr>
                        <a:t>Health</a:t>
                      </a:r>
                      <a:r>
                        <a:rPr lang="en-US" sz="1600" b="1" u="sng" baseline="0" dirty="0" smtClean="0">
                          <a:solidFill>
                            <a:srgbClr val="000000"/>
                          </a:solidFill>
                          <a:latin typeface="Arial"/>
                          <a:ea typeface="Times New Roman"/>
                          <a:cs typeface="Arial"/>
                        </a:rPr>
                        <a:t> care provider:</a:t>
                      </a:r>
                      <a:endParaRPr lang="en-US" sz="1600" b="1" u="sng" dirty="0" smtClean="0">
                        <a:solidFill>
                          <a:srgbClr val="000000"/>
                        </a:solidFill>
                        <a:latin typeface="Arial"/>
                        <a:ea typeface="Times New Roman"/>
                        <a:cs typeface="Arial"/>
                      </a:endParaRPr>
                    </a:p>
                    <a:p>
                      <a:pPr marL="0" marR="0">
                        <a:lnSpc>
                          <a:spcPct val="100000"/>
                        </a:lnSpc>
                        <a:spcBef>
                          <a:spcPts val="0"/>
                        </a:spcBef>
                        <a:spcAft>
                          <a:spcPts val="0"/>
                        </a:spcAft>
                      </a:pPr>
                      <a:r>
                        <a:rPr lang="en-US" sz="1600" dirty="0" smtClean="0">
                          <a:solidFill>
                            <a:srgbClr val="000000"/>
                          </a:solidFill>
                          <a:latin typeface="Arial"/>
                          <a:ea typeface="Times New Roman"/>
                          <a:cs typeface="Arial"/>
                        </a:rPr>
                        <a:t>Would </a:t>
                      </a:r>
                      <a:r>
                        <a:rPr lang="en-US" sz="1600" dirty="0">
                          <a:solidFill>
                            <a:srgbClr val="000000"/>
                          </a:solidFill>
                          <a:latin typeface="Arial"/>
                          <a:ea typeface="Times New Roman"/>
                          <a:cs typeface="Arial"/>
                        </a:rPr>
                        <a:t>have daughter get the vaccine if your doctor recommended it </a:t>
                      </a:r>
                      <a:endParaRPr lang="en-US" sz="1600" dirty="0">
                        <a:latin typeface="Arial"/>
                        <a:ea typeface="Calibri"/>
                        <a:cs typeface="Times New Roman"/>
                      </a:endParaRPr>
                    </a:p>
                  </a:txBody>
                  <a:tcPr marL="73025" marR="73025" marT="91440" marB="0">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79%</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87%</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latin typeface="Arial"/>
                          <a:ea typeface="Times New Roman"/>
                          <a:cs typeface="Arial"/>
                        </a:rPr>
                        <a:t>48%</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90%</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lumMod val="95000"/>
                      </a:schemeClr>
                    </a:solidFill>
                  </a:tcPr>
                </a:tc>
              </a:tr>
              <a:tr h="414244">
                <a:tc>
                  <a:txBody>
                    <a:bodyPr/>
                    <a:lstStyle/>
                    <a:p>
                      <a:pPr marL="0" marR="0" algn="r">
                        <a:lnSpc>
                          <a:spcPct val="100000"/>
                        </a:lnSpc>
                        <a:spcBef>
                          <a:spcPts val="0"/>
                        </a:spcBef>
                        <a:spcAft>
                          <a:spcPts val="0"/>
                        </a:spcAft>
                      </a:pPr>
                      <a:r>
                        <a:rPr lang="en-US" sz="1600" dirty="0">
                          <a:solidFill>
                            <a:srgbClr val="000000"/>
                          </a:solidFill>
                          <a:latin typeface="Arial"/>
                          <a:ea typeface="Times New Roman"/>
                          <a:cs typeface="Arial"/>
                        </a:rPr>
                        <a:t>Discussed </a:t>
                      </a:r>
                      <a:r>
                        <a:rPr lang="en-US" sz="1600" dirty="0" smtClean="0">
                          <a:solidFill>
                            <a:srgbClr val="000000"/>
                          </a:solidFill>
                          <a:latin typeface="Arial"/>
                          <a:ea typeface="Times New Roman"/>
                          <a:cs typeface="Arial"/>
                        </a:rPr>
                        <a:t>HPV </a:t>
                      </a:r>
                      <a:r>
                        <a:rPr lang="en-US" sz="1600" dirty="0">
                          <a:solidFill>
                            <a:srgbClr val="000000"/>
                          </a:solidFill>
                          <a:latin typeface="Arial"/>
                          <a:ea typeface="Times New Roman"/>
                          <a:cs typeface="Arial"/>
                        </a:rPr>
                        <a:t>vaccine </a:t>
                      </a:r>
                      <a:r>
                        <a:rPr lang="en-US" sz="1600" dirty="0" smtClean="0">
                          <a:solidFill>
                            <a:srgbClr val="000000"/>
                          </a:solidFill>
                          <a:latin typeface="Arial"/>
                          <a:ea typeface="Times New Roman"/>
                          <a:cs typeface="Arial"/>
                        </a:rPr>
                        <a:t>w/</a:t>
                      </a:r>
                      <a:r>
                        <a:rPr lang="en-US" sz="1600" baseline="0" dirty="0" smtClean="0">
                          <a:solidFill>
                            <a:srgbClr val="000000"/>
                          </a:solidFill>
                          <a:latin typeface="Arial"/>
                          <a:ea typeface="Times New Roman"/>
                          <a:cs typeface="Arial"/>
                        </a:rPr>
                        <a:t> d</a:t>
                      </a:r>
                      <a:r>
                        <a:rPr lang="en-US" sz="1600" dirty="0" smtClean="0">
                          <a:solidFill>
                            <a:srgbClr val="000000"/>
                          </a:solidFill>
                          <a:latin typeface="Arial"/>
                          <a:ea typeface="Times New Roman"/>
                          <a:cs typeface="Arial"/>
                        </a:rPr>
                        <a:t>aughter’s MD</a:t>
                      </a:r>
                      <a:endParaRPr lang="en-US" sz="1600" dirty="0">
                        <a:latin typeface="Arial"/>
                        <a:ea typeface="Calibri"/>
                        <a:cs typeface="Times New Roman"/>
                      </a:endParaRPr>
                    </a:p>
                  </a:txBody>
                  <a:tcPr marL="73025" marR="73025" marT="91440" marB="0">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58%</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47%</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24%</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32%</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solidFill>
                  </a:tcPr>
                </a:tc>
              </a:tr>
              <a:tr h="422707">
                <a:tc>
                  <a:txBody>
                    <a:bodyPr/>
                    <a:lstStyle/>
                    <a:p>
                      <a:pPr marL="0" marR="0" algn="r">
                        <a:lnSpc>
                          <a:spcPct val="100000"/>
                        </a:lnSpc>
                        <a:spcBef>
                          <a:spcPts val="0"/>
                        </a:spcBef>
                        <a:spcAft>
                          <a:spcPts val="0"/>
                        </a:spcAft>
                      </a:pPr>
                      <a:r>
                        <a:rPr lang="en-US" sz="1600" dirty="0">
                          <a:solidFill>
                            <a:srgbClr val="000000"/>
                          </a:solidFill>
                          <a:latin typeface="Arial"/>
                          <a:ea typeface="Times New Roman"/>
                          <a:cs typeface="Arial"/>
                        </a:rPr>
                        <a:t>Daughter has ever been offered the HPV Vaccine by her doctor or </a:t>
                      </a:r>
                      <a:r>
                        <a:rPr lang="en-US" sz="1600" dirty="0" smtClean="0">
                          <a:solidFill>
                            <a:srgbClr val="000000"/>
                          </a:solidFill>
                          <a:latin typeface="Arial"/>
                          <a:ea typeface="Times New Roman"/>
                          <a:cs typeface="Arial"/>
                        </a:rPr>
                        <a:t>nurse</a:t>
                      </a:r>
                      <a:endParaRPr lang="en-US" sz="1600" dirty="0">
                        <a:latin typeface="Arial"/>
                        <a:ea typeface="Calibri"/>
                        <a:cs typeface="Times New Roman"/>
                      </a:endParaRPr>
                    </a:p>
                  </a:txBody>
                  <a:tcPr marL="73025" marR="73025" marT="91440" marB="0">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63%</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46%</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29%</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37%</a:t>
                      </a:r>
                      <a:endParaRPr lang="en-US" sz="1600" dirty="0">
                        <a:latin typeface="Arial"/>
                        <a:ea typeface="Calibri"/>
                        <a:cs typeface="Times New Roman"/>
                      </a:endParaRPr>
                    </a:p>
                  </a:txBody>
                  <a:tcPr marL="73025" marR="73025" marT="91440" marB="0" anchor="ctr">
                    <a:lnL>
                      <a:noFill/>
                    </a:lnL>
                    <a:lnR>
                      <a:noFill/>
                    </a:lnR>
                    <a:lnT>
                      <a:noFill/>
                    </a:lnT>
                    <a:lnB>
                      <a:noFill/>
                    </a:lnB>
                    <a:lnTlToBr>
                      <a:noFill/>
                    </a:lnTlToBr>
                    <a:lnBlToTr>
                      <a:noFill/>
                    </a:lnBlToTr>
                    <a:solidFill>
                      <a:schemeClr val="bg1">
                        <a:lumMod val="95000"/>
                      </a:schemeClr>
                    </a:solidFill>
                  </a:tcPr>
                </a:tc>
              </a:tr>
              <a:tr h="752167">
                <a:tc>
                  <a:txBody>
                    <a:bodyPr/>
                    <a:lstStyle/>
                    <a:p>
                      <a:pPr marL="0" marR="0">
                        <a:lnSpc>
                          <a:spcPct val="100000"/>
                        </a:lnSpc>
                        <a:spcBef>
                          <a:spcPts val="0"/>
                        </a:spcBef>
                        <a:spcAft>
                          <a:spcPts val="0"/>
                        </a:spcAft>
                      </a:pPr>
                      <a:r>
                        <a:rPr lang="en-US" sz="1600" b="1" u="sng" dirty="0">
                          <a:solidFill>
                            <a:srgbClr val="000000"/>
                          </a:solidFill>
                          <a:latin typeface="Arial"/>
                          <a:ea typeface="Times New Roman"/>
                          <a:cs typeface="Arial"/>
                        </a:rPr>
                        <a:t>Social Norms/Influences </a:t>
                      </a:r>
                      <a:endParaRPr lang="en-US" sz="1600" dirty="0">
                        <a:latin typeface="Arial"/>
                        <a:ea typeface="Calibri"/>
                        <a:cs typeface="Times New Roman"/>
                      </a:endParaRPr>
                    </a:p>
                    <a:p>
                      <a:pPr marL="0" marR="0">
                        <a:lnSpc>
                          <a:spcPct val="100000"/>
                        </a:lnSpc>
                        <a:spcBef>
                          <a:spcPts val="0"/>
                        </a:spcBef>
                        <a:spcAft>
                          <a:spcPts val="0"/>
                        </a:spcAft>
                      </a:pPr>
                      <a:r>
                        <a:rPr lang="en-US" sz="1580" dirty="0">
                          <a:solidFill>
                            <a:srgbClr val="000000"/>
                          </a:solidFill>
                          <a:latin typeface="Arial"/>
                          <a:ea typeface="Times New Roman"/>
                          <a:cs typeface="Arial"/>
                        </a:rPr>
                        <a:t>Agree other parents in the community are getting their daughters the HPV </a:t>
                      </a:r>
                      <a:r>
                        <a:rPr lang="en-US" sz="1580" dirty="0" smtClean="0">
                          <a:solidFill>
                            <a:srgbClr val="000000"/>
                          </a:solidFill>
                          <a:latin typeface="Arial"/>
                          <a:ea typeface="Times New Roman"/>
                          <a:cs typeface="Arial"/>
                        </a:rPr>
                        <a:t>vaccine</a:t>
                      </a:r>
                      <a:endParaRPr lang="en-US" sz="1580" dirty="0">
                        <a:latin typeface="Arial"/>
                        <a:ea typeface="Calibri"/>
                        <a:cs typeface="Times New Roman"/>
                      </a:endParaRPr>
                    </a:p>
                  </a:txBody>
                  <a:tcPr marL="73025" marR="73025" marT="91440" marB="0" anchor="b">
                    <a:lnL>
                      <a:noFill/>
                    </a:lnL>
                    <a:lnR>
                      <a:noFill/>
                    </a:lnR>
                    <a:lnT>
                      <a:noFill/>
                    </a:lnT>
                    <a:lnB w="254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23%</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67%</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36%</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42%</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chemeClr val="bg1"/>
                    </a:solidFill>
                  </a:tcPr>
                </a:tc>
              </a:tr>
              <a:tr h="648929">
                <a:tc>
                  <a:txBody>
                    <a:bodyPr/>
                    <a:lstStyle/>
                    <a:p>
                      <a:pPr marL="0" marR="0">
                        <a:lnSpc>
                          <a:spcPct val="100000"/>
                        </a:lnSpc>
                        <a:spcBef>
                          <a:spcPts val="0"/>
                        </a:spcBef>
                        <a:spcAft>
                          <a:spcPts val="0"/>
                        </a:spcAft>
                      </a:pPr>
                      <a:r>
                        <a:rPr lang="en-US" sz="1600" b="1" u="sng" dirty="0">
                          <a:solidFill>
                            <a:srgbClr val="000000"/>
                          </a:solidFill>
                          <a:latin typeface="Arial"/>
                          <a:ea typeface="Times New Roman"/>
                          <a:cs typeface="Arial"/>
                        </a:rPr>
                        <a:t>Self-Efficacy</a:t>
                      </a:r>
                      <a:endParaRPr lang="en-US" sz="1600" dirty="0">
                        <a:latin typeface="Arial"/>
                        <a:ea typeface="Calibri"/>
                        <a:cs typeface="Times New Roman"/>
                      </a:endParaRPr>
                    </a:p>
                    <a:p>
                      <a:pPr marL="0" marR="0">
                        <a:lnSpc>
                          <a:spcPct val="100000"/>
                        </a:lnSpc>
                        <a:spcBef>
                          <a:spcPts val="0"/>
                        </a:spcBef>
                        <a:spcAft>
                          <a:spcPts val="0"/>
                        </a:spcAft>
                      </a:pPr>
                      <a:r>
                        <a:rPr lang="en-US" sz="1600" dirty="0">
                          <a:solidFill>
                            <a:srgbClr val="000000"/>
                          </a:solidFill>
                          <a:latin typeface="Arial"/>
                          <a:ea typeface="Times New Roman"/>
                          <a:cs typeface="Arial"/>
                        </a:rPr>
                        <a:t>Very sure they could get the HPV vaccine for daughter if they </a:t>
                      </a:r>
                      <a:r>
                        <a:rPr lang="en-US" sz="1600" dirty="0" smtClean="0">
                          <a:solidFill>
                            <a:srgbClr val="000000"/>
                          </a:solidFill>
                          <a:latin typeface="Arial"/>
                          <a:ea typeface="Times New Roman"/>
                          <a:cs typeface="Arial"/>
                        </a:rPr>
                        <a:t>wanted</a:t>
                      </a:r>
                      <a:endParaRPr lang="en-US" sz="1600" dirty="0">
                        <a:latin typeface="Arial"/>
                        <a:ea typeface="Calibri"/>
                        <a:cs typeface="Times New Roman"/>
                      </a:endParaRPr>
                    </a:p>
                  </a:txBody>
                  <a:tcPr marL="73025" marR="73025" marT="91440" marB="0">
                    <a:lnL>
                      <a:noFill/>
                    </a:lnL>
                    <a:lnR>
                      <a:noFill/>
                    </a:lnR>
                    <a:lnT>
                      <a:noFill/>
                    </a:lnT>
                    <a:lnB w="25400" cap="flat" cmpd="sng" algn="ctr">
                      <a:no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36%</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58%</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latin typeface="Arial"/>
                          <a:ea typeface="Times New Roman"/>
                          <a:cs typeface="Arial"/>
                        </a:rPr>
                        <a:t>21%</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63%</a:t>
                      </a:r>
                      <a:endParaRPr lang="en-US" sz="1600" dirty="0">
                        <a:latin typeface="Arial"/>
                        <a:ea typeface="Calibri"/>
                        <a:cs typeface="Times New Roman"/>
                      </a:endParaRPr>
                    </a:p>
                  </a:txBody>
                  <a:tcPr marL="73025" marR="73025" marT="91440" marB="0" anchor="ctr">
                    <a:lnL>
                      <a:noFill/>
                    </a:lnL>
                    <a:lnR>
                      <a:noFill/>
                    </a:lnR>
                    <a:lnT>
                      <a:noFill/>
                    </a:lnT>
                    <a:lnB w="25400" cap="flat" cmpd="sng" algn="ctr">
                      <a:noFill/>
                      <a:prstDash val="solid"/>
                      <a:round/>
                      <a:headEnd type="none" w="med" len="med"/>
                      <a:tailEnd type="none" w="med" len="med"/>
                    </a:lnB>
                    <a:lnTlToBr>
                      <a:noFill/>
                    </a:lnTlToBr>
                    <a:lnBlToTr>
                      <a:noFill/>
                    </a:lnBlToTr>
                    <a:solidFill>
                      <a:schemeClr val="bg1">
                        <a:lumMod val="95000"/>
                      </a:schemeClr>
                    </a:solidFill>
                  </a:tcPr>
                </a:tc>
              </a:tr>
              <a:tr h="648929">
                <a:tc>
                  <a:txBody>
                    <a:bodyPr/>
                    <a:lstStyle/>
                    <a:p>
                      <a:pPr marL="0" marR="0">
                        <a:lnSpc>
                          <a:spcPct val="100000"/>
                        </a:lnSpc>
                        <a:spcBef>
                          <a:spcPts val="0"/>
                        </a:spcBef>
                        <a:spcAft>
                          <a:spcPts val="0"/>
                        </a:spcAft>
                      </a:pPr>
                      <a:r>
                        <a:rPr lang="en-US" sz="1600" b="1" u="sng" dirty="0" smtClean="0">
                          <a:solidFill>
                            <a:srgbClr val="000000"/>
                          </a:solidFill>
                          <a:latin typeface="Arial"/>
                          <a:ea typeface="Calibri"/>
                          <a:cs typeface="Arial"/>
                        </a:rPr>
                        <a:t>Decision</a:t>
                      </a:r>
                      <a:r>
                        <a:rPr lang="en-US" sz="1600" b="1" u="sng" baseline="0" dirty="0" smtClean="0">
                          <a:solidFill>
                            <a:srgbClr val="000000"/>
                          </a:solidFill>
                          <a:latin typeface="Arial"/>
                          <a:ea typeface="Calibri"/>
                          <a:cs typeface="Arial"/>
                        </a:rPr>
                        <a:t> Role</a:t>
                      </a:r>
                      <a:r>
                        <a:rPr lang="en-US" sz="1600" b="1" u="sng" dirty="0" smtClean="0">
                          <a:solidFill>
                            <a:srgbClr val="000000"/>
                          </a:solidFill>
                          <a:latin typeface="Arial"/>
                          <a:ea typeface="Calibri"/>
                          <a:cs typeface="Arial"/>
                        </a:rPr>
                        <a:t> Preference</a:t>
                      </a:r>
                    </a:p>
                    <a:p>
                      <a:pPr marL="0" marR="0">
                        <a:lnSpc>
                          <a:spcPct val="100000"/>
                        </a:lnSpc>
                        <a:spcBef>
                          <a:spcPts val="0"/>
                        </a:spcBef>
                        <a:spcAft>
                          <a:spcPts val="0"/>
                        </a:spcAft>
                      </a:pPr>
                      <a:r>
                        <a:rPr lang="en-US" sz="1600" dirty="0" smtClean="0">
                          <a:solidFill>
                            <a:srgbClr val="000000"/>
                          </a:solidFill>
                          <a:latin typeface="Arial"/>
                          <a:ea typeface="Calibri"/>
                          <a:cs typeface="Arial"/>
                        </a:rPr>
                        <a:t>The </a:t>
                      </a:r>
                      <a:r>
                        <a:rPr lang="en-US" sz="1600" dirty="0">
                          <a:solidFill>
                            <a:srgbClr val="000000"/>
                          </a:solidFill>
                          <a:latin typeface="Arial"/>
                          <a:ea typeface="Calibri"/>
                          <a:cs typeface="Arial"/>
                        </a:rPr>
                        <a:t>decision to </a:t>
                      </a:r>
                      <a:r>
                        <a:rPr lang="en-US" sz="1600" dirty="0" smtClean="0">
                          <a:solidFill>
                            <a:srgbClr val="000000"/>
                          </a:solidFill>
                          <a:latin typeface="Arial"/>
                          <a:ea typeface="Calibri"/>
                          <a:cs typeface="Arial"/>
                        </a:rPr>
                        <a:t>about vaccination should be made by my daughter’s MD/MD</a:t>
                      </a:r>
                      <a:r>
                        <a:rPr lang="en-US" sz="1600" baseline="0" dirty="0" smtClean="0">
                          <a:solidFill>
                            <a:srgbClr val="000000"/>
                          </a:solidFill>
                          <a:latin typeface="Arial"/>
                          <a:ea typeface="Calibri"/>
                          <a:cs typeface="Arial"/>
                        </a:rPr>
                        <a:t> and me</a:t>
                      </a:r>
                      <a:endParaRPr lang="en-US" sz="1600" dirty="0">
                        <a:latin typeface="Arial"/>
                        <a:ea typeface="Calibri"/>
                        <a:cs typeface="Times New Roman"/>
                      </a:endParaRPr>
                    </a:p>
                  </a:txBody>
                  <a:tcPr marL="73025" marR="73025" marT="91440" marB="0">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82%</a:t>
                      </a:r>
                      <a:endParaRPr lang="en-US" sz="1600" dirty="0">
                        <a:latin typeface="Arial"/>
                        <a:ea typeface="Calibri"/>
                        <a:cs typeface="Times New Roman"/>
                      </a:endParaRPr>
                    </a:p>
                  </a:txBody>
                  <a:tcPr marL="73025" marR="73025" marT="91440" marB="0" anchor="ctr">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77%</a:t>
                      </a:r>
                      <a:endParaRPr lang="en-US" sz="1600" dirty="0">
                        <a:latin typeface="Arial"/>
                        <a:ea typeface="Calibri"/>
                        <a:cs typeface="Times New Roman"/>
                      </a:endParaRPr>
                    </a:p>
                  </a:txBody>
                  <a:tcPr marL="73025" marR="73025" marT="91440" marB="0" anchor="ctr">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smtClean="0">
                          <a:solidFill>
                            <a:srgbClr val="000000"/>
                          </a:solidFill>
                          <a:latin typeface="Arial"/>
                          <a:ea typeface="Times New Roman"/>
                          <a:cs typeface="Arial"/>
                        </a:rPr>
                        <a:t>81%</a:t>
                      </a:r>
                      <a:endParaRPr lang="en-US" sz="1600" dirty="0">
                        <a:latin typeface="Arial"/>
                        <a:ea typeface="Calibri"/>
                        <a:cs typeface="Times New Roman"/>
                      </a:endParaRPr>
                    </a:p>
                  </a:txBody>
                  <a:tcPr marL="73025" marR="73025" marT="91440" marB="0" anchor="ctr">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algn="ctr">
                        <a:lnSpc>
                          <a:spcPct val="100000"/>
                        </a:lnSpc>
                        <a:spcBef>
                          <a:spcPts val="0"/>
                        </a:spcBef>
                        <a:spcAft>
                          <a:spcPts val="0"/>
                        </a:spcAft>
                      </a:pPr>
                      <a:r>
                        <a:rPr lang="en-US" sz="1600" dirty="0">
                          <a:solidFill>
                            <a:srgbClr val="000000"/>
                          </a:solidFill>
                          <a:latin typeface="Arial"/>
                          <a:ea typeface="Times New Roman"/>
                          <a:cs typeface="Arial"/>
                        </a:rPr>
                        <a:t>n/a</a:t>
                      </a:r>
                      <a:endParaRPr lang="en-US" sz="1600" dirty="0">
                        <a:latin typeface="Arial"/>
                        <a:ea typeface="Calibri"/>
                        <a:cs typeface="Times New Roman"/>
                      </a:endParaRPr>
                    </a:p>
                  </a:txBody>
                  <a:tcPr marL="73025" marR="73025" marT="91440" marB="0" anchor="ctr">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5" name="Title 1"/>
          <p:cNvSpPr txBox="1">
            <a:spLocks/>
          </p:cNvSpPr>
          <p:nvPr/>
        </p:nvSpPr>
        <p:spPr bwMode="auto">
          <a:xfrm>
            <a:off x="0" y="58992"/>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3800" b="1" dirty="0" smtClean="0">
                <a:solidFill>
                  <a:schemeClr val="accent1"/>
                </a:solidFill>
                <a:cs typeface="ＭＳ Ｐゴシック" pitchFamily="-111" charset="-128"/>
              </a:rPr>
              <a:t>Decision Factors </a:t>
            </a:r>
            <a:r>
              <a:rPr lang="en-US" sz="2800" b="1" dirty="0" smtClean="0">
                <a:solidFill>
                  <a:schemeClr val="accent1"/>
                </a:solidFill>
                <a:cs typeface="ＭＳ Ｐゴシック" pitchFamily="-111" charset="-128"/>
              </a:rPr>
              <a:t>(</a:t>
            </a:r>
            <a:r>
              <a:rPr lang="en-US" sz="2800" b="1" i="1" dirty="0" smtClean="0">
                <a:solidFill>
                  <a:schemeClr val="accent1"/>
                </a:solidFill>
                <a:cs typeface="ＭＳ Ｐゴシック" pitchFamily="-111" charset="-128"/>
              </a:rPr>
              <a:t>among unvaccinated</a:t>
            </a:r>
            <a:r>
              <a:rPr lang="en-US" sz="2800" b="1" dirty="0" smtClean="0">
                <a:solidFill>
                  <a:schemeClr val="accent1"/>
                </a:solidFill>
                <a:cs typeface="ＭＳ Ｐゴシック" pitchFamily="-111" charset="-128"/>
              </a:rPr>
              <a:t>)</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3961" y="1491475"/>
            <a:ext cx="8362335" cy="4602163"/>
          </a:xfrm>
        </p:spPr>
        <p:txBody>
          <a:bodyPr>
            <a:normAutofit/>
          </a:bodyPr>
          <a:lstStyle/>
          <a:p>
            <a:pPr lvl="1"/>
            <a:r>
              <a:rPr lang="en-US" dirty="0" smtClean="0"/>
              <a:t>Moderate rates of vaccine awareness, but low rates of uptake and intent to vaccinate across samples</a:t>
            </a:r>
          </a:p>
          <a:p>
            <a:pPr lvl="1"/>
            <a:r>
              <a:rPr lang="en-US" dirty="0" smtClean="0"/>
              <a:t>Attitudinal barriers were not frequently endorsed</a:t>
            </a:r>
          </a:p>
          <a:p>
            <a:pPr lvl="1"/>
            <a:r>
              <a:rPr lang="en-US" dirty="0" smtClean="0"/>
              <a:t>Areas to target in interventions: </a:t>
            </a:r>
          </a:p>
          <a:p>
            <a:pPr lvl="2"/>
            <a:r>
              <a:rPr lang="en-US" sz="2400" dirty="0" smtClean="0"/>
              <a:t>Increase awareness, enhance beliefs about vaccine’s efficacy and safety</a:t>
            </a:r>
          </a:p>
          <a:p>
            <a:pPr lvl="2"/>
            <a:r>
              <a:rPr lang="en-US" sz="2400" dirty="0" smtClean="0"/>
              <a:t>Provide information on where to get vaccine (e.g., VFC providers)</a:t>
            </a:r>
          </a:p>
          <a:p>
            <a:pPr lvl="1"/>
            <a:r>
              <a:rPr lang="en-US" dirty="0" smtClean="0"/>
              <a:t>Likely important to engage health care providers in the process</a:t>
            </a:r>
            <a:endParaRPr lang="en-US" dirty="0"/>
          </a:p>
        </p:txBody>
      </p:sp>
      <p:sp>
        <p:nvSpPr>
          <p:cNvPr id="5" name="Title 1"/>
          <p:cNvSpPr txBox="1">
            <a:spLocks/>
          </p:cNvSpPr>
          <p:nvPr/>
        </p:nvSpPr>
        <p:spPr bwMode="auto">
          <a:xfrm>
            <a:off x="0" y="37719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4200" b="1" dirty="0" smtClean="0">
                <a:solidFill>
                  <a:schemeClr val="accent1"/>
                </a:solidFill>
                <a:cs typeface="ＭＳ Ｐゴシック" pitchFamily="-111" charset="-128"/>
              </a:rPr>
              <a:t>Summary of Key Findings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Content Placeholder 2"/>
          <p:cNvSpPr>
            <a:spLocks noGrp="1"/>
          </p:cNvSpPr>
          <p:nvPr>
            <p:ph idx="1"/>
          </p:nvPr>
        </p:nvSpPr>
        <p:spPr bwMode="auto">
          <a:xfrm>
            <a:off x="272861" y="1352012"/>
            <a:ext cx="8695775" cy="4382362"/>
          </a:xfrm>
          <a:noFill/>
          <a:ln>
            <a:miter lim="800000"/>
            <a:headEnd/>
            <a:tailEnd/>
          </a:ln>
        </p:spPr>
        <p:txBody>
          <a:bodyPr vert="horz" wrap="square" lIns="91440" tIns="45720" rIns="91440" bIns="45720" numCol="1" anchor="t" anchorCtr="0" compatLnSpc="1">
            <a:prstTxWarp prst="textNoShape">
              <a:avLst/>
            </a:prstTxWarp>
            <a:noAutofit/>
          </a:bodyPr>
          <a:lstStyle/>
          <a:p>
            <a:pPr>
              <a:lnSpc>
                <a:spcPct val="120000"/>
              </a:lnSpc>
              <a:buFont typeface="Arial" charset="0"/>
              <a:buChar char="•"/>
            </a:pPr>
            <a:r>
              <a:rPr lang="en-US" sz="1800" dirty="0" smtClean="0">
                <a:ea typeface="ＭＳ Ｐゴシック" pitchFamily="-106" charset="-128"/>
              </a:rPr>
              <a:t>University of Washington, Seattle</a:t>
            </a:r>
          </a:p>
          <a:p>
            <a:pPr lvl="1">
              <a:lnSpc>
                <a:spcPct val="120000"/>
              </a:lnSpc>
              <a:spcAft>
                <a:spcPts val="600"/>
              </a:spcAft>
              <a:buFont typeface="Arial" charset="0"/>
              <a:buChar char="•"/>
            </a:pPr>
            <a:r>
              <a:rPr lang="en-US" sz="1800" dirty="0" smtClean="0"/>
              <a:t>Receipt of a R21, 2011-2013</a:t>
            </a:r>
          </a:p>
          <a:p>
            <a:pPr>
              <a:lnSpc>
                <a:spcPct val="120000"/>
              </a:lnSpc>
              <a:buFont typeface="Arial" charset="0"/>
              <a:buChar char="•"/>
            </a:pPr>
            <a:r>
              <a:rPr lang="en-US" sz="1800" dirty="0" smtClean="0">
                <a:ea typeface="ＭＳ Ｐゴシック" pitchFamily="-106" charset="-128"/>
              </a:rPr>
              <a:t>University of Texas, Houston</a:t>
            </a:r>
          </a:p>
          <a:p>
            <a:pPr lvl="1">
              <a:lnSpc>
                <a:spcPct val="120000"/>
              </a:lnSpc>
              <a:buFont typeface="Arial" charset="0"/>
              <a:buChar char="•"/>
            </a:pPr>
            <a:r>
              <a:rPr lang="en-US" sz="1800" dirty="0" smtClean="0">
                <a:latin typeface="Century Gothic" pitchFamily="34" charset="0"/>
                <a:ea typeface="ＭＳ Ｐゴシック" pitchFamily="-106" charset="-128"/>
              </a:rPr>
              <a:t>CPRIT-funded  HPV Research Project, 2010-2013</a:t>
            </a:r>
          </a:p>
          <a:p>
            <a:pPr lvl="1">
              <a:lnSpc>
                <a:spcPct val="120000"/>
              </a:lnSpc>
              <a:buFont typeface="Arial" charset="0"/>
              <a:buChar char="•"/>
            </a:pPr>
            <a:r>
              <a:rPr lang="en-US" sz="1800" dirty="0" smtClean="0">
                <a:latin typeface="Century Gothic" pitchFamily="34" charset="0"/>
                <a:ea typeface="ＭＳ Ｐゴシック" pitchFamily="-106" charset="-128"/>
              </a:rPr>
              <a:t>CPRIT-funded , 2-1-1 Cancer Prevention Project, 2010-2012 </a:t>
            </a:r>
          </a:p>
          <a:p>
            <a:pPr lvl="1">
              <a:lnSpc>
                <a:spcPct val="120000"/>
              </a:lnSpc>
              <a:buFont typeface="Arial" charset="0"/>
              <a:buChar char="•"/>
            </a:pPr>
            <a:r>
              <a:rPr lang="en-US" sz="1800" dirty="0" smtClean="0">
                <a:latin typeface="Century Gothic" pitchFamily="34" charset="0"/>
              </a:rPr>
              <a:t>Cervical Cancer Free America: GSK funded project, 2011-2013</a:t>
            </a:r>
            <a:endParaRPr lang="en-US" sz="1800" dirty="0" smtClean="0">
              <a:latin typeface="Century Gothic" pitchFamily="34" charset="0"/>
              <a:ea typeface="ＭＳ Ｐゴシック" pitchFamily="-106" charset="-128"/>
            </a:endParaRPr>
          </a:p>
          <a:p>
            <a:pPr>
              <a:lnSpc>
                <a:spcPct val="120000"/>
              </a:lnSpc>
              <a:buFont typeface="Arial" charset="0"/>
              <a:buChar char="•"/>
            </a:pPr>
            <a:r>
              <a:rPr lang="en-US" sz="1800" dirty="0" smtClean="0">
                <a:ea typeface="ＭＳ Ｐゴシック" pitchFamily="-106" charset="-128"/>
              </a:rPr>
              <a:t>University of California, Los Angeles</a:t>
            </a:r>
          </a:p>
          <a:p>
            <a:pPr lvl="1">
              <a:lnSpc>
                <a:spcPct val="120000"/>
              </a:lnSpc>
              <a:spcAft>
                <a:spcPts val="600"/>
              </a:spcAft>
              <a:buFont typeface="Arial" charset="0"/>
              <a:buChar char="•"/>
            </a:pPr>
            <a:r>
              <a:rPr lang="en-US" sz="1800" dirty="0" smtClean="0">
                <a:ea typeface="ＭＳ Ｐゴシック" pitchFamily="-106" charset="-128"/>
              </a:rPr>
              <a:t>Submission of R01 that has received a fundable score, 2011-2016</a:t>
            </a:r>
          </a:p>
          <a:p>
            <a:pPr>
              <a:buFont typeface="Arial" charset="0"/>
              <a:buChar char="•"/>
            </a:pPr>
            <a:endParaRPr lang="en-US" sz="1600" dirty="0" smtClean="0">
              <a:ea typeface="ＭＳ Ｐゴシック" pitchFamily="-106" charset="-128"/>
            </a:endParaRPr>
          </a:p>
        </p:txBody>
      </p:sp>
      <p:sp>
        <p:nvSpPr>
          <p:cNvPr id="6" name="Title 1"/>
          <p:cNvSpPr txBox="1">
            <a:spLocks/>
          </p:cNvSpPr>
          <p:nvPr/>
        </p:nvSpPr>
        <p:spPr bwMode="auto">
          <a:xfrm>
            <a:off x="0" y="37719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4200" b="1" dirty="0" smtClean="0">
                <a:solidFill>
                  <a:schemeClr val="accent1"/>
                </a:solidFill>
                <a:cs typeface="ＭＳ Ｐゴシック" pitchFamily="-111" charset="-128"/>
              </a:rPr>
              <a:t>Recently Funded HPV Grants</a:t>
            </a:r>
          </a:p>
        </p:txBody>
      </p:sp>
      <p:pic>
        <p:nvPicPr>
          <p:cNvPr id="4" name="Picture 3" descr="vaccination.jpg"/>
          <p:cNvPicPr>
            <a:picLocks noChangeAspect="1"/>
          </p:cNvPicPr>
          <p:nvPr/>
        </p:nvPicPr>
        <p:blipFill>
          <a:blip r:embed="rId3" cstate="print"/>
          <a:stretch>
            <a:fillRect/>
          </a:stretch>
        </p:blipFill>
        <p:spPr>
          <a:xfrm>
            <a:off x="6902962" y="1368734"/>
            <a:ext cx="1721951" cy="1819855"/>
          </a:xfrm>
          <a:prstGeom prst="rect">
            <a:avLst/>
          </a:prstGeom>
          <a:effectLst>
            <a:softEdge rad="1270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3833" y="1305984"/>
            <a:ext cx="7697787" cy="4602163"/>
          </a:xfrm>
        </p:spPr>
        <p:txBody>
          <a:bodyPr>
            <a:normAutofit fontScale="70000" lnSpcReduction="20000"/>
          </a:bodyPr>
          <a:lstStyle/>
          <a:p>
            <a:pPr>
              <a:lnSpc>
                <a:spcPct val="120000"/>
              </a:lnSpc>
              <a:buFont typeface="Arial" charset="0"/>
              <a:buChar char="•"/>
            </a:pPr>
            <a:r>
              <a:rPr lang="en-US" dirty="0" smtClean="0">
                <a:ea typeface="ＭＳ Ｐゴシック" pitchFamily="-106" charset="-128"/>
              </a:rPr>
              <a:t>NCI R21 proposal funded July 2011   (w/UCLA site)</a:t>
            </a:r>
          </a:p>
          <a:p>
            <a:pPr lvl="1">
              <a:lnSpc>
                <a:spcPct val="120000"/>
              </a:lnSpc>
              <a:spcBef>
                <a:spcPts val="0"/>
              </a:spcBef>
              <a:buFont typeface="Arial" charset="0"/>
              <a:buChar char="•"/>
            </a:pPr>
            <a:r>
              <a:rPr lang="en-US" sz="2600" dirty="0" smtClean="0">
                <a:ea typeface="ＭＳ Ｐゴシック" pitchFamily="-106" charset="-128"/>
              </a:rPr>
              <a:t>Collaboration with an established Cambodian Community Coalition</a:t>
            </a:r>
            <a:endParaRPr lang="en-US" sz="2600" dirty="0" smtClean="0"/>
          </a:p>
          <a:p>
            <a:pPr>
              <a:lnSpc>
                <a:spcPct val="120000"/>
              </a:lnSpc>
              <a:buFont typeface="Arial" charset="0"/>
              <a:buChar char="•"/>
            </a:pPr>
            <a:r>
              <a:rPr lang="en-US" dirty="0" smtClean="0"/>
              <a:t>Primary goal:</a:t>
            </a:r>
          </a:p>
          <a:p>
            <a:pPr lvl="1">
              <a:lnSpc>
                <a:spcPct val="120000"/>
              </a:lnSpc>
              <a:spcBef>
                <a:spcPts val="0"/>
              </a:spcBef>
              <a:buFont typeface="Arial" charset="0"/>
              <a:buChar char="•"/>
            </a:pPr>
            <a:r>
              <a:rPr lang="en-US" sz="2600" dirty="0" smtClean="0"/>
              <a:t>To conduct mixed-methods research that could be used to inform the development, implementation, and evaluation of culturally appropriate HPV vaccination interventions targeting Cambodian women with daughters in the 9–17 age group</a:t>
            </a:r>
          </a:p>
          <a:p>
            <a:pPr>
              <a:lnSpc>
                <a:spcPct val="120000"/>
              </a:lnSpc>
              <a:buFont typeface="Arial" charset="0"/>
              <a:buChar char="•"/>
            </a:pPr>
            <a:r>
              <a:rPr lang="en-US" dirty="0" smtClean="0"/>
              <a:t>Components:</a:t>
            </a:r>
          </a:p>
          <a:p>
            <a:pPr lvl="1">
              <a:lnSpc>
                <a:spcPct val="120000"/>
              </a:lnSpc>
              <a:buFont typeface="Arial" charset="0"/>
              <a:buChar char="•"/>
            </a:pPr>
            <a:r>
              <a:rPr lang="en-US" sz="2600" dirty="0" smtClean="0"/>
              <a:t>25 qualitative interviews</a:t>
            </a:r>
          </a:p>
          <a:p>
            <a:pPr lvl="1">
              <a:lnSpc>
                <a:spcPct val="120000"/>
              </a:lnSpc>
              <a:buFont typeface="Arial" charset="0"/>
              <a:buChar char="•"/>
            </a:pPr>
            <a:r>
              <a:rPr lang="en-US" sz="2600" dirty="0" smtClean="0"/>
              <a:t>Community-based survey of 200 mothers</a:t>
            </a:r>
          </a:p>
          <a:p>
            <a:pPr lvl="1">
              <a:lnSpc>
                <a:spcPct val="120000"/>
              </a:lnSpc>
              <a:buFont typeface="Arial" charset="0"/>
              <a:buChar char="•"/>
            </a:pPr>
            <a:r>
              <a:rPr lang="en-US" sz="2600" dirty="0" smtClean="0"/>
              <a:t>Retest survey with 50 quantitative survey participants  </a:t>
            </a:r>
          </a:p>
          <a:p>
            <a:pPr lvl="1">
              <a:buFont typeface="Arial" charset="0"/>
              <a:buChar char="•"/>
            </a:pPr>
            <a:endParaRPr lang="en-US" sz="9646" dirty="0" smtClean="0"/>
          </a:p>
          <a:p>
            <a:pPr lvl="1">
              <a:buFont typeface="Arial" charset="0"/>
              <a:buChar char="•"/>
            </a:pPr>
            <a:endParaRPr lang="en-US" sz="9646" dirty="0" smtClean="0"/>
          </a:p>
          <a:p>
            <a:pPr>
              <a:buFont typeface="Arial" charset="0"/>
              <a:buChar char="•"/>
            </a:pPr>
            <a:endParaRPr lang="en-US" sz="6737" dirty="0" smtClean="0"/>
          </a:p>
        </p:txBody>
      </p:sp>
      <p:sp>
        <p:nvSpPr>
          <p:cNvPr id="3" name="Title 1"/>
          <p:cNvSpPr txBox="1">
            <a:spLocks/>
          </p:cNvSpPr>
          <p:nvPr/>
        </p:nvSpPr>
        <p:spPr bwMode="auto">
          <a:xfrm>
            <a:off x="0" y="23495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3200" b="1" dirty="0" smtClean="0">
                <a:solidFill>
                  <a:schemeClr val="accent1"/>
                </a:solidFill>
                <a:latin typeface="+mn-lt"/>
                <a:cs typeface="ＭＳ Ｐゴシック" pitchFamily="-111" charset="-128"/>
              </a:rPr>
              <a:t>UW: </a:t>
            </a:r>
            <a:r>
              <a:rPr lang="en-US" sz="3200" b="1" dirty="0" smtClean="0">
                <a:solidFill>
                  <a:schemeClr val="accent1"/>
                </a:solidFill>
                <a:latin typeface="+mj-lt"/>
                <a:cs typeface="ＭＳ Ｐゴシック" pitchFamily="-111" charset="-128"/>
              </a:rPr>
              <a:t>H</a:t>
            </a:r>
            <a:r>
              <a:rPr lang="en-US" sz="3200" b="1" dirty="0" smtClean="0">
                <a:solidFill>
                  <a:schemeClr val="accent1"/>
                </a:solidFill>
                <a:latin typeface="+mj-lt"/>
              </a:rPr>
              <a:t>PV Vaccination in the </a:t>
            </a:r>
          </a:p>
          <a:p>
            <a:pPr lvl="0" algn="ctr" eaLnBrk="0" hangingPunct="0">
              <a:defRPr/>
            </a:pPr>
            <a:r>
              <a:rPr lang="en-US" sz="3200" b="1" dirty="0" smtClean="0">
                <a:solidFill>
                  <a:schemeClr val="accent1"/>
                </a:solidFill>
                <a:latin typeface="+mj-lt"/>
              </a:rPr>
              <a:t>Cambodian Community </a:t>
            </a:r>
            <a:endParaRPr kumimoji="0" lang="en-US" sz="3200" b="1" i="0" u="none" strike="noStrike" kern="1200" cap="none" spc="0" normalizeH="0" baseline="0" noProof="0" dirty="0" smtClean="0">
              <a:ln>
                <a:noFill/>
              </a:ln>
              <a:solidFill>
                <a:schemeClr val="accent1"/>
              </a:solidFill>
              <a:effectLst/>
              <a:uLnTx/>
              <a:uFillTx/>
              <a:latin typeface="+mj-lt"/>
              <a:cs typeface="ＭＳ Ｐゴシック" pitchFamily="-111" charset="-12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4400" y="1676400"/>
            <a:ext cx="7497162" cy="4343400"/>
          </a:xfrm>
        </p:spPr>
        <p:txBody>
          <a:bodyPr>
            <a:normAutofit/>
          </a:bodyPr>
          <a:lstStyle/>
          <a:p>
            <a:pPr marL="342900" lvl="1" indent="-342900">
              <a:spcBef>
                <a:spcPct val="0"/>
              </a:spcBef>
              <a:buClr>
                <a:srgbClr val="089A62"/>
              </a:buClr>
              <a:buSzPct val="150000"/>
              <a:defRPr/>
            </a:pPr>
            <a:r>
              <a:rPr lang="en-US" sz="2000" dirty="0" smtClean="0">
                <a:latin typeface="Century Gothic" pitchFamily="34" charset="0"/>
                <a:ea typeface="ＭＳ Ｐゴシック" pitchFamily="-106" charset="-128"/>
              </a:rPr>
              <a:t>Cancer  Prevention Research Institute of Texas (CPRIT) funded Research Project</a:t>
            </a:r>
          </a:p>
          <a:p>
            <a:pPr>
              <a:spcBef>
                <a:spcPct val="0"/>
              </a:spcBef>
              <a:defRPr/>
            </a:pPr>
            <a:endParaRPr lang="en-US" sz="2000" dirty="0" smtClean="0">
              <a:latin typeface="Century Gothic" pitchFamily="34" charset="0"/>
              <a:ea typeface="ＭＳ Ｐゴシック" pitchFamily="-106" charset="-128"/>
            </a:endParaRPr>
          </a:p>
          <a:p>
            <a:pPr>
              <a:spcBef>
                <a:spcPct val="0"/>
              </a:spcBef>
              <a:defRPr/>
            </a:pPr>
            <a:r>
              <a:rPr lang="en-US" sz="2000" dirty="0" smtClean="0">
                <a:latin typeface="Century Gothic" pitchFamily="34" charset="0"/>
                <a:ea typeface="ＭＳ Ｐゴシック" pitchFamily="-106" charset="-128"/>
              </a:rPr>
              <a:t>Primary Goal</a:t>
            </a:r>
          </a:p>
          <a:p>
            <a:pPr lvl="1">
              <a:spcBef>
                <a:spcPct val="0"/>
              </a:spcBef>
              <a:defRPr/>
            </a:pPr>
            <a:r>
              <a:rPr lang="en-US" sz="1800" dirty="0" smtClean="0">
                <a:latin typeface="Century Gothic" pitchFamily="34" charset="0"/>
              </a:rPr>
              <a:t>To evaluate, in a group randomized control trial, the effectiveness and cost effectiveness of two lay health worker-delivered programs to increase vaccine uptake among Hispanic girls ages 11-17</a:t>
            </a:r>
          </a:p>
          <a:p>
            <a:pPr lvl="2">
              <a:spcBef>
                <a:spcPct val="0"/>
              </a:spcBef>
              <a:defRPr/>
            </a:pPr>
            <a:r>
              <a:rPr lang="en-US" sz="1600" dirty="0" smtClean="0">
                <a:latin typeface="Century Gothic" pitchFamily="34" charset="0"/>
              </a:rPr>
              <a:t>Recruiting 1,809 parents in 27 clinics in Houston </a:t>
            </a:r>
          </a:p>
          <a:p>
            <a:pPr lvl="1">
              <a:spcBef>
                <a:spcPct val="0"/>
              </a:spcBef>
              <a:defRPr/>
            </a:pPr>
            <a:endParaRPr lang="en-US" sz="1800" dirty="0" smtClean="0">
              <a:latin typeface="Century Gothic" pitchFamily="34" charset="0"/>
              <a:ea typeface="ＭＳ Ｐゴシック" pitchFamily="-106" charset="-128"/>
            </a:endParaRPr>
          </a:p>
          <a:p>
            <a:pPr>
              <a:spcBef>
                <a:spcPct val="0"/>
              </a:spcBef>
              <a:defRPr/>
            </a:pPr>
            <a:r>
              <a:rPr lang="en-US" sz="2000" dirty="0" smtClean="0">
                <a:latin typeface="Century Gothic" pitchFamily="34" charset="0"/>
                <a:ea typeface="ＭＳ Ｐゴシック" pitchFamily="-106" charset="-128"/>
              </a:rPr>
              <a:t>Intervention components (targeting parents):</a:t>
            </a:r>
            <a:endParaRPr lang="en-US" sz="2000" dirty="0" smtClean="0">
              <a:latin typeface="Century Gothic" pitchFamily="34" charset="0"/>
            </a:endParaRPr>
          </a:p>
          <a:p>
            <a:pPr lvl="1">
              <a:spcBef>
                <a:spcPct val="0"/>
              </a:spcBef>
              <a:defRPr/>
            </a:pPr>
            <a:r>
              <a:rPr lang="en-US" sz="1800" i="1" dirty="0" smtClean="0">
                <a:latin typeface="Century Gothic" pitchFamily="34" charset="0"/>
              </a:rPr>
              <a:t>Print fotonovelas</a:t>
            </a:r>
            <a:r>
              <a:rPr lang="en-US" sz="1800" dirty="0" smtClean="0">
                <a:latin typeface="Century Gothic" pitchFamily="34" charset="0"/>
              </a:rPr>
              <a:t> </a:t>
            </a:r>
          </a:p>
          <a:p>
            <a:pPr lvl="1">
              <a:spcBef>
                <a:spcPct val="0"/>
              </a:spcBef>
              <a:defRPr/>
            </a:pPr>
            <a:r>
              <a:rPr lang="en-US" sz="1800" dirty="0" smtClean="0">
                <a:latin typeface="Century Gothic" pitchFamily="34" charset="0"/>
              </a:rPr>
              <a:t>A self directed, tailored interactive (TIV) program that runs on </a:t>
            </a:r>
            <a:r>
              <a:rPr lang="en-US" sz="1800" dirty="0" err="1" smtClean="0">
                <a:latin typeface="Century Gothic" pitchFamily="34" charset="0"/>
              </a:rPr>
              <a:t>iPads</a:t>
            </a:r>
            <a:r>
              <a:rPr lang="en-US" sz="1800" dirty="0" smtClean="0">
                <a:latin typeface="Century Gothic" pitchFamily="34" charset="0"/>
                <a:ea typeface="ＭＳ Ｐゴシック" pitchFamily="-106" charset="-128"/>
              </a:rPr>
              <a:t>; </a:t>
            </a:r>
            <a:r>
              <a:rPr lang="en-US" sz="1800" dirty="0" smtClean="0">
                <a:latin typeface="Century Gothic"/>
                <a:ea typeface="ＭＳ Ｐゴシック" pitchFamily="-106" charset="-128"/>
                <a:cs typeface="Century Gothic"/>
              </a:rPr>
              <a:t>Now known as “For Our Daughters”</a:t>
            </a:r>
          </a:p>
          <a:p>
            <a:pPr>
              <a:spcBef>
                <a:spcPct val="0"/>
              </a:spcBef>
              <a:buNone/>
              <a:defRPr/>
            </a:pPr>
            <a:endParaRPr lang="en-US" sz="2000" dirty="0" smtClean="0">
              <a:ea typeface="ＭＳ Ｐゴシック" pitchFamily="-106" charset="-128"/>
            </a:endParaRPr>
          </a:p>
          <a:p>
            <a:pPr lvl="1">
              <a:spcBef>
                <a:spcPct val="0"/>
              </a:spcBef>
              <a:defRPr/>
            </a:pPr>
            <a:endParaRPr lang="en-US" sz="1800" dirty="0" smtClean="0">
              <a:ea typeface="ＭＳ Ｐゴシック" pitchFamily="-106" charset="-128"/>
            </a:endParaRPr>
          </a:p>
        </p:txBody>
      </p:sp>
      <p:sp>
        <p:nvSpPr>
          <p:cNvPr id="3" name="Title 1"/>
          <p:cNvSpPr txBox="1">
            <a:spLocks/>
          </p:cNvSpPr>
          <p:nvPr/>
        </p:nvSpPr>
        <p:spPr bwMode="auto">
          <a:xfrm>
            <a:off x="0" y="23495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algn="ctr" eaLnBrk="0" fontAlgn="auto" hangingPunct="0">
              <a:spcBef>
                <a:spcPts val="0"/>
              </a:spcBef>
              <a:spcAft>
                <a:spcPts val="0"/>
              </a:spcAft>
              <a:defRPr/>
            </a:pPr>
            <a:r>
              <a:rPr lang="en-US" sz="3600" b="1" dirty="0" smtClean="0">
                <a:solidFill>
                  <a:srgbClr val="4F81BD"/>
                </a:solidFill>
                <a:latin typeface="Calibri"/>
                <a:ea typeface="+mn-ea"/>
              </a:rPr>
              <a:t>Houston: HPV Vaccination in the </a:t>
            </a:r>
          </a:p>
          <a:p>
            <a:pPr algn="ctr" eaLnBrk="0" fontAlgn="auto" hangingPunct="0">
              <a:spcBef>
                <a:spcPts val="0"/>
              </a:spcBef>
              <a:spcAft>
                <a:spcPts val="0"/>
              </a:spcAft>
              <a:defRPr/>
            </a:pPr>
            <a:r>
              <a:rPr lang="en-US" sz="3600" b="1" dirty="0" smtClean="0">
                <a:solidFill>
                  <a:srgbClr val="4F81BD"/>
                </a:solidFill>
                <a:latin typeface="Calibri"/>
                <a:ea typeface="+mn-ea"/>
              </a:rPr>
              <a:t>Hispanic Community</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p:cNvSpPr>
            <a:spLocks noGrp="1"/>
          </p:cNvSpPr>
          <p:nvPr>
            <p:ph idx="1"/>
          </p:nvPr>
        </p:nvSpPr>
        <p:spPr>
          <a:xfrm>
            <a:off x="543732" y="1600200"/>
            <a:ext cx="7926387" cy="5257800"/>
          </a:xfrm>
        </p:spPr>
        <p:txBody>
          <a:bodyPr>
            <a:noAutofit/>
          </a:bodyPr>
          <a:lstStyle/>
          <a:p>
            <a:pPr marL="569913" lvl="1" indent="-569913">
              <a:spcBef>
                <a:spcPts val="0"/>
              </a:spcBef>
              <a:spcAft>
                <a:spcPts val="1200"/>
              </a:spcAft>
              <a:buClr>
                <a:srgbClr val="089A62"/>
              </a:buClr>
              <a:buSzPct val="150000"/>
              <a:defRPr/>
            </a:pPr>
            <a:r>
              <a:rPr lang="en-US" sz="2000" dirty="0" smtClean="0">
                <a:latin typeface="Century Gothic" pitchFamily="34" charset="0"/>
                <a:ea typeface="ＭＳ Ｐゴシック" pitchFamily="-106" charset="-128"/>
              </a:rPr>
              <a:t>CPRIT-funded Research Project to develop, deliver and determine </a:t>
            </a:r>
            <a:r>
              <a:rPr lang="en-US" sz="2000" dirty="0" smtClean="0">
                <a:latin typeface="Century Gothic" pitchFamily="34" charset="0"/>
              </a:rPr>
              <a:t>the effectiveness and cost effectiveness of a Cancer Control Navigator program implemented within the Gulf Coast &amp; Weslaco 2-1-1 Help Line Programs</a:t>
            </a:r>
          </a:p>
          <a:p>
            <a:pPr marL="569913" lvl="1" indent="-569913">
              <a:spcBef>
                <a:spcPts val="0"/>
              </a:spcBef>
              <a:buClr>
                <a:srgbClr val="089A62"/>
              </a:buClr>
              <a:buSzPct val="150000"/>
              <a:defRPr/>
            </a:pPr>
            <a:endParaRPr lang="en-US" sz="2000" dirty="0" smtClean="0">
              <a:latin typeface="Century Gothic" pitchFamily="34" charset="0"/>
            </a:endParaRPr>
          </a:p>
          <a:p>
            <a:pPr marL="569913" lvl="1" indent="-569913">
              <a:spcBef>
                <a:spcPts val="0"/>
              </a:spcBef>
              <a:buClr>
                <a:srgbClr val="089A62"/>
              </a:buClr>
              <a:buSzPct val="150000"/>
              <a:defRPr/>
            </a:pPr>
            <a:endParaRPr lang="en-US" sz="2000" dirty="0" smtClean="0">
              <a:latin typeface="Century Gothic" pitchFamily="34" charset="0"/>
            </a:endParaRPr>
          </a:p>
          <a:p>
            <a:pPr marL="569913" lvl="1" indent="-569913">
              <a:spcBef>
                <a:spcPts val="0"/>
              </a:spcBef>
              <a:spcAft>
                <a:spcPts val="900"/>
              </a:spcAft>
              <a:buClr>
                <a:srgbClr val="089A62"/>
              </a:buClr>
              <a:buSzPct val="150000"/>
              <a:defRPr/>
            </a:pPr>
            <a:r>
              <a:rPr lang="en-US" sz="2000" dirty="0" smtClean="0">
                <a:latin typeface="Century Gothic" pitchFamily="34" charset="0"/>
                <a:ea typeface="ＭＳ Ｐゴシック" pitchFamily="-106" charset="-128"/>
              </a:rPr>
              <a:t>Increase cervical cancer screening with the Pap test and the initiation and completion of the HPV vaccine series, thereby reducing or eliminating cervical cancer in Texas</a:t>
            </a:r>
          </a:p>
          <a:p>
            <a:pPr marL="969963" lvl="2" indent="-569913">
              <a:spcBef>
                <a:spcPts val="0"/>
              </a:spcBef>
              <a:spcAft>
                <a:spcPts val="900"/>
              </a:spcAft>
              <a:buClr>
                <a:srgbClr val="089A62"/>
              </a:buClr>
              <a:buSzPct val="150000"/>
              <a:defRPr/>
            </a:pPr>
            <a:r>
              <a:rPr lang="en-US" sz="1800" dirty="0" smtClean="0">
                <a:latin typeface="Century Gothic" pitchFamily="34" charset="0"/>
                <a:ea typeface="ＭＳ Ｐゴシック" pitchFamily="-106" charset="-128"/>
              </a:rPr>
              <a:t>Form a statewide coalition of key partners (investigators, healthcare systems, cancer centers, providers, community groups, agencies, and policymakers)  </a:t>
            </a:r>
          </a:p>
          <a:p>
            <a:pPr marL="969963" lvl="2" indent="-569913">
              <a:spcBef>
                <a:spcPts val="0"/>
              </a:spcBef>
              <a:buClr>
                <a:srgbClr val="089A62"/>
              </a:buClr>
              <a:buSzPct val="150000"/>
              <a:defRPr/>
            </a:pPr>
            <a:r>
              <a:rPr lang="en-US" sz="1800" dirty="0" smtClean="0">
                <a:latin typeface="Century Gothic" pitchFamily="34" charset="0"/>
                <a:ea typeface="ＭＳ Ｐゴシック" pitchFamily="-106" charset="-128"/>
              </a:rPr>
              <a:t>Implement educational interventions and activities in identified areas</a:t>
            </a:r>
            <a:endParaRPr lang="en-US" sz="1800" dirty="0" smtClean="0">
              <a:latin typeface="Century Gothic" pitchFamily="34" charset="0"/>
            </a:endParaRPr>
          </a:p>
        </p:txBody>
      </p:sp>
      <p:sp>
        <p:nvSpPr>
          <p:cNvPr id="4" name="Title 2"/>
          <p:cNvSpPr>
            <a:spLocks noGrp="1"/>
          </p:cNvSpPr>
          <p:nvPr>
            <p:ph type="title"/>
          </p:nvPr>
        </p:nvSpPr>
        <p:spPr>
          <a:xfrm>
            <a:off x="304800" y="274638"/>
            <a:ext cx="8610600" cy="1143000"/>
          </a:xfrm>
        </p:spPr>
        <p:txBody>
          <a:bodyPr>
            <a:normAutofit fontScale="90000"/>
          </a:bodyPr>
          <a:lstStyle/>
          <a:p>
            <a:pPr algn="l"/>
            <a:r>
              <a:rPr lang="en-US" sz="3100" dirty="0" smtClean="0">
                <a:solidFill>
                  <a:schemeClr val="accent1"/>
                </a:solidFill>
                <a:cs typeface="ＭＳ Ｐゴシック" pitchFamily="-111" charset="-128"/>
              </a:rPr>
              <a:t/>
            </a:r>
            <a:br>
              <a:rPr lang="en-US" sz="3100" dirty="0" smtClean="0">
                <a:solidFill>
                  <a:schemeClr val="accent1"/>
                </a:solidFill>
                <a:cs typeface="ＭＳ Ｐゴシック" pitchFamily="-111" charset="-128"/>
              </a:rPr>
            </a:br>
            <a:r>
              <a:rPr lang="en-US" sz="3100" dirty="0" smtClean="0">
                <a:solidFill>
                  <a:schemeClr val="accent1"/>
                </a:solidFill>
                <a:cs typeface="ＭＳ Ｐゴシック" pitchFamily="-111" charset="-128"/>
              </a:rPr>
              <a:t/>
            </a:r>
            <a:br>
              <a:rPr lang="en-US" sz="3100" dirty="0" smtClean="0">
                <a:solidFill>
                  <a:schemeClr val="accent1"/>
                </a:solidFill>
                <a:cs typeface="ＭＳ Ｐゴシック" pitchFamily="-111" charset="-128"/>
              </a:rPr>
            </a:br>
            <a:r>
              <a:rPr lang="en-US" sz="3100" dirty="0" smtClean="0">
                <a:solidFill>
                  <a:schemeClr val="accent1"/>
                </a:solidFill>
                <a:cs typeface="ＭＳ Ｐゴシック" pitchFamily="-111" charset="-128"/>
              </a:rPr>
              <a:t/>
            </a:r>
            <a:br>
              <a:rPr lang="en-US" sz="3100" dirty="0" smtClean="0">
                <a:solidFill>
                  <a:schemeClr val="accent1"/>
                </a:solidFill>
                <a:cs typeface="ＭＳ Ｐゴシック" pitchFamily="-111" charset="-128"/>
              </a:rPr>
            </a:br>
            <a:r>
              <a:rPr lang="en-US" sz="2800" dirty="0" smtClean="0">
                <a:solidFill>
                  <a:schemeClr val="accent1"/>
                </a:solidFill>
                <a:cs typeface="ＭＳ Ｐゴシック" pitchFamily="-111" charset="-128"/>
              </a:rPr>
              <a:t>Increasing Breast, Cervical, and Colorectal Cancer Screening &amp; HPV Vaccinations among Underserved Texans: A Collaboration with the 2-1-1 Program</a:t>
            </a:r>
            <a:r>
              <a:rPr lang="en-US" dirty="0" smtClean="0"/>
              <a:t/>
            </a:r>
            <a:br>
              <a:rPr lang="en-US" dirty="0" smtClean="0"/>
            </a:br>
            <a:r>
              <a:rPr lang="en-US" dirty="0" smtClean="0">
                <a:solidFill>
                  <a:schemeClr val="accent1"/>
                </a:solidFill>
              </a:rPr>
              <a:t/>
            </a:r>
            <a:br>
              <a:rPr lang="en-US" dirty="0" smtClean="0">
                <a:solidFill>
                  <a:schemeClr val="accent1"/>
                </a:solidFill>
              </a:rPr>
            </a:br>
            <a:endParaRPr lang="en-US" dirty="0"/>
          </a:p>
        </p:txBody>
      </p:sp>
      <p:pic>
        <p:nvPicPr>
          <p:cNvPr id="5" name="Picture 3" descr="image002"/>
          <p:cNvPicPr>
            <a:picLocks noChangeAspect="1" noChangeArrowheads="1"/>
          </p:cNvPicPr>
          <p:nvPr/>
        </p:nvPicPr>
        <p:blipFill>
          <a:blip r:embed="rId3" cstate="print">
            <a:extLst>
              <a:ext uri="{28A0092B-C50C-407E-A947-70E740481C1C}">
                <a14:useLocalDpi xmlns:a14="http://schemas.microsoft.com/office/drawing/2010/main" xmlns="" xmlns:mv="urn:schemas-microsoft-com:mac:vml" xmlns:mc="http://schemas.openxmlformats.org/markup-compatibility/2006" val="0"/>
              </a:ext>
            </a:extLst>
          </a:blip>
          <a:srcRect/>
          <a:stretch>
            <a:fillRect/>
          </a:stretch>
        </p:blipFill>
        <p:spPr bwMode="auto">
          <a:xfrm>
            <a:off x="5562601" y="1103247"/>
            <a:ext cx="1371600" cy="518541"/>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pic>
      <p:pic>
        <p:nvPicPr>
          <p:cNvPr id="6" name="Picture 6" descr="C:\Users\kballricks\AppData\Local\Microsoft\Windows\Temporary Internet Files\Content.Outlook\DEFA123F\ccrgv logo.bmp"/>
          <p:cNvPicPr>
            <a:picLocks noChangeAspect="1" noChangeArrowheads="1"/>
          </p:cNvPicPr>
          <p:nvPr/>
        </p:nvPicPr>
        <p:blipFill>
          <a:blip r:embed="rId4" cstate="print">
            <a:extLst>
              <a:ext uri="{28A0092B-C50C-407E-A947-70E740481C1C}">
                <a14:useLocalDpi xmlns:a14="http://schemas.microsoft.com/office/drawing/2010/main" xmlns="" xmlns:mv="urn:schemas-microsoft-com:mac:vml" xmlns:mc="http://schemas.openxmlformats.org/markup-compatibility/2006" val="0"/>
              </a:ext>
            </a:extLst>
          </a:blip>
          <a:srcRect/>
          <a:stretch>
            <a:fillRect/>
          </a:stretch>
        </p:blipFill>
        <p:spPr bwMode="auto">
          <a:xfrm>
            <a:off x="7086600" y="1048721"/>
            <a:ext cx="1219200" cy="534666"/>
          </a:xfrm>
          <a:prstGeom prst="rect">
            <a:avLst/>
          </a:prstGeom>
          <a:noFill/>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Lst>
        </p:spPr>
      </p:pic>
      <p:sp>
        <p:nvSpPr>
          <p:cNvPr id="7" name="Title 2"/>
          <p:cNvSpPr txBox="1">
            <a:spLocks/>
          </p:cNvSpPr>
          <p:nvPr/>
        </p:nvSpPr>
        <p:spPr>
          <a:xfrm>
            <a:off x="253139" y="3135824"/>
            <a:ext cx="8534399" cy="676759"/>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smtClean="0">
                <a:ln>
                  <a:noFill/>
                </a:ln>
                <a:solidFill>
                  <a:schemeClr val="accent1"/>
                </a:solidFill>
                <a:effectLst/>
                <a:uLnTx/>
                <a:uFillTx/>
                <a:latin typeface="+mn-lt"/>
                <a:ea typeface="+mj-ea"/>
                <a:cs typeface="+mj-cs"/>
              </a:rPr>
              <a:t>Cervical Cancer Free America: </a:t>
            </a:r>
            <a:r>
              <a:rPr kumimoji="0" lang="en-US" sz="2800" b="1" i="0" u="none" strike="noStrike" kern="1200" cap="none" spc="0" normalizeH="0" baseline="0" noProof="0" dirty="0" err="1" smtClean="0">
                <a:ln>
                  <a:noFill/>
                </a:ln>
                <a:solidFill>
                  <a:schemeClr val="accent1"/>
                </a:solidFill>
                <a:effectLst/>
                <a:uLnTx/>
                <a:uFillTx/>
                <a:latin typeface="+mn-lt"/>
                <a:ea typeface="+mj-ea"/>
                <a:cs typeface="+mj-cs"/>
              </a:rPr>
              <a:t>GlaxoSmith</a:t>
            </a:r>
            <a:r>
              <a:rPr lang="en-US" sz="2800" b="1" dirty="0" smtClean="0">
                <a:solidFill>
                  <a:schemeClr val="accent1"/>
                </a:solidFill>
                <a:latin typeface="+mn-lt"/>
                <a:ea typeface="+mj-ea"/>
                <a:cs typeface="+mj-cs"/>
              </a:rPr>
              <a:t>Kline</a:t>
            </a:r>
            <a:r>
              <a:rPr kumimoji="0" lang="en-US" sz="2800" b="1" i="0" u="none" strike="noStrike" kern="1200" cap="none" spc="0" normalizeH="0" baseline="0" noProof="0" dirty="0" smtClean="0">
                <a:ln>
                  <a:noFill/>
                </a:ln>
                <a:solidFill>
                  <a:schemeClr val="accent1"/>
                </a:solidFill>
                <a:effectLst/>
                <a:uLnTx/>
                <a:uFillTx/>
                <a:latin typeface="+mn-lt"/>
                <a:ea typeface="+mj-ea"/>
                <a:cs typeface="+mj-cs"/>
              </a:rPr>
              <a:t/>
            </a:r>
            <a:br>
              <a:rPr kumimoji="0" lang="en-US" sz="2800" b="1" i="0" u="none" strike="noStrike" kern="1200" cap="none" spc="0" normalizeH="0" baseline="0" noProof="0" dirty="0" smtClean="0">
                <a:ln>
                  <a:noFill/>
                </a:ln>
                <a:solidFill>
                  <a:schemeClr val="accent1"/>
                </a:solidFill>
                <a:effectLst/>
                <a:uLnTx/>
                <a:uFillTx/>
                <a:latin typeface="+mn-lt"/>
                <a:ea typeface="+mj-ea"/>
                <a:cs typeface="+mj-cs"/>
              </a:rPr>
            </a:br>
            <a:endParaRPr kumimoji="0" lang="en-US" sz="2800" b="1" i="0" u="none" strike="noStrike" kern="1200" cap="none" spc="0" normalizeH="0" baseline="0" noProof="0" dirty="0">
              <a:ln>
                <a:noFill/>
              </a:ln>
              <a:solidFill>
                <a:schemeClr val="tx2">
                  <a:lumMod val="60000"/>
                  <a:lumOff val="40000"/>
                </a:schemeClr>
              </a:solidFill>
              <a:effectLst/>
              <a:uLnTx/>
              <a:uFillTx/>
              <a:latin typeface="+mn-lt"/>
              <a:ea typeface="+mj-ea"/>
              <a:cs typeface="+mj-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0" y="221226"/>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pPr lvl="0" algn="ctr" eaLnBrk="0" hangingPunct="0">
              <a:defRPr/>
            </a:pPr>
            <a:r>
              <a:rPr lang="en-US" sz="3200" b="1" dirty="0" smtClean="0">
                <a:solidFill>
                  <a:schemeClr val="accent1"/>
                </a:solidFill>
                <a:latin typeface="+mn-lt"/>
                <a:cs typeface="ＭＳ Ｐゴシック" pitchFamily="-111" charset="-128"/>
              </a:rPr>
              <a:t>UCLA: Increasing HPV Vaccine Uptake in a </a:t>
            </a:r>
          </a:p>
          <a:p>
            <a:pPr lvl="0" algn="ctr" eaLnBrk="0" hangingPunct="0">
              <a:defRPr/>
            </a:pPr>
            <a:r>
              <a:rPr lang="en-US" sz="3200" b="1" dirty="0" smtClean="0">
                <a:solidFill>
                  <a:schemeClr val="accent1"/>
                </a:solidFill>
                <a:latin typeface="+mn-lt"/>
                <a:cs typeface="ＭＳ Ｐゴシック" pitchFamily="-111" charset="-128"/>
              </a:rPr>
              <a:t>Low Income Ethnic Minority Population</a:t>
            </a:r>
            <a:endParaRPr kumimoji="0" lang="en-US" sz="3200" b="1" i="0" u="none" strike="noStrike" kern="1200" cap="none" spc="0" normalizeH="0" baseline="0" noProof="0" dirty="0" smtClean="0">
              <a:ln>
                <a:noFill/>
              </a:ln>
              <a:solidFill>
                <a:srgbClr val="FF0000"/>
              </a:solidFill>
              <a:effectLst/>
              <a:uLnTx/>
              <a:uFillTx/>
              <a:latin typeface="+mn-lt"/>
              <a:cs typeface="ＭＳ Ｐゴシック" pitchFamily="-111" charset="-128"/>
            </a:endParaRPr>
          </a:p>
        </p:txBody>
      </p:sp>
      <p:sp>
        <p:nvSpPr>
          <p:cNvPr id="4" name="Content Placeholder 2"/>
          <p:cNvSpPr>
            <a:spLocks noGrp="1"/>
          </p:cNvSpPr>
          <p:nvPr>
            <p:ph idx="1"/>
          </p:nvPr>
        </p:nvSpPr>
        <p:spPr bwMode="auto">
          <a:xfrm>
            <a:off x="381208" y="1341280"/>
            <a:ext cx="8576812" cy="5516720"/>
          </a:xfrm>
          <a:solidFill>
            <a:schemeClr val="bg1"/>
          </a:solidFill>
          <a:ln>
            <a:miter lim="800000"/>
            <a:headEnd/>
            <a:tailEnd/>
          </a:ln>
        </p:spPr>
        <p:txBody>
          <a:bodyPr vert="horz" wrap="square" lIns="91440" tIns="45720" rIns="91440" bIns="45720" numCol="1" anchor="t" anchorCtr="0" compatLnSpc="1">
            <a:prstTxWarp prst="textNoShape">
              <a:avLst/>
            </a:prstTxWarp>
            <a:noAutofit/>
          </a:bodyPr>
          <a:lstStyle/>
          <a:p>
            <a:pPr>
              <a:buFont typeface="Arial" charset="0"/>
              <a:buChar char="•"/>
            </a:pPr>
            <a:r>
              <a:rPr lang="en-US" sz="1800" dirty="0" smtClean="0">
                <a:ea typeface="ＭＳ Ｐゴシック" pitchFamily="-106" charset="-128"/>
              </a:rPr>
              <a:t>NCI R01 Proposal Submitted March 2011, with Seattle site, based on CPCRN survey findings</a:t>
            </a:r>
          </a:p>
          <a:p>
            <a:pPr lvl="1">
              <a:spcAft>
                <a:spcPts val="1200"/>
              </a:spcAft>
              <a:buFont typeface="Arial" charset="0"/>
              <a:buChar char="•"/>
            </a:pPr>
            <a:r>
              <a:rPr lang="en-US" sz="1800" dirty="0" smtClean="0">
                <a:ea typeface="ＭＳ Ｐゴシック" pitchFamily="-106" charset="-128"/>
              </a:rPr>
              <a:t>Collaboration with the </a:t>
            </a:r>
            <a:r>
              <a:rPr lang="en-US" sz="1800" dirty="0" smtClean="0"/>
              <a:t>Los Angeles County Department of Public Health (LADPH), Office of Women's Health</a:t>
            </a:r>
          </a:p>
          <a:p>
            <a:pPr>
              <a:spcBef>
                <a:spcPts val="0"/>
              </a:spcBef>
              <a:buFont typeface="Arial" charset="0"/>
              <a:buChar char="•"/>
            </a:pPr>
            <a:r>
              <a:rPr lang="en-US" sz="1800" dirty="0" smtClean="0"/>
              <a:t>Primary goal: Randomized trial to test a theoretically driven intervention to increase HPV vaccine receipt among underserved, high risk girls in LA</a:t>
            </a:r>
          </a:p>
          <a:p>
            <a:pPr lvl="1">
              <a:spcBef>
                <a:spcPts val="0"/>
              </a:spcBef>
              <a:buFont typeface="Arial" charset="0"/>
              <a:buChar char="•"/>
            </a:pPr>
            <a:r>
              <a:rPr lang="en-US" sz="1600" dirty="0" smtClean="0"/>
              <a:t>Will assess implementation outcomes (i.e., reach, etc)</a:t>
            </a:r>
          </a:p>
          <a:p>
            <a:pPr>
              <a:spcBef>
                <a:spcPts val="0"/>
              </a:spcBef>
              <a:buNone/>
            </a:pPr>
            <a:endParaRPr lang="en-US" sz="1800" dirty="0" smtClean="0"/>
          </a:p>
          <a:p>
            <a:pPr>
              <a:spcBef>
                <a:spcPts val="0"/>
              </a:spcBef>
              <a:spcAft>
                <a:spcPts val="1200"/>
              </a:spcAft>
              <a:buFont typeface="Arial" charset="0"/>
              <a:buChar char="•"/>
            </a:pPr>
            <a:r>
              <a:rPr lang="en-US" sz="1800" dirty="0" smtClean="0"/>
              <a:t>Intervention delivered by LADPH staff through their telephone hotline in English, Spanish, Cantonese, Mandarin, Korean, Armenian. Targets caregivers of 9-18 yr old girls</a:t>
            </a:r>
          </a:p>
          <a:p>
            <a:pPr lvl="1">
              <a:buFont typeface="Arial" charset="0"/>
              <a:buChar char="•"/>
            </a:pPr>
            <a:r>
              <a:rPr lang="en-US" sz="1800" dirty="0" smtClean="0"/>
              <a:t>Brief telephone intervention and companion print materials</a:t>
            </a:r>
          </a:p>
          <a:p>
            <a:pPr lvl="1">
              <a:buFont typeface="Arial" charset="0"/>
              <a:buChar char="•"/>
            </a:pPr>
            <a:r>
              <a:rPr lang="en-US" sz="1800" dirty="0" smtClean="0"/>
              <a:t>Referral to a convenient clinic offering low cost/free vaccine</a:t>
            </a:r>
          </a:p>
          <a:p>
            <a:pPr>
              <a:spcBef>
                <a:spcPts val="0"/>
              </a:spcBef>
              <a:spcAft>
                <a:spcPts val="1200"/>
              </a:spcAft>
              <a:buFont typeface="Arial" charset="0"/>
              <a:buChar char="•"/>
            </a:pPr>
            <a:endParaRPr lang="en-US" sz="1800" dirty="0" smtClean="0"/>
          </a:p>
          <a:p>
            <a:pPr>
              <a:spcBef>
                <a:spcPts val="0"/>
              </a:spcBef>
              <a:spcAft>
                <a:spcPts val="1200"/>
              </a:spcAft>
              <a:buFont typeface="Arial" charset="0"/>
              <a:buChar char="•"/>
            </a:pPr>
            <a:r>
              <a:rPr lang="en-US" sz="1800" dirty="0" smtClean="0"/>
              <a:t>Intervention designed to be feasible for delivery by a county health department, and integrated into their infrastructure. Will facilitate sustainability and dissemination. Can be adapted for other outcomes.</a:t>
            </a:r>
          </a:p>
          <a:p>
            <a:pPr>
              <a:buFont typeface="Arial" charset="0"/>
              <a:buChar char="•"/>
            </a:pPr>
            <a:endParaRPr lang="en-US" sz="1800" dirty="0" smtClean="0">
              <a:ea typeface="ＭＳ Ｐゴシック" pitchFamily="-106" charset="-128"/>
            </a:endParaRPr>
          </a:p>
          <a:p>
            <a:pPr>
              <a:buFont typeface="Arial" charset="0"/>
              <a:buChar char="•"/>
            </a:pPr>
            <a:endParaRPr lang="en-US" sz="1800" dirty="0" smtClean="0">
              <a:ea typeface="ＭＳ Ｐゴシック" pitchFamily="-106" charset="-12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851688" y="1008283"/>
            <a:ext cx="6051767" cy="558624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4338" name="Title 1"/>
          <p:cNvSpPr>
            <a:spLocks noGrp="1"/>
          </p:cNvSpPr>
          <p:nvPr>
            <p:ph type="title"/>
          </p:nvPr>
        </p:nvSpPr>
        <p:spPr bwMode="auto">
          <a:xfrm>
            <a:off x="0" y="23495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r>
              <a:rPr lang="en-US" dirty="0" smtClean="0">
                <a:ea typeface="ＭＳ Ｐゴシック" pitchFamily="-106" charset="-128"/>
                <a:cs typeface="Arial" pitchFamily="34" charset="0"/>
              </a:rPr>
              <a:t>Recent HPV Vaccine News</a:t>
            </a:r>
            <a:endParaRPr lang="en-US" b="1" dirty="0" smtClean="0">
              <a:solidFill>
                <a:schemeClr val="tx2">
                  <a:lumMod val="60000"/>
                  <a:lumOff val="40000"/>
                </a:schemeClr>
              </a:solidFill>
              <a:ea typeface="ＭＳ Ｐゴシック" pitchFamily="-106" charset="-128"/>
              <a:cs typeface="Arial" pitchFamily="34" charset="0"/>
            </a:endParaRPr>
          </a:p>
        </p:txBody>
      </p:sp>
      <p:sp>
        <p:nvSpPr>
          <p:cNvPr id="8" name="Content Placeholder 2"/>
          <p:cNvSpPr>
            <a:spLocks noGrp="1"/>
          </p:cNvSpPr>
          <p:nvPr>
            <p:ph idx="1"/>
          </p:nvPr>
        </p:nvSpPr>
        <p:spPr bwMode="auto">
          <a:xfrm>
            <a:off x="216976" y="1166326"/>
            <a:ext cx="2867186" cy="2305294"/>
          </a:xfrm>
          <a:noFill/>
          <a:ln>
            <a:miter lim="800000"/>
            <a:headEnd/>
            <a:tailEnd/>
          </a:ln>
        </p:spPr>
        <p:txBody>
          <a:bodyPr vert="horz" wrap="square" lIns="91440" tIns="45720" rIns="91440" bIns="45720" numCol="1" anchor="t" anchorCtr="0" compatLnSpc="1">
            <a:prstTxWarp prst="textNoShape">
              <a:avLst/>
            </a:prstTxWarp>
            <a:normAutofit/>
          </a:bodyPr>
          <a:lstStyle/>
          <a:p>
            <a:pPr>
              <a:lnSpc>
                <a:spcPct val="120000"/>
              </a:lnSpc>
              <a:spcAft>
                <a:spcPts val="0"/>
              </a:spcAft>
              <a:buNone/>
            </a:pPr>
            <a:r>
              <a:rPr lang="en-US" dirty="0" smtClean="0">
                <a:ea typeface="ＭＳ Ｐゴシック" pitchFamily="-106" charset="-128"/>
              </a:rPr>
              <a:t>Sept 13, 2011</a:t>
            </a:r>
          </a:p>
          <a:p>
            <a:pPr>
              <a:lnSpc>
                <a:spcPct val="120000"/>
              </a:lnSpc>
              <a:spcBef>
                <a:spcPts val="0"/>
              </a:spcBef>
              <a:spcAft>
                <a:spcPts val="0"/>
              </a:spcAft>
              <a:buNone/>
            </a:pPr>
            <a:r>
              <a:rPr lang="en-US" b="1" i="1" dirty="0" smtClean="0">
                <a:ea typeface="ＭＳ Ｐゴシック" pitchFamily="-106" charset="-128"/>
              </a:rPr>
              <a:t>New York Times</a:t>
            </a:r>
          </a:p>
          <a:p>
            <a:pPr>
              <a:lnSpc>
                <a:spcPct val="120000"/>
              </a:lnSpc>
              <a:spcBef>
                <a:spcPts val="0"/>
              </a:spcBef>
              <a:spcAft>
                <a:spcPts val="0"/>
              </a:spcAft>
              <a:buNone/>
            </a:pPr>
            <a:r>
              <a:rPr lang="en-US" dirty="0" smtClean="0">
                <a:ea typeface="ＭＳ Ｐゴシック" pitchFamily="-106" charset="-128"/>
              </a:rPr>
              <a:t>article on HPV </a:t>
            </a:r>
          </a:p>
          <a:p>
            <a:pPr>
              <a:lnSpc>
                <a:spcPct val="120000"/>
              </a:lnSpc>
              <a:spcBef>
                <a:spcPts val="0"/>
              </a:spcBef>
              <a:spcAft>
                <a:spcPts val="0"/>
              </a:spcAft>
              <a:buNone/>
            </a:pPr>
            <a:r>
              <a:rPr lang="en-US" dirty="0" smtClean="0">
                <a:ea typeface="ＭＳ Ｐゴシック" pitchFamily="-106" charset="-128"/>
              </a:rPr>
              <a:t>legislation	</a:t>
            </a:r>
          </a:p>
          <a:p>
            <a:pPr>
              <a:buFont typeface="Arial" charset="0"/>
              <a:buNone/>
            </a:pPr>
            <a:endParaRPr lang="en-US" dirty="0" smtClean="0">
              <a:ea typeface="ＭＳ Ｐゴシック" pitchFamily="-106" charset="-128"/>
            </a:endParaRPr>
          </a:p>
        </p:txBody>
      </p:sp>
    </p:spTree>
    <p:extLst>
      <p:ext uri="{BB962C8B-B14F-4D97-AF65-F5344CB8AC3E}">
        <p14:creationId xmlns="" xmlns:p14="http://schemas.microsoft.com/office/powerpoint/2010/main" val="6762552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bwMode="auto">
          <a:xfrm>
            <a:off x="-125260" y="360210"/>
            <a:ext cx="9144000" cy="914400"/>
          </a:xfrm>
          <a:prstGeom prst="rect">
            <a:avLst/>
          </a:prstGeom>
          <a:ln>
            <a:miter lim="800000"/>
            <a:headEnd/>
            <a:tailEnd/>
          </a:ln>
        </p:spPr>
        <p:txBody>
          <a:bodyPr vert="horz" wrap="square" lIns="91440" tIns="45720" rIns="91440" bIns="45720" numCol="1" compatLnSpc="1">
            <a:prstTxWarp prst="textNoShape">
              <a:avLst/>
            </a:prstTxWarp>
          </a:bodyPr>
          <a:lstStyle/>
          <a:p>
            <a:r>
              <a:rPr lang="en-US" dirty="0" smtClean="0">
                <a:ea typeface="ＭＳ Ｐゴシック" pitchFamily="-106" charset="-128"/>
                <a:cs typeface="Arial" pitchFamily="34" charset="0"/>
              </a:rPr>
              <a:t>Recent HPV Vaccine News</a:t>
            </a:r>
            <a:endParaRPr lang="en-US" b="1" dirty="0" smtClean="0">
              <a:solidFill>
                <a:schemeClr val="tx2">
                  <a:lumMod val="60000"/>
                  <a:lumOff val="40000"/>
                </a:schemeClr>
              </a:solidFill>
              <a:ea typeface="ＭＳ Ｐゴシック" pitchFamily="-106" charset="-128"/>
              <a:cs typeface="Arial" pitchFamily="34" charset="0"/>
            </a:endParaRPr>
          </a:p>
        </p:txBody>
      </p:sp>
      <p:sp>
        <p:nvSpPr>
          <p:cNvPr id="14339" name="Content Placeholder 2"/>
          <p:cNvSpPr>
            <a:spLocks noGrp="1"/>
          </p:cNvSpPr>
          <p:nvPr>
            <p:ph idx="1"/>
          </p:nvPr>
        </p:nvSpPr>
        <p:spPr bwMode="auto">
          <a:xfrm>
            <a:off x="344358" y="1158119"/>
            <a:ext cx="6831357" cy="2344499"/>
          </a:xfrm>
          <a:noFill/>
          <a:ln>
            <a:miter lim="800000"/>
            <a:headEnd/>
            <a:tailEnd/>
          </a:ln>
        </p:spPr>
        <p:txBody>
          <a:bodyPr vert="horz" wrap="square" lIns="91440" tIns="45720" rIns="91440" bIns="45720" numCol="1" anchor="t" anchorCtr="0" compatLnSpc="1">
            <a:prstTxWarp prst="textNoShape">
              <a:avLst/>
            </a:prstTxWarp>
            <a:normAutofit/>
          </a:bodyPr>
          <a:lstStyle/>
          <a:p>
            <a:pPr>
              <a:spcAft>
                <a:spcPts val="600"/>
              </a:spcAft>
              <a:buFont typeface="Arial" charset="0"/>
              <a:buChar char="•"/>
            </a:pPr>
            <a:r>
              <a:rPr lang="en-US" dirty="0" smtClean="0">
                <a:ea typeface="ＭＳ Ｐゴシック" pitchFamily="-106" charset="-128"/>
              </a:rPr>
              <a:t>September 19, 2011, </a:t>
            </a:r>
            <a:r>
              <a:rPr lang="en-US" b="1" i="1" dirty="0" smtClean="0">
                <a:ea typeface="ＭＳ Ｐゴシック" pitchFamily="-106" charset="-128"/>
              </a:rPr>
              <a:t>New York Times </a:t>
            </a:r>
            <a:r>
              <a:rPr lang="en-US" dirty="0" smtClean="0">
                <a:ea typeface="ＭＳ Ｐゴシック" pitchFamily="-106" charset="-128"/>
              </a:rPr>
              <a:t>article commenting on the potential negative influence of Michele Bachmann’s criticism of the         vaccine on uptake rates</a:t>
            </a:r>
            <a:endParaRPr lang="en-US" b="1" i="1" dirty="0" smtClean="0">
              <a:ea typeface="ＭＳ Ｐゴシック" pitchFamily="-106" charset="-128"/>
            </a:endParaRPr>
          </a:p>
          <a:p>
            <a:pPr>
              <a:buFont typeface="Arial" charset="0"/>
              <a:buNone/>
            </a:pPr>
            <a:endParaRPr lang="en-US" dirty="0" smtClean="0">
              <a:ea typeface="ＭＳ Ｐゴシック" pitchFamily="-106" charset="-128"/>
            </a:endParaRPr>
          </a:p>
        </p:txBody>
      </p:sp>
      <p:pic>
        <p:nvPicPr>
          <p:cNvPr id="4" name="Picture 3" descr="http://graphics8.nytimes.com/images/2011/09/20/science/20HPV/20HPV-popup.jpg"/>
          <p:cNvPicPr/>
          <p:nvPr/>
        </p:nvPicPr>
        <p:blipFill>
          <a:blip r:embed="rId3" cstate="print"/>
          <a:srcRect/>
          <a:stretch>
            <a:fillRect/>
          </a:stretch>
        </p:blipFill>
        <p:spPr bwMode="auto">
          <a:xfrm>
            <a:off x="5937402" y="2058534"/>
            <a:ext cx="2834640" cy="2011680"/>
          </a:xfrm>
          <a:prstGeom prst="rect">
            <a:avLst/>
          </a:prstGeom>
          <a:noFill/>
          <a:ln w="9525">
            <a:noFill/>
            <a:miter lim="800000"/>
            <a:headEnd/>
            <a:tailEnd/>
          </a:ln>
        </p:spPr>
      </p:pic>
      <p:sp>
        <p:nvSpPr>
          <p:cNvPr id="5" name="TextBox 4"/>
          <p:cNvSpPr txBox="1"/>
          <p:nvPr/>
        </p:nvSpPr>
        <p:spPr>
          <a:xfrm>
            <a:off x="3797085" y="4255755"/>
            <a:ext cx="5114440" cy="2385268"/>
          </a:xfrm>
          <a:prstGeom prst="rect">
            <a:avLst/>
          </a:prstGeom>
          <a:solidFill>
            <a:schemeClr val="bg1"/>
          </a:solidFill>
        </p:spPr>
        <p:txBody>
          <a:bodyPr wrap="square" rtlCol="0">
            <a:spAutoFit/>
          </a:bodyPr>
          <a:lstStyle/>
          <a:p>
            <a:pPr>
              <a:spcAft>
                <a:spcPts val="600"/>
              </a:spcAft>
            </a:pPr>
            <a:r>
              <a:rPr lang="en-US" sz="2400" dirty="0" smtClean="0">
                <a:latin typeface="+mn-lt"/>
              </a:rPr>
              <a:t>Latest national data show rates of initiation remain low among adolescent girls </a:t>
            </a:r>
            <a:r>
              <a:rPr lang="en-US" sz="2400" smtClean="0">
                <a:latin typeface="+mn-lt"/>
              </a:rPr>
              <a:t>(49%), </a:t>
            </a:r>
            <a:r>
              <a:rPr lang="en-US" sz="2400" dirty="0" smtClean="0">
                <a:latin typeface="+mn-lt"/>
              </a:rPr>
              <a:t>growing socioeconomic/racial/ethnic disparities in vaccine completion</a:t>
            </a:r>
          </a:p>
          <a:p>
            <a:pPr>
              <a:spcAft>
                <a:spcPts val="1200"/>
              </a:spcAft>
            </a:pPr>
            <a:r>
              <a:rPr lang="en-US" sz="2400" dirty="0" smtClean="0">
                <a:latin typeface="+mn-lt"/>
              </a:rPr>
              <a:t>           </a:t>
            </a:r>
            <a:r>
              <a:rPr lang="en-US" sz="2400" b="1" i="1" dirty="0" smtClean="0">
                <a:latin typeface="+mn-lt"/>
              </a:rPr>
              <a:t>MMWR, 2011</a:t>
            </a:r>
            <a:endParaRPr lang="en-US" sz="2400" dirty="0" smtClean="0">
              <a:latin typeface="+mn-lt"/>
            </a:endParaRPr>
          </a:p>
        </p:txBody>
      </p:sp>
      <p:graphicFrame>
        <p:nvGraphicFramePr>
          <p:cNvPr id="6" name="Chart 5"/>
          <p:cNvGraphicFramePr/>
          <p:nvPr/>
        </p:nvGraphicFramePr>
        <p:xfrm>
          <a:off x="371958" y="3985218"/>
          <a:ext cx="3239147" cy="244658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 xmlns:p14="http://schemas.microsoft.com/office/powerpoint/2010/main" val="17235127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bwMode="auto">
          <a:xfrm>
            <a:off x="0" y="234949"/>
            <a:ext cx="9144000" cy="1018663"/>
          </a:xfrm>
          <a:prstGeom prst="rect">
            <a:avLst/>
          </a:prstGeom>
          <a:ln>
            <a:miter lim="800000"/>
            <a:headEnd/>
            <a:tailEnd/>
          </a:ln>
        </p:spPr>
        <p:txBody>
          <a:bodyPr vert="horz" wrap="square" lIns="91440" tIns="45720" rIns="91440" bIns="45720" numCol="1" compatLnSpc="1">
            <a:prstTxWarp prst="textNoShape">
              <a:avLst/>
            </a:prstTxWarp>
          </a:bodyPr>
          <a:lstStyle/>
          <a:p>
            <a:r>
              <a:rPr lang="en-US" sz="3800" dirty="0" smtClean="0">
                <a:ea typeface="ＭＳ Ｐゴシック" pitchFamily="-106" charset="-128"/>
              </a:rPr>
              <a:t>Proposed Ideas for Cross-site Projects</a:t>
            </a:r>
            <a:endParaRPr lang="en-US" sz="3800" dirty="0" smtClean="0">
              <a:solidFill>
                <a:srgbClr val="FF0000"/>
              </a:solidFill>
              <a:ea typeface="ＭＳ Ｐゴシック" pitchFamily="-106" charset="-128"/>
            </a:endParaRPr>
          </a:p>
        </p:txBody>
      </p:sp>
      <p:sp>
        <p:nvSpPr>
          <p:cNvPr id="13315" name="Content Placeholder 2"/>
          <p:cNvSpPr>
            <a:spLocks noGrp="1"/>
          </p:cNvSpPr>
          <p:nvPr>
            <p:ph idx="1"/>
          </p:nvPr>
        </p:nvSpPr>
        <p:spPr bwMode="auto">
          <a:xfrm>
            <a:off x="501445" y="1047791"/>
            <a:ext cx="8259097" cy="5309419"/>
          </a:xfrm>
          <a:noFill/>
          <a:ln>
            <a:miter lim="800000"/>
            <a:headEnd/>
            <a:tailEnd/>
          </a:ln>
        </p:spPr>
        <p:txBody>
          <a:bodyPr vert="horz" wrap="square" lIns="91440" tIns="45720" rIns="91440" bIns="45720" numCol="1" anchor="t" anchorCtr="0" compatLnSpc="1">
            <a:prstTxWarp prst="textNoShape">
              <a:avLst/>
            </a:prstTxWarp>
            <a:noAutofit/>
          </a:bodyPr>
          <a:lstStyle/>
          <a:p>
            <a:pPr>
              <a:lnSpc>
                <a:spcPct val="120000"/>
              </a:lnSpc>
              <a:spcBef>
                <a:spcPts val="0"/>
              </a:spcBef>
              <a:buFont typeface="Arial" charset="0"/>
              <a:buChar char="•"/>
            </a:pPr>
            <a:r>
              <a:rPr lang="en-US" sz="2400" dirty="0" smtClean="0">
                <a:ea typeface="ＭＳ Ｐゴシック" pitchFamily="-106" charset="-128"/>
              </a:rPr>
              <a:t>Implement the survey in additional populations</a:t>
            </a:r>
          </a:p>
          <a:p>
            <a:pPr lvl="1">
              <a:lnSpc>
                <a:spcPct val="120000"/>
              </a:lnSpc>
              <a:spcBef>
                <a:spcPts val="0"/>
              </a:spcBef>
              <a:spcAft>
                <a:spcPts val="1200"/>
              </a:spcAft>
              <a:buFont typeface="Arial" charset="0"/>
              <a:buChar char="•"/>
            </a:pPr>
            <a:r>
              <a:rPr lang="en-US" sz="2000" dirty="0" smtClean="0">
                <a:ea typeface="ＭＳ Ｐゴシック" pitchFamily="-106" charset="-128"/>
              </a:rPr>
              <a:t>i.e. Asian subgroups, African Americans</a:t>
            </a:r>
          </a:p>
          <a:p>
            <a:pPr>
              <a:lnSpc>
                <a:spcPct val="120000"/>
              </a:lnSpc>
              <a:spcBef>
                <a:spcPts val="0"/>
              </a:spcBef>
              <a:spcAft>
                <a:spcPts val="1200"/>
              </a:spcAft>
              <a:buFont typeface="Arial" charset="0"/>
              <a:buChar char="•"/>
            </a:pPr>
            <a:r>
              <a:rPr lang="en-US" sz="2400" dirty="0" smtClean="0">
                <a:ea typeface="ＭＳ Ｐゴシック" pitchFamily="-106" charset="-128"/>
              </a:rPr>
              <a:t>Adapt evidence-based interventions for other vaccines or preventive health services to promote uptake of the HPV vaccine among Latinos or other groups</a:t>
            </a:r>
          </a:p>
          <a:p>
            <a:pPr>
              <a:lnSpc>
                <a:spcPct val="120000"/>
              </a:lnSpc>
              <a:spcBef>
                <a:spcPts val="0"/>
              </a:spcBef>
              <a:buFont typeface="Arial" charset="0"/>
              <a:buChar char="•"/>
            </a:pPr>
            <a:r>
              <a:rPr lang="en-US" sz="2400" dirty="0" smtClean="0">
                <a:ea typeface="ＭＳ Ｐゴシック" pitchFamily="-106" charset="-128"/>
              </a:rPr>
              <a:t>System/Provider-based Interventions</a:t>
            </a:r>
          </a:p>
          <a:p>
            <a:pPr lvl="1">
              <a:lnSpc>
                <a:spcPct val="120000"/>
              </a:lnSpc>
              <a:spcBef>
                <a:spcPts val="0"/>
              </a:spcBef>
              <a:buFont typeface="Arial" charset="0"/>
              <a:buChar char="•"/>
            </a:pPr>
            <a:r>
              <a:rPr lang="en-US" sz="2000" dirty="0" smtClean="0">
                <a:ea typeface="ＭＳ Ｐゴシック" pitchFamily="-106" charset="-128"/>
              </a:rPr>
              <a:t>Include HPV vaccine promotion in work with FQHCs</a:t>
            </a:r>
          </a:p>
          <a:p>
            <a:pPr lvl="1">
              <a:lnSpc>
                <a:spcPct val="120000"/>
              </a:lnSpc>
              <a:spcBef>
                <a:spcPts val="0"/>
              </a:spcBef>
              <a:buFont typeface="Arial" charset="0"/>
              <a:buChar char="•"/>
            </a:pPr>
            <a:r>
              <a:rPr lang="en-US" sz="2000" dirty="0" smtClean="0">
                <a:ea typeface="ＭＳ Ｐゴシック" pitchFamily="-106" charset="-128"/>
              </a:rPr>
              <a:t>Use of 2-1-1 for HPV vaccine education (similar to Texas)</a:t>
            </a:r>
          </a:p>
          <a:p>
            <a:pPr lvl="1">
              <a:lnSpc>
                <a:spcPct val="120000"/>
              </a:lnSpc>
              <a:spcBef>
                <a:spcPts val="0"/>
              </a:spcBef>
              <a:buFont typeface="Arial" charset="0"/>
              <a:buChar char="•"/>
            </a:pPr>
            <a:r>
              <a:rPr lang="en-US" sz="2000" dirty="0" smtClean="0">
                <a:ea typeface="ＭＳ Ｐゴシック" pitchFamily="-106" charset="-128"/>
              </a:rPr>
              <a:t>Deliver HPV vaccine and testing education to women seeking cancer screening, particularly</a:t>
            </a:r>
          </a:p>
          <a:p>
            <a:pPr lvl="1">
              <a:lnSpc>
                <a:spcPct val="120000"/>
              </a:lnSpc>
              <a:spcBef>
                <a:spcPts val="0"/>
              </a:spcBef>
              <a:buNone/>
            </a:pPr>
            <a:r>
              <a:rPr lang="en-US" sz="2000" dirty="0" smtClean="0">
                <a:ea typeface="ＭＳ Ｐゴシック" pitchFamily="-106" charset="-128"/>
              </a:rPr>
              <a:t>     women with vaccine-eligible daughters</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RC NW">
  <a:themeElements>
    <a:clrScheme name="ARCNW">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wilight">
      <a:majorFont>
        <a:latin typeface="Century Gothic"/>
        <a:ea typeface=""/>
        <a:cs typeface=""/>
        <a:font script="Jpan" typeface="ＭＳ Ｐゴシック"/>
      </a:majorFont>
      <a:minorFont>
        <a:latin typeface="Century Gothic"/>
        <a:ea typeface=""/>
        <a:cs typeface=""/>
        <a:font script="Jpan" typeface="ＭＳ Ｐゴシック"/>
      </a:minorFont>
    </a:fontScheme>
    <a:fmtScheme name="Twilight">
      <a:fillStyleLst>
        <a:solidFill>
          <a:schemeClr val="phClr"/>
        </a:solidFill>
        <a:gradFill rotWithShape="1">
          <a:gsLst>
            <a:gs pos="0">
              <a:schemeClr val="phClr">
                <a:tint val="100000"/>
                <a:shade val="60000"/>
                <a:satMod val="130000"/>
              </a:schemeClr>
            </a:gs>
            <a:gs pos="100000">
              <a:schemeClr val="phClr">
                <a:tint val="100000"/>
                <a:shade val="94000"/>
                <a:satMod val="135000"/>
              </a:schemeClr>
            </a:gs>
          </a:gsLst>
          <a:path path="circle">
            <a:fillToRect l="100000" t="100000" r="100000" b="100000"/>
          </a:path>
        </a:gradFill>
        <a:gradFill rotWithShape="1">
          <a:gsLst>
            <a:gs pos="0">
              <a:schemeClr val="phClr">
                <a:shade val="60000"/>
                <a:satMod val="130000"/>
              </a:schemeClr>
            </a:gs>
            <a:gs pos="100000">
              <a:schemeClr val="phClr">
                <a:shade val="94000"/>
                <a:satMod val="135000"/>
              </a:schemeClr>
            </a:gs>
          </a:gsLst>
          <a:lin ang="16200000" scaled="0"/>
        </a:gradFill>
      </a:fillStyleLst>
      <a:lnStyleLst>
        <a:ln w="19050" cap="flat" cmpd="sng" algn="ctr">
          <a:solidFill>
            <a:schemeClr val="phClr">
              <a:shade val="95000"/>
              <a:satMod val="105000"/>
            </a:schemeClr>
          </a:solidFill>
          <a:prstDash val="solid"/>
        </a:ln>
        <a:ln w="19050" cap="flat" cmpd="sng" algn="ctr">
          <a:solidFill>
            <a:schemeClr val="phClr"/>
          </a:solidFill>
          <a:prstDash val="solid"/>
        </a:ln>
        <a:ln w="47625" cap="flat" cmpd="sng" algn="ctr">
          <a:solidFill>
            <a:schemeClr val="phClr"/>
          </a:solidFill>
          <a:prstDash val="solid"/>
        </a:ln>
      </a:lnStyleLst>
      <a:effectStyleLst>
        <a:effectStyle>
          <a:effectLst/>
        </a:effectStyle>
        <a:effectStyle>
          <a:effectLst>
            <a:innerShdw blurRad="38100" dist="12700" dir="5400000">
              <a:srgbClr val="FFFFFF">
                <a:alpha val="75000"/>
              </a:srgbClr>
            </a:innerShdw>
            <a:outerShdw blurRad="88900" dist="50800" dir="5400000" sx="102000" sy="102000" algn="tr" rotWithShape="0">
              <a:srgbClr val="808080">
                <a:alpha val="50000"/>
              </a:srgbClr>
            </a:outerShdw>
          </a:effectLst>
        </a:effectStyle>
        <a:effectStyle>
          <a:effectLst>
            <a:outerShdw blurRad="317500" dist="762000" dir="5400000" sy="45000" rotWithShape="0">
              <a:srgbClr val="000000">
                <a:alpha val="35000"/>
              </a:srgbClr>
            </a:outerShdw>
          </a:effectLst>
          <a:scene3d>
            <a:camera prst="orthographicFront">
              <a:rot lat="0" lon="0" rev="0"/>
            </a:camera>
            <a:lightRig rig="balanced" dir="tl"/>
          </a:scene3d>
          <a:sp3d extrusionH="12700" prstMaterial="softEdge">
            <a:bevelT w="38100" h="12700"/>
          </a:sp3d>
        </a:effectStyle>
      </a:effectStyleLst>
      <a:bgFillStyleLst>
        <a:solidFill>
          <a:schemeClr val="phClr"/>
        </a:solidFill>
        <a:blipFill rotWithShape="1">
          <a:blip xmlns:r="http://schemas.openxmlformats.org/officeDocument/2006/relationships" r:embed="rId1">
            <a:duotone>
              <a:schemeClr val="phClr">
                <a:shade val="10000"/>
                <a:satMod val="200000"/>
              </a:schemeClr>
              <a:schemeClr val="phClr">
                <a:tint val="30000"/>
                <a:satMod val="300000"/>
              </a:schemeClr>
            </a:duotone>
          </a:blip>
          <a:stretch/>
        </a:blipFill>
        <a:blipFill rotWithShape="1">
          <a:blip xmlns:r="http://schemas.openxmlformats.org/officeDocument/2006/relationships" r:embed="rId2">
            <a:duotone>
              <a:schemeClr val="phClr">
                <a:shade val="20000"/>
                <a:satMod val="200000"/>
              </a:schemeClr>
              <a:schemeClr val="phClr">
                <a:tint val="50000"/>
                <a:satMod val="1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ARC NW</Template>
  <TotalTime>3746</TotalTime>
  <Words>2983</Words>
  <Application>Microsoft Office PowerPoint</Application>
  <PresentationFormat>On-screen Show (4:3)</PresentationFormat>
  <Paragraphs>363</Paragraphs>
  <Slides>16</Slides>
  <Notes>16</Notes>
  <HiddenSlides>0</HiddenSlides>
  <MMClips>0</MMClip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ARC NW</vt:lpstr>
      <vt:lpstr>Office Theme</vt:lpstr>
      <vt:lpstr>HPV Latino Survey Workgroup: Update &amp; Future Directions</vt:lpstr>
      <vt:lpstr>Background</vt:lpstr>
      <vt:lpstr>Slide 3</vt:lpstr>
      <vt:lpstr>Slide 4</vt:lpstr>
      <vt:lpstr>Slide 5</vt:lpstr>
      <vt:lpstr>Slide 6</vt:lpstr>
      <vt:lpstr>Slide 7</vt:lpstr>
      <vt:lpstr>Slide 8</vt:lpstr>
      <vt:lpstr>Slide 9</vt:lpstr>
      <vt:lpstr>Slide 10</vt:lpstr>
      <vt:lpstr>Slide 11</vt:lpstr>
      <vt:lpstr>   Increasing Breast, Cervical, and Colorectal Cancer Screening &amp; HPV Vaccinations among Underserved Texans: A Collaboration with the 2-1-1 Program  </vt:lpstr>
      <vt:lpstr>Slide 13</vt:lpstr>
      <vt:lpstr>Recent HPV Vaccine News</vt:lpstr>
      <vt:lpstr>Recent HPV Vaccine News</vt:lpstr>
      <vt:lpstr>Proposed Ideas for Cross-site Projects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Enter title here</dc:title>
  <dc:creator>Judith</dc:creator>
  <cp:lastModifiedBy>dbush</cp:lastModifiedBy>
  <cp:revision>209</cp:revision>
  <dcterms:created xsi:type="dcterms:W3CDTF">2010-09-16T13:17:37Z</dcterms:created>
  <dcterms:modified xsi:type="dcterms:W3CDTF">2011-10-10T19:12:39Z</dcterms:modified>
</cp:coreProperties>
</file>