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2" r:id="rId2"/>
    <p:sldId id="267" r:id="rId3"/>
    <p:sldId id="279" r:id="rId4"/>
    <p:sldId id="282" r:id="rId5"/>
    <p:sldId id="270" r:id="rId6"/>
    <p:sldId id="271" r:id="rId7"/>
    <p:sldId id="269" r:id="rId8"/>
    <p:sldId id="272" r:id="rId9"/>
    <p:sldId id="274" r:id="rId10"/>
    <p:sldId id="280" r:id="rId11"/>
    <p:sldId id="283" r:id="rId12"/>
    <p:sldId id="277" r:id="rId13"/>
    <p:sldId id="275" r:id="rId14"/>
    <p:sldId id="28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DFFD"/>
    <a:srgbClr val="BFD1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3120" autoAdjust="0"/>
  </p:normalViewPr>
  <p:slideViewPr>
    <p:cSldViewPr snapToGrid="0" snapToObjects="1">
      <p:cViewPr>
        <p:scale>
          <a:sx n="100" d="100"/>
          <a:sy n="100" d="100"/>
        </p:scale>
        <p:origin x="-160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C2D99-5F92-484A-8564-DF3EE03AFD0B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2026D-319E-436A-A521-8E1078844A2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486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Watermar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Watermar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pPr/>
              <a:t>3/21/12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058" y="829341"/>
            <a:ext cx="8450317" cy="2257042"/>
          </a:xfrm>
        </p:spPr>
        <p:txBody>
          <a:bodyPr/>
          <a:lstStyle/>
          <a:p>
            <a:pPr algn="ctr"/>
            <a:r>
              <a:rPr lang="en-US" sz="4000" b="1" dirty="0" smtClean="0">
                <a:ea typeface="Calibri" pitchFamily="34" charset="0"/>
                <a:cs typeface="Times New Roman" pitchFamily="18" charset="0"/>
              </a:rPr>
              <a:t>Implementing Patient-Reported Outcome Measures with Diverse Primary Care Patients</a:t>
            </a:r>
            <a:br>
              <a:rPr lang="en-US" sz="4000" b="1" dirty="0" smtClean="0">
                <a:ea typeface="Calibri" pitchFamily="34" charset="0"/>
                <a:cs typeface="Times New Roman" pitchFamily="18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2975" y="2647950"/>
            <a:ext cx="7562850" cy="3695700"/>
          </a:xfrm>
        </p:spPr>
        <p:txBody>
          <a:bodyPr>
            <a:normAutofit/>
          </a:bodyPr>
          <a:lstStyle/>
          <a:p>
            <a:pPr algn="ctr"/>
            <a:endParaRPr lang="en-US" sz="2800" b="1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800" b="1" dirty="0" smtClean="0">
                <a:latin typeface="+mj-lt"/>
                <a:cs typeface="Calibri" pitchFamily="34" charset="0"/>
              </a:rPr>
              <a:t>UCLA Fielding School of Public Health</a:t>
            </a:r>
          </a:p>
          <a:p>
            <a:pPr algn="ctr"/>
            <a:endParaRPr lang="en-US" b="1" dirty="0" smtClean="0">
              <a:latin typeface="+mj-lt"/>
              <a:cs typeface="Calibri" pitchFamily="34" charset="0"/>
            </a:endParaRPr>
          </a:p>
          <a:p>
            <a:pPr algn="ctr"/>
            <a:r>
              <a:rPr lang="en-US" sz="2400" b="1" dirty="0" smtClean="0">
                <a:latin typeface="+mj-lt"/>
                <a:cs typeface="Calibri" pitchFamily="34" charset="0"/>
              </a:rPr>
              <a:t>Hector P. Rodriguez</a:t>
            </a:r>
          </a:p>
          <a:p>
            <a:pPr algn="ctr"/>
            <a:r>
              <a:rPr lang="en-US" sz="2400" b="1" dirty="0" smtClean="0">
                <a:latin typeface="+mj-lt"/>
                <a:cs typeface="Calibri" pitchFamily="34" charset="0"/>
              </a:rPr>
              <a:t>Roshan Bastani</a:t>
            </a:r>
          </a:p>
          <a:p>
            <a:pPr algn="ctr"/>
            <a:r>
              <a:rPr lang="en-US" sz="2400" b="1" dirty="0" smtClean="0">
                <a:latin typeface="+mj-lt"/>
                <a:cs typeface="Calibri" pitchFamily="34" charset="0"/>
              </a:rPr>
              <a:t>Beth Glenn</a:t>
            </a:r>
          </a:p>
          <a:p>
            <a:pPr algn="ctr"/>
            <a:r>
              <a:rPr lang="en-US" sz="2400" b="1" dirty="0" smtClean="0">
                <a:latin typeface="+mj-lt"/>
                <a:cs typeface="Calibri" pitchFamily="34" charset="0"/>
              </a:rPr>
              <a:t>Dylan Roby</a:t>
            </a:r>
          </a:p>
          <a:p>
            <a:pPr algn="ctr"/>
            <a:r>
              <a:rPr lang="en-US" sz="2400" b="1" dirty="0" smtClean="0">
                <a:latin typeface="+mj-lt"/>
                <a:cs typeface="Calibri" pitchFamily="34" charset="0"/>
              </a:rPr>
              <a:t>Ritesh Mistry</a:t>
            </a:r>
          </a:p>
          <a:p>
            <a:pPr algn="ctr"/>
            <a:r>
              <a:rPr lang="en-US" sz="2400" b="1" dirty="0" smtClean="0">
                <a:latin typeface="+mj-lt"/>
                <a:cs typeface="Calibri" pitchFamily="34" charset="0"/>
              </a:rPr>
              <a:t>Michael </a:t>
            </a:r>
            <a:r>
              <a:rPr lang="en-US" sz="2400" b="1" dirty="0" err="1" smtClean="0">
                <a:latin typeface="+mj-lt"/>
                <a:cs typeface="Calibri" pitchFamily="34" charset="0"/>
              </a:rPr>
              <a:t>Ong</a:t>
            </a:r>
            <a:r>
              <a:rPr lang="en-US" sz="2400" b="1" dirty="0" smtClean="0">
                <a:latin typeface="+mj-lt"/>
                <a:cs typeface="Calibri" pitchFamily="34" charset="0"/>
              </a:rPr>
              <a:t> </a:t>
            </a:r>
          </a:p>
          <a:p>
            <a:pPr algn="r"/>
            <a:endParaRPr lang="en-US" sz="1600" b="1" dirty="0" smtClean="0">
              <a:latin typeface="+mj-lt"/>
              <a:cs typeface="Calibri" pitchFamily="34" charset="0"/>
            </a:endParaRPr>
          </a:p>
          <a:p>
            <a:pPr algn="r"/>
            <a:r>
              <a:rPr lang="en-US" sz="1600" b="1" dirty="0" smtClean="0">
                <a:latin typeface="+mj-lt"/>
                <a:cs typeface="Calibri" pitchFamily="34" charset="0"/>
              </a:rPr>
              <a:t>CPCRN Meeting, South Carolina, March 22, 2012</a:t>
            </a:r>
          </a:p>
          <a:p>
            <a:pPr algn="ctr"/>
            <a:endParaRPr lang="en-US" sz="2400" b="1" dirty="0">
              <a:latin typeface="+mj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862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/>
          <p:cNvSpPr>
            <a:spLocks noChangeArrowheads="1"/>
          </p:cNvSpPr>
          <p:nvPr/>
        </p:nvSpPr>
        <p:spPr bwMode="auto">
          <a:xfrm>
            <a:off x="257175" y="152400"/>
            <a:ext cx="8734425" cy="1145837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Study Setting: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3-4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Federally-qualified health centers (FQHCs) in Southern California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National Partners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: a number of additional sites located nationally: VA in Bedford, MA; practice-based research network clinics in Vermont and Virginia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27" name="AutoShape 3"/>
          <p:cNvCxnSpPr>
            <a:cxnSpLocks noChangeShapeType="1"/>
          </p:cNvCxnSpPr>
          <p:nvPr/>
        </p:nvCxnSpPr>
        <p:spPr bwMode="auto">
          <a:xfrm>
            <a:off x="3218317" y="1649980"/>
            <a:ext cx="0" cy="480060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</p:cxn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676789" y="1616387"/>
            <a:ext cx="2179502" cy="781821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Phase 1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(3/12 - 5/12)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847240" y="1616387"/>
            <a:ext cx="2179502" cy="781821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Phase 2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(5/12 - 9/12)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77120" y="2566795"/>
            <a:ext cx="7742103" cy="3618787"/>
            <a:chOff x="1342" y="4232"/>
            <a:chExt cx="10575" cy="5191"/>
          </a:xfrm>
        </p:grpSpPr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1342" y="4232"/>
              <a:ext cx="2977" cy="1943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effectLst/>
                  <a:latin typeface="Calibri" pitchFamily="34" charset="0"/>
                  <a:cs typeface="Arial" pitchFamily="34" charset="0"/>
                </a:rPr>
                <a:t>Pre-Implementation Interviews with Staff and Providers </a:t>
              </a:r>
              <a:r>
                <a:rPr kumimoji="0" lang="en-US" b="1" i="0" u="none" strike="noStrike" cap="none" normalizeH="0" dirty="0" smtClean="0">
                  <a:ln>
                    <a:noFill/>
                  </a:ln>
                  <a:effectLst/>
                  <a:latin typeface="Calibri" pitchFamily="34" charset="0"/>
                  <a:cs typeface="Arial" pitchFamily="34" charset="0"/>
                </a:rPr>
                <a:t>            </a:t>
              </a:r>
              <a:r>
                <a:rPr kumimoji="0" lang="en-US" b="1" i="0" u="none" strike="noStrike" cap="none" normalizeH="0" baseline="0" dirty="0" smtClean="0">
                  <a:ln>
                    <a:noFill/>
                  </a:ln>
                  <a:effectLst/>
                  <a:latin typeface="Calibri" pitchFamily="34" charset="0"/>
                  <a:cs typeface="Arial" pitchFamily="34" charset="0"/>
                </a:rPr>
                <a:t>(n = 5 per site)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5340" y="4262"/>
              <a:ext cx="3454" cy="1709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Implementation of  Health Update (PROs) with 50 patients per site (1-3 week period)</a:t>
              </a: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5340" y="6360"/>
              <a:ext cx="3454" cy="1323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Solicit feedback through brief patient (all) questionnaire</a:t>
              </a: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9419" y="4262"/>
              <a:ext cx="2498" cy="2698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Post-Implementation interviews with Staff and Providers</a:t>
              </a:r>
            </a:p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(n = 5 per site)</a:t>
              </a:r>
            </a:p>
          </p:txBody>
        </p:sp>
        <p:cxnSp>
          <p:nvCxnSpPr>
            <p:cNvPr id="1035" name="AutoShape 11"/>
            <p:cNvCxnSpPr>
              <a:cxnSpLocks noChangeShapeType="1"/>
            </p:cNvCxnSpPr>
            <p:nvPr/>
          </p:nvCxnSpPr>
          <p:spPr bwMode="auto">
            <a:xfrm>
              <a:off x="4317" y="5164"/>
              <a:ext cx="992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5311" y="8072"/>
              <a:ext cx="3454" cy="1351"/>
            </a:xfrm>
            <a:prstGeom prst="rect">
              <a:avLst/>
            </a:prstGeom>
            <a:solidFill>
              <a:srgbClr val="BFDFFD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b="1" dirty="0" smtClean="0">
                  <a:latin typeface="Calibri" pitchFamily="34" charset="0"/>
                  <a:cs typeface="Arial" pitchFamily="34" charset="0"/>
                </a:rPr>
                <a:t>Invite subgroup of patients to participate in a feedback interview</a:t>
              </a:r>
            </a:p>
          </p:txBody>
        </p:sp>
        <p:cxnSp>
          <p:nvCxnSpPr>
            <p:cNvPr id="1037" name="AutoShape 13"/>
            <p:cNvCxnSpPr>
              <a:cxnSpLocks noChangeShapeType="1"/>
            </p:cNvCxnSpPr>
            <p:nvPr/>
          </p:nvCxnSpPr>
          <p:spPr bwMode="auto">
            <a:xfrm>
              <a:off x="8794" y="5164"/>
              <a:ext cx="625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8" name="AutoShape 14"/>
            <p:cNvCxnSpPr>
              <a:cxnSpLocks noChangeShapeType="1"/>
            </p:cNvCxnSpPr>
            <p:nvPr/>
          </p:nvCxnSpPr>
          <p:spPr bwMode="auto">
            <a:xfrm>
              <a:off x="7038" y="5971"/>
              <a:ext cx="0" cy="38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9" name="AutoShape 15"/>
            <p:cNvCxnSpPr>
              <a:cxnSpLocks noChangeShapeType="1"/>
            </p:cNvCxnSpPr>
            <p:nvPr/>
          </p:nvCxnSpPr>
          <p:spPr bwMode="auto">
            <a:xfrm>
              <a:off x="7038" y="7683"/>
              <a:ext cx="0" cy="38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9550"/>
            <a:ext cx="9144000" cy="855662"/>
          </a:xfrm>
        </p:spPr>
        <p:txBody>
          <a:bodyPr/>
          <a:lstStyle/>
          <a:p>
            <a:r>
              <a:rPr lang="en-US" sz="3600" b="1" dirty="0" smtClean="0">
                <a:latin typeface="+mn-lt"/>
                <a:cs typeface="Calibri" pitchFamily="34" charset="0"/>
              </a:rPr>
              <a:t>Description of Phase 1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74" y="1200150"/>
            <a:ext cx="8572501" cy="5511800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US" sz="2800" b="1" dirty="0" smtClean="0">
                <a:cs typeface="Calibri" pitchFamily="34" charset="0"/>
              </a:rPr>
              <a:t>Purpose</a:t>
            </a:r>
            <a:r>
              <a:rPr lang="en-US" sz="2800" dirty="0" smtClean="0">
                <a:cs typeface="Calibri" pitchFamily="34" charset="0"/>
              </a:rPr>
              <a:t>: </a:t>
            </a:r>
            <a:r>
              <a:rPr lang="en-US" sz="2800" dirty="0" smtClean="0"/>
              <a:t>gather data that will inform Phase 2 re implementation in each site</a:t>
            </a:r>
          </a:p>
          <a:p>
            <a:pPr>
              <a:buFont typeface="Arial" pitchFamily="34" charset="0"/>
              <a:buChar char="•"/>
            </a:pPr>
            <a:r>
              <a:rPr lang="en-US" sz="2800" b="1" dirty="0" smtClean="0"/>
              <a:t>Interview</a:t>
            </a:r>
            <a:r>
              <a:rPr lang="en-US" sz="2800" dirty="0" smtClean="0"/>
              <a:t>: clinic directors, providers, and front office staff involved in PRO data collection ($25 gift card) </a:t>
            </a:r>
          </a:p>
          <a:p>
            <a:pPr>
              <a:buFont typeface="Arial" pitchFamily="34" charset="0"/>
              <a:buChar char="•"/>
            </a:pPr>
            <a:r>
              <a:rPr lang="en-US" sz="2800" b="1" dirty="0" smtClean="0">
                <a:cs typeface="Calibri" pitchFamily="34" charset="0"/>
              </a:rPr>
              <a:t>Interview focus </a:t>
            </a:r>
            <a:r>
              <a:rPr lang="en-US" sz="2800" dirty="0" smtClean="0">
                <a:cs typeface="Calibri" pitchFamily="34" charset="0"/>
              </a:rPr>
              <a:t>(captured by Copper Conferencing): </a:t>
            </a:r>
          </a:p>
          <a:p>
            <a:pPr marL="971550" lvl="1" indent="-285750">
              <a:buFont typeface="Arial" pitchFamily="34" charset="0"/>
              <a:buChar char="•"/>
            </a:pPr>
            <a:r>
              <a:rPr lang="en-US" sz="2600" dirty="0" smtClean="0">
                <a:cs typeface="Calibri" pitchFamily="34" charset="0"/>
              </a:rPr>
              <a:t>Experience with collecting PRO data in other areas</a:t>
            </a:r>
          </a:p>
          <a:p>
            <a:pPr marL="971550" lvl="1" indent="-285750">
              <a:buFont typeface="Arial" pitchFamily="34" charset="0"/>
              <a:buChar char="•"/>
            </a:pPr>
            <a:r>
              <a:rPr lang="en-US" sz="2600" dirty="0" smtClean="0">
                <a:cs typeface="Calibri" pitchFamily="34" charset="0"/>
              </a:rPr>
              <a:t>Electronic health record implementation to date/</a:t>
            </a:r>
            <a:r>
              <a:rPr lang="en-US" sz="2600" dirty="0" smtClean="0">
                <a:cs typeface="Calibri" pitchFamily="34" charset="0"/>
              </a:rPr>
              <a:t>planned</a:t>
            </a:r>
          </a:p>
          <a:p>
            <a:pPr marL="971550" lvl="1" indent="-285750">
              <a:buFont typeface="Arial" pitchFamily="34" charset="0"/>
              <a:buChar char="•"/>
            </a:pPr>
            <a:r>
              <a:rPr lang="en-US" sz="2600" dirty="0" smtClean="0">
                <a:cs typeface="Calibri" pitchFamily="34" charset="0"/>
              </a:rPr>
              <a:t>Where, how, best to administer PROs, to integrate into clinic flow</a:t>
            </a:r>
            <a:endParaRPr lang="en-US" sz="2600" dirty="0" smtClean="0">
              <a:cs typeface="Calibri" pitchFamily="34" charset="0"/>
            </a:endParaRPr>
          </a:p>
          <a:p>
            <a:pPr marL="971550" lvl="1" indent="-285750">
              <a:buFont typeface="Arial" pitchFamily="34" charset="0"/>
              <a:buChar char="•"/>
            </a:pPr>
            <a:r>
              <a:rPr lang="en-US" sz="2600" dirty="0" smtClean="0">
                <a:cs typeface="Calibri" pitchFamily="34" charset="0"/>
              </a:rPr>
              <a:t>Anticipated barriers to implementing the PROs</a:t>
            </a:r>
          </a:p>
          <a:p>
            <a:pPr marL="971550" lvl="1" indent="-285750">
              <a:buFont typeface="Arial" pitchFamily="34" charset="0"/>
              <a:buChar char="•"/>
            </a:pPr>
            <a:r>
              <a:rPr lang="en-US" sz="2600" dirty="0" smtClean="0">
                <a:cs typeface="Calibri" pitchFamily="34" charset="0"/>
              </a:rPr>
              <a:t>Usefulness of data in improving care</a:t>
            </a:r>
          </a:p>
          <a:p>
            <a:pPr marL="971550" lvl="1" indent="-285750">
              <a:buFont typeface="Arial" pitchFamily="34" charset="0"/>
              <a:buChar char="•"/>
            </a:pPr>
            <a:r>
              <a:rPr lang="en-US" sz="2600" dirty="0" smtClean="0">
                <a:cs typeface="Calibri" pitchFamily="34" charset="0"/>
              </a:rPr>
              <a:t>Identify: available resources on-site/in community to address PRO domains; and usual practice to address these issues within the system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89694" y="767166"/>
          <a:ext cx="8511406" cy="5915062"/>
        </p:xfrm>
        <a:graphic>
          <a:graphicData uri="http://schemas.openxmlformats.org/drawingml/2006/table">
            <a:tbl>
              <a:tblPr/>
              <a:tblGrid>
                <a:gridCol w="1981103"/>
                <a:gridCol w="6530303"/>
              </a:tblGrid>
              <a:tr h="20186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"/>
                          <a:ea typeface="Cambria"/>
                          <a:cs typeface="Times New Roman"/>
                        </a:rPr>
                        <a:t>Domain 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"/>
                          <a:ea typeface="Cambria"/>
                          <a:cs typeface="Times New Roman"/>
                        </a:rPr>
                        <a:t>Final Measure (Source)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7848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1.Demographics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9 items: Sex, date of birth, race, ethnicity, English fluency, occupation, household income, marital status, education, address, insurance status, veteran’s status. Multiple sources including: Census Bureau, IOM, and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National Health Interview Survey (NHIS)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1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2. Overall Health Status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BRFSS Questionnaire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5905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3. Eating Patterns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3 items: Modified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from Starting the Conversation (STC). </a:t>
                      </a:r>
                      <a:b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</a:b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(Adapted from Paxton, AE et al.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Am J </a:t>
                      </a:r>
                      <a:r>
                        <a:rPr lang="en-US" sz="1400" i="1" dirty="0" err="1">
                          <a:latin typeface="Cambria"/>
                          <a:ea typeface="Cambria"/>
                          <a:cs typeface="Times New Roman"/>
                        </a:rPr>
                        <a:t>Prev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 Med,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2011; 40(1):67-71.)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8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Cambria"/>
                          <a:cs typeface="Times New Roman"/>
                        </a:rPr>
                        <a:t>4. Physical Activity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2 items: The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Exercise Vital Sign (</a:t>
                      </a:r>
                      <a:r>
                        <a:rPr lang="en-US" sz="1400" dirty="0" err="1">
                          <a:latin typeface="Cambria"/>
                          <a:ea typeface="Cambria"/>
                          <a:cs typeface="Times New Roman"/>
                        </a:rPr>
                        <a:t>Sallis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, R.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Br J Sports Med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2011; 45(6):473–474)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3961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5.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Stress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Distress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Thermometer (Roth AJ, et al.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Cancer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1998; 15(82):1904-1908.)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57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Cambria"/>
                          <a:cs typeface="Times New Roman"/>
                        </a:rPr>
                        <a:t>6. Anxiety and Depression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4 items:</a:t>
                      </a:r>
                      <a:r>
                        <a:rPr lang="en-US" sz="1400" baseline="0" dirty="0" smtClean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Patient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Health Questionnaire - Depression &amp; Anxiety (PHQ-4) </a:t>
                      </a:r>
                      <a:b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</a:b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(</a:t>
                      </a:r>
                      <a:r>
                        <a:rPr lang="en-US" sz="1400" dirty="0" err="1">
                          <a:latin typeface="Cambria"/>
                          <a:ea typeface="Cambria"/>
                          <a:cs typeface="Times New Roman"/>
                        </a:rPr>
                        <a:t>Kroenke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K, et al.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Psychosomatics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2009; 50(6):613-621.)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4802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7. Sleep 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2 items: a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. Adapted from BRFSS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                b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Cambria"/>
                          <a:ea typeface="Cambria"/>
                          <a:cs typeface="Times New Roman"/>
                        </a:rPr>
                        <a:t>Neuro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-QOL (Item PQSLP04)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40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8. Smoking/ Tobacco </a:t>
                      </a:r>
                      <a:endParaRPr lang="en-US" sz="1400" dirty="0" smtClean="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Use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2</a:t>
                      </a:r>
                      <a:r>
                        <a:rPr lang="en-US" sz="1400" baseline="0" dirty="0" smtClean="0">
                          <a:latin typeface="Cambria"/>
                          <a:ea typeface="Cambria"/>
                          <a:cs typeface="Times New Roman"/>
                        </a:rPr>
                        <a:t> items: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Tobacco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Use Screener </a:t>
                      </a: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(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Adapted from</a:t>
                      </a: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Times New Roman"/>
                        </a:rPr>
                        <a:t>YRBSS Questionnaire)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  <a:tr h="43500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9. Risky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Drinking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Alcohol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Use Screener (Smith PC, et al. 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J Gen Intern Med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2009; 24(7):783-788)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0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10. Substance </a:t>
                      </a: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Use</a:t>
                      </a:r>
                      <a:endParaRPr lang="en-US" sz="14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Cambria"/>
                          <a:cs typeface="Times New Roman"/>
                        </a:rPr>
                        <a:t>1 item: NIDA 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Quick Screen (Smith PC, et al.  </a:t>
                      </a:r>
                      <a:r>
                        <a:rPr lang="en-US" sz="1400" i="1" dirty="0">
                          <a:latin typeface="Cambria"/>
                          <a:ea typeface="Cambria"/>
                          <a:cs typeface="Times New Roman"/>
                        </a:rPr>
                        <a:t>Arch Intern Med</a:t>
                      </a:r>
                      <a:r>
                        <a:rPr lang="en-US" sz="1400" dirty="0">
                          <a:latin typeface="Cambria"/>
                          <a:ea typeface="Cambria"/>
                          <a:cs typeface="Times New Roman"/>
                        </a:rPr>
                        <a:t> 2010, 170(13): 1155-1160.)</a:t>
                      </a:r>
                    </a:p>
                  </a:txBody>
                  <a:tcPr marL="33324" marR="33324" marT="5554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B9DF"/>
                    </a:solidFill>
                  </a:tcPr>
                </a:tc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/>
            </a:r>
            <a:b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</a:br>
            <a:r>
              <a:rPr lang="en-US" sz="3600" b="1" dirty="0" smtClean="0">
                <a:ea typeface="+mj-ea"/>
                <a:cs typeface="Calibri" pitchFamily="34" charset="0"/>
              </a:rPr>
              <a:t>Phase 2: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Calibri" pitchFamily="34" charset="0"/>
              </a:rPr>
              <a:t>Domains for PRO Measure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/>
            </a:r>
            <a:b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</a:b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238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86" y="282514"/>
            <a:ext cx="7782498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Patient “Health Update” Excerpt</a:t>
            </a:r>
            <a:endParaRPr lang="en-US" sz="3600" b="1" dirty="0"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85" y="1387360"/>
            <a:ext cx="7782499" cy="45930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09575"/>
            <a:ext cx="7475294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Patient “Health Update” Excerpt</a:t>
            </a:r>
            <a:endParaRPr lang="en-US" sz="3600" b="1" dirty="0"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90675"/>
            <a:ext cx="7475294" cy="39538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818" y="390525"/>
            <a:ext cx="7490004" cy="868362"/>
          </a:xfrm>
        </p:spPr>
        <p:txBody>
          <a:bodyPr/>
          <a:lstStyle/>
          <a:p>
            <a:r>
              <a:rPr lang="en-US" sz="2800" b="1" dirty="0" smtClean="0">
                <a:cs typeface="Calibri" pitchFamily="34" charset="0"/>
              </a:rPr>
              <a:t>Post- “PRO collection” Patient Questionnaire</a:t>
            </a:r>
            <a:endParaRPr lang="en-US" sz="2800" b="1" dirty="0">
              <a:cs typeface="Calibri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91818" y="1362790"/>
            <a:ext cx="8599782" cy="5401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latin typeface="Calibri" pitchFamily="34" charset="0"/>
                <a:ea typeface="Arial" pitchFamily="34" charset="0"/>
                <a:cs typeface="Calibri" pitchFamily="34" charset="0"/>
              </a:rPr>
              <a:t> </a:t>
            </a:r>
            <a:r>
              <a:rPr kumimoji="0" 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9-item,</a:t>
            </a:r>
            <a:r>
              <a:rPr kumimoji="0" lang="en-US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 self-administered questionnaire</a:t>
            </a:r>
            <a:endParaRPr kumimoji="0" lang="en-US" sz="40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kumimoji="0" lang="en-US" sz="160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 Office staff hands questionnaire packet to </a:t>
            </a:r>
          </a:p>
          <a:p>
            <a:pPr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 patients after visit who completed “Health Update”</a:t>
            </a:r>
          </a:p>
          <a:p>
            <a:pPr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lang="en-US" sz="1600" dirty="0" smtClean="0">
              <a:ea typeface="Arial" pitchFamily="34" charset="0"/>
              <a:cs typeface="Calibri" pitchFamily="34" charset="0"/>
            </a:endParaRPr>
          </a:p>
          <a:p>
            <a:pPr indent="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 Packet includes: questionnaire, $5 gift card, self-</a:t>
            </a:r>
          </a:p>
          <a:p>
            <a:pPr marL="285750" fontAlgn="base">
              <a:spcBef>
                <a:spcPct val="0"/>
              </a:spcBef>
              <a:spcAft>
                <a:spcPct val="0"/>
              </a:spcAft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addressed stamped envelope for mailing back form</a:t>
            </a:r>
          </a:p>
          <a:p>
            <a:pPr indent="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endParaRPr lang="en-US" sz="1600" dirty="0" smtClean="0">
              <a:ea typeface="Arial" pitchFamily="34" charset="0"/>
              <a:cs typeface="Calibri" pitchFamily="34" charset="0"/>
            </a:endParaRPr>
          </a:p>
          <a:p>
            <a:pPr marL="285750" marR="0" lvl="0" indent="-285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Low literacy patients may need assistance from office staff or family member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lang="en-US" sz="1600" dirty="0" smtClean="0">
              <a:ea typeface="Arial" pitchFamily="34" charset="0"/>
              <a:cs typeface="Calibri" pitchFamily="34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 Phase 1 data may shape protocol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kumimoji="0" lang="en-US" sz="28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			                    		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7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sspear\AppData\Local\Microsoft\Windows\Temporary Internet Files\Content.IE5\AOBY31FB\MC90043982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7005" y="552450"/>
            <a:ext cx="1364570" cy="1364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499" y="476250"/>
            <a:ext cx="8753475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Patient Questionnaire Excerpt</a:t>
            </a:r>
            <a:endParaRPr lang="en-US" sz="3600" b="1" dirty="0">
              <a:cs typeface="Calibri" pitchFamily="34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4629" y="1724025"/>
            <a:ext cx="7383817" cy="449100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7128"/>
            <a:ext cx="9144000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Post - “PRO collection” Patient Interviews</a:t>
            </a:r>
            <a:endParaRPr lang="en-US" sz="3600" b="1" dirty="0">
              <a:cs typeface="Calibri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52449" y="1823681"/>
            <a:ext cx="8077201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marR="0" lvl="0" indent="-228600" defTabSz="914400" rtl="0" eaLnBrk="1" fontAlgn="base" latinLnBrk="0" hangingPunct="1"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kumimoji="0" lang="en-US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To elicit patient experience with the “PRO” questions and process</a:t>
            </a: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kumimoji="0" lang="en-US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228600" marR="0" lvl="0" indent="-228600" defTabSz="914400" rtl="0" eaLnBrk="1" fontAlgn="base" latinLnBrk="0" hangingPunct="1"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Focus on the “who, when, what, where, and how” of completing the Health Update, ease of administration, and acceptability </a:t>
            </a: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kumimoji="0" lang="en-US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228600" indent="-228600"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On-site recruiting of patients after their visits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	</a:t>
            </a:r>
          </a:p>
          <a:p>
            <a:pPr marL="0" marR="0" lvl="0" indent="0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		                    		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7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35483"/>
            <a:ext cx="9144000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Patient Interviews, cont</a:t>
            </a:r>
            <a:r>
              <a:rPr lang="en-US" sz="3600" b="1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33374" y="1734732"/>
            <a:ext cx="8486775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indent="-228600"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Recorded and transcribed by Copper Conferencing Service (similar to interview with staff)</a:t>
            </a:r>
          </a:p>
          <a:p>
            <a:pPr marR="0" lvl="0" indent="228600" defTabSz="914400" rtl="0" eaLnBrk="1" fontAlgn="base" latinLnBrk="0" hangingPunct="1"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lang="en-US" sz="2800" b="1" dirty="0" smtClean="0">
              <a:ea typeface="Arial" pitchFamily="34" charset="0"/>
              <a:cs typeface="Calibri" pitchFamily="34" charset="0"/>
            </a:endParaRPr>
          </a:p>
          <a:p>
            <a:pPr marR="0" lvl="0" indent="228600" defTabSz="914400" rtl="0" eaLnBrk="1" fontAlgn="base" latinLnBrk="0" hangingPunct="1"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Participants receive $25 gift cards (e.g., Target)</a:t>
            </a:r>
          </a:p>
          <a:p>
            <a:pPr marR="0" lvl="0" indent="228600" defTabSz="914400" rtl="0" eaLnBrk="1" fontAlgn="base" latinLnBrk="0" hangingPunct="1"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lang="en-US" sz="2800" dirty="0" smtClean="0">
              <a:ea typeface="Arial" pitchFamily="34" charset="0"/>
              <a:cs typeface="Calibri" pitchFamily="34" charset="0"/>
            </a:endParaRPr>
          </a:p>
          <a:p>
            <a:pPr marL="228600" lvl="0" indent="-228600"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ea typeface="Arial" pitchFamily="34" charset="0"/>
                <a:cs typeface="Calibri" pitchFamily="34" charset="0"/>
              </a:rPr>
              <a:t>Interview data analyzed for key themes, e.g.,   usefulness of data, challenges, recommendations</a:t>
            </a:r>
          </a:p>
          <a:p>
            <a:pPr lvl="0" fontAlgn="base">
              <a:spcBef>
                <a:spcPts val="600"/>
              </a:spcBef>
              <a:spcAft>
                <a:spcPct val="0"/>
              </a:spcAft>
              <a:tabLst>
                <a:tab pos="3657600" algn="l"/>
              </a:tabLst>
            </a:pPr>
            <a:r>
              <a:rPr lang="en-US" sz="1100" dirty="0" smtClean="0">
                <a:latin typeface="Comic Sans MS" pitchFamily="66" charset="0"/>
                <a:ea typeface="Arial" pitchFamily="34" charset="0"/>
                <a:cs typeface="Times New Roman" pitchFamily="18" charset="0"/>
              </a:rPr>
              <a:t>	</a:t>
            </a:r>
          </a:p>
          <a:p>
            <a:pPr marL="0" marR="0" lvl="0" indent="0" defTabSz="914400" rtl="0" eaLnBrk="1" fontAlgn="base" latinLnBrk="0" hangingPunct="1"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2800" b="1" dirty="0" smtClean="0">
              <a:latin typeface="Calibri" pitchFamily="34" charset="0"/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	</a:t>
            </a:r>
          </a:p>
          <a:p>
            <a:pPr marL="0" marR="0" lvl="0" indent="0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		                    		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7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8650"/>
            <a:ext cx="9143999" cy="868362"/>
          </a:xfrm>
        </p:spPr>
        <p:txBody>
          <a:bodyPr/>
          <a:lstStyle/>
          <a:p>
            <a:r>
              <a:rPr lang="en-US" sz="3200" b="1" dirty="0" smtClean="0">
                <a:cs typeface="Calibri" pitchFamily="34" charset="0"/>
              </a:rPr>
              <a:t>Post- “PRO collection” Provider/Staff Interviews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450" y="1914525"/>
            <a:ext cx="8458200" cy="4056062"/>
          </a:xfrm>
        </p:spPr>
        <p:txBody>
          <a:bodyPr>
            <a:normAutofit/>
          </a:bodyPr>
          <a:lstStyle/>
          <a:p>
            <a:pPr marL="228600" indent="-228600">
              <a:buFont typeface="Arial" pitchFamily="34" charset="0"/>
              <a:buChar char="•"/>
            </a:pPr>
            <a:r>
              <a:rPr lang="en-US" sz="2800" dirty="0" smtClean="0"/>
              <a:t>Gather data from staff about implementation, impact, workflow, and ways for improvement ($25)</a:t>
            </a:r>
          </a:p>
          <a:p>
            <a:pPr marL="228600" indent="-228600">
              <a:buFont typeface="Arial" pitchFamily="34" charset="0"/>
              <a:buChar char="•"/>
            </a:pPr>
            <a:r>
              <a:rPr lang="en-US" sz="2800" dirty="0" smtClean="0"/>
              <a:t>Solicit guidance for next steps (e.g., large scale implementation practice change)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0338"/>
            <a:ext cx="9144000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Guidance for Providers</a:t>
            </a:r>
            <a:endParaRPr lang="en-US" sz="3600" b="1" dirty="0">
              <a:cs typeface="Calibri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91820" y="1028700"/>
            <a:ext cx="461790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lang="en-US" sz="2200" b="1" u="sng" dirty="0" smtClean="0">
                <a:ea typeface="Arial" pitchFamily="34" charset="0"/>
                <a:cs typeface="Calibri" pitchFamily="34" charset="0"/>
              </a:rPr>
              <a:t>Scoring Template</a:t>
            </a:r>
            <a:endParaRPr lang="en-US" sz="2200" b="1" dirty="0" smtClean="0"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lang="en-US" sz="2200" dirty="0" smtClean="0">
                <a:ea typeface="Arial" pitchFamily="34" charset="0"/>
                <a:cs typeface="Calibri" pitchFamily="34" charset="0"/>
              </a:rPr>
              <a:t>Annotated clinician version of “PRO measures” indicating out of range values to assist in scoring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2200" dirty="0" smtClean="0"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2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Provider Guidance Form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220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1 </a:t>
            </a:r>
            <a:r>
              <a:rPr kumimoji="0" lang="en-US" sz="2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page front &amp; back, help to interpret “PRO” results &amp; guide follow-up assessment/treatment</a:t>
            </a:r>
            <a:endParaRPr kumimoji="0" lang="en-US" sz="2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2200" dirty="0" smtClean="0"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2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Times New Roman" pitchFamily="18" charset="0"/>
              </a:rPr>
              <a:t>Provider Resource</a:t>
            </a:r>
            <a:r>
              <a:rPr kumimoji="0" lang="en-US" sz="2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Times New Roman" pitchFamily="18" charset="0"/>
              </a:rPr>
              <a:t> Packet</a:t>
            </a:r>
            <a:r>
              <a:rPr kumimoji="0" lang="en-US" sz="2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Times New Roman" pitchFamily="18" charset="0"/>
              </a:rPr>
              <a:t> Detailed hard copy/electronic resource to summarize evidence for follow-up/treatment, links to available web resources, inclusion of local resources at site discretion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doctor-pati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9844" y="2151446"/>
            <a:ext cx="3290909" cy="24727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1950"/>
            <a:ext cx="9144000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Data Compilation across Sites</a:t>
            </a:r>
            <a:endParaRPr lang="en-US" sz="3600" b="1" dirty="0">
              <a:cs typeface="Calibri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83915" y="1456521"/>
            <a:ext cx="8169560" cy="5401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fontAlgn="base">
              <a:spcBef>
                <a:spcPct val="0"/>
              </a:spcBef>
              <a:spcAft>
                <a:spcPct val="0"/>
              </a:spcAft>
              <a:tabLst>
                <a:tab pos="3657600" algn="l"/>
              </a:tabLst>
            </a:pPr>
            <a:r>
              <a:rPr lang="en-US" sz="2600" b="1" dirty="0" smtClean="0">
                <a:ea typeface="Arial" pitchFamily="34" charset="0"/>
                <a:cs typeface="Calibri" pitchFamily="34" charset="0"/>
              </a:rPr>
              <a:t>Qualitative Data: 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1200" b="1" dirty="0" smtClean="0">
              <a:ea typeface="Arial" pitchFamily="34" charset="0"/>
              <a:cs typeface="Calibri" pitchFamily="34" charset="0"/>
            </a:endParaRP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400" dirty="0" smtClean="0">
                <a:ea typeface="Arial" pitchFamily="34" charset="0"/>
                <a:cs typeface="Calibri" pitchFamily="34" charset="0"/>
              </a:rPr>
              <a:t>For sites using Copper Conferencing, data will be centrally transcribed by service and compiled for analysis 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2400" dirty="0" smtClean="0">
              <a:ea typeface="Arial" pitchFamily="34" charset="0"/>
              <a:cs typeface="Calibri" pitchFamily="34" charset="0"/>
            </a:endParaRPr>
          </a:p>
          <a:p>
            <a:pPr marL="171450" indent="-171450" fontAlgn="base">
              <a:spcBef>
                <a:spcPct val="0"/>
              </a:spcBef>
              <a:spcAft>
                <a:spcPct val="0"/>
              </a:spcAft>
              <a:tabLst>
                <a:tab pos="3657600" algn="l"/>
              </a:tabLst>
            </a:pPr>
            <a:r>
              <a:rPr lang="en-US" sz="2600" b="1" dirty="0" smtClean="0">
                <a:ea typeface="Arial" pitchFamily="34" charset="0"/>
                <a:cs typeface="Calibri" pitchFamily="34" charset="0"/>
              </a:rPr>
              <a:t>Quantitative Data: </a:t>
            </a:r>
            <a:endParaRPr lang="en-US" sz="800" b="1" dirty="0" smtClean="0">
              <a:ea typeface="Arial" pitchFamily="34" charset="0"/>
              <a:cs typeface="Calibri" pitchFamily="34" charset="0"/>
            </a:endParaRP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endParaRPr lang="en-US" sz="1200" b="1" dirty="0" smtClean="0">
              <a:ea typeface="Arial" pitchFamily="34" charset="0"/>
              <a:cs typeface="Calibri" pitchFamily="34" charset="0"/>
            </a:endParaRP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400" dirty="0" smtClean="0">
                <a:ea typeface="Arial" pitchFamily="34" charset="0"/>
                <a:cs typeface="Calibri" pitchFamily="34" charset="0"/>
              </a:rPr>
              <a:t>All clinics asked to mail UCLA a copy of patient forms, stripped of identifying information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lang="en-US" sz="2400" dirty="0" smtClean="0">
              <a:ea typeface="Arial" pitchFamily="34" charset="0"/>
              <a:cs typeface="Calibri" pitchFamily="34" charset="0"/>
            </a:endParaRP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 UCLA</a:t>
            </a:r>
            <a:r>
              <a:rPr kumimoji="0" lang="en-US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 </a:t>
            </a:r>
            <a:r>
              <a:rPr lang="en-US" sz="2400" dirty="0" smtClean="0">
                <a:ea typeface="Arial" pitchFamily="34" charset="0"/>
                <a:cs typeface="Calibri" pitchFamily="34" charset="0"/>
              </a:rPr>
              <a:t>will scan f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orms f</a:t>
            </a:r>
            <a:r>
              <a:rPr kumimoji="0" lang="en-US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or </a:t>
            </a:r>
            <a:r>
              <a:rPr lang="en-US" sz="2400" dirty="0" smtClean="0">
                <a:ea typeface="Arial" pitchFamily="34" charset="0"/>
                <a:cs typeface="Calibri" pitchFamily="34" charset="0"/>
              </a:rPr>
              <a:t>easy </a:t>
            </a:r>
            <a:r>
              <a:rPr kumimoji="0" lang="en-US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Arial" pitchFamily="34" charset="0"/>
                <a:cs typeface="Calibri" pitchFamily="34" charset="0"/>
              </a:rPr>
              <a:t>data capture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endParaRPr kumimoji="0" lang="en-US" sz="240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400" dirty="0" smtClean="0">
                <a:ea typeface="Arial" pitchFamily="34" charset="0"/>
                <a:cs typeface="Calibri" pitchFamily="34" charset="0"/>
              </a:rPr>
              <a:t> UCLA will share descriptive data with participating  </a:t>
            </a:r>
          </a:p>
          <a:p>
            <a:pPr marL="171450" marR="0" lvl="0" indent="-1714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lang="en-US" sz="2400" dirty="0" smtClean="0">
                <a:ea typeface="Arial" pitchFamily="34" charset="0"/>
                <a:cs typeface="Calibri" pitchFamily="34" charset="0"/>
              </a:rPr>
              <a:t>   sites</a:t>
            </a:r>
            <a:endParaRPr kumimoji="0" lang="en-US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Arial" pitchFamily="34" charset="0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7600" algn="l"/>
              </a:tabLst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			                    		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7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557" y="435483"/>
            <a:ext cx="8170172" cy="868362"/>
          </a:xfrm>
        </p:spPr>
        <p:txBody>
          <a:bodyPr/>
          <a:lstStyle/>
          <a:p>
            <a:r>
              <a:rPr lang="en-US" sz="3600" b="1" dirty="0" smtClean="0">
                <a:cs typeface="Calibri" pitchFamily="34" charset="0"/>
              </a:rPr>
              <a:t>Involvement of other CPCRN Sites</a:t>
            </a:r>
            <a:endParaRPr lang="en-US" sz="3600" b="1" dirty="0">
              <a:cs typeface="Calibri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755365" y="1695115"/>
            <a:ext cx="803621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indent="-228600"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cs typeface="Calibri" pitchFamily="34" charset="0"/>
              </a:rPr>
              <a:t>UCLA can provide all IRB approved documents for Phase 1 and 2 (everything we have)</a:t>
            </a:r>
          </a:p>
          <a:p>
            <a:pPr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endParaRPr lang="en-US" sz="2800" dirty="0" smtClean="0">
              <a:cs typeface="Calibri" pitchFamily="34" charset="0"/>
            </a:endParaRPr>
          </a:p>
          <a:p>
            <a:pPr marL="228600" indent="-228600"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cs typeface="Calibri" pitchFamily="34" charset="0"/>
              </a:rPr>
              <a:t>Phase 1 completed by May 15th to be included in initial write-up</a:t>
            </a:r>
          </a:p>
          <a:p>
            <a:pPr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endParaRPr lang="en-US" sz="2800" dirty="0" smtClean="0">
              <a:cs typeface="Calibri" pitchFamily="34" charset="0"/>
            </a:endParaRPr>
          </a:p>
          <a:p>
            <a:pPr marL="228600" indent="-228600" fontAlgn="base">
              <a:spcAft>
                <a:spcPct val="0"/>
              </a:spcAft>
              <a:buFont typeface="Arial" pitchFamily="34" charset="0"/>
              <a:buChar char="•"/>
              <a:tabLst>
                <a:tab pos="3657600" algn="l"/>
              </a:tabLst>
            </a:pPr>
            <a:r>
              <a:rPr lang="en-US" sz="2800" dirty="0" smtClean="0">
                <a:cs typeface="Calibri" pitchFamily="34" charset="0"/>
              </a:rPr>
              <a:t>Some sites may opt to do Phase 2 only, </a:t>
            </a:r>
          </a:p>
          <a:p>
            <a:pPr marL="228600" indent="-228600" fontAlgn="base">
              <a:spcAft>
                <a:spcPct val="0"/>
              </a:spcAft>
              <a:tabLst>
                <a:tab pos="3657600" algn="l"/>
              </a:tabLst>
            </a:pPr>
            <a:r>
              <a:rPr lang="en-US" sz="2800" dirty="0" smtClean="0">
                <a:cs typeface="Calibri" pitchFamily="34" charset="0"/>
              </a:rPr>
              <a:t>  but some preliminary information gathering </a:t>
            </a:r>
            <a:r>
              <a:rPr lang="en-US" sz="2800" dirty="0" smtClean="0">
                <a:cs typeface="Calibri" pitchFamily="34" charset="0"/>
              </a:rPr>
              <a:t>still needed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		                    		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57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kwell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Inkwell">
      <a:maj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Inkwell.thmx</Template>
  <TotalTime>644</TotalTime>
  <Words>959</Words>
  <Application>Microsoft Macintosh PowerPoint</Application>
  <PresentationFormat>On-screen Show (4:3)</PresentationFormat>
  <Paragraphs>126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Inkwell</vt:lpstr>
      <vt:lpstr>Implementing Patient-Reported Outcome Measures with Diverse Primary Care Patients </vt:lpstr>
      <vt:lpstr>PowerPoint Presentation</vt:lpstr>
      <vt:lpstr>Description of Phase 1</vt:lpstr>
      <vt:lpstr>PowerPoint Presentation</vt:lpstr>
      <vt:lpstr>Patient “Health Update” Excerpt</vt:lpstr>
      <vt:lpstr>Patient “Health Update” Excerpt</vt:lpstr>
      <vt:lpstr>Post- “PRO collection” Patient Questionnaire</vt:lpstr>
      <vt:lpstr>Patient Questionnaire Excerpt</vt:lpstr>
      <vt:lpstr>Post - “PRO collection” Patient Interviews</vt:lpstr>
      <vt:lpstr>Patient Interviews, cont.</vt:lpstr>
      <vt:lpstr>Post- “PRO collection” Provider/Staff Interviews </vt:lpstr>
      <vt:lpstr>Guidance for Providers</vt:lpstr>
      <vt:lpstr>Data Compilation across Sites</vt:lpstr>
      <vt:lpstr>Involvement of other CPCRN Sites</vt:lpstr>
    </vt:vector>
  </TitlesOfParts>
  <Company>University of Washington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Hector Rodriguez</dc:creator>
  <cp:lastModifiedBy>Roshan  Bastani, PhD</cp:lastModifiedBy>
  <cp:revision>86</cp:revision>
  <dcterms:created xsi:type="dcterms:W3CDTF">2011-12-11T15:22:39Z</dcterms:created>
  <dcterms:modified xsi:type="dcterms:W3CDTF">2012-03-22T03:26:50Z</dcterms:modified>
</cp:coreProperties>
</file>