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7"/>
  </p:notesMasterIdLst>
  <p:handoutMasterIdLst>
    <p:handoutMasterId r:id="rId48"/>
  </p:handoutMasterIdLst>
  <p:sldIdLst>
    <p:sldId id="272" r:id="rId2"/>
    <p:sldId id="273" r:id="rId3"/>
    <p:sldId id="274" r:id="rId4"/>
    <p:sldId id="275" r:id="rId5"/>
    <p:sldId id="276" r:id="rId6"/>
    <p:sldId id="277" r:id="rId7"/>
    <p:sldId id="278" r:id="rId8"/>
    <p:sldId id="279" r:id="rId9"/>
    <p:sldId id="280" r:id="rId10"/>
    <p:sldId id="281" r:id="rId11"/>
    <p:sldId id="282" r:id="rId12"/>
    <p:sldId id="283" r:id="rId13"/>
    <p:sldId id="284" r:id="rId14"/>
    <p:sldId id="285" r:id="rId15"/>
    <p:sldId id="286" r:id="rId16"/>
    <p:sldId id="287" r:id="rId17"/>
    <p:sldId id="288" r:id="rId18"/>
    <p:sldId id="289" r:id="rId19"/>
    <p:sldId id="290" r:id="rId20"/>
    <p:sldId id="291" r:id="rId21"/>
    <p:sldId id="292" r:id="rId22"/>
    <p:sldId id="293" r:id="rId23"/>
    <p:sldId id="294" r:id="rId24"/>
    <p:sldId id="295" r:id="rId25"/>
    <p:sldId id="296" r:id="rId26"/>
    <p:sldId id="297" r:id="rId27"/>
    <p:sldId id="298" r:id="rId28"/>
    <p:sldId id="299" r:id="rId29"/>
    <p:sldId id="300" r:id="rId30"/>
    <p:sldId id="301" r:id="rId31"/>
    <p:sldId id="302" r:id="rId32"/>
    <p:sldId id="303" r:id="rId33"/>
    <p:sldId id="304" r:id="rId34"/>
    <p:sldId id="305" r:id="rId35"/>
    <p:sldId id="306" r:id="rId36"/>
    <p:sldId id="269" r:id="rId37"/>
    <p:sldId id="268" r:id="rId38"/>
    <p:sldId id="258" r:id="rId39"/>
    <p:sldId id="261" r:id="rId40"/>
    <p:sldId id="264" r:id="rId41"/>
    <p:sldId id="266" r:id="rId42"/>
    <p:sldId id="265" r:id="rId43"/>
    <p:sldId id="267" r:id="rId44"/>
    <p:sldId id="271" r:id="rId45"/>
    <p:sldId id="307" r:id="rId4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877" autoAdjust="0"/>
    <p:restoredTop sz="94660"/>
  </p:normalViewPr>
  <p:slideViewPr>
    <p:cSldViewPr snapToGrid="0" snapToObjects="1" showGuides="1">
      <p:cViewPr varScale="1">
        <p:scale>
          <a:sx n="104" d="100"/>
          <a:sy n="104" d="100"/>
        </p:scale>
        <p:origin x="-240" y="-96"/>
      </p:cViewPr>
      <p:guideLst>
        <p:guide orient="horz" pos="4082"/>
        <p:guide pos="324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presProps" Target="presProps.xml"/><Relationship Id="rId51" Type="http://schemas.openxmlformats.org/officeDocument/2006/relationships/viewProps" Target="viewProps.xml"/><Relationship Id="rId52" Type="http://schemas.openxmlformats.org/officeDocument/2006/relationships/theme" Target="theme/theme1.xml"/><Relationship Id="rId53"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notesMaster" Target="notesMasters/notesMaster1.xml"/><Relationship Id="rId48" Type="http://schemas.openxmlformats.org/officeDocument/2006/relationships/handoutMaster" Target="handoutMasters/handoutMaster1.xml"/><Relationship Id="rId4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2ED9AA2-EF5B-2743-A539-C763E1B7D68A}" type="datetimeFigureOut">
              <a:rPr lang="en-US" smtClean="0"/>
              <a:t>3/19/12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D48C1B6-67C8-0942-B3C7-81818FD787A8}" type="slidenum">
              <a:rPr lang="en-US" smtClean="0"/>
              <a:t>‹#›</a:t>
            </a:fld>
            <a:endParaRPr lang="en-US"/>
          </a:p>
        </p:txBody>
      </p:sp>
    </p:spTree>
    <p:extLst>
      <p:ext uri="{BB962C8B-B14F-4D97-AF65-F5344CB8AC3E}">
        <p14:creationId xmlns:p14="http://schemas.microsoft.com/office/powerpoint/2010/main" val="366406634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5426AF-BDAF-774A-BC9E-8087FA81CB7E}" type="datetimeFigureOut">
              <a:rPr lang="en-US" smtClean="0"/>
              <a:t>3/19/12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4AC3191-DB8D-AE49-9C64-9685411CE9A1}" type="slidenum">
              <a:rPr lang="en-US" smtClean="0"/>
              <a:t>‹#›</a:t>
            </a:fld>
            <a:endParaRPr lang="en-US"/>
          </a:p>
        </p:txBody>
      </p:sp>
    </p:spTree>
    <p:extLst>
      <p:ext uri="{BB962C8B-B14F-4D97-AF65-F5344CB8AC3E}">
        <p14:creationId xmlns:p14="http://schemas.microsoft.com/office/powerpoint/2010/main" val="398161267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1</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I’m going to spend the first half of the</a:t>
            </a:r>
            <a:r>
              <a:rPr lang="en-US" baseline="0" dirty="0" smtClean="0">
                <a:latin typeface="Arial" charset="0"/>
                <a:ea typeface="ＭＳ Ｐゴシック" charset="-128"/>
                <a:cs typeface="ＭＳ Ｐゴシック" charset="-128"/>
              </a:rPr>
              <a:t> presentation describing the rationale and vision for a marketing and distribution system to improve dissemination, then Peter will show you how we’ve tested this system and what we found.  Let’s start with a question for the audience…</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2</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We</a:t>
            </a:r>
            <a:r>
              <a:rPr lang="en-US" baseline="0" dirty="0" smtClean="0">
                <a:latin typeface="Arial" charset="0"/>
                <a:ea typeface="ＭＳ Ｐゴシック" charset="-128"/>
                <a:cs typeface="ＭＳ Ｐゴシック" charset="-128"/>
              </a:rPr>
              <a:t> believe that while more dissemination knowledge may help get more dissemination, that alone won’t be nearly enough.</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3</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Or as </a:t>
            </a:r>
            <a:r>
              <a:rPr lang="en-US" dirty="0" err="1" smtClean="0">
                <a:latin typeface="Arial" charset="0"/>
                <a:ea typeface="ＭＳ Ｐゴシック" charset="-128"/>
                <a:cs typeface="ＭＳ Ｐゴシック" charset="-128"/>
              </a:rPr>
              <a:t>Petroski</a:t>
            </a:r>
            <a:r>
              <a:rPr lang="en-US" dirty="0" smtClean="0">
                <a:latin typeface="Arial" charset="0"/>
                <a:ea typeface="ＭＳ Ｐゴシック" charset="-128"/>
                <a:cs typeface="ＭＳ Ｐゴシック" charset="-128"/>
              </a:rPr>
              <a:t> put it,</a:t>
            </a:r>
            <a:r>
              <a:rPr lang="en-US" baseline="0" dirty="0" smtClean="0">
                <a:latin typeface="Arial" charset="0"/>
                <a:ea typeface="ＭＳ Ｐゴシック" charset="-128"/>
                <a:cs typeface="ＭＳ Ｐゴシック" charset="-128"/>
              </a:rPr>
              <a:t> Science is about knowing, but APPLYING that knowledge requires </a:t>
            </a:r>
            <a:r>
              <a:rPr lang="en-US" baseline="0" smtClean="0">
                <a:latin typeface="Arial" charset="0"/>
                <a:ea typeface="ＭＳ Ｐゴシック" charset="-128"/>
                <a:cs typeface="ＭＳ Ｐゴシック" charset="-128"/>
              </a:rPr>
              <a:t>different toolbox</a:t>
            </a:r>
            <a:r>
              <a:rPr lang="en-US" smtClean="0">
                <a:latin typeface="Arial" charset="0"/>
                <a:ea typeface="ＭＳ Ｐゴシック" charset="-128"/>
                <a:cs typeface="ＭＳ Ｐゴシック" charset="-128"/>
              </a:rPr>
              <a:t>   </a:t>
            </a:r>
            <a:endParaRPr lang="en-US" dirty="0" smtClean="0">
              <a:latin typeface="Arial" charset="0"/>
              <a:ea typeface="ＭＳ Ｐゴシック" charset="-128"/>
              <a:cs typeface="ＭＳ Ｐゴシック" charset="-128"/>
            </a:endParaRPr>
          </a:p>
          <a:p>
            <a:pPr eaLnBrk="1" hangingPunct="1"/>
            <a:endParaRPr lang="en-US" dirty="0" smtClean="0">
              <a:latin typeface="Arial" charset="0"/>
              <a:ea typeface="ＭＳ Ｐゴシック" charset="-128"/>
              <a:cs typeface="ＭＳ Ｐゴシック" charset="-128"/>
            </a:endParaRPr>
          </a:p>
          <a:p>
            <a:pPr eaLnBrk="1" hangingPunct="1"/>
            <a:r>
              <a:rPr lang="en-US" dirty="0" smtClean="0">
                <a:latin typeface="Arial" charset="0"/>
                <a:ea typeface="ＭＳ Ｐゴシック" charset="-128"/>
                <a:cs typeface="ＭＳ Ｐゴシック" charset="-128"/>
              </a:rPr>
              <a:t>More dissemination knowledge won’t replace the need for</a:t>
            </a:r>
            <a:r>
              <a:rPr lang="en-US" baseline="0" dirty="0" smtClean="0">
                <a:latin typeface="Arial" charset="0"/>
                <a:ea typeface="ＭＳ Ｐゴシック" charset="-128"/>
                <a:cs typeface="ＭＳ Ｐゴシック" charset="-128"/>
              </a:rPr>
              <a:t> systems and infrastructure to support dissemination</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4</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5</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You still have to build one of these…   What’s the equivalent of this for our work</a:t>
            </a:r>
            <a:r>
              <a:rPr lang="en-US" baseline="0" dirty="0" smtClean="0">
                <a:latin typeface="Arial" charset="0"/>
                <a:ea typeface="ＭＳ Ｐゴシック" charset="-128"/>
                <a:cs typeface="ＭＳ Ｐゴシック" charset="-128"/>
              </a:rPr>
              <a:t> as researchers?</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6</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aseline="0" dirty="0" smtClean="0">
                <a:latin typeface="Arial" charset="0"/>
                <a:ea typeface="ＭＳ Ｐゴシック" charset="-128"/>
                <a:cs typeface="ＭＳ Ｐゴシック" charset="-128"/>
              </a:rPr>
              <a:t>Over the last four years, Bernhardt, Casey, Dearing have been thinking and writing about this challenge…</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7</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dirty="0" smtClean="0">
                <a:effectLst/>
              </a:rPr>
              <a:t>… and when we looked closely at how other goods and services were marketed and distributed, it was clear that there were processes, systems and infrastructure that we lack for translating research into practice.  </a:t>
            </a:r>
          </a:p>
          <a:p>
            <a:pPr eaLnBrk="1" hangingPunct="1"/>
            <a:endParaRPr lang="en-US" dirty="0">
              <a:latin typeface="Arial" charset="0"/>
              <a:ea typeface="ＭＳ Ｐゴシック" charset="-128"/>
              <a:cs typeface="ＭＳ Ｐゴシック"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8</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Three things stood out to us:  (1)</a:t>
            </a:r>
            <a:r>
              <a:rPr lang="en-US" baseline="0" dirty="0" smtClean="0">
                <a:latin typeface="Arial" charset="0"/>
                <a:ea typeface="ＭＳ Ｐゴシック" charset="-128"/>
                <a:cs typeface="ＭＳ Ｐゴシック" charset="-128"/>
              </a:rPr>
              <a:t> dissemination should be more demand-driven; (2) a good system should yield more practice-ready research, and (3) we need specialists – not researchers – to do this work throughout the process, especially promotion &amp; support in working directly with adopters</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9</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There is a fairly widespread</a:t>
            </a:r>
            <a:r>
              <a:rPr lang="en-US" baseline="0" dirty="0" smtClean="0">
                <a:latin typeface="Arial" charset="0"/>
                <a:ea typeface="ＭＳ Ｐゴシック" charset="-128"/>
                <a:cs typeface="ＭＳ Ｐゴシック" charset="-128"/>
              </a:rPr>
              <a:t> assumption among researchers, reviewers and funders that all EBIs should be disseminated.  You see it at this meeting, we drill it into students, but is it REALISTIC?  Is it even FEASIBLE?</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10</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Maybe if it was free and easy</a:t>
            </a:r>
            <a:r>
              <a:rPr lang="en-US" baseline="0" dirty="0" smtClean="0">
                <a:latin typeface="Arial" charset="0"/>
                <a:ea typeface="ＭＳ Ｐゴシック" charset="-128"/>
                <a:cs typeface="ＭＳ Ｐゴシック" charset="-128"/>
              </a:rPr>
              <a:t> to disseminate, and if everything we created was in high demand.  But it’s not.   It’s not free and its definitely not easy.  And much of what we develop is NOT in high demand by potential adopters.  If you look at consumer products and technology innovations, you see this clearly…</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see it in U.S. patents…</a:t>
            </a:r>
          </a:p>
          <a:p>
            <a:endParaRPr lang="en-US" dirty="0" smtClean="0"/>
          </a:p>
          <a:p>
            <a:r>
              <a:rPr lang="en-US" dirty="0" smtClean="0"/>
              <a:t>We need to change our expectations.  We need to do a better job of dramatically</a:t>
            </a:r>
            <a:r>
              <a:rPr lang="en-US" baseline="0" dirty="0" smtClean="0"/>
              <a:t> narrowing the pool of EBIs that we invest time and effort to disseminate.</a:t>
            </a:r>
            <a:endParaRPr lang="en-US" dirty="0"/>
          </a:p>
        </p:txBody>
      </p:sp>
      <p:sp>
        <p:nvSpPr>
          <p:cNvPr id="4" name="Slide Number Placeholder 3"/>
          <p:cNvSpPr>
            <a:spLocks noGrp="1"/>
          </p:cNvSpPr>
          <p:nvPr>
            <p:ph type="sldNum" sz="quarter" idx="10"/>
          </p:nvPr>
        </p:nvSpPr>
        <p:spPr/>
        <p:txBody>
          <a:bodyPr/>
          <a:lstStyle/>
          <a:p>
            <a:fld id="{04AC3191-DB8D-AE49-9C64-9685411CE9A1}" type="slidenum">
              <a:rPr lang="en-US" smtClean="0"/>
              <a:t>12</a:t>
            </a:fld>
            <a:endParaRPr lang="en-US"/>
          </a:p>
        </p:txBody>
      </p:sp>
    </p:spTree>
    <p:extLst>
      <p:ext uri="{BB962C8B-B14F-4D97-AF65-F5344CB8AC3E}">
        <p14:creationId xmlns:p14="http://schemas.microsoft.com/office/powerpoint/2010/main" val="3401837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13</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Here’s what we do now…   Think</a:t>
            </a:r>
            <a:r>
              <a:rPr lang="en-US" baseline="0" dirty="0" smtClean="0">
                <a:latin typeface="Arial" charset="0"/>
                <a:ea typeface="ＭＳ Ｐゴシック" charset="-128"/>
                <a:cs typeface="ＭＳ Ｐゴシック" charset="-128"/>
              </a:rPr>
              <a:t> of these green dots as research SOLUTIONS, EBIs.  </a:t>
            </a:r>
            <a:r>
              <a:rPr lang="en-US" dirty="0" smtClean="0">
                <a:latin typeface="Arial" charset="0"/>
                <a:ea typeface="ＭＳ Ｐゴシック" charset="-128"/>
                <a:cs typeface="ＭＳ Ｐゴシック" charset="-128"/>
              </a:rPr>
              <a:t>We’ve done a good job of using systematic evidence review to distinguish</a:t>
            </a:r>
            <a:r>
              <a:rPr lang="en-US" baseline="0" dirty="0" smtClean="0">
                <a:latin typeface="Arial" charset="0"/>
                <a:ea typeface="ＭＳ Ｐゴシック" charset="-128"/>
                <a:cs typeface="ＭＳ Ｐゴシック" charset="-128"/>
              </a:rPr>
              <a:t> more and less promising solutions</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14</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But we don’t have systematic ways to assess the DEMAND for our solutions…</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15</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Ideally,</a:t>
            </a:r>
            <a:r>
              <a:rPr lang="en-US" baseline="0" dirty="0" smtClean="0">
                <a:latin typeface="Arial" charset="0"/>
                <a:ea typeface="ＭＳ Ｐゴシック" charset="-128"/>
                <a:cs typeface="ＭＳ Ｐゴシック" charset="-128"/>
              </a:rPr>
              <a:t> the relationship between evidence and demand would look like this…  But we know it’s not that simple</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16</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So what do you do if the relationship looks like this?  Which do you choose?  The reality is we can’t even have this discussion right now because WE</a:t>
            </a:r>
            <a:r>
              <a:rPr lang="en-US" baseline="0" dirty="0" smtClean="0">
                <a:latin typeface="Arial" charset="0"/>
                <a:ea typeface="ＭＳ Ｐゴシック" charset="-128"/>
                <a:cs typeface="ＭＳ Ｐゴシック" charset="-128"/>
              </a:rPr>
              <a:t> DON’T KNOW half the equation</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17</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18</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19</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This piece of paper is a</a:t>
            </a:r>
            <a:r>
              <a:rPr lang="en-US" baseline="0" dirty="0" smtClean="0">
                <a:latin typeface="Arial" charset="0"/>
                <a:ea typeface="ＭＳ Ｐゴシック" charset="-128"/>
                <a:cs typeface="ＭＳ Ｐゴシック" charset="-128"/>
              </a:rPr>
              <a:t> tailored intervention.  Vic </a:t>
            </a:r>
            <a:r>
              <a:rPr lang="en-US" baseline="0" dirty="0" err="1" smtClean="0">
                <a:latin typeface="Arial" charset="0"/>
                <a:ea typeface="ＭＳ Ｐゴシック" charset="-128"/>
                <a:cs typeface="ＭＳ Ｐゴシック" charset="-128"/>
              </a:rPr>
              <a:t>Strecher</a:t>
            </a:r>
            <a:r>
              <a:rPr lang="en-US" baseline="0" dirty="0" smtClean="0">
                <a:latin typeface="Arial" charset="0"/>
                <a:ea typeface="ＭＳ Ｐゴシック" charset="-128"/>
                <a:cs typeface="ＭＳ Ｐゴシック" charset="-128"/>
              </a:rPr>
              <a:t> created it, tested it, and it worked.  The findings became one of most cited tailoring papers and it appears in EVERY evidence review of tailoring and smoking cessation.</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20</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This is the</a:t>
            </a:r>
            <a:r>
              <a:rPr lang="en-US" baseline="0" dirty="0" smtClean="0">
                <a:latin typeface="Arial" charset="0"/>
                <a:ea typeface="ＭＳ Ｐゴシック" charset="-128"/>
                <a:cs typeface="ＭＳ Ｐゴシック" charset="-128"/>
              </a:rPr>
              <a:t> website for a tailored smoking cessation program called “Breathe”.  Vic </a:t>
            </a:r>
            <a:r>
              <a:rPr lang="en-US" baseline="0" dirty="0" err="1" smtClean="0">
                <a:latin typeface="Arial" charset="0"/>
                <a:ea typeface="ＭＳ Ｐゴシック" charset="-128"/>
                <a:cs typeface="ＭＳ Ｐゴシック" charset="-128"/>
              </a:rPr>
              <a:t>Strecher</a:t>
            </a:r>
            <a:r>
              <a:rPr lang="en-US" baseline="0" dirty="0" smtClean="0">
                <a:latin typeface="Arial" charset="0"/>
                <a:ea typeface="ＭＳ Ｐゴシック" charset="-128"/>
                <a:cs typeface="ＭＳ Ｐゴシック" charset="-128"/>
              </a:rPr>
              <a:t> created it, too.  It’s based on the tailored piece of paper from the last slide, and other tailoring research.  It’s a fully automated web-based system sold to worksites and health care providers around the world.</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21</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The program on the right is practice-ready.  The one on the left is not.  Getting</a:t>
            </a:r>
            <a:r>
              <a:rPr lang="en-US" baseline="0" dirty="0" smtClean="0">
                <a:latin typeface="Arial" charset="0"/>
                <a:ea typeface="ＭＳ Ｐゴシック" charset="-128"/>
                <a:cs typeface="ＭＳ Ｐゴシック" charset="-128"/>
              </a:rPr>
              <a:t> from the left side to the right side is no small undertaking.  And that’s why we need…</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22</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a:latin typeface="Arial" charset="0"/>
              <a:ea typeface="ＭＳ Ｐゴシック" charset="-128"/>
              <a:cs typeface="ＭＳ Ｐゴシック"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23</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24</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smtClean="0">
              <a:latin typeface="Arial" charset="0"/>
              <a:ea typeface="ＭＳ Ｐゴシック" charset="-128"/>
              <a:cs typeface="ＭＳ Ｐゴシック" charset="-128"/>
            </a:endParaRPr>
          </a:p>
          <a:p>
            <a:pPr eaLnBrk="1" hangingPunct="1"/>
            <a:endParaRPr lang="en-US" dirty="0" smtClean="0">
              <a:latin typeface="Arial" charset="0"/>
              <a:ea typeface="ＭＳ Ｐゴシック" charset="-128"/>
              <a:cs typeface="ＭＳ Ｐゴシック" charset="-128"/>
            </a:endParaRPr>
          </a:p>
          <a:p>
            <a:pPr eaLnBrk="1" hangingPunct="1"/>
            <a:endParaRPr lang="en-US" dirty="0" smtClean="0">
              <a:latin typeface="Arial" charset="0"/>
              <a:ea typeface="ＭＳ Ｐゴシック" charset="-128"/>
              <a:cs typeface="ＭＳ Ｐゴシック" charset="-128"/>
            </a:endParaRPr>
          </a:p>
          <a:p>
            <a:pPr eaLnBrk="1" hangingPunct="1"/>
            <a:r>
              <a:rPr lang="en-US" dirty="0" smtClean="0">
                <a:latin typeface="Arial" charset="0"/>
                <a:ea typeface="ＭＳ Ｐゴシック" charset="-128"/>
                <a:cs typeface="ＭＳ Ｐゴシック" charset="-128"/>
              </a:rPr>
              <a:t>If</a:t>
            </a:r>
            <a:r>
              <a:rPr lang="en-US" baseline="0" dirty="0" smtClean="0">
                <a:latin typeface="Arial" charset="0"/>
                <a:ea typeface="ＭＳ Ｐゴシック" charset="-128"/>
                <a:cs typeface="ＭＳ Ｐゴシック" charset="-128"/>
              </a:rPr>
              <a:t> we had agents for D&amp;I, their goal would be to get EBIs into practice.  Do we do that?</a:t>
            </a:r>
            <a:endParaRPr lang="en-US" dirty="0" smtClean="0">
              <a:latin typeface="Arial" charset="0"/>
              <a:ea typeface="ＭＳ Ｐゴシック" charset="-128"/>
              <a:cs typeface="ＭＳ Ｐゴシック"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25</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Public health detailing…</a:t>
            </a:r>
          </a:p>
          <a:p>
            <a:pPr eaLnBrk="1" hangingPunct="1"/>
            <a:endParaRPr lang="en-US" dirty="0" smtClean="0">
              <a:latin typeface="Arial" charset="0"/>
              <a:ea typeface="ＭＳ Ｐゴシック" charset="-128"/>
              <a:cs typeface="ＭＳ Ｐゴシック" charset="-128"/>
            </a:endParaRPr>
          </a:p>
          <a:p>
            <a:pPr eaLnBrk="1" hangingPunct="1"/>
            <a:r>
              <a:rPr lang="en-US" dirty="0" smtClean="0">
                <a:latin typeface="Arial" charset="0"/>
                <a:ea typeface="ＭＳ Ｐゴシック" charset="-128"/>
                <a:cs typeface="ＭＳ Ｐゴシック" charset="-128"/>
              </a:rPr>
              <a:t>Promising results</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26</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27</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28</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29</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30</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31</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cs typeface="ＭＳ Ｐゴシック" charset="-128"/>
              </a:rPr>
              <a:t>Collateral benefit…</a:t>
            </a:r>
            <a:endParaRPr lang="en-US" dirty="0">
              <a:latin typeface="Arial" charset="0"/>
              <a:ea typeface="ＭＳ Ｐゴシック" charset="-128"/>
              <a:cs typeface="ＭＳ Ｐゴシック"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32</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33</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34</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B8F6B82-0B84-B24C-91A1-D65C7080792B}" type="slidenum">
              <a:rPr lang="en-US">
                <a:latin typeface="Arial" charset="0"/>
                <a:ea typeface="ＭＳ Ｐゴシック" charset="-128"/>
                <a:cs typeface="ＭＳ Ｐゴシック" charset="-128"/>
              </a:rPr>
              <a:pPr/>
              <a:t>35</a:t>
            </a:fld>
            <a:endParaRPr lang="en-US">
              <a:latin typeface="Arial" charset="0"/>
              <a:ea typeface="ＭＳ Ｐゴシック" charset="-128"/>
              <a:cs typeface="ＭＳ Ｐゴシック" charset="-128"/>
            </a:endParaRPr>
          </a:p>
        </p:txBody>
      </p:sp>
      <p:sp>
        <p:nvSpPr>
          <p:cNvPr id="168963" name="Rectangle 2"/>
          <p:cNvSpPr>
            <a:spLocks noGrp="1" noRot="1" noChangeAspect="1" noChangeArrowheads="1"/>
          </p:cNvSpPr>
          <p:nvPr>
            <p:ph type="sldImg"/>
          </p:nvPr>
        </p:nvSpPr>
        <p:spPr>
          <a:solidFill>
            <a:srgbClr val="FFFFFF"/>
          </a:solidFill>
          <a:ln/>
        </p:spPr>
      </p:sp>
      <p:sp>
        <p:nvSpPr>
          <p:cNvPr id="16896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48188" y="6334661"/>
            <a:ext cx="2133600" cy="365125"/>
          </a:xfrm>
          <a:prstGeom prst="rect">
            <a:avLst/>
          </a:prstGeom>
        </p:spPr>
        <p:txBody>
          <a:bodyPr anchor="ctr"/>
          <a:lstStyle>
            <a:lvl1pPr algn="l">
              <a:defRPr sz="1200" i="1">
                <a:solidFill>
                  <a:schemeClr val="tx1">
                    <a:lumMod val="65000"/>
                    <a:lumOff val="35000"/>
                  </a:schemeClr>
                </a:solidFill>
              </a:defRPr>
            </a:lvl1pPr>
          </a:lstStyle>
          <a:p>
            <a:r>
              <a:rPr lang="en-US" smtClean="0"/>
              <a:t>March 19, 2012</a:t>
            </a:r>
            <a:endParaRPr lang="en-US" dirty="0"/>
          </a:p>
        </p:txBody>
      </p:sp>
      <p:sp>
        <p:nvSpPr>
          <p:cNvPr id="5" name="Footer Placeholder 4"/>
          <p:cNvSpPr>
            <a:spLocks noGrp="1"/>
          </p:cNvSpPr>
          <p:nvPr>
            <p:ph type="ftr" sz="quarter" idx="11"/>
          </p:nvPr>
        </p:nvSpPr>
        <p:spPr/>
        <p:txBody>
          <a:bodyPr/>
          <a:lstStyle>
            <a:lvl1pPr algn="r">
              <a:defRPr i="1">
                <a:solidFill>
                  <a:srgbClr val="595959"/>
                </a:solidFill>
              </a:defRPr>
            </a:lvl1pPr>
          </a:lstStyle>
          <a:p>
            <a:r>
              <a:rPr lang="en-US" smtClean="0"/>
              <a:t>Washington, DC</a:t>
            </a:r>
            <a:endParaRPr lang="en-US" dirty="0"/>
          </a:p>
        </p:txBody>
      </p:sp>
      <p:sp>
        <p:nvSpPr>
          <p:cNvPr id="6" name="Slide Number Placeholder 5"/>
          <p:cNvSpPr>
            <a:spLocks noGrp="1"/>
          </p:cNvSpPr>
          <p:nvPr>
            <p:ph type="sldNum" sz="quarter" idx="12"/>
          </p:nvPr>
        </p:nvSpPr>
        <p:spPr>
          <a:xfrm>
            <a:off x="7414276" y="6492875"/>
            <a:ext cx="1729724" cy="365125"/>
          </a:xfrm>
        </p:spPr>
        <p:txBody>
          <a:bodyPr/>
          <a:lstStyle/>
          <a:p>
            <a:fld id="{655F0CCC-D73A-4440-9195-1B2AD06D145F}" type="slidenum">
              <a:rPr lang="en-US" smtClean="0"/>
              <a:t>‹#›</a:t>
            </a:fld>
            <a:endParaRPr lang="en-US"/>
          </a:p>
        </p:txBody>
      </p:sp>
    </p:spTree>
    <p:extLst>
      <p:ext uri="{BB962C8B-B14F-4D97-AF65-F5344CB8AC3E}">
        <p14:creationId xmlns:p14="http://schemas.microsoft.com/office/powerpoint/2010/main" val="2701054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smtClean="0"/>
              <a:t>Washington, DC</a:t>
            </a:r>
            <a:endParaRPr lang="en-US"/>
          </a:p>
        </p:txBody>
      </p:sp>
      <p:sp>
        <p:nvSpPr>
          <p:cNvPr id="6" name="Slide Number Placeholder 5"/>
          <p:cNvSpPr>
            <a:spLocks noGrp="1"/>
          </p:cNvSpPr>
          <p:nvPr>
            <p:ph type="sldNum" sz="quarter" idx="12"/>
          </p:nvPr>
        </p:nvSpPr>
        <p:spPr/>
        <p:txBody>
          <a:bodyPr/>
          <a:lstStyle/>
          <a:p>
            <a:fld id="{655F0CCC-D73A-4440-9195-1B2AD06D145F}" type="slidenum">
              <a:rPr lang="en-US" smtClean="0"/>
              <a:t>‹#›</a:t>
            </a:fld>
            <a:endParaRPr lang="en-US"/>
          </a:p>
        </p:txBody>
      </p:sp>
      <p:sp>
        <p:nvSpPr>
          <p:cNvPr id="8" name="Date Placeholder 3"/>
          <p:cNvSpPr>
            <a:spLocks noGrp="1"/>
          </p:cNvSpPr>
          <p:nvPr>
            <p:ph type="dt" sz="half" idx="10"/>
          </p:nvPr>
        </p:nvSpPr>
        <p:spPr>
          <a:xfrm>
            <a:off x="4548188" y="6334661"/>
            <a:ext cx="2133600" cy="365125"/>
          </a:xfrm>
          <a:prstGeom prst="rect">
            <a:avLst/>
          </a:prstGeom>
        </p:spPr>
        <p:txBody>
          <a:bodyPr anchor="ctr"/>
          <a:lstStyle>
            <a:lvl1pPr algn="l">
              <a:defRPr sz="1200">
                <a:solidFill>
                  <a:schemeClr val="tx1">
                    <a:lumMod val="65000"/>
                    <a:lumOff val="35000"/>
                  </a:schemeClr>
                </a:solidFill>
              </a:defRPr>
            </a:lvl1pPr>
          </a:lstStyle>
          <a:p>
            <a:r>
              <a:rPr lang="en-US" smtClean="0"/>
              <a:t>March 19, 2012</a:t>
            </a:r>
            <a:endParaRPr lang="en-US" dirty="0"/>
          </a:p>
        </p:txBody>
      </p:sp>
    </p:spTree>
    <p:extLst>
      <p:ext uri="{BB962C8B-B14F-4D97-AF65-F5344CB8AC3E}">
        <p14:creationId xmlns:p14="http://schemas.microsoft.com/office/powerpoint/2010/main" val="1819982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r>
              <a:rPr lang="en-US" smtClean="0"/>
              <a:t>Washington, DC</a:t>
            </a:r>
            <a:endParaRPr lang="en-US"/>
          </a:p>
        </p:txBody>
      </p:sp>
      <p:sp>
        <p:nvSpPr>
          <p:cNvPr id="6" name="Slide Number Placeholder 5"/>
          <p:cNvSpPr>
            <a:spLocks noGrp="1"/>
          </p:cNvSpPr>
          <p:nvPr>
            <p:ph type="sldNum" sz="quarter" idx="12"/>
          </p:nvPr>
        </p:nvSpPr>
        <p:spPr/>
        <p:txBody>
          <a:bodyPr/>
          <a:lstStyle/>
          <a:p>
            <a:fld id="{655F0CCC-D73A-4440-9195-1B2AD06D145F}" type="slidenum">
              <a:rPr lang="en-US" smtClean="0"/>
              <a:t>‹#›</a:t>
            </a:fld>
            <a:endParaRPr lang="en-US"/>
          </a:p>
        </p:txBody>
      </p:sp>
      <p:sp>
        <p:nvSpPr>
          <p:cNvPr id="8" name="Date Placeholder 3"/>
          <p:cNvSpPr>
            <a:spLocks noGrp="1"/>
          </p:cNvSpPr>
          <p:nvPr>
            <p:ph type="dt" sz="half" idx="10"/>
          </p:nvPr>
        </p:nvSpPr>
        <p:spPr>
          <a:xfrm>
            <a:off x="4548188" y="6334661"/>
            <a:ext cx="2133600" cy="365125"/>
          </a:xfrm>
          <a:prstGeom prst="rect">
            <a:avLst/>
          </a:prstGeom>
        </p:spPr>
        <p:txBody>
          <a:bodyPr anchor="ctr"/>
          <a:lstStyle>
            <a:lvl1pPr algn="l">
              <a:defRPr sz="1200">
                <a:solidFill>
                  <a:schemeClr val="tx1">
                    <a:lumMod val="65000"/>
                    <a:lumOff val="35000"/>
                  </a:schemeClr>
                </a:solidFill>
              </a:defRPr>
            </a:lvl1pPr>
          </a:lstStyle>
          <a:p>
            <a:r>
              <a:rPr lang="en-US" smtClean="0"/>
              <a:t>March 19, 2012</a:t>
            </a:r>
            <a:endParaRPr lang="en-US" dirty="0"/>
          </a:p>
        </p:txBody>
      </p:sp>
    </p:spTree>
    <p:extLst>
      <p:ext uri="{BB962C8B-B14F-4D97-AF65-F5344CB8AC3E}">
        <p14:creationId xmlns:p14="http://schemas.microsoft.com/office/powerpoint/2010/main" val="369652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r>
              <a:rPr lang="en-US" smtClean="0"/>
              <a:t>Washington, DC</a:t>
            </a:r>
            <a:endParaRPr lang="en-US"/>
          </a:p>
        </p:txBody>
      </p:sp>
      <p:sp>
        <p:nvSpPr>
          <p:cNvPr id="7" name="Slide Number Placeholder 6"/>
          <p:cNvSpPr>
            <a:spLocks noGrp="1"/>
          </p:cNvSpPr>
          <p:nvPr>
            <p:ph type="sldNum" sz="quarter" idx="12"/>
          </p:nvPr>
        </p:nvSpPr>
        <p:spPr/>
        <p:txBody>
          <a:bodyPr/>
          <a:lstStyle/>
          <a:p>
            <a:fld id="{655F0CCC-D73A-4440-9195-1B2AD06D145F}" type="slidenum">
              <a:rPr lang="en-US" smtClean="0"/>
              <a:t>‹#›</a:t>
            </a:fld>
            <a:endParaRPr lang="en-US"/>
          </a:p>
        </p:txBody>
      </p:sp>
      <p:sp>
        <p:nvSpPr>
          <p:cNvPr id="9" name="Date Placeholder 3"/>
          <p:cNvSpPr>
            <a:spLocks noGrp="1"/>
          </p:cNvSpPr>
          <p:nvPr>
            <p:ph type="dt" sz="half" idx="10"/>
          </p:nvPr>
        </p:nvSpPr>
        <p:spPr>
          <a:xfrm>
            <a:off x="4548188" y="6334661"/>
            <a:ext cx="2133600" cy="365125"/>
          </a:xfrm>
          <a:prstGeom prst="rect">
            <a:avLst/>
          </a:prstGeom>
        </p:spPr>
        <p:txBody>
          <a:bodyPr anchor="ctr"/>
          <a:lstStyle>
            <a:lvl1pPr algn="l">
              <a:defRPr sz="1200">
                <a:solidFill>
                  <a:schemeClr val="tx1">
                    <a:lumMod val="65000"/>
                    <a:lumOff val="35000"/>
                  </a:schemeClr>
                </a:solidFill>
              </a:defRPr>
            </a:lvl1pPr>
          </a:lstStyle>
          <a:p>
            <a:r>
              <a:rPr lang="en-US" smtClean="0"/>
              <a:t>March 19, 2012</a:t>
            </a:r>
            <a:endParaRPr lang="en-US" dirty="0"/>
          </a:p>
        </p:txBody>
      </p:sp>
    </p:spTree>
    <p:extLst>
      <p:ext uri="{BB962C8B-B14F-4D97-AF65-F5344CB8AC3E}">
        <p14:creationId xmlns:p14="http://schemas.microsoft.com/office/powerpoint/2010/main" val="764772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p:txBody>
          <a:bodyPr/>
          <a:lstStyle/>
          <a:p>
            <a:r>
              <a:rPr lang="en-US" smtClean="0"/>
              <a:t>Washington, DC</a:t>
            </a:r>
            <a:endParaRPr lang="en-US"/>
          </a:p>
        </p:txBody>
      </p:sp>
      <p:sp>
        <p:nvSpPr>
          <p:cNvPr id="9" name="Slide Number Placeholder 8"/>
          <p:cNvSpPr>
            <a:spLocks noGrp="1"/>
          </p:cNvSpPr>
          <p:nvPr>
            <p:ph type="sldNum" sz="quarter" idx="12"/>
          </p:nvPr>
        </p:nvSpPr>
        <p:spPr/>
        <p:txBody>
          <a:bodyPr/>
          <a:lstStyle/>
          <a:p>
            <a:fld id="{655F0CCC-D73A-4440-9195-1B2AD06D145F}" type="slidenum">
              <a:rPr lang="en-US" smtClean="0"/>
              <a:t>‹#›</a:t>
            </a:fld>
            <a:endParaRPr lang="en-US"/>
          </a:p>
        </p:txBody>
      </p:sp>
      <p:sp>
        <p:nvSpPr>
          <p:cNvPr id="11" name="Date Placeholder 3"/>
          <p:cNvSpPr>
            <a:spLocks noGrp="1"/>
          </p:cNvSpPr>
          <p:nvPr>
            <p:ph type="dt" sz="half" idx="10"/>
          </p:nvPr>
        </p:nvSpPr>
        <p:spPr>
          <a:xfrm>
            <a:off x="4671813" y="6334661"/>
            <a:ext cx="2133600" cy="365125"/>
          </a:xfrm>
          <a:prstGeom prst="rect">
            <a:avLst/>
          </a:prstGeom>
        </p:spPr>
        <p:txBody>
          <a:bodyPr anchor="ctr"/>
          <a:lstStyle>
            <a:lvl1pPr algn="l">
              <a:defRPr sz="1200">
                <a:solidFill>
                  <a:schemeClr val="tx1">
                    <a:lumMod val="65000"/>
                    <a:lumOff val="35000"/>
                  </a:schemeClr>
                </a:solidFill>
              </a:defRPr>
            </a:lvl1pPr>
          </a:lstStyle>
          <a:p>
            <a:r>
              <a:rPr lang="en-US" smtClean="0"/>
              <a:t>March 19, 2012</a:t>
            </a:r>
            <a:endParaRPr lang="en-US" dirty="0"/>
          </a:p>
        </p:txBody>
      </p:sp>
    </p:spTree>
    <p:extLst>
      <p:ext uri="{BB962C8B-B14F-4D97-AF65-F5344CB8AC3E}">
        <p14:creationId xmlns:p14="http://schemas.microsoft.com/office/powerpoint/2010/main" val="1195064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r>
              <a:rPr lang="en-US" smtClean="0"/>
              <a:t>Washington, DC</a:t>
            </a:r>
            <a:endParaRPr lang="en-US"/>
          </a:p>
        </p:txBody>
      </p:sp>
      <p:sp>
        <p:nvSpPr>
          <p:cNvPr id="5" name="Slide Number Placeholder 4"/>
          <p:cNvSpPr>
            <a:spLocks noGrp="1"/>
          </p:cNvSpPr>
          <p:nvPr>
            <p:ph type="sldNum" sz="quarter" idx="12"/>
          </p:nvPr>
        </p:nvSpPr>
        <p:spPr/>
        <p:txBody>
          <a:bodyPr/>
          <a:lstStyle/>
          <a:p>
            <a:fld id="{655F0CCC-D73A-4440-9195-1B2AD06D145F}" type="slidenum">
              <a:rPr lang="en-US" smtClean="0"/>
              <a:t>‹#›</a:t>
            </a:fld>
            <a:endParaRPr lang="en-US"/>
          </a:p>
        </p:txBody>
      </p:sp>
      <p:sp>
        <p:nvSpPr>
          <p:cNvPr id="9" name="Date Placeholder 3"/>
          <p:cNvSpPr>
            <a:spLocks noGrp="1"/>
          </p:cNvSpPr>
          <p:nvPr>
            <p:ph type="dt" sz="half" idx="10"/>
          </p:nvPr>
        </p:nvSpPr>
        <p:spPr>
          <a:xfrm>
            <a:off x="4548188" y="6334661"/>
            <a:ext cx="2133600" cy="365125"/>
          </a:xfrm>
          <a:prstGeom prst="rect">
            <a:avLst/>
          </a:prstGeom>
        </p:spPr>
        <p:txBody>
          <a:bodyPr anchor="ctr"/>
          <a:lstStyle>
            <a:lvl1pPr algn="l">
              <a:defRPr sz="1200">
                <a:solidFill>
                  <a:schemeClr val="tx1">
                    <a:lumMod val="65000"/>
                    <a:lumOff val="35000"/>
                  </a:schemeClr>
                </a:solidFill>
              </a:defRPr>
            </a:lvl1pPr>
          </a:lstStyle>
          <a:p>
            <a:r>
              <a:rPr lang="en-US" smtClean="0"/>
              <a:t>March 19, 2012</a:t>
            </a:r>
            <a:endParaRPr lang="en-US" dirty="0"/>
          </a:p>
        </p:txBody>
      </p:sp>
    </p:spTree>
    <p:extLst>
      <p:ext uri="{BB962C8B-B14F-4D97-AF65-F5344CB8AC3E}">
        <p14:creationId xmlns:p14="http://schemas.microsoft.com/office/powerpoint/2010/main" val="4059531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Washington, DC</a:t>
            </a:r>
            <a:endParaRPr lang="en-US"/>
          </a:p>
        </p:txBody>
      </p:sp>
      <p:sp>
        <p:nvSpPr>
          <p:cNvPr id="4" name="Slide Number Placeholder 3"/>
          <p:cNvSpPr>
            <a:spLocks noGrp="1"/>
          </p:cNvSpPr>
          <p:nvPr>
            <p:ph type="sldNum" sz="quarter" idx="12"/>
          </p:nvPr>
        </p:nvSpPr>
        <p:spPr/>
        <p:txBody>
          <a:bodyPr/>
          <a:lstStyle/>
          <a:p>
            <a:fld id="{655F0CCC-D73A-4440-9195-1B2AD06D145F}" type="slidenum">
              <a:rPr lang="en-US" smtClean="0"/>
              <a:t>‹#›</a:t>
            </a:fld>
            <a:endParaRPr lang="en-US"/>
          </a:p>
        </p:txBody>
      </p:sp>
      <p:sp>
        <p:nvSpPr>
          <p:cNvPr id="6" name="Date Placeholder 3"/>
          <p:cNvSpPr>
            <a:spLocks noGrp="1"/>
          </p:cNvSpPr>
          <p:nvPr>
            <p:ph type="dt" sz="half" idx="10"/>
          </p:nvPr>
        </p:nvSpPr>
        <p:spPr>
          <a:xfrm>
            <a:off x="4548188" y="6334661"/>
            <a:ext cx="2133600" cy="365125"/>
          </a:xfrm>
          <a:prstGeom prst="rect">
            <a:avLst/>
          </a:prstGeom>
        </p:spPr>
        <p:txBody>
          <a:bodyPr anchor="ctr"/>
          <a:lstStyle>
            <a:lvl1pPr algn="l">
              <a:defRPr sz="1200">
                <a:solidFill>
                  <a:schemeClr val="tx1">
                    <a:lumMod val="65000"/>
                    <a:lumOff val="35000"/>
                  </a:schemeClr>
                </a:solidFill>
              </a:defRPr>
            </a:lvl1pPr>
          </a:lstStyle>
          <a:p>
            <a:r>
              <a:rPr lang="en-US" smtClean="0"/>
              <a:t>March 19, 2012</a:t>
            </a:r>
            <a:endParaRPr lang="en-US" dirty="0"/>
          </a:p>
        </p:txBody>
      </p:sp>
    </p:spTree>
    <p:extLst>
      <p:ext uri="{BB962C8B-B14F-4D97-AF65-F5344CB8AC3E}">
        <p14:creationId xmlns:p14="http://schemas.microsoft.com/office/powerpoint/2010/main" val="374625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r>
              <a:rPr lang="en-US" smtClean="0"/>
              <a:t>Washington, DC</a:t>
            </a:r>
            <a:endParaRPr lang="en-US"/>
          </a:p>
        </p:txBody>
      </p:sp>
      <p:sp>
        <p:nvSpPr>
          <p:cNvPr id="7" name="Slide Number Placeholder 6"/>
          <p:cNvSpPr>
            <a:spLocks noGrp="1"/>
          </p:cNvSpPr>
          <p:nvPr>
            <p:ph type="sldNum" sz="quarter" idx="12"/>
          </p:nvPr>
        </p:nvSpPr>
        <p:spPr/>
        <p:txBody>
          <a:bodyPr/>
          <a:lstStyle/>
          <a:p>
            <a:fld id="{655F0CCC-D73A-4440-9195-1B2AD06D145F}" type="slidenum">
              <a:rPr lang="en-US" smtClean="0"/>
              <a:t>‹#›</a:t>
            </a:fld>
            <a:endParaRPr lang="en-US"/>
          </a:p>
        </p:txBody>
      </p:sp>
      <p:sp>
        <p:nvSpPr>
          <p:cNvPr id="9" name="Date Placeholder 3"/>
          <p:cNvSpPr>
            <a:spLocks noGrp="1"/>
          </p:cNvSpPr>
          <p:nvPr>
            <p:ph type="dt" sz="half" idx="10"/>
          </p:nvPr>
        </p:nvSpPr>
        <p:spPr>
          <a:xfrm>
            <a:off x="4548188" y="6334661"/>
            <a:ext cx="2133600" cy="365125"/>
          </a:xfrm>
          <a:prstGeom prst="rect">
            <a:avLst/>
          </a:prstGeom>
        </p:spPr>
        <p:txBody>
          <a:bodyPr anchor="ctr"/>
          <a:lstStyle>
            <a:lvl1pPr algn="l">
              <a:defRPr sz="1200">
                <a:solidFill>
                  <a:schemeClr val="tx1">
                    <a:lumMod val="65000"/>
                    <a:lumOff val="35000"/>
                  </a:schemeClr>
                </a:solidFill>
              </a:defRPr>
            </a:lvl1pPr>
          </a:lstStyle>
          <a:p>
            <a:r>
              <a:rPr lang="en-US" smtClean="0"/>
              <a:t>March 19, 2012</a:t>
            </a:r>
            <a:endParaRPr lang="en-US" dirty="0"/>
          </a:p>
        </p:txBody>
      </p:sp>
    </p:spTree>
    <p:extLst>
      <p:ext uri="{BB962C8B-B14F-4D97-AF65-F5344CB8AC3E}">
        <p14:creationId xmlns:p14="http://schemas.microsoft.com/office/powerpoint/2010/main" val="1450092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r>
              <a:rPr lang="en-US" smtClean="0"/>
              <a:t>Washington, DC</a:t>
            </a:r>
            <a:endParaRPr lang="en-US"/>
          </a:p>
        </p:txBody>
      </p:sp>
      <p:sp>
        <p:nvSpPr>
          <p:cNvPr id="7" name="Slide Number Placeholder 6"/>
          <p:cNvSpPr>
            <a:spLocks noGrp="1"/>
          </p:cNvSpPr>
          <p:nvPr>
            <p:ph type="sldNum" sz="quarter" idx="12"/>
          </p:nvPr>
        </p:nvSpPr>
        <p:spPr/>
        <p:txBody>
          <a:bodyPr/>
          <a:lstStyle/>
          <a:p>
            <a:fld id="{655F0CCC-D73A-4440-9195-1B2AD06D145F}" type="slidenum">
              <a:rPr lang="en-US" smtClean="0"/>
              <a:t>‹#›</a:t>
            </a:fld>
            <a:endParaRPr lang="en-US"/>
          </a:p>
        </p:txBody>
      </p:sp>
      <p:sp>
        <p:nvSpPr>
          <p:cNvPr id="9" name="Date Placeholder 3"/>
          <p:cNvSpPr>
            <a:spLocks noGrp="1"/>
          </p:cNvSpPr>
          <p:nvPr>
            <p:ph type="dt" sz="half" idx="10"/>
          </p:nvPr>
        </p:nvSpPr>
        <p:spPr>
          <a:xfrm>
            <a:off x="4548188" y="6334661"/>
            <a:ext cx="2133600" cy="365125"/>
          </a:xfrm>
          <a:prstGeom prst="rect">
            <a:avLst/>
          </a:prstGeom>
        </p:spPr>
        <p:txBody>
          <a:bodyPr anchor="ctr"/>
          <a:lstStyle>
            <a:lvl1pPr algn="l">
              <a:defRPr sz="1200">
                <a:solidFill>
                  <a:schemeClr val="tx1">
                    <a:lumMod val="65000"/>
                    <a:lumOff val="35000"/>
                  </a:schemeClr>
                </a:solidFill>
              </a:defRPr>
            </a:lvl1pPr>
          </a:lstStyle>
          <a:p>
            <a:r>
              <a:rPr lang="en-US" smtClean="0"/>
              <a:t>March 19, 2012</a:t>
            </a:r>
            <a:endParaRPr lang="en-US" dirty="0"/>
          </a:p>
        </p:txBody>
      </p:sp>
    </p:spTree>
    <p:extLst>
      <p:ext uri="{BB962C8B-B14F-4D97-AF65-F5344CB8AC3E}">
        <p14:creationId xmlns:p14="http://schemas.microsoft.com/office/powerpoint/2010/main" val="2391899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smtClean="0"/>
              <a:t>Washington, DC</a:t>
            </a:r>
            <a:endParaRPr lang="en-US"/>
          </a:p>
        </p:txBody>
      </p:sp>
      <p:sp>
        <p:nvSpPr>
          <p:cNvPr id="6" name="Slide Number Placeholder 5"/>
          <p:cNvSpPr>
            <a:spLocks noGrp="1"/>
          </p:cNvSpPr>
          <p:nvPr>
            <p:ph type="sldNum" sz="quarter" idx="12"/>
          </p:nvPr>
        </p:nvSpPr>
        <p:spPr/>
        <p:txBody>
          <a:bodyPr/>
          <a:lstStyle/>
          <a:p>
            <a:fld id="{655F0CCC-D73A-4440-9195-1B2AD06D145F}" type="slidenum">
              <a:rPr lang="en-US" smtClean="0"/>
              <a:t>‹#›</a:t>
            </a:fld>
            <a:endParaRPr lang="en-US"/>
          </a:p>
        </p:txBody>
      </p:sp>
      <p:sp>
        <p:nvSpPr>
          <p:cNvPr id="8" name="Date Placeholder 3"/>
          <p:cNvSpPr>
            <a:spLocks noGrp="1"/>
          </p:cNvSpPr>
          <p:nvPr>
            <p:ph type="dt" sz="half" idx="10"/>
          </p:nvPr>
        </p:nvSpPr>
        <p:spPr>
          <a:xfrm>
            <a:off x="4548188" y="6334661"/>
            <a:ext cx="2133600" cy="365125"/>
          </a:xfrm>
          <a:prstGeom prst="rect">
            <a:avLst/>
          </a:prstGeom>
        </p:spPr>
        <p:txBody>
          <a:bodyPr anchor="ctr"/>
          <a:lstStyle>
            <a:lvl1pPr algn="l">
              <a:defRPr sz="1200">
                <a:solidFill>
                  <a:schemeClr val="tx1">
                    <a:lumMod val="65000"/>
                    <a:lumOff val="35000"/>
                  </a:schemeClr>
                </a:solidFill>
              </a:defRPr>
            </a:lvl1pPr>
          </a:lstStyle>
          <a:p>
            <a:r>
              <a:rPr lang="en-US" smtClean="0"/>
              <a:t>March 19, 2012</a:t>
            </a:r>
            <a:endParaRPr lang="en-US" dirty="0"/>
          </a:p>
        </p:txBody>
      </p:sp>
    </p:spTree>
    <p:extLst>
      <p:ext uri="{BB962C8B-B14F-4D97-AF65-F5344CB8AC3E}">
        <p14:creationId xmlns:p14="http://schemas.microsoft.com/office/powerpoint/2010/main" val="2278356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smtClean="0"/>
              <a:t>Washington, DC</a:t>
            </a:r>
            <a:endParaRPr lang="en-US"/>
          </a:p>
        </p:txBody>
      </p:sp>
      <p:sp>
        <p:nvSpPr>
          <p:cNvPr id="6" name="Slide Number Placeholder 5"/>
          <p:cNvSpPr>
            <a:spLocks noGrp="1"/>
          </p:cNvSpPr>
          <p:nvPr>
            <p:ph type="sldNum" sz="quarter" idx="12"/>
          </p:nvPr>
        </p:nvSpPr>
        <p:spPr/>
        <p:txBody>
          <a:bodyPr/>
          <a:lstStyle/>
          <a:p>
            <a:fld id="{655F0CCC-D73A-4440-9195-1B2AD06D145F}" type="slidenum">
              <a:rPr lang="en-US" smtClean="0"/>
              <a:t>‹#›</a:t>
            </a:fld>
            <a:endParaRPr lang="en-US"/>
          </a:p>
        </p:txBody>
      </p:sp>
      <p:sp>
        <p:nvSpPr>
          <p:cNvPr id="8" name="Date Placeholder 3"/>
          <p:cNvSpPr>
            <a:spLocks noGrp="1"/>
          </p:cNvSpPr>
          <p:nvPr>
            <p:ph type="dt" sz="half" idx="10"/>
          </p:nvPr>
        </p:nvSpPr>
        <p:spPr>
          <a:xfrm>
            <a:off x="4548188" y="6333835"/>
            <a:ext cx="2133600" cy="365125"/>
          </a:xfrm>
          <a:prstGeom prst="rect">
            <a:avLst/>
          </a:prstGeom>
        </p:spPr>
        <p:txBody>
          <a:bodyPr anchor="ctr"/>
          <a:lstStyle>
            <a:lvl1pPr algn="l">
              <a:defRPr sz="1200">
                <a:solidFill>
                  <a:schemeClr val="tx1">
                    <a:lumMod val="65000"/>
                    <a:lumOff val="35000"/>
                  </a:schemeClr>
                </a:solidFill>
              </a:defRPr>
            </a:lvl1pPr>
          </a:lstStyle>
          <a:p>
            <a:r>
              <a:rPr lang="en-US" smtClean="0"/>
              <a:t>March 19, 2012</a:t>
            </a:r>
            <a:endParaRPr lang="en-US" dirty="0"/>
          </a:p>
        </p:txBody>
      </p:sp>
    </p:spTree>
    <p:extLst>
      <p:ext uri="{BB962C8B-B14F-4D97-AF65-F5344CB8AC3E}">
        <p14:creationId xmlns:p14="http://schemas.microsoft.com/office/powerpoint/2010/main" val="144766101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3"/>
          </p:nvPr>
        </p:nvSpPr>
        <p:spPr>
          <a:xfrm>
            <a:off x="2778802" y="6334661"/>
            <a:ext cx="1769386" cy="365125"/>
          </a:xfrm>
          <a:prstGeom prst="rect">
            <a:avLst/>
          </a:prstGeom>
        </p:spPr>
        <p:txBody>
          <a:bodyPr vert="horz" lIns="91440" tIns="45720" rIns="91440" bIns="45720" rtlCol="0" anchor="ctr"/>
          <a:lstStyle>
            <a:lvl1pPr algn="r">
              <a:defRPr sz="1200" i="1">
                <a:solidFill>
                  <a:srgbClr val="595959"/>
                </a:solidFill>
              </a:defRPr>
            </a:lvl1pPr>
          </a:lstStyle>
          <a:p>
            <a:r>
              <a:rPr lang="en-US" smtClean="0"/>
              <a:t>Washington, DC</a:t>
            </a:r>
            <a:endParaRPr lang="en-US"/>
          </a:p>
        </p:txBody>
      </p:sp>
      <p:sp>
        <p:nvSpPr>
          <p:cNvPr id="6" name="Slide Number Placeholder 5"/>
          <p:cNvSpPr>
            <a:spLocks noGrp="1"/>
          </p:cNvSpPr>
          <p:nvPr>
            <p:ph type="sldNum" sz="quarter" idx="4"/>
          </p:nvPr>
        </p:nvSpPr>
        <p:spPr>
          <a:xfrm>
            <a:off x="7414276" y="6492875"/>
            <a:ext cx="172972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5F0CCC-D73A-4440-9195-1B2AD06D145F}" type="slidenum">
              <a:rPr lang="en-US" smtClean="0"/>
              <a:t>‹#›</a:t>
            </a:fld>
            <a:endParaRPr lang="en-US"/>
          </a:p>
        </p:txBody>
      </p:sp>
      <p:pic>
        <p:nvPicPr>
          <p:cNvPr id="7" name="Picture 6" descr="Screen shot 2012-01-22 at 11.58.54 PM.png"/>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457200" y="6211860"/>
            <a:ext cx="1996586" cy="514676"/>
          </a:xfrm>
          <a:prstGeom prst="rect">
            <a:avLst/>
          </a:prstGeom>
        </p:spPr>
      </p:pic>
      <p:sp>
        <p:nvSpPr>
          <p:cNvPr id="8" name="Date Placeholder 3"/>
          <p:cNvSpPr txBox="1">
            <a:spLocks/>
          </p:cNvSpPr>
          <p:nvPr userDrawn="1"/>
        </p:nvSpPr>
        <p:spPr>
          <a:xfrm>
            <a:off x="6553200" y="6273572"/>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b="1" i="0" kern="1200">
                <a:solidFill>
                  <a:schemeClr val="tx1"/>
                </a:solidFill>
                <a:latin typeface="Helvetica"/>
                <a:ea typeface="+mn-ea"/>
                <a:cs typeface="Helvetica"/>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b="0" dirty="0" smtClean="0">
                <a:solidFill>
                  <a:schemeClr val="tx1">
                    <a:lumMod val="65000"/>
                    <a:lumOff val="35000"/>
                  </a:schemeClr>
                </a:solidFill>
                <a:latin typeface="Book Antiqua"/>
                <a:cs typeface="Book Antiqua"/>
              </a:rPr>
              <a:t>Social System </a:t>
            </a:r>
            <a:br>
              <a:rPr lang="en-US" sz="1200" b="0" dirty="0" smtClean="0">
                <a:solidFill>
                  <a:schemeClr val="tx1">
                    <a:lumMod val="65000"/>
                    <a:lumOff val="35000"/>
                  </a:schemeClr>
                </a:solidFill>
                <a:latin typeface="Book Antiqua"/>
                <a:cs typeface="Book Antiqua"/>
              </a:rPr>
            </a:br>
            <a:r>
              <a:rPr lang="en-US" sz="1200" b="0" dirty="0" smtClean="0">
                <a:solidFill>
                  <a:schemeClr val="tx1">
                    <a:lumMod val="65000"/>
                    <a:lumOff val="35000"/>
                  </a:schemeClr>
                </a:solidFill>
                <a:latin typeface="Book Antiqua"/>
                <a:cs typeface="Book Antiqua"/>
              </a:rPr>
              <a:t>Design Lab</a:t>
            </a:r>
            <a:endParaRPr lang="en-US" sz="1200" b="0" dirty="0">
              <a:solidFill>
                <a:schemeClr val="tx1">
                  <a:lumMod val="65000"/>
                  <a:lumOff val="35000"/>
                </a:schemeClr>
              </a:solidFill>
              <a:latin typeface="Book Antiqua"/>
              <a:cs typeface="Book Antiqua"/>
            </a:endParaRPr>
          </a:p>
        </p:txBody>
      </p:sp>
      <p:sp>
        <p:nvSpPr>
          <p:cNvPr id="9" name="Date Placeholder 3"/>
          <p:cNvSpPr>
            <a:spLocks noGrp="1"/>
          </p:cNvSpPr>
          <p:nvPr>
            <p:ph type="dt" sz="half" idx="2"/>
          </p:nvPr>
        </p:nvSpPr>
        <p:spPr>
          <a:xfrm>
            <a:off x="4548188" y="6334661"/>
            <a:ext cx="2133600" cy="365125"/>
          </a:xfrm>
          <a:prstGeom prst="rect">
            <a:avLst/>
          </a:prstGeom>
        </p:spPr>
        <p:txBody>
          <a:bodyPr anchor="ctr"/>
          <a:lstStyle>
            <a:lvl1pPr algn="l">
              <a:defRPr sz="1200" i="1">
                <a:solidFill>
                  <a:schemeClr val="tx1">
                    <a:lumMod val="65000"/>
                    <a:lumOff val="35000"/>
                  </a:schemeClr>
                </a:solidFill>
              </a:defRPr>
            </a:lvl1pPr>
          </a:lstStyle>
          <a:p>
            <a:r>
              <a:rPr lang="en-US" smtClean="0"/>
              <a:t>March 19, 2012</a:t>
            </a:r>
            <a:endParaRPr lang="en-US" dirty="0"/>
          </a:p>
        </p:txBody>
      </p:sp>
    </p:spTree>
    <p:extLst>
      <p:ext uri="{BB962C8B-B14F-4D97-AF65-F5344CB8AC3E}">
        <p14:creationId xmlns:p14="http://schemas.microsoft.com/office/powerpoint/2010/main" val="1614595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p:txStyles>
    <p:titleStyle>
      <a:lvl1pPr algn="ctr" defTabSz="457200" rtl="0" eaLnBrk="1" latinLnBrk="0" hangingPunct="1">
        <a:spcBef>
          <a:spcPct val="0"/>
        </a:spcBef>
        <a:buNone/>
        <a:defRPr sz="4400" kern="1200">
          <a:solidFill>
            <a:schemeClr val="accent2"/>
          </a:solidFill>
          <a:latin typeface="Helvetica"/>
          <a:ea typeface="+mj-ea"/>
          <a:cs typeface="Helvetica"/>
        </a:defRPr>
      </a:lvl1pPr>
    </p:titleStyle>
    <p:bodyStyle>
      <a:lvl1pPr marL="342900" indent="-342900" algn="l" defTabSz="457200" rtl="0" eaLnBrk="1" latinLnBrk="0" hangingPunct="1">
        <a:spcBef>
          <a:spcPct val="20000"/>
        </a:spcBef>
        <a:buFont typeface="Arial"/>
        <a:buChar char="•"/>
        <a:defRPr sz="3200" kern="1200">
          <a:solidFill>
            <a:schemeClr val="accent2"/>
          </a:solidFill>
          <a:latin typeface="Helvetica"/>
          <a:ea typeface="+mn-ea"/>
          <a:cs typeface="Helvetica"/>
        </a:defRPr>
      </a:lvl1pPr>
      <a:lvl2pPr marL="742950" indent="-285750" algn="l" defTabSz="457200" rtl="0" eaLnBrk="1" latinLnBrk="0" hangingPunct="1">
        <a:spcBef>
          <a:spcPct val="20000"/>
        </a:spcBef>
        <a:buFont typeface="Arial"/>
        <a:buChar char="–"/>
        <a:defRPr sz="2800" kern="1200">
          <a:solidFill>
            <a:schemeClr val="accent2"/>
          </a:solidFill>
          <a:latin typeface="Helvetica"/>
          <a:ea typeface="+mn-ea"/>
          <a:cs typeface="Helvetica"/>
        </a:defRPr>
      </a:lvl2pPr>
      <a:lvl3pPr marL="1143000" indent="-228600" algn="l" defTabSz="457200" rtl="0" eaLnBrk="1" latinLnBrk="0" hangingPunct="1">
        <a:spcBef>
          <a:spcPct val="20000"/>
        </a:spcBef>
        <a:buFont typeface="Arial"/>
        <a:buChar char="•"/>
        <a:defRPr sz="2400" kern="1200">
          <a:solidFill>
            <a:schemeClr val="accent2"/>
          </a:solidFill>
          <a:latin typeface="Helvetica"/>
          <a:ea typeface="+mn-ea"/>
          <a:cs typeface="Helvetica"/>
        </a:defRPr>
      </a:lvl3pPr>
      <a:lvl4pPr marL="1600200" indent="-228600" algn="l" defTabSz="457200" rtl="0" eaLnBrk="1" latinLnBrk="0" hangingPunct="1">
        <a:spcBef>
          <a:spcPct val="20000"/>
        </a:spcBef>
        <a:buFont typeface="Arial"/>
        <a:buChar char="–"/>
        <a:defRPr sz="2000" kern="1200">
          <a:solidFill>
            <a:schemeClr val="accent2"/>
          </a:solidFill>
          <a:latin typeface="Helvetica"/>
          <a:ea typeface="+mn-ea"/>
          <a:cs typeface="Helvetica"/>
        </a:defRPr>
      </a:lvl4pPr>
      <a:lvl5pPr marL="2057400" indent="-228600" algn="l" defTabSz="457200" rtl="0" eaLnBrk="1" latinLnBrk="0" hangingPunct="1">
        <a:spcBef>
          <a:spcPct val="20000"/>
        </a:spcBef>
        <a:buFont typeface="Arial"/>
        <a:buChar char="»"/>
        <a:defRPr sz="2000" kern="1200">
          <a:solidFill>
            <a:schemeClr val="accent2"/>
          </a:solidFill>
          <a:latin typeface="Helvetica"/>
          <a:ea typeface="+mn-ea"/>
          <a:cs typeface="Helvetic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4.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7.png"/><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9.e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0.e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1.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2.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2.e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12.emf"/></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12.e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12.e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12.e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3.em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4.e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5.e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6.e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2"/>
          <p:cNvSpPr>
            <a:spLocks noChangeArrowheads="1"/>
          </p:cNvSpPr>
          <p:nvPr/>
        </p:nvSpPr>
        <p:spPr bwMode="auto">
          <a:xfrm>
            <a:off x="1" y="1136352"/>
            <a:ext cx="9144000" cy="4278094"/>
          </a:xfrm>
          <a:prstGeom prst="rect">
            <a:avLst/>
          </a:prstGeom>
          <a:noFill/>
          <a:ln w="9525">
            <a:noFill/>
            <a:miter lim="800000"/>
            <a:headEnd/>
            <a:tailEnd/>
          </a:ln>
        </p:spPr>
        <p:txBody>
          <a:bodyPr wrap="square">
            <a:prstTxWarp prst="textNoShape">
              <a:avLst/>
            </a:prstTxWarp>
            <a:spAutoFit/>
          </a:bodyPr>
          <a:lstStyle/>
          <a:p>
            <a:pPr algn="ctr"/>
            <a:r>
              <a:rPr lang="en-US" sz="3400" b="1" dirty="0" smtClean="0">
                <a:effectLst/>
                <a:latin typeface="Helvetica" charset="0"/>
              </a:rPr>
              <a:t>Does marketing enhance dissemination?</a:t>
            </a:r>
            <a:endParaRPr lang="en-US" sz="3400" dirty="0">
              <a:effectLst/>
              <a:latin typeface="Helvetica" charset="0"/>
            </a:endParaRPr>
          </a:p>
          <a:p>
            <a:pPr algn="ctr"/>
            <a:r>
              <a:rPr lang="en-US" sz="3000" dirty="0" smtClean="0">
                <a:effectLst/>
                <a:latin typeface="+mj-lt"/>
              </a:rPr>
              <a:t>Results from a system dynamics simulation study</a:t>
            </a:r>
          </a:p>
          <a:p>
            <a:pPr algn="ctr"/>
            <a:endParaRPr lang="en-US" sz="3400" dirty="0" smtClean="0">
              <a:effectLst/>
              <a:latin typeface="Times" charset="0"/>
            </a:endParaRPr>
          </a:p>
          <a:p>
            <a:pPr algn="ctr"/>
            <a:endParaRPr lang="en-US" sz="3400" dirty="0">
              <a:effectLst/>
              <a:latin typeface="Times" charset="0"/>
            </a:endParaRPr>
          </a:p>
          <a:p>
            <a:pPr algn="ctr"/>
            <a:r>
              <a:rPr lang="en-US" dirty="0" smtClean="0">
                <a:effectLst/>
                <a:latin typeface="+mj-lt"/>
              </a:rPr>
              <a:t>Matthew W. Kreuter, PhD, MPH</a:t>
            </a:r>
          </a:p>
          <a:p>
            <a:pPr algn="ctr"/>
            <a:r>
              <a:rPr lang="en-US" dirty="0" smtClean="0">
                <a:effectLst/>
                <a:latin typeface="+mj-lt"/>
              </a:rPr>
              <a:t>Peter S. Hovmand, PhD, MSW</a:t>
            </a:r>
          </a:p>
          <a:p>
            <a:pPr algn="ctr"/>
            <a:endParaRPr lang="en-US" sz="3400" dirty="0" smtClean="0">
              <a:solidFill>
                <a:schemeClr val="accent2"/>
              </a:solidFill>
              <a:effectLst/>
              <a:latin typeface="Times" charset="0"/>
            </a:endParaRPr>
          </a:p>
          <a:p>
            <a:pPr algn="ctr"/>
            <a:endParaRPr lang="en-US" sz="3400" dirty="0">
              <a:solidFill>
                <a:schemeClr val="accent2"/>
              </a:solidFill>
              <a:effectLst/>
              <a:latin typeface="Times" charset="0"/>
            </a:endParaRPr>
          </a:p>
          <a:p>
            <a:pPr algn="ctr"/>
            <a:r>
              <a:rPr lang="en-US" sz="1800" dirty="0" smtClean="0">
                <a:effectLst/>
                <a:latin typeface="+mj-lt"/>
              </a:rPr>
              <a:t>5</a:t>
            </a:r>
            <a:r>
              <a:rPr lang="en-US" sz="1800" baseline="30000" dirty="0" smtClean="0">
                <a:effectLst/>
                <a:latin typeface="+mj-lt"/>
              </a:rPr>
              <a:t>th</a:t>
            </a:r>
            <a:r>
              <a:rPr lang="en-US" sz="1800" dirty="0" smtClean="0">
                <a:effectLst/>
                <a:latin typeface="+mj-lt"/>
              </a:rPr>
              <a:t> Annual NIH Conference on the Science of Dissemination and Implementation</a:t>
            </a:r>
          </a:p>
          <a:p>
            <a:pPr algn="ctr"/>
            <a:r>
              <a:rPr lang="en-US" sz="1800" dirty="0" smtClean="0">
                <a:effectLst/>
                <a:latin typeface="+mj-lt"/>
              </a:rPr>
              <a:t>March 19, 2012</a:t>
            </a:r>
            <a:endParaRPr lang="en-US" sz="1800" dirty="0">
              <a:effectLst/>
              <a:latin typeface="+mj-lt"/>
            </a:endParaRPr>
          </a:p>
        </p:txBody>
      </p:sp>
    </p:spTree>
    <p:extLst>
      <p:ext uri="{BB962C8B-B14F-4D97-AF65-F5344CB8AC3E}">
        <p14:creationId xmlns:p14="http://schemas.microsoft.com/office/powerpoint/2010/main" val="679131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2"/>
          <p:cNvSpPr>
            <a:spLocks noChangeArrowheads="1"/>
          </p:cNvSpPr>
          <p:nvPr/>
        </p:nvSpPr>
        <p:spPr bwMode="auto">
          <a:xfrm>
            <a:off x="1" y="976164"/>
            <a:ext cx="9144000" cy="3200876"/>
          </a:xfrm>
          <a:prstGeom prst="rect">
            <a:avLst/>
          </a:prstGeom>
          <a:noFill/>
          <a:ln w="9525">
            <a:noFill/>
            <a:miter lim="800000"/>
            <a:headEnd/>
            <a:tailEnd/>
          </a:ln>
        </p:spPr>
        <p:txBody>
          <a:bodyPr wrap="square">
            <a:prstTxWarp prst="textNoShape">
              <a:avLst/>
            </a:prstTxWarp>
            <a:spAutoFit/>
          </a:bodyPr>
          <a:lstStyle/>
          <a:p>
            <a:pPr algn="ctr"/>
            <a:r>
              <a:rPr lang="en-US" sz="3400" b="1" dirty="0" smtClean="0">
                <a:solidFill>
                  <a:srgbClr val="000000"/>
                </a:solidFill>
                <a:effectLst/>
                <a:latin typeface="Helvetica" charset="0"/>
              </a:rPr>
              <a:t>Which do you want?</a:t>
            </a:r>
            <a:endParaRPr lang="en-US" sz="3400" dirty="0">
              <a:solidFill>
                <a:srgbClr val="000000"/>
              </a:solidFill>
              <a:effectLst/>
              <a:latin typeface="Helvetica" charset="0"/>
            </a:endParaRPr>
          </a:p>
          <a:p>
            <a:pPr algn="ctr"/>
            <a:endParaRPr lang="en-US" sz="3400" dirty="0" smtClean="0">
              <a:solidFill>
                <a:srgbClr val="000000"/>
              </a:solidFill>
              <a:effectLst/>
              <a:latin typeface="Times" charset="0"/>
            </a:endParaRPr>
          </a:p>
          <a:p>
            <a:pPr algn="ctr"/>
            <a:endParaRPr lang="en-US" sz="2000" dirty="0" smtClean="0">
              <a:solidFill>
                <a:srgbClr val="000000"/>
              </a:solidFill>
              <a:effectLst/>
              <a:latin typeface="Times" charset="0"/>
            </a:endParaRPr>
          </a:p>
          <a:p>
            <a:pPr lvl="3"/>
            <a:r>
              <a:rPr lang="en-US" sz="6000" baseline="-7000" dirty="0" smtClean="0">
                <a:solidFill>
                  <a:srgbClr val="000000"/>
                </a:solidFill>
                <a:effectLst/>
                <a:latin typeface="Times" charset="0"/>
              </a:rPr>
              <a:t>❏</a:t>
            </a:r>
            <a:r>
              <a:rPr lang="en-US" sz="3400" dirty="0" smtClean="0">
                <a:solidFill>
                  <a:srgbClr val="000000"/>
                </a:solidFill>
                <a:effectLst/>
                <a:latin typeface="Times" charset="0"/>
              </a:rPr>
              <a:t>  </a:t>
            </a:r>
            <a:r>
              <a:rPr lang="en-US" sz="3000" dirty="0" smtClean="0">
                <a:solidFill>
                  <a:srgbClr val="000000"/>
                </a:solidFill>
                <a:effectLst/>
                <a:latin typeface="+mj-lt"/>
              </a:rPr>
              <a:t>More dissemination knowledge</a:t>
            </a:r>
          </a:p>
          <a:p>
            <a:pPr lvl="3"/>
            <a:endParaRPr lang="en-US" sz="3400" dirty="0" smtClean="0">
              <a:solidFill>
                <a:srgbClr val="000000"/>
              </a:solidFill>
              <a:effectLst/>
              <a:latin typeface="Times" charset="0"/>
            </a:endParaRPr>
          </a:p>
          <a:p>
            <a:pPr lvl="3"/>
            <a:r>
              <a:rPr lang="en-US" sz="6000" baseline="-7000" dirty="0">
                <a:solidFill>
                  <a:srgbClr val="000000"/>
                </a:solidFill>
                <a:effectLst/>
                <a:latin typeface="Times" charset="0"/>
              </a:rPr>
              <a:t>❏</a:t>
            </a:r>
            <a:r>
              <a:rPr lang="en-US" sz="3400" dirty="0" smtClean="0">
                <a:solidFill>
                  <a:srgbClr val="000000"/>
                </a:solidFill>
                <a:effectLst/>
                <a:latin typeface="Times" charset="0"/>
              </a:rPr>
              <a:t>  </a:t>
            </a:r>
            <a:r>
              <a:rPr lang="en-US" sz="3000" dirty="0" smtClean="0">
                <a:solidFill>
                  <a:srgbClr val="000000"/>
                </a:solidFill>
                <a:effectLst/>
                <a:latin typeface="+mj-lt"/>
              </a:rPr>
              <a:t>More dissemination</a:t>
            </a:r>
          </a:p>
        </p:txBody>
      </p:sp>
    </p:spTree>
    <p:extLst>
      <p:ext uri="{BB962C8B-B14F-4D97-AF65-F5344CB8AC3E}">
        <p14:creationId xmlns:p14="http://schemas.microsoft.com/office/powerpoint/2010/main" val="24007683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ssentialengineer.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0547" y="1732345"/>
            <a:ext cx="5707551" cy="3598762"/>
          </a:xfrm>
          <a:prstGeom prst="rect">
            <a:avLst/>
          </a:prstGeom>
        </p:spPr>
      </p:pic>
      <p:sp>
        <p:nvSpPr>
          <p:cNvPr id="4" name="Rectangle 3"/>
          <p:cNvSpPr/>
          <p:nvPr/>
        </p:nvSpPr>
        <p:spPr bwMode="auto">
          <a:xfrm>
            <a:off x="1700549" y="1754630"/>
            <a:ext cx="5742826" cy="3689506"/>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5" name="Rectangle 4"/>
          <p:cNvSpPr/>
          <p:nvPr/>
        </p:nvSpPr>
        <p:spPr>
          <a:xfrm>
            <a:off x="0" y="603689"/>
            <a:ext cx="9150237" cy="523220"/>
          </a:xfrm>
          <a:prstGeom prst="rect">
            <a:avLst/>
          </a:prstGeom>
        </p:spPr>
        <p:txBody>
          <a:bodyPr wrap="square">
            <a:spAutoFit/>
          </a:bodyPr>
          <a:lstStyle/>
          <a:p>
            <a:pPr algn="ctr"/>
            <a:r>
              <a:rPr lang="en-US" sz="2800" i="1" dirty="0" smtClean="0">
                <a:solidFill>
                  <a:srgbClr val="FF0000"/>
                </a:solidFill>
                <a:effectLst/>
                <a:latin typeface="+mj-lt"/>
              </a:rPr>
              <a:t>“Science is about knowing; engineering is about doing” </a:t>
            </a:r>
            <a:endParaRPr lang="en-US" sz="2800" i="1" dirty="0">
              <a:solidFill>
                <a:srgbClr val="FF0000"/>
              </a:solidFill>
              <a:latin typeface="+mj-lt"/>
            </a:endParaRPr>
          </a:p>
        </p:txBody>
      </p:sp>
    </p:spTree>
    <p:extLst>
      <p:ext uri="{BB962C8B-B14F-4D97-AF65-F5344CB8AC3E}">
        <p14:creationId xmlns:p14="http://schemas.microsoft.com/office/powerpoint/2010/main" val="27102002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1397000" y="1312640"/>
            <a:ext cx="6350000" cy="4435385"/>
          </a:xfrm>
          <a:prstGeom prst="rect">
            <a:avLst/>
          </a:prstGeom>
        </p:spPr>
      </p:pic>
      <p:sp>
        <p:nvSpPr>
          <p:cNvPr id="4" name="Rectangle 3"/>
          <p:cNvSpPr/>
          <p:nvPr/>
        </p:nvSpPr>
        <p:spPr>
          <a:xfrm>
            <a:off x="1589740" y="395735"/>
            <a:ext cx="6010304" cy="523220"/>
          </a:xfrm>
          <a:prstGeom prst="rect">
            <a:avLst/>
          </a:prstGeom>
        </p:spPr>
        <p:txBody>
          <a:bodyPr wrap="none">
            <a:spAutoFit/>
          </a:bodyPr>
          <a:lstStyle/>
          <a:p>
            <a:pPr algn="ctr"/>
            <a:r>
              <a:rPr lang="en-US" sz="2800" b="1" dirty="0" smtClean="0">
                <a:effectLst/>
                <a:latin typeface="Helvetica" charset="0"/>
              </a:rPr>
              <a:t>U.S. crude oil production, by state</a:t>
            </a:r>
            <a:endParaRPr lang="en-US" sz="2800" dirty="0">
              <a:effectLst/>
              <a:latin typeface="Helvetica" charset="0"/>
            </a:endParaRPr>
          </a:p>
        </p:txBody>
      </p:sp>
    </p:spTree>
    <p:extLst>
      <p:ext uri="{BB962C8B-B14F-4D97-AF65-F5344CB8AC3E}">
        <p14:creationId xmlns:p14="http://schemas.microsoft.com/office/powerpoint/2010/main" val="19698241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497509" y="142442"/>
            <a:ext cx="4101357" cy="6101276"/>
          </a:xfrm>
          <a:prstGeom prst="rect">
            <a:avLst/>
          </a:prstGeom>
        </p:spPr>
      </p:pic>
    </p:spTree>
    <p:extLst>
      <p:ext uri="{BB962C8B-B14F-4D97-AF65-F5344CB8AC3E}">
        <p14:creationId xmlns:p14="http://schemas.microsoft.com/office/powerpoint/2010/main" val="11339044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2"/>
          <p:cNvSpPr>
            <a:spLocks noChangeArrowheads="1"/>
          </p:cNvSpPr>
          <p:nvPr/>
        </p:nvSpPr>
        <p:spPr bwMode="auto">
          <a:xfrm>
            <a:off x="2015599" y="3637388"/>
            <a:ext cx="5521843" cy="1184940"/>
          </a:xfrm>
          <a:prstGeom prst="rect">
            <a:avLst/>
          </a:prstGeom>
          <a:noFill/>
          <a:ln w="9525">
            <a:noFill/>
            <a:miter lim="800000"/>
            <a:headEnd/>
            <a:tailEnd/>
          </a:ln>
        </p:spPr>
        <p:txBody>
          <a:bodyPr wrap="square">
            <a:prstTxWarp prst="textNoShape">
              <a:avLst/>
            </a:prstTxWarp>
            <a:spAutoFit/>
          </a:bodyPr>
          <a:lstStyle/>
          <a:p>
            <a:pPr marL="171450" indent="-171450">
              <a:lnSpc>
                <a:spcPct val="150000"/>
              </a:lnSpc>
              <a:buFont typeface="Arial"/>
              <a:buChar char="•"/>
            </a:pPr>
            <a:r>
              <a:rPr lang="en-US" sz="1200" dirty="0" smtClean="0">
                <a:solidFill>
                  <a:srgbClr val="000000"/>
                </a:solidFill>
                <a:effectLst/>
                <a:latin typeface="Helvetica"/>
                <a:cs typeface="Helvetica"/>
              </a:rPr>
              <a:t>Kreuter, Casey &amp; Bernhardt (2012) In: </a:t>
            </a:r>
            <a:r>
              <a:rPr lang="en-US" sz="1200" u="sng" dirty="0" smtClean="0">
                <a:solidFill>
                  <a:srgbClr val="000000"/>
                </a:solidFill>
                <a:effectLst/>
                <a:latin typeface="Helvetica"/>
                <a:cs typeface="Helvetica"/>
              </a:rPr>
              <a:t>D&amp;I Research in Health</a:t>
            </a:r>
            <a:r>
              <a:rPr lang="en-US" sz="1200" dirty="0" smtClean="0">
                <a:solidFill>
                  <a:srgbClr val="000000"/>
                </a:solidFill>
                <a:effectLst/>
                <a:latin typeface="Helvetica"/>
                <a:cs typeface="Helvetica"/>
              </a:rPr>
              <a:t>, </a:t>
            </a:r>
            <a:r>
              <a:rPr lang="en-US" sz="1200" dirty="0" err="1" smtClean="0">
                <a:solidFill>
                  <a:srgbClr val="000000"/>
                </a:solidFill>
                <a:effectLst/>
                <a:latin typeface="Helvetica"/>
                <a:cs typeface="Helvetica"/>
              </a:rPr>
              <a:t>NY:Oxford</a:t>
            </a:r>
            <a:endParaRPr lang="en-US" sz="1200" dirty="0" smtClean="0">
              <a:solidFill>
                <a:srgbClr val="000000"/>
              </a:solidFill>
              <a:effectLst/>
              <a:latin typeface="Helvetica"/>
              <a:cs typeface="Helvetica"/>
            </a:endParaRPr>
          </a:p>
          <a:p>
            <a:pPr marL="171450" indent="-171450">
              <a:lnSpc>
                <a:spcPct val="150000"/>
              </a:lnSpc>
              <a:buFont typeface="Arial"/>
              <a:buChar char="•"/>
            </a:pPr>
            <a:r>
              <a:rPr lang="en-US" sz="1200" dirty="0" smtClean="0">
                <a:solidFill>
                  <a:srgbClr val="000000"/>
                </a:solidFill>
                <a:effectLst/>
                <a:latin typeface="Helvetica"/>
                <a:cs typeface="Helvetica"/>
              </a:rPr>
              <a:t>Bernhardt, </a:t>
            </a:r>
            <a:r>
              <a:rPr lang="en-US" sz="1200" dirty="0">
                <a:solidFill>
                  <a:srgbClr val="000000"/>
                </a:solidFill>
                <a:effectLst/>
                <a:latin typeface="Helvetica"/>
                <a:cs typeface="Helvetica"/>
              </a:rPr>
              <a:t>Mays </a:t>
            </a:r>
            <a:r>
              <a:rPr lang="en-US" sz="1200" dirty="0" smtClean="0">
                <a:solidFill>
                  <a:srgbClr val="000000"/>
                </a:solidFill>
                <a:effectLst/>
                <a:latin typeface="Helvetica"/>
                <a:cs typeface="Helvetica"/>
              </a:rPr>
              <a:t>&amp; Kreuter </a:t>
            </a:r>
            <a:r>
              <a:rPr lang="en-US" sz="1200" dirty="0">
                <a:solidFill>
                  <a:srgbClr val="000000"/>
                </a:solidFill>
                <a:effectLst/>
                <a:latin typeface="Helvetica"/>
                <a:cs typeface="Helvetica"/>
              </a:rPr>
              <a:t>(2011) </a:t>
            </a:r>
            <a:r>
              <a:rPr lang="en-US" sz="1200" i="1" dirty="0">
                <a:solidFill>
                  <a:srgbClr val="000000"/>
                </a:solidFill>
                <a:effectLst/>
                <a:latin typeface="Helvetica"/>
                <a:cs typeface="Helvetica"/>
              </a:rPr>
              <a:t>J Health </a:t>
            </a:r>
            <a:r>
              <a:rPr lang="en-US" sz="1200" i="1" dirty="0" err="1" smtClean="0">
                <a:solidFill>
                  <a:srgbClr val="000000"/>
                </a:solidFill>
                <a:effectLst/>
                <a:latin typeface="Helvetica"/>
                <a:cs typeface="Helvetica"/>
              </a:rPr>
              <a:t>Commun</a:t>
            </a:r>
            <a:endParaRPr lang="en-US" sz="1200" i="1" dirty="0" smtClean="0">
              <a:solidFill>
                <a:srgbClr val="000000"/>
              </a:solidFill>
              <a:effectLst/>
              <a:latin typeface="Helvetica"/>
              <a:cs typeface="Helvetica"/>
            </a:endParaRPr>
          </a:p>
          <a:p>
            <a:pPr marL="171450" indent="-171450">
              <a:lnSpc>
                <a:spcPct val="150000"/>
              </a:lnSpc>
              <a:buFont typeface="Arial"/>
              <a:buChar char="•"/>
            </a:pPr>
            <a:r>
              <a:rPr lang="en-US" sz="1200" dirty="0" smtClean="0">
                <a:solidFill>
                  <a:srgbClr val="000000"/>
                </a:solidFill>
                <a:effectLst/>
                <a:latin typeface="Helvetica"/>
                <a:cs typeface="Helvetica"/>
              </a:rPr>
              <a:t>Dearing &amp; Kreuter </a:t>
            </a:r>
            <a:r>
              <a:rPr lang="en-US" sz="1200" dirty="0">
                <a:solidFill>
                  <a:srgbClr val="000000"/>
                </a:solidFill>
                <a:effectLst/>
                <a:latin typeface="Helvetica"/>
                <a:cs typeface="Helvetica"/>
              </a:rPr>
              <a:t>(2010) </a:t>
            </a:r>
            <a:r>
              <a:rPr lang="en-US" sz="1200" i="1" dirty="0">
                <a:solidFill>
                  <a:srgbClr val="000000"/>
                </a:solidFill>
                <a:effectLst/>
                <a:latin typeface="Helvetica"/>
                <a:cs typeface="Helvetica"/>
              </a:rPr>
              <a:t>Patient </a:t>
            </a:r>
            <a:r>
              <a:rPr lang="en-US" sz="1200" i="1" dirty="0" err="1">
                <a:solidFill>
                  <a:srgbClr val="000000"/>
                </a:solidFill>
                <a:effectLst/>
                <a:latin typeface="Helvetica"/>
                <a:cs typeface="Helvetica"/>
              </a:rPr>
              <a:t>Educ</a:t>
            </a:r>
            <a:r>
              <a:rPr lang="en-US" sz="1200" i="1" dirty="0">
                <a:solidFill>
                  <a:srgbClr val="000000"/>
                </a:solidFill>
                <a:effectLst/>
                <a:latin typeface="Helvetica"/>
                <a:cs typeface="Helvetica"/>
              </a:rPr>
              <a:t> </a:t>
            </a:r>
            <a:r>
              <a:rPr lang="en-US" sz="1200" i="1" dirty="0" err="1" smtClean="0">
                <a:solidFill>
                  <a:srgbClr val="000000"/>
                </a:solidFill>
                <a:effectLst/>
                <a:latin typeface="Helvetica"/>
                <a:cs typeface="Helvetica"/>
              </a:rPr>
              <a:t>Couns</a:t>
            </a:r>
            <a:endParaRPr lang="en-US" sz="1200" i="1" dirty="0" smtClean="0">
              <a:solidFill>
                <a:srgbClr val="000000"/>
              </a:solidFill>
              <a:effectLst/>
              <a:latin typeface="Helvetica"/>
              <a:cs typeface="Helvetica"/>
            </a:endParaRPr>
          </a:p>
          <a:p>
            <a:pPr marL="171450" indent="-171450">
              <a:lnSpc>
                <a:spcPct val="150000"/>
              </a:lnSpc>
              <a:buFont typeface="Arial"/>
              <a:buChar char="•"/>
            </a:pPr>
            <a:r>
              <a:rPr lang="en-US" sz="1200" dirty="0" smtClean="0">
                <a:solidFill>
                  <a:srgbClr val="000000"/>
                </a:solidFill>
                <a:effectLst/>
                <a:latin typeface="Helvetica"/>
                <a:cs typeface="Helvetica"/>
              </a:rPr>
              <a:t>Kreuter &amp; Bernhardt </a:t>
            </a:r>
            <a:r>
              <a:rPr lang="en-US" sz="1200" dirty="0">
                <a:solidFill>
                  <a:srgbClr val="000000"/>
                </a:solidFill>
                <a:effectLst/>
                <a:latin typeface="Helvetica"/>
                <a:cs typeface="Helvetica"/>
              </a:rPr>
              <a:t>(2009) </a:t>
            </a:r>
            <a:r>
              <a:rPr lang="en-US" sz="1200" i="1" dirty="0">
                <a:solidFill>
                  <a:srgbClr val="000000"/>
                </a:solidFill>
                <a:effectLst/>
                <a:latin typeface="Helvetica"/>
                <a:cs typeface="Helvetica"/>
              </a:rPr>
              <a:t>Am J Public </a:t>
            </a:r>
            <a:r>
              <a:rPr lang="en-US" sz="1200" i="1" dirty="0" smtClean="0">
                <a:solidFill>
                  <a:srgbClr val="000000"/>
                </a:solidFill>
                <a:effectLst/>
                <a:latin typeface="Helvetica"/>
                <a:cs typeface="Helvetica"/>
              </a:rPr>
              <a:t>Health</a:t>
            </a:r>
            <a:endParaRPr lang="en-US" sz="1200" i="1" dirty="0">
              <a:solidFill>
                <a:srgbClr val="000000"/>
              </a:solidFill>
              <a:effectLst/>
              <a:latin typeface="Helvetica"/>
              <a:cs typeface="Helvetica"/>
            </a:endParaRPr>
          </a:p>
        </p:txBody>
      </p:sp>
      <p:sp>
        <p:nvSpPr>
          <p:cNvPr id="5" name="Rectangle 4"/>
          <p:cNvSpPr/>
          <p:nvPr/>
        </p:nvSpPr>
        <p:spPr>
          <a:xfrm>
            <a:off x="0" y="1963560"/>
            <a:ext cx="9144000" cy="1077218"/>
          </a:xfrm>
          <a:prstGeom prst="rect">
            <a:avLst/>
          </a:prstGeom>
        </p:spPr>
        <p:txBody>
          <a:bodyPr wrap="square">
            <a:spAutoFit/>
          </a:bodyPr>
          <a:lstStyle/>
          <a:p>
            <a:pPr algn="ctr"/>
            <a:r>
              <a:rPr lang="en-US" sz="3200" dirty="0" smtClean="0">
                <a:effectLst/>
                <a:latin typeface="Helvetica" charset="0"/>
              </a:rPr>
              <a:t>Reframing the dissemination challenge:</a:t>
            </a:r>
          </a:p>
          <a:p>
            <a:pPr algn="ctr"/>
            <a:r>
              <a:rPr lang="en-US" sz="3200" dirty="0" smtClean="0">
                <a:effectLst/>
                <a:latin typeface="Helvetica" charset="0"/>
              </a:rPr>
              <a:t>A marketing &amp; distribution perspective</a:t>
            </a:r>
            <a:endParaRPr lang="en-US" sz="3200" dirty="0">
              <a:effectLst/>
              <a:latin typeface="Helvetica" charset="0"/>
            </a:endParaRPr>
          </a:p>
        </p:txBody>
      </p:sp>
    </p:spTree>
    <p:extLst>
      <p:ext uri="{BB962C8B-B14F-4D97-AF65-F5344CB8AC3E}">
        <p14:creationId xmlns:p14="http://schemas.microsoft.com/office/powerpoint/2010/main" val="17832865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622008"/>
            <a:ext cx="9144000" cy="1077218"/>
          </a:xfrm>
          <a:prstGeom prst="rect">
            <a:avLst/>
          </a:prstGeom>
        </p:spPr>
        <p:txBody>
          <a:bodyPr wrap="square">
            <a:spAutoFit/>
          </a:bodyPr>
          <a:lstStyle/>
          <a:p>
            <a:pPr algn="ctr"/>
            <a:r>
              <a:rPr lang="en-US" sz="3200" dirty="0" smtClean="0">
                <a:solidFill>
                  <a:srgbClr val="000000"/>
                </a:solidFill>
                <a:effectLst/>
                <a:latin typeface="Helvetica" charset="0"/>
              </a:rPr>
              <a:t>A </a:t>
            </a:r>
            <a:r>
              <a:rPr lang="en-US" sz="3200" dirty="0" smtClean="0">
                <a:solidFill>
                  <a:srgbClr val="FF0000"/>
                </a:solidFill>
                <a:effectLst/>
                <a:latin typeface="Helvetica" charset="0"/>
              </a:rPr>
              <a:t>marketing and distribution system </a:t>
            </a:r>
            <a:r>
              <a:rPr lang="en-US" sz="3200" dirty="0" smtClean="0">
                <a:solidFill>
                  <a:srgbClr val="000000"/>
                </a:solidFill>
                <a:effectLst/>
                <a:latin typeface="Helvetica" charset="0"/>
              </a:rPr>
              <a:t>brings</a:t>
            </a:r>
          </a:p>
          <a:p>
            <a:pPr algn="ctr"/>
            <a:r>
              <a:rPr lang="en-US" sz="3200" dirty="0" smtClean="0">
                <a:solidFill>
                  <a:srgbClr val="000000"/>
                </a:solidFill>
                <a:effectLst/>
                <a:latin typeface="Helvetica" charset="0"/>
              </a:rPr>
              <a:t>products and services from development to use</a:t>
            </a:r>
            <a:endParaRPr lang="en-US" sz="3200" dirty="0">
              <a:solidFill>
                <a:srgbClr val="000000"/>
              </a:solidFill>
              <a:effectLst/>
              <a:latin typeface="Helvetica" charset="0"/>
            </a:endParaRPr>
          </a:p>
        </p:txBody>
      </p:sp>
    </p:spTree>
    <p:extLst>
      <p:ext uri="{BB962C8B-B14F-4D97-AF65-F5344CB8AC3E}">
        <p14:creationId xmlns:p14="http://schemas.microsoft.com/office/powerpoint/2010/main" val="20095482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2"/>
          <p:cNvSpPr>
            <a:spLocks noChangeArrowheads="1"/>
          </p:cNvSpPr>
          <p:nvPr/>
        </p:nvSpPr>
        <p:spPr bwMode="auto">
          <a:xfrm>
            <a:off x="1" y="976164"/>
            <a:ext cx="9144000" cy="4062650"/>
          </a:xfrm>
          <a:prstGeom prst="rect">
            <a:avLst/>
          </a:prstGeom>
          <a:noFill/>
          <a:ln w="9525">
            <a:noFill/>
            <a:miter lim="800000"/>
            <a:headEnd/>
            <a:tailEnd/>
          </a:ln>
        </p:spPr>
        <p:txBody>
          <a:bodyPr wrap="square">
            <a:prstTxWarp prst="textNoShape">
              <a:avLst/>
            </a:prstTxWarp>
            <a:spAutoFit/>
          </a:bodyPr>
          <a:lstStyle/>
          <a:p>
            <a:pPr algn="ctr"/>
            <a:r>
              <a:rPr lang="en-US" sz="3400" b="1" dirty="0" smtClean="0">
                <a:solidFill>
                  <a:srgbClr val="000000"/>
                </a:solidFill>
                <a:effectLst/>
                <a:latin typeface="Helvetica" charset="0"/>
              </a:rPr>
              <a:t>Three key attributes</a:t>
            </a:r>
            <a:endParaRPr lang="en-US" sz="3400" dirty="0">
              <a:solidFill>
                <a:srgbClr val="000000"/>
              </a:solidFill>
              <a:effectLst/>
              <a:latin typeface="Helvetica" charset="0"/>
            </a:endParaRPr>
          </a:p>
          <a:p>
            <a:pPr algn="ctr"/>
            <a:endParaRPr lang="en-US" sz="3400" dirty="0" smtClean="0">
              <a:solidFill>
                <a:srgbClr val="000000"/>
              </a:solidFill>
              <a:effectLst/>
              <a:latin typeface="Times" charset="0"/>
            </a:endParaRPr>
          </a:p>
          <a:p>
            <a:pPr algn="ctr"/>
            <a:endParaRPr lang="en-US" sz="2000" dirty="0" smtClean="0">
              <a:solidFill>
                <a:srgbClr val="000000"/>
              </a:solidFill>
              <a:effectLst/>
              <a:latin typeface="Times" charset="0"/>
            </a:endParaRPr>
          </a:p>
          <a:p>
            <a:pPr marL="914400" lvl="1" indent="-457200">
              <a:buFont typeface="Arial"/>
              <a:buChar char="•"/>
            </a:pPr>
            <a:r>
              <a:rPr lang="en-US" sz="3200" dirty="0" smtClean="0">
                <a:solidFill>
                  <a:srgbClr val="000000"/>
                </a:solidFill>
                <a:effectLst/>
                <a:latin typeface="+mj-lt"/>
              </a:rPr>
              <a:t>Demand-driven</a:t>
            </a:r>
          </a:p>
          <a:p>
            <a:pPr lvl="1"/>
            <a:endParaRPr lang="en-US" sz="3200" dirty="0" smtClean="0">
              <a:solidFill>
                <a:srgbClr val="000000"/>
              </a:solidFill>
              <a:effectLst/>
              <a:latin typeface="+mj-lt"/>
            </a:endParaRPr>
          </a:p>
          <a:p>
            <a:pPr marL="914400" lvl="1" indent="-457200">
              <a:buFont typeface="Arial"/>
              <a:buChar char="•"/>
            </a:pPr>
            <a:r>
              <a:rPr lang="en-US" sz="3200" dirty="0" smtClean="0">
                <a:solidFill>
                  <a:srgbClr val="000000"/>
                </a:solidFill>
                <a:effectLst/>
                <a:latin typeface="+mj-lt"/>
              </a:rPr>
              <a:t>Practice-ready</a:t>
            </a:r>
          </a:p>
          <a:p>
            <a:pPr marL="914400" lvl="1" indent="-457200">
              <a:buFont typeface="Arial"/>
              <a:buChar char="•"/>
            </a:pPr>
            <a:endParaRPr lang="en-US" sz="3200" dirty="0">
              <a:solidFill>
                <a:srgbClr val="000000"/>
              </a:solidFill>
              <a:effectLst/>
              <a:latin typeface="+mj-lt"/>
            </a:endParaRPr>
          </a:p>
          <a:p>
            <a:pPr marL="914400" lvl="1" indent="-457200">
              <a:buFont typeface="Arial"/>
              <a:buChar char="•"/>
            </a:pPr>
            <a:r>
              <a:rPr lang="en-US" sz="3200" dirty="0" smtClean="0">
                <a:solidFill>
                  <a:srgbClr val="000000"/>
                </a:solidFill>
                <a:effectLst/>
                <a:latin typeface="+mj-lt"/>
              </a:rPr>
              <a:t>Promotion &amp; support</a:t>
            </a:r>
          </a:p>
        </p:txBody>
      </p:sp>
    </p:spTree>
    <p:extLst>
      <p:ext uri="{BB962C8B-B14F-4D97-AF65-F5344CB8AC3E}">
        <p14:creationId xmlns:p14="http://schemas.microsoft.com/office/powerpoint/2010/main" val="18131358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2"/>
          <p:cNvSpPr>
            <a:spLocks noChangeArrowheads="1"/>
          </p:cNvSpPr>
          <p:nvPr/>
        </p:nvSpPr>
        <p:spPr bwMode="auto">
          <a:xfrm>
            <a:off x="1" y="976164"/>
            <a:ext cx="9144000" cy="4062650"/>
          </a:xfrm>
          <a:prstGeom prst="rect">
            <a:avLst/>
          </a:prstGeom>
          <a:noFill/>
          <a:ln w="9525">
            <a:noFill/>
            <a:miter lim="800000"/>
            <a:headEnd/>
            <a:tailEnd/>
          </a:ln>
        </p:spPr>
        <p:txBody>
          <a:bodyPr wrap="square">
            <a:prstTxWarp prst="textNoShape">
              <a:avLst/>
            </a:prstTxWarp>
            <a:spAutoFit/>
          </a:bodyPr>
          <a:lstStyle/>
          <a:p>
            <a:pPr algn="ctr"/>
            <a:r>
              <a:rPr lang="en-US" sz="3400" b="1" dirty="0" smtClean="0">
                <a:effectLst/>
                <a:latin typeface="Helvetica" charset="0"/>
              </a:rPr>
              <a:t>Three key attributes</a:t>
            </a:r>
            <a:endParaRPr lang="en-US" sz="3400" dirty="0">
              <a:effectLst/>
              <a:latin typeface="Helvetica" charset="0"/>
            </a:endParaRPr>
          </a:p>
          <a:p>
            <a:pPr algn="ctr"/>
            <a:endParaRPr lang="en-US" sz="3400" dirty="0" smtClean="0">
              <a:solidFill>
                <a:schemeClr val="accent2"/>
              </a:solidFill>
              <a:effectLst/>
              <a:latin typeface="Times" charset="0"/>
            </a:endParaRPr>
          </a:p>
          <a:p>
            <a:pPr algn="ctr"/>
            <a:endParaRPr lang="en-US" sz="2000" dirty="0" smtClean="0">
              <a:solidFill>
                <a:schemeClr val="accent2"/>
              </a:solidFill>
              <a:effectLst/>
              <a:latin typeface="Times" charset="0"/>
            </a:endParaRPr>
          </a:p>
          <a:p>
            <a:pPr marL="914400" lvl="1" indent="-457200">
              <a:buFont typeface="Arial"/>
              <a:buChar char="•"/>
            </a:pPr>
            <a:r>
              <a:rPr lang="en-US" sz="3200" i="1" dirty="0" smtClean="0">
                <a:solidFill>
                  <a:srgbClr val="FF0000"/>
                </a:solidFill>
                <a:effectLst/>
                <a:latin typeface="+mj-lt"/>
              </a:rPr>
              <a:t>Demand-driven</a:t>
            </a:r>
          </a:p>
          <a:p>
            <a:pPr lvl="1"/>
            <a:endParaRPr lang="en-US" sz="3200" dirty="0" smtClean="0">
              <a:solidFill>
                <a:schemeClr val="accent2"/>
              </a:solidFill>
              <a:effectLst/>
              <a:latin typeface="+mj-lt"/>
            </a:endParaRPr>
          </a:p>
          <a:p>
            <a:pPr marL="914400" lvl="1" indent="-457200">
              <a:buFont typeface="Arial"/>
              <a:buChar char="•"/>
            </a:pPr>
            <a:r>
              <a:rPr lang="en-US" sz="3200" dirty="0" smtClean="0">
                <a:effectLst/>
                <a:latin typeface="+mj-lt"/>
              </a:rPr>
              <a:t>Practice-ready</a:t>
            </a:r>
          </a:p>
          <a:p>
            <a:pPr marL="914400" lvl="1" indent="-457200">
              <a:buFont typeface="Arial"/>
              <a:buChar char="•"/>
            </a:pPr>
            <a:endParaRPr lang="en-US" sz="3200" dirty="0">
              <a:effectLst/>
              <a:latin typeface="+mj-lt"/>
            </a:endParaRPr>
          </a:p>
          <a:p>
            <a:pPr marL="914400" lvl="1" indent="-457200">
              <a:buFont typeface="Arial"/>
              <a:buChar char="•"/>
            </a:pPr>
            <a:r>
              <a:rPr lang="en-US" sz="3200" dirty="0">
                <a:effectLst/>
                <a:latin typeface="+mj-lt"/>
              </a:rPr>
              <a:t>Promotion &amp; support</a:t>
            </a:r>
          </a:p>
        </p:txBody>
      </p:sp>
    </p:spTree>
    <p:extLst>
      <p:ext uri="{BB962C8B-B14F-4D97-AF65-F5344CB8AC3E}">
        <p14:creationId xmlns:p14="http://schemas.microsoft.com/office/powerpoint/2010/main" val="6185365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622008"/>
            <a:ext cx="9144000" cy="615553"/>
          </a:xfrm>
          <a:prstGeom prst="rect">
            <a:avLst/>
          </a:prstGeom>
        </p:spPr>
        <p:txBody>
          <a:bodyPr wrap="square">
            <a:spAutoFit/>
          </a:bodyPr>
          <a:lstStyle/>
          <a:p>
            <a:pPr algn="ctr"/>
            <a:r>
              <a:rPr lang="en-US" sz="3400" b="1" dirty="0" smtClean="0">
                <a:solidFill>
                  <a:srgbClr val="000000"/>
                </a:solidFill>
                <a:effectLst/>
                <a:latin typeface="Helvetica" charset="0"/>
              </a:rPr>
              <a:t>Are all EBI’s worth disseminating? </a:t>
            </a:r>
            <a:endParaRPr lang="en-US" sz="3400" b="1" dirty="0">
              <a:solidFill>
                <a:srgbClr val="000000"/>
              </a:solidFill>
              <a:effectLst/>
              <a:latin typeface="Helvetica" charset="0"/>
            </a:endParaRPr>
          </a:p>
        </p:txBody>
      </p:sp>
    </p:spTree>
    <p:extLst>
      <p:ext uri="{BB962C8B-B14F-4D97-AF65-F5344CB8AC3E}">
        <p14:creationId xmlns:p14="http://schemas.microsoft.com/office/powerpoint/2010/main" val="27872556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88037" y="5817974"/>
            <a:ext cx="3534745" cy="276999"/>
          </a:xfrm>
          <a:prstGeom prst="rect">
            <a:avLst/>
          </a:prstGeom>
          <a:effectLst/>
        </p:spPr>
        <p:txBody>
          <a:bodyPr wrap="square">
            <a:spAutoFit/>
          </a:bodyPr>
          <a:lstStyle/>
          <a:p>
            <a:r>
              <a:rPr lang="en-US" sz="1200" dirty="0" smtClean="0">
                <a:effectLst/>
                <a:latin typeface="+mj-lt"/>
                <a:cs typeface="Palatino"/>
              </a:rPr>
              <a:t>Stevens &amp; Burley</a:t>
            </a:r>
            <a:r>
              <a:rPr lang="en-US" sz="1200" dirty="0">
                <a:effectLst/>
                <a:latin typeface="+mj-lt"/>
                <a:cs typeface="Palatino"/>
              </a:rPr>
              <a:t> </a:t>
            </a:r>
            <a:r>
              <a:rPr lang="en-US" sz="1200" dirty="0" smtClean="0">
                <a:effectLst/>
                <a:latin typeface="+mj-lt"/>
                <a:cs typeface="Palatino"/>
              </a:rPr>
              <a:t>(1997) </a:t>
            </a:r>
            <a:r>
              <a:rPr lang="en-US" sz="1200" i="1" dirty="0" smtClean="0">
                <a:effectLst/>
                <a:latin typeface="+mj-lt"/>
                <a:cs typeface="Palatino"/>
              </a:rPr>
              <a:t>Res Tech </a:t>
            </a:r>
            <a:r>
              <a:rPr lang="en-US" sz="1200" i="1" dirty="0" err="1" smtClean="0">
                <a:effectLst/>
                <a:latin typeface="+mj-lt"/>
                <a:cs typeface="Palatino"/>
              </a:rPr>
              <a:t>Mgmt</a:t>
            </a:r>
            <a:r>
              <a:rPr lang="en-US" sz="1200" dirty="0" smtClean="0">
                <a:effectLst/>
                <a:latin typeface="+mj-lt"/>
                <a:cs typeface="Palatino"/>
              </a:rPr>
              <a:t>, 40 (3) </a:t>
            </a:r>
            <a:r>
              <a:rPr lang="en-US" sz="1200" dirty="0">
                <a:effectLst/>
                <a:latin typeface="+mj-lt"/>
                <a:cs typeface="Palatino"/>
              </a:rPr>
              <a:t>16-27.</a:t>
            </a:r>
          </a:p>
        </p:txBody>
      </p:sp>
      <p:sp>
        <p:nvSpPr>
          <p:cNvPr id="7" name="Rectangle 6"/>
          <p:cNvSpPr/>
          <p:nvPr/>
        </p:nvSpPr>
        <p:spPr>
          <a:xfrm>
            <a:off x="3068084" y="811315"/>
            <a:ext cx="2869167" cy="564396"/>
          </a:xfrm>
          <a:prstGeom prst="rect">
            <a:avLst/>
          </a:prstGeom>
          <a:solidFill>
            <a:srgbClr val="FFFF00"/>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b="1" dirty="0">
              <a:solidFill>
                <a:schemeClr val="tx1"/>
              </a:solidFill>
              <a:latin typeface="Palatino"/>
              <a:cs typeface="Palatino"/>
            </a:endParaRPr>
          </a:p>
        </p:txBody>
      </p:sp>
      <p:sp>
        <p:nvSpPr>
          <p:cNvPr id="8" name="Rectangle 7"/>
          <p:cNvSpPr/>
          <p:nvPr/>
        </p:nvSpPr>
        <p:spPr>
          <a:xfrm>
            <a:off x="2504660" y="1880858"/>
            <a:ext cx="4092090" cy="564396"/>
          </a:xfrm>
          <a:prstGeom prst="rect">
            <a:avLst/>
          </a:prstGeom>
          <a:solidFill>
            <a:srgbClr val="FFFF00"/>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b="1" dirty="0">
              <a:solidFill>
                <a:schemeClr val="tx1"/>
              </a:solidFill>
              <a:latin typeface="Palatino"/>
              <a:cs typeface="Palatino"/>
            </a:endParaRPr>
          </a:p>
        </p:txBody>
      </p:sp>
      <p:sp>
        <p:nvSpPr>
          <p:cNvPr id="9" name="Rectangle 8"/>
          <p:cNvSpPr/>
          <p:nvPr/>
        </p:nvSpPr>
        <p:spPr>
          <a:xfrm>
            <a:off x="2328275" y="2950401"/>
            <a:ext cx="4444857" cy="564396"/>
          </a:xfrm>
          <a:prstGeom prst="rect">
            <a:avLst/>
          </a:prstGeom>
          <a:solidFill>
            <a:srgbClr val="FFFF00"/>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b="1" dirty="0">
              <a:solidFill>
                <a:schemeClr val="tx1"/>
              </a:solidFill>
              <a:latin typeface="Palatino"/>
              <a:cs typeface="Palatino"/>
            </a:endParaRPr>
          </a:p>
        </p:txBody>
      </p:sp>
      <p:sp>
        <p:nvSpPr>
          <p:cNvPr id="10" name="Rectangle 9"/>
          <p:cNvSpPr/>
          <p:nvPr/>
        </p:nvSpPr>
        <p:spPr>
          <a:xfrm>
            <a:off x="2081340" y="4019944"/>
            <a:ext cx="4985765" cy="564396"/>
          </a:xfrm>
          <a:prstGeom prst="rect">
            <a:avLst/>
          </a:prstGeom>
          <a:solidFill>
            <a:srgbClr val="FFFF00"/>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b="1" dirty="0">
              <a:solidFill>
                <a:schemeClr val="tx1"/>
              </a:solidFill>
              <a:latin typeface="Palatino"/>
              <a:cs typeface="Palatino"/>
            </a:endParaRPr>
          </a:p>
        </p:txBody>
      </p:sp>
      <p:sp>
        <p:nvSpPr>
          <p:cNvPr id="11" name="Rectangle 10"/>
          <p:cNvSpPr/>
          <p:nvPr/>
        </p:nvSpPr>
        <p:spPr>
          <a:xfrm>
            <a:off x="2763354" y="5089487"/>
            <a:ext cx="3539423" cy="564396"/>
          </a:xfrm>
          <a:prstGeom prst="rect">
            <a:avLst/>
          </a:prstGeom>
          <a:solidFill>
            <a:srgbClr val="FFFF00"/>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b="1" dirty="0">
              <a:solidFill>
                <a:srgbClr val="FF0000"/>
              </a:solidFill>
              <a:latin typeface="Palatino"/>
              <a:cs typeface="Palatino"/>
            </a:endParaRPr>
          </a:p>
        </p:txBody>
      </p:sp>
      <p:cxnSp>
        <p:nvCxnSpPr>
          <p:cNvPr id="13" name="Straight Arrow Connector 12"/>
          <p:cNvCxnSpPr>
            <a:stCxn id="7" idx="2"/>
          </p:cNvCxnSpPr>
          <p:nvPr/>
        </p:nvCxnSpPr>
        <p:spPr>
          <a:xfrm>
            <a:off x="4502668" y="1375711"/>
            <a:ext cx="0" cy="505147"/>
          </a:xfrm>
          <a:prstGeom prst="straightConnector1">
            <a:avLst/>
          </a:prstGeom>
          <a:ln w="28575" cmpd="sng">
            <a:solidFill>
              <a:schemeClr val="tx1"/>
            </a:solidFill>
            <a:tailEnd type="arrow" w="lg" len="med"/>
          </a:ln>
          <a:effectLst/>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a:off x="4502668" y="2445254"/>
            <a:ext cx="0" cy="505147"/>
          </a:xfrm>
          <a:prstGeom prst="straightConnector1">
            <a:avLst/>
          </a:prstGeom>
          <a:ln w="28575" cmpd="sng">
            <a:solidFill>
              <a:schemeClr val="tx1"/>
            </a:solidFill>
            <a:tailEnd type="arrow" w="lg" len="med"/>
          </a:ln>
          <a:effectLst/>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a:off x="4502668" y="3514797"/>
            <a:ext cx="0" cy="505147"/>
          </a:xfrm>
          <a:prstGeom prst="straightConnector1">
            <a:avLst/>
          </a:prstGeom>
          <a:ln w="28575" cmpd="sng">
            <a:solidFill>
              <a:schemeClr val="tx1"/>
            </a:solidFill>
            <a:tailEnd type="arrow" w="lg" len="med"/>
          </a:ln>
          <a:effectLst/>
        </p:spPr>
        <p:style>
          <a:lnRef idx="2">
            <a:schemeClr val="accent1"/>
          </a:lnRef>
          <a:fillRef idx="0">
            <a:schemeClr val="accent1"/>
          </a:fillRef>
          <a:effectRef idx="1">
            <a:schemeClr val="accent1"/>
          </a:effectRef>
          <a:fontRef idx="minor">
            <a:schemeClr val="tx1"/>
          </a:fontRef>
        </p:style>
      </p:cxnSp>
      <p:cxnSp>
        <p:nvCxnSpPr>
          <p:cNvPr id="20" name="Straight Arrow Connector 19"/>
          <p:cNvCxnSpPr/>
          <p:nvPr/>
        </p:nvCxnSpPr>
        <p:spPr>
          <a:xfrm>
            <a:off x="4502668" y="4584340"/>
            <a:ext cx="0" cy="505147"/>
          </a:xfrm>
          <a:prstGeom prst="straightConnector1">
            <a:avLst/>
          </a:prstGeom>
          <a:ln w="28575" cmpd="sng">
            <a:solidFill>
              <a:schemeClr val="tx1"/>
            </a:solidFill>
            <a:tailEnd type="arrow" w="lg" len="med"/>
          </a:ln>
          <a:effectLst/>
        </p:spPr>
        <p:style>
          <a:lnRef idx="2">
            <a:schemeClr val="accent1"/>
          </a:lnRef>
          <a:fillRef idx="0">
            <a:schemeClr val="accent1"/>
          </a:fillRef>
          <a:effectRef idx="1">
            <a:schemeClr val="accent1"/>
          </a:effectRef>
          <a:fontRef idx="minor">
            <a:schemeClr val="tx1"/>
          </a:fontRef>
        </p:style>
      </p:cxnSp>
      <p:sp>
        <p:nvSpPr>
          <p:cNvPr id="4" name="Rectangle 3"/>
          <p:cNvSpPr/>
          <p:nvPr/>
        </p:nvSpPr>
        <p:spPr>
          <a:xfrm>
            <a:off x="3494638" y="852575"/>
            <a:ext cx="2021256" cy="430887"/>
          </a:xfrm>
          <a:prstGeom prst="rect">
            <a:avLst/>
          </a:prstGeom>
        </p:spPr>
        <p:txBody>
          <a:bodyPr wrap="none">
            <a:spAutoFit/>
          </a:bodyPr>
          <a:lstStyle/>
          <a:p>
            <a:pPr algn="ctr"/>
            <a:r>
              <a:rPr lang="en-US" sz="2200" b="1" dirty="0" smtClean="0">
                <a:solidFill>
                  <a:srgbClr val="000000"/>
                </a:solidFill>
                <a:effectLst/>
                <a:latin typeface="+mj-lt"/>
              </a:rPr>
              <a:t>3,000 raw ideas</a:t>
            </a:r>
            <a:endParaRPr lang="en-US" sz="2200" b="1" dirty="0">
              <a:solidFill>
                <a:srgbClr val="000000"/>
              </a:solidFill>
              <a:latin typeface="+mj-lt"/>
            </a:endParaRPr>
          </a:p>
        </p:txBody>
      </p:sp>
      <p:sp>
        <p:nvSpPr>
          <p:cNvPr id="21" name="Rectangle 20"/>
          <p:cNvSpPr/>
          <p:nvPr/>
        </p:nvSpPr>
        <p:spPr>
          <a:xfrm>
            <a:off x="3024015" y="1920328"/>
            <a:ext cx="3054029" cy="430887"/>
          </a:xfrm>
          <a:prstGeom prst="rect">
            <a:avLst/>
          </a:prstGeom>
        </p:spPr>
        <p:txBody>
          <a:bodyPr wrap="none">
            <a:spAutoFit/>
          </a:bodyPr>
          <a:lstStyle/>
          <a:p>
            <a:pPr algn="ctr"/>
            <a:r>
              <a:rPr lang="en-US" sz="2200" b="1" dirty="0" smtClean="0">
                <a:solidFill>
                  <a:srgbClr val="000000"/>
                </a:solidFill>
                <a:effectLst/>
                <a:latin typeface="+mj-lt"/>
              </a:rPr>
              <a:t>100 exploratory projects</a:t>
            </a:r>
            <a:endParaRPr lang="en-US" sz="2200" b="1" dirty="0">
              <a:solidFill>
                <a:srgbClr val="000000"/>
              </a:solidFill>
              <a:latin typeface="+mj-lt"/>
            </a:endParaRPr>
          </a:p>
        </p:txBody>
      </p:sp>
      <p:sp>
        <p:nvSpPr>
          <p:cNvPr id="22" name="Rectangle 21"/>
          <p:cNvSpPr/>
          <p:nvPr/>
        </p:nvSpPr>
        <p:spPr>
          <a:xfrm>
            <a:off x="2884475" y="2988081"/>
            <a:ext cx="3355994" cy="430887"/>
          </a:xfrm>
          <a:prstGeom prst="rect">
            <a:avLst/>
          </a:prstGeom>
        </p:spPr>
        <p:txBody>
          <a:bodyPr wrap="none">
            <a:spAutoFit/>
          </a:bodyPr>
          <a:lstStyle/>
          <a:p>
            <a:pPr algn="ctr"/>
            <a:r>
              <a:rPr lang="en-US" sz="2200" b="1" dirty="0" smtClean="0">
                <a:solidFill>
                  <a:srgbClr val="000000"/>
                </a:solidFill>
                <a:effectLst/>
                <a:latin typeface="+mj-lt"/>
              </a:rPr>
              <a:t>10 well-developed projects</a:t>
            </a:r>
            <a:endParaRPr lang="en-US" sz="2200" b="1" dirty="0">
              <a:solidFill>
                <a:srgbClr val="000000"/>
              </a:solidFill>
              <a:latin typeface="+mj-lt"/>
            </a:endParaRPr>
          </a:p>
        </p:txBody>
      </p:sp>
      <p:sp>
        <p:nvSpPr>
          <p:cNvPr id="23" name="Rectangle 22"/>
          <p:cNvSpPr/>
          <p:nvPr/>
        </p:nvSpPr>
        <p:spPr>
          <a:xfrm>
            <a:off x="2664412" y="4055834"/>
            <a:ext cx="3818999" cy="430887"/>
          </a:xfrm>
          <a:prstGeom prst="rect">
            <a:avLst/>
          </a:prstGeom>
        </p:spPr>
        <p:txBody>
          <a:bodyPr wrap="none">
            <a:spAutoFit/>
          </a:bodyPr>
          <a:lstStyle/>
          <a:p>
            <a:pPr algn="ctr"/>
            <a:r>
              <a:rPr lang="en-US" sz="2200" b="1" dirty="0" smtClean="0">
                <a:solidFill>
                  <a:srgbClr val="000000"/>
                </a:solidFill>
                <a:effectLst/>
                <a:latin typeface="+mj-lt"/>
              </a:rPr>
              <a:t>2 full-fledged product launches</a:t>
            </a:r>
            <a:endParaRPr lang="en-US" sz="2200" b="1" dirty="0">
              <a:solidFill>
                <a:srgbClr val="000000"/>
              </a:solidFill>
              <a:latin typeface="+mj-lt"/>
            </a:endParaRPr>
          </a:p>
        </p:txBody>
      </p:sp>
      <p:sp>
        <p:nvSpPr>
          <p:cNvPr id="24" name="Rectangle 23"/>
          <p:cNvSpPr/>
          <p:nvPr/>
        </p:nvSpPr>
        <p:spPr>
          <a:xfrm>
            <a:off x="3036200" y="5123587"/>
            <a:ext cx="3006778" cy="430887"/>
          </a:xfrm>
          <a:prstGeom prst="rect">
            <a:avLst/>
          </a:prstGeom>
        </p:spPr>
        <p:txBody>
          <a:bodyPr wrap="none">
            <a:spAutoFit/>
          </a:bodyPr>
          <a:lstStyle/>
          <a:p>
            <a:pPr algn="ctr"/>
            <a:r>
              <a:rPr lang="en-US" sz="2200" b="1" dirty="0" smtClean="0">
                <a:solidFill>
                  <a:srgbClr val="FF0000"/>
                </a:solidFill>
                <a:effectLst/>
                <a:latin typeface="+mj-lt"/>
              </a:rPr>
              <a:t>1 successful product</a:t>
            </a:r>
            <a:endParaRPr lang="en-US" sz="2200" b="1" dirty="0">
              <a:solidFill>
                <a:srgbClr val="FF0000"/>
              </a:solidFill>
              <a:latin typeface="+mj-lt"/>
            </a:endParaRPr>
          </a:p>
        </p:txBody>
      </p:sp>
    </p:spTree>
    <p:extLst>
      <p:ext uri="{BB962C8B-B14F-4D97-AF65-F5344CB8AC3E}">
        <p14:creationId xmlns:p14="http://schemas.microsoft.com/office/powerpoint/2010/main" val="16434461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creen shot 2011-08-23 at 7.30.53 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0687" y="257597"/>
            <a:ext cx="2453502" cy="1910360"/>
          </a:xfrm>
          <a:prstGeom prst="rect">
            <a:avLst/>
          </a:prstGeom>
        </p:spPr>
      </p:pic>
      <p:pic>
        <p:nvPicPr>
          <p:cNvPr id="8" name="Picture 7" descr="Screen shot 2011-08-23 at 7.29.37 A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0687" y="2167957"/>
            <a:ext cx="2439420" cy="3582707"/>
          </a:xfrm>
          <a:prstGeom prst="rect">
            <a:avLst/>
          </a:prstGeom>
        </p:spPr>
      </p:pic>
      <p:sp>
        <p:nvSpPr>
          <p:cNvPr id="12" name="Rectangle 11"/>
          <p:cNvSpPr/>
          <p:nvPr/>
        </p:nvSpPr>
        <p:spPr>
          <a:xfrm>
            <a:off x="4554504" y="1234669"/>
            <a:ext cx="3562941" cy="564396"/>
          </a:xfrm>
          <a:prstGeom prst="rect">
            <a:avLst/>
          </a:prstGeom>
          <a:solidFill>
            <a:srgbClr val="FFFF00"/>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b="1" dirty="0">
              <a:solidFill>
                <a:schemeClr val="tx1"/>
              </a:solidFill>
              <a:latin typeface="Palatino"/>
              <a:cs typeface="Palatino"/>
            </a:endParaRPr>
          </a:p>
        </p:txBody>
      </p:sp>
      <p:sp>
        <p:nvSpPr>
          <p:cNvPr id="13" name="Rectangle 12"/>
          <p:cNvSpPr/>
          <p:nvPr/>
        </p:nvSpPr>
        <p:spPr>
          <a:xfrm>
            <a:off x="4813199" y="2304212"/>
            <a:ext cx="3044591" cy="564396"/>
          </a:xfrm>
          <a:prstGeom prst="rect">
            <a:avLst/>
          </a:prstGeom>
          <a:solidFill>
            <a:srgbClr val="FFFF00"/>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b="1" dirty="0">
              <a:solidFill>
                <a:schemeClr val="tx1"/>
              </a:solidFill>
              <a:latin typeface="Palatino"/>
              <a:cs typeface="Palatino"/>
            </a:endParaRPr>
          </a:p>
        </p:txBody>
      </p:sp>
      <p:sp>
        <p:nvSpPr>
          <p:cNvPr id="14" name="Rectangle 13"/>
          <p:cNvSpPr/>
          <p:nvPr/>
        </p:nvSpPr>
        <p:spPr>
          <a:xfrm>
            <a:off x="5095413" y="3373755"/>
            <a:ext cx="2610472" cy="564396"/>
          </a:xfrm>
          <a:prstGeom prst="rect">
            <a:avLst/>
          </a:prstGeom>
          <a:solidFill>
            <a:srgbClr val="FFFF00"/>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b="1" dirty="0">
              <a:solidFill>
                <a:schemeClr val="tx1"/>
              </a:solidFill>
              <a:latin typeface="Palatino"/>
              <a:cs typeface="Palatino"/>
            </a:endParaRPr>
          </a:p>
        </p:txBody>
      </p:sp>
      <p:sp>
        <p:nvSpPr>
          <p:cNvPr id="15" name="Rectangle 14"/>
          <p:cNvSpPr/>
          <p:nvPr/>
        </p:nvSpPr>
        <p:spPr>
          <a:xfrm>
            <a:off x="4554504" y="4443298"/>
            <a:ext cx="3562941" cy="564396"/>
          </a:xfrm>
          <a:prstGeom prst="rect">
            <a:avLst/>
          </a:prstGeom>
          <a:solidFill>
            <a:srgbClr val="FFFFFF"/>
          </a:solidFill>
          <a:ln w="28575"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200" b="1" dirty="0" smtClean="0">
                <a:solidFill>
                  <a:srgbClr val="FF0000"/>
                </a:solidFill>
                <a:effectLst/>
                <a:latin typeface="+mj-lt"/>
                <a:cs typeface="Times"/>
              </a:rPr>
              <a:t>(2-3%)</a:t>
            </a:r>
            <a:endParaRPr lang="en-US" sz="2200" b="1" dirty="0">
              <a:solidFill>
                <a:srgbClr val="FF0000"/>
              </a:solidFill>
              <a:effectLst/>
              <a:latin typeface="+mj-lt"/>
              <a:cs typeface="Times"/>
            </a:endParaRPr>
          </a:p>
        </p:txBody>
      </p:sp>
      <p:cxnSp>
        <p:nvCxnSpPr>
          <p:cNvPr id="17" name="Straight Arrow Connector 16"/>
          <p:cNvCxnSpPr/>
          <p:nvPr/>
        </p:nvCxnSpPr>
        <p:spPr>
          <a:xfrm>
            <a:off x="6329136" y="1811305"/>
            <a:ext cx="1" cy="492907"/>
          </a:xfrm>
          <a:prstGeom prst="straightConnector1">
            <a:avLst/>
          </a:prstGeom>
          <a:ln w="28575" cmpd="sng">
            <a:solidFill>
              <a:schemeClr val="tx1"/>
            </a:solidFill>
            <a:tailEnd type="arrow" w="lg" len="med"/>
          </a:ln>
          <a:effectLst/>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a:off x="6329136" y="2868608"/>
            <a:ext cx="0" cy="505147"/>
          </a:xfrm>
          <a:prstGeom prst="straightConnector1">
            <a:avLst/>
          </a:prstGeom>
          <a:ln w="28575" cmpd="sng">
            <a:solidFill>
              <a:schemeClr val="tx1"/>
            </a:solidFill>
            <a:tailEnd type="arrow" w="lg" len="med"/>
          </a:ln>
          <a:effectLst/>
        </p:spPr>
        <p:style>
          <a:lnRef idx="2">
            <a:schemeClr val="accent1"/>
          </a:lnRef>
          <a:fillRef idx="0">
            <a:schemeClr val="accent1"/>
          </a:fillRef>
          <a:effectRef idx="1">
            <a:schemeClr val="accent1"/>
          </a:effectRef>
          <a:fontRef idx="minor">
            <a:schemeClr val="tx1"/>
          </a:fontRef>
        </p:style>
      </p:cxnSp>
      <p:sp>
        <p:nvSpPr>
          <p:cNvPr id="26" name="Rectangle 25"/>
          <p:cNvSpPr/>
          <p:nvPr/>
        </p:nvSpPr>
        <p:spPr>
          <a:xfrm>
            <a:off x="4704975" y="5266177"/>
            <a:ext cx="3335871" cy="276999"/>
          </a:xfrm>
          <a:prstGeom prst="rect">
            <a:avLst/>
          </a:prstGeom>
        </p:spPr>
        <p:txBody>
          <a:bodyPr wrap="square">
            <a:spAutoFit/>
          </a:bodyPr>
          <a:lstStyle/>
          <a:p>
            <a:r>
              <a:rPr lang="en-US" sz="1200" dirty="0" err="1" smtClean="0">
                <a:effectLst/>
                <a:latin typeface="+mj-lt"/>
                <a:cs typeface="Palatino"/>
              </a:rPr>
              <a:t>Lemley</a:t>
            </a:r>
            <a:r>
              <a:rPr lang="en-US" sz="1200" dirty="0" smtClean="0">
                <a:effectLst/>
                <a:latin typeface="+mj-lt"/>
                <a:cs typeface="Palatino"/>
              </a:rPr>
              <a:t> MA (2001) </a:t>
            </a:r>
            <a:r>
              <a:rPr lang="en-US" sz="1200" i="1" dirty="0" smtClean="0">
                <a:effectLst/>
                <a:latin typeface="+mj-lt"/>
                <a:cs typeface="Palatino"/>
              </a:rPr>
              <a:t>NW Law Rev</a:t>
            </a:r>
            <a:r>
              <a:rPr lang="en-US" sz="1200" dirty="0" smtClean="0">
                <a:effectLst/>
                <a:latin typeface="+mj-lt"/>
                <a:cs typeface="Palatino"/>
              </a:rPr>
              <a:t>, 95 (4) 1495-1532.</a:t>
            </a:r>
            <a:endParaRPr lang="en-US" sz="1200" dirty="0">
              <a:effectLst/>
              <a:latin typeface="+mj-lt"/>
              <a:cs typeface="Palatino"/>
            </a:endParaRPr>
          </a:p>
        </p:txBody>
      </p:sp>
      <p:sp>
        <p:nvSpPr>
          <p:cNvPr id="11" name="Rectangle 10"/>
          <p:cNvSpPr/>
          <p:nvPr/>
        </p:nvSpPr>
        <p:spPr>
          <a:xfrm>
            <a:off x="5020997" y="1275929"/>
            <a:ext cx="2597912" cy="430887"/>
          </a:xfrm>
          <a:prstGeom prst="rect">
            <a:avLst/>
          </a:prstGeom>
        </p:spPr>
        <p:txBody>
          <a:bodyPr wrap="none">
            <a:spAutoFit/>
          </a:bodyPr>
          <a:lstStyle/>
          <a:p>
            <a:pPr algn="ctr"/>
            <a:r>
              <a:rPr lang="en-US" sz="2200" b="1" dirty="0" smtClean="0">
                <a:solidFill>
                  <a:srgbClr val="000000"/>
                </a:solidFill>
                <a:effectLst/>
                <a:latin typeface="+mj-lt"/>
              </a:rPr>
              <a:t>275,000 applications</a:t>
            </a:r>
            <a:endParaRPr lang="en-US" sz="2200" b="1" dirty="0">
              <a:solidFill>
                <a:srgbClr val="000000"/>
              </a:solidFill>
              <a:latin typeface="+mj-lt"/>
            </a:endParaRPr>
          </a:p>
        </p:txBody>
      </p:sp>
      <p:sp>
        <p:nvSpPr>
          <p:cNvPr id="16" name="Rectangle 15"/>
          <p:cNvSpPr/>
          <p:nvPr/>
        </p:nvSpPr>
        <p:spPr>
          <a:xfrm>
            <a:off x="5192970" y="2333714"/>
            <a:ext cx="2300079" cy="430887"/>
          </a:xfrm>
          <a:prstGeom prst="rect">
            <a:avLst/>
          </a:prstGeom>
        </p:spPr>
        <p:txBody>
          <a:bodyPr wrap="none">
            <a:spAutoFit/>
          </a:bodyPr>
          <a:lstStyle/>
          <a:p>
            <a:pPr algn="ctr"/>
            <a:r>
              <a:rPr lang="en-US" sz="2200" b="1" dirty="0" smtClean="0">
                <a:solidFill>
                  <a:srgbClr val="000000"/>
                </a:solidFill>
                <a:effectLst/>
                <a:latin typeface="+mj-lt"/>
              </a:rPr>
              <a:t>150,000 approved</a:t>
            </a:r>
            <a:endParaRPr lang="en-US" sz="2200" b="1" dirty="0">
              <a:solidFill>
                <a:srgbClr val="000000"/>
              </a:solidFill>
              <a:latin typeface="+mj-lt"/>
            </a:endParaRPr>
          </a:p>
        </p:txBody>
      </p:sp>
      <p:sp>
        <p:nvSpPr>
          <p:cNvPr id="20" name="Rectangle 19"/>
          <p:cNvSpPr/>
          <p:nvPr/>
        </p:nvSpPr>
        <p:spPr>
          <a:xfrm>
            <a:off x="5476740" y="3414383"/>
            <a:ext cx="1849197" cy="430887"/>
          </a:xfrm>
          <a:prstGeom prst="rect">
            <a:avLst/>
          </a:prstGeom>
        </p:spPr>
        <p:txBody>
          <a:bodyPr wrap="none">
            <a:spAutoFit/>
          </a:bodyPr>
          <a:lstStyle/>
          <a:p>
            <a:pPr algn="ctr"/>
            <a:r>
              <a:rPr lang="en-US" sz="2200" b="1" dirty="0" smtClean="0">
                <a:solidFill>
                  <a:srgbClr val="000000"/>
                </a:solidFill>
                <a:effectLst/>
                <a:latin typeface="+mj-lt"/>
              </a:rPr>
              <a:t>7,000 licensed</a:t>
            </a:r>
            <a:endParaRPr lang="en-US" sz="2200" b="1" dirty="0">
              <a:solidFill>
                <a:srgbClr val="000000"/>
              </a:solidFill>
              <a:latin typeface="+mj-lt"/>
            </a:endParaRPr>
          </a:p>
        </p:txBody>
      </p:sp>
    </p:spTree>
    <p:extLst>
      <p:ext uri="{BB962C8B-B14F-4D97-AF65-F5344CB8AC3E}">
        <p14:creationId xmlns:p14="http://schemas.microsoft.com/office/powerpoint/2010/main" val="1607192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Arrow Connector 13"/>
          <p:cNvCxnSpPr/>
          <p:nvPr/>
        </p:nvCxnSpPr>
        <p:spPr bwMode="auto">
          <a:xfrm>
            <a:off x="1701394" y="3298609"/>
            <a:ext cx="5753113" cy="0"/>
          </a:xfrm>
          <a:prstGeom prst="straightConnector1">
            <a:avLst/>
          </a:prstGeom>
          <a:solidFill>
            <a:schemeClr val="accent1"/>
          </a:solidFill>
          <a:ln w="38100" cap="flat" cmpd="sng" algn="ctr">
            <a:solidFill>
              <a:schemeClr val="tx1"/>
            </a:solidFill>
            <a:prstDash val="solid"/>
            <a:round/>
            <a:headEnd type="arrow"/>
            <a:tailEnd type="arrow"/>
          </a:ln>
          <a:effectLst/>
        </p:spPr>
      </p:cxnSp>
      <p:sp>
        <p:nvSpPr>
          <p:cNvPr id="8" name="Rectangle 7"/>
          <p:cNvSpPr/>
          <p:nvPr/>
        </p:nvSpPr>
        <p:spPr>
          <a:xfrm>
            <a:off x="408871" y="2883110"/>
            <a:ext cx="1134257" cy="646331"/>
          </a:xfrm>
          <a:prstGeom prst="rect">
            <a:avLst/>
          </a:prstGeom>
        </p:spPr>
        <p:txBody>
          <a:bodyPr wrap="none">
            <a:spAutoFit/>
          </a:bodyPr>
          <a:lstStyle/>
          <a:p>
            <a:pPr algn="ctr"/>
            <a:r>
              <a:rPr lang="en-US" dirty="0" smtClean="0">
                <a:solidFill>
                  <a:srgbClr val="000000"/>
                </a:solidFill>
                <a:effectLst/>
                <a:latin typeface="Helvetica" charset="0"/>
              </a:rPr>
              <a:t>No</a:t>
            </a:r>
          </a:p>
          <a:p>
            <a:pPr algn="ctr"/>
            <a:r>
              <a:rPr lang="en-US" dirty="0" smtClean="0">
                <a:solidFill>
                  <a:srgbClr val="000000"/>
                </a:solidFill>
                <a:effectLst/>
                <a:latin typeface="Helvetica" charset="0"/>
              </a:rPr>
              <a:t>Evidence </a:t>
            </a:r>
            <a:endParaRPr lang="en-US" dirty="0">
              <a:solidFill>
                <a:srgbClr val="000000"/>
              </a:solidFill>
            </a:endParaRPr>
          </a:p>
        </p:txBody>
      </p:sp>
      <p:sp>
        <p:nvSpPr>
          <p:cNvPr id="11" name="Rectangle 10"/>
          <p:cNvSpPr/>
          <p:nvPr/>
        </p:nvSpPr>
        <p:spPr>
          <a:xfrm>
            <a:off x="7612772" y="2883110"/>
            <a:ext cx="1134257" cy="646331"/>
          </a:xfrm>
          <a:prstGeom prst="rect">
            <a:avLst/>
          </a:prstGeom>
        </p:spPr>
        <p:txBody>
          <a:bodyPr wrap="none">
            <a:spAutoFit/>
          </a:bodyPr>
          <a:lstStyle/>
          <a:p>
            <a:pPr algn="ctr"/>
            <a:r>
              <a:rPr lang="en-US" dirty="0" smtClean="0">
                <a:solidFill>
                  <a:srgbClr val="000000"/>
                </a:solidFill>
                <a:effectLst/>
                <a:latin typeface="Helvetica" charset="0"/>
              </a:rPr>
              <a:t>Strong</a:t>
            </a:r>
          </a:p>
          <a:p>
            <a:pPr algn="ctr"/>
            <a:r>
              <a:rPr lang="en-US" dirty="0" smtClean="0">
                <a:solidFill>
                  <a:srgbClr val="000000"/>
                </a:solidFill>
                <a:effectLst/>
                <a:latin typeface="Helvetica" charset="0"/>
              </a:rPr>
              <a:t>Evidence </a:t>
            </a:r>
            <a:endParaRPr lang="en-US" dirty="0">
              <a:solidFill>
                <a:srgbClr val="000000"/>
              </a:solidFill>
            </a:endParaRPr>
          </a:p>
        </p:txBody>
      </p:sp>
      <p:sp>
        <p:nvSpPr>
          <p:cNvPr id="2" name="Oval 1"/>
          <p:cNvSpPr/>
          <p:nvPr/>
        </p:nvSpPr>
        <p:spPr bwMode="auto">
          <a:xfrm>
            <a:off x="2213428" y="3173203"/>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6" name="Oval 15"/>
          <p:cNvSpPr/>
          <p:nvPr/>
        </p:nvSpPr>
        <p:spPr bwMode="auto">
          <a:xfrm>
            <a:off x="3103637" y="3173203"/>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7" name="Oval 16"/>
          <p:cNvSpPr/>
          <p:nvPr/>
        </p:nvSpPr>
        <p:spPr bwMode="auto">
          <a:xfrm>
            <a:off x="3993846" y="3173203"/>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8" name="Oval 17"/>
          <p:cNvSpPr/>
          <p:nvPr/>
        </p:nvSpPr>
        <p:spPr bwMode="auto">
          <a:xfrm>
            <a:off x="4884055" y="3173203"/>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9" name="Oval 18"/>
          <p:cNvSpPr/>
          <p:nvPr/>
        </p:nvSpPr>
        <p:spPr bwMode="auto">
          <a:xfrm>
            <a:off x="5774264" y="3173203"/>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20" name="Oval 19"/>
          <p:cNvSpPr/>
          <p:nvPr/>
        </p:nvSpPr>
        <p:spPr bwMode="auto">
          <a:xfrm>
            <a:off x="6664473" y="3173203"/>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Tree>
    <p:extLst>
      <p:ext uri="{BB962C8B-B14F-4D97-AF65-F5344CB8AC3E}">
        <p14:creationId xmlns:p14="http://schemas.microsoft.com/office/powerpoint/2010/main" val="21709945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Arrow Connector 12"/>
          <p:cNvCxnSpPr/>
          <p:nvPr/>
        </p:nvCxnSpPr>
        <p:spPr bwMode="auto">
          <a:xfrm>
            <a:off x="1701394" y="3294350"/>
            <a:ext cx="5753113" cy="0"/>
          </a:xfrm>
          <a:prstGeom prst="straightConnector1">
            <a:avLst/>
          </a:prstGeom>
          <a:solidFill>
            <a:schemeClr val="accent1"/>
          </a:solidFill>
          <a:ln w="38100" cap="flat" cmpd="sng" algn="ctr">
            <a:solidFill>
              <a:schemeClr val="tx1"/>
            </a:solidFill>
            <a:prstDash val="solid"/>
            <a:round/>
            <a:headEnd type="arrow"/>
            <a:tailEnd type="arrow"/>
          </a:ln>
          <a:effectLst/>
        </p:spPr>
      </p:cxnSp>
      <p:sp>
        <p:nvSpPr>
          <p:cNvPr id="2" name="Oval 1"/>
          <p:cNvSpPr/>
          <p:nvPr/>
        </p:nvSpPr>
        <p:spPr bwMode="auto">
          <a:xfrm>
            <a:off x="2213428" y="316894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6" name="Oval 15"/>
          <p:cNvSpPr/>
          <p:nvPr/>
        </p:nvSpPr>
        <p:spPr bwMode="auto">
          <a:xfrm>
            <a:off x="3103637" y="316894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7" name="Oval 16"/>
          <p:cNvSpPr/>
          <p:nvPr/>
        </p:nvSpPr>
        <p:spPr bwMode="auto">
          <a:xfrm>
            <a:off x="3993846" y="316894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8" name="Oval 17"/>
          <p:cNvSpPr/>
          <p:nvPr/>
        </p:nvSpPr>
        <p:spPr bwMode="auto">
          <a:xfrm>
            <a:off x="4884055" y="316894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9" name="Oval 18"/>
          <p:cNvSpPr/>
          <p:nvPr/>
        </p:nvSpPr>
        <p:spPr bwMode="auto">
          <a:xfrm>
            <a:off x="5774264" y="316894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20" name="Oval 19"/>
          <p:cNvSpPr/>
          <p:nvPr/>
        </p:nvSpPr>
        <p:spPr bwMode="auto">
          <a:xfrm>
            <a:off x="6664473" y="316894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cxnSp>
        <p:nvCxnSpPr>
          <p:cNvPr id="12" name="Straight Arrow Connector 11"/>
          <p:cNvCxnSpPr/>
          <p:nvPr/>
        </p:nvCxnSpPr>
        <p:spPr bwMode="auto">
          <a:xfrm flipH="1" flipV="1">
            <a:off x="4547813" y="961121"/>
            <a:ext cx="12096" cy="4808305"/>
          </a:xfrm>
          <a:prstGeom prst="straightConnector1">
            <a:avLst/>
          </a:prstGeom>
          <a:solidFill>
            <a:schemeClr val="accent1"/>
          </a:solidFill>
          <a:ln w="38100" cap="flat" cmpd="sng" algn="ctr">
            <a:solidFill>
              <a:schemeClr val="tx1"/>
            </a:solidFill>
            <a:prstDash val="solid"/>
            <a:round/>
            <a:headEnd type="arrow"/>
            <a:tailEnd type="arrow"/>
          </a:ln>
          <a:effectLst/>
        </p:spPr>
      </p:cxnSp>
      <p:sp>
        <p:nvSpPr>
          <p:cNvPr id="21" name="Rectangle 20"/>
          <p:cNvSpPr/>
          <p:nvPr/>
        </p:nvSpPr>
        <p:spPr>
          <a:xfrm>
            <a:off x="4022777" y="213061"/>
            <a:ext cx="1057163" cy="646331"/>
          </a:xfrm>
          <a:prstGeom prst="rect">
            <a:avLst/>
          </a:prstGeom>
        </p:spPr>
        <p:txBody>
          <a:bodyPr wrap="none">
            <a:spAutoFit/>
          </a:bodyPr>
          <a:lstStyle/>
          <a:p>
            <a:pPr algn="ctr"/>
            <a:r>
              <a:rPr lang="en-US" dirty="0" smtClean="0">
                <a:solidFill>
                  <a:srgbClr val="000000"/>
                </a:solidFill>
                <a:effectLst/>
                <a:latin typeface="Helvetica" charset="0"/>
              </a:rPr>
              <a:t>High</a:t>
            </a:r>
          </a:p>
          <a:p>
            <a:pPr algn="ctr"/>
            <a:r>
              <a:rPr lang="en-US" dirty="0" smtClean="0">
                <a:solidFill>
                  <a:srgbClr val="000000"/>
                </a:solidFill>
                <a:effectLst/>
                <a:latin typeface="Helvetica" charset="0"/>
              </a:rPr>
              <a:t>Demand </a:t>
            </a:r>
            <a:endParaRPr lang="en-US" dirty="0">
              <a:solidFill>
                <a:srgbClr val="000000"/>
              </a:solidFill>
            </a:endParaRPr>
          </a:p>
        </p:txBody>
      </p:sp>
      <p:sp>
        <p:nvSpPr>
          <p:cNvPr id="22" name="Rectangle 21"/>
          <p:cNvSpPr/>
          <p:nvPr/>
        </p:nvSpPr>
        <p:spPr>
          <a:xfrm>
            <a:off x="4022777" y="5880888"/>
            <a:ext cx="1057163" cy="646331"/>
          </a:xfrm>
          <a:prstGeom prst="rect">
            <a:avLst/>
          </a:prstGeom>
        </p:spPr>
        <p:txBody>
          <a:bodyPr wrap="none">
            <a:spAutoFit/>
          </a:bodyPr>
          <a:lstStyle/>
          <a:p>
            <a:pPr algn="ctr"/>
            <a:r>
              <a:rPr lang="en-US" dirty="0" smtClean="0">
                <a:solidFill>
                  <a:srgbClr val="000000"/>
                </a:solidFill>
                <a:effectLst/>
                <a:latin typeface="Helvetica" charset="0"/>
              </a:rPr>
              <a:t>Low</a:t>
            </a:r>
          </a:p>
          <a:p>
            <a:pPr algn="ctr"/>
            <a:r>
              <a:rPr lang="en-US" dirty="0" smtClean="0">
                <a:solidFill>
                  <a:srgbClr val="000000"/>
                </a:solidFill>
                <a:effectLst/>
                <a:latin typeface="Helvetica" charset="0"/>
              </a:rPr>
              <a:t>Demand </a:t>
            </a:r>
            <a:endParaRPr lang="en-US" dirty="0">
              <a:solidFill>
                <a:srgbClr val="000000"/>
              </a:solidFill>
            </a:endParaRPr>
          </a:p>
        </p:txBody>
      </p:sp>
      <p:sp>
        <p:nvSpPr>
          <p:cNvPr id="23" name="Rectangle 22"/>
          <p:cNvSpPr/>
          <p:nvPr/>
        </p:nvSpPr>
        <p:spPr>
          <a:xfrm>
            <a:off x="408871" y="2883110"/>
            <a:ext cx="1134257" cy="646331"/>
          </a:xfrm>
          <a:prstGeom prst="rect">
            <a:avLst/>
          </a:prstGeom>
        </p:spPr>
        <p:txBody>
          <a:bodyPr wrap="none">
            <a:spAutoFit/>
          </a:bodyPr>
          <a:lstStyle/>
          <a:p>
            <a:pPr algn="ctr"/>
            <a:r>
              <a:rPr lang="en-US" dirty="0" smtClean="0">
                <a:solidFill>
                  <a:srgbClr val="000000"/>
                </a:solidFill>
                <a:effectLst/>
                <a:latin typeface="Helvetica" charset="0"/>
              </a:rPr>
              <a:t>No</a:t>
            </a:r>
          </a:p>
          <a:p>
            <a:pPr algn="ctr"/>
            <a:r>
              <a:rPr lang="en-US" dirty="0" smtClean="0">
                <a:solidFill>
                  <a:srgbClr val="000000"/>
                </a:solidFill>
                <a:effectLst/>
                <a:latin typeface="Helvetica" charset="0"/>
              </a:rPr>
              <a:t>Evidence </a:t>
            </a:r>
            <a:endParaRPr lang="en-US" dirty="0">
              <a:solidFill>
                <a:srgbClr val="000000"/>
              </a:solidFill>
            </a:endParaRPr>
          </a:p>
        </p:txBody>
      </p:sp>
      <p:sp>
        <p:nvSpPr>
          <p:cNvPr id="24" name="Rectangle 23"/>
          <p:cNvSpPr/>
          <p:nvPr/>
        </p:nvSpPr>
        <p:spPr>
          <a:xfrm>
            <a:off x="7612772" y="2883110"/>
            <a:ext cx="1134257" cy="646331"/>
          </a:xfrm>
          <a:prstGeom prst="rect">
            <a:avLst/>
          </a:prstGeom>
        </p:spPr>
        <p:txBody>
          <a:bodyPr wrap="none">
            <a:spAutoFit/>
          </a:bodyPr>
          <a:lstStyle/>
          <a:p>
            <a:pPr algn="ctr"/>
            <a:r>
              <a:rPr lang="en-US" dirty="0" smtClean="0">
                <a:solidFill>
                  <a:srgbClr val="000000"/>
                </a:solidFill>
                <a:effectLst/>
                <a:latin typeface="Helvetica" charset="0"/>
              </a:rPr>
              <a:t>Strong</a:t>
            </a:r>
          </a:p>
          <a:p>
            <a:pPr algn="ctr"/>
            <a:r>
              <a:rPr lang="en-US" dirty="0" smtClean="0">
                <a:solidFill>
                  <a:srgbClr val="000000"/>
                </a:solidFill>
                <a:effectLst/>
                <a:latin typeface="Helvetica" charset="0"/>
              </a:rPr>
              <a:t>Evidence </a:t>
            </a:r>
            <a:endParaRPr lang="en-US" dirty="0">
              <a:solidFill>
                <a:srgbClr val="000000"/>
              </a:solidFill>
            </a:endParaRPr>
          </a:p>
        </p:txBody>
      </p:sp>
    </p:spTree>
    <p:extLst>
      <p:ext uri="{BB962C8B-B14F-4D97-AF65-F5344CB8AC3E}">
        <p14:creationId xmlns:p14="http://schemas.microsoft.com/office/powerpoint/2010/main" val="30804338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Arrow Connector 12"/>
          <p:cNvCxnSpPr/>
          <p:nvPr/>
        </p:nvCxnSpPr>
        <p:spPr bwMode="auto">
          <a:xfrm>
            <a:off x="1701394" y="3294350"/>
            <a:ext cx="5753113" cy="0"/>
          </a:xfrm>
          <a:prstGeom prst="straightConnector1">
            <a:avLst/>
          </a:prstGeom>
          <a:solidFill>
            <a:schemeClr val="accent1"/>
          </a:solidFill>
          <a:ln w="38100" cap="flat" cmpd="sng" algn="ctr">
            <a:solidFill>
              <a:schemeClr val="tx1"/>
            </a:solidFill>
            <a:prstDash val="solid"/>
            <a:round/>
            <a:headEnd type="arrow"/>
            <a:tailEnd type="arrow"/>
          </a:ln>
          <a:effectLst/>
        </p:spPr>
      </p:cxnSp>
      <p:grpSp>
        <p:nvGrpSpPr>
          <p:cNvPr id="3" name="Group 2"/>
          <p:cNvGrpSpPr/>
          <p:nvPr/>
        </p:nvGrpSpPr>
        <p:grpSpPr>
          <a:xfrm rot="18900000">
            <a:off x="2213428" y="3168944"/>
            <a:ext cx="4692949" cy="241905"/>
            <a:chOff x="2213428" y="3168944"/>
            <a:chExt cx="4692949" cy="241905"/>
          </a:xfrm>
        </p:grpSpPr>
        <p:sp>
          <p:nvSpPr>
            <p:cNvPr id="2" name="Oval 1"/>
            <p:cNvSpPr/>
            <p:nvPr/>
          </p:nvSpPr>
          <p:spPr bwMode="auto">
            <a:xfrm>
              <a:off x="2213428" y="316894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6" name="Oval 15"/>
            <p:cNvSpPr/>
            <p:nvPr/>
          </p:nvSpPr>
          <p:spPr bwMode="auto">
            <a:xfrm>
              <a:off x="3103637" y="316894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7" name="Oval 16"/>
            <p:cNvSpPr/>
            <p:nvPr/>
          </p:nvSpPr>
          <p:spPr bwMode="auto">
            <a:xfrm>
              <a:off x="3993846" y="316894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8" name="Oval 17"/>
            <p:cNvSpPr/>
            <p:nvPr/>
          </p:nvSpPr>
          <p:spPr bwMode="auto">
            <a:xfrm>
              <a:off x="4884055" y="316894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9" name="Oval 18"/>
            <p:cNvSpPr/>
            <p:nvPr/>
          </p:nvSpPr>
          <p:spPr bwMode="auto">
            <a:xfrm>
              <a:off x="5774264" y="316894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20" name="Oval 19"/>
            <p:cNvSpPr/>
            <p:nvPr/>
          </p:nvSpPr>
          <p:spPr bwMode="auto">
            <a:xfrm>
              <a:off x="6664473" y="316894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grpSp>
      <p:cxnSp>
        <p:nvCxnSpPr>
          <p:cNvPr id="23" name="Straight Arrow Connector 22"/>
          <p:cNvCxnSpPr/>
          <p:nvPr/>
        </p:nvCxnSpPr>
        <p:spPr bwMode="auto">
          <a:xfrm flipH="1" flipV="1">
            <a:off x="4547813" y="961121"/>
            <a:ext cx="12096" cy="4808305"/>
          </a:xfrm>
          <a:prstGeom prst="straightConnector1">
            <a:avLst/>
          </a:prstGeom>
          <a:solidFill>
            <a:schemeClr val="accent1"/>
          </a:solidFill>
          <a:ln w="38100" cap="flat" cmpd="sng" algn="ctr">
            <a:solidFill>
              <a:schemeClr val="tx1"/>
            </a:solidFill>
            <a:prstDash val="solid"/>
            <a:round/>
            <a:headEnd type="arrow"/>
            <a:tailEnd type="arrow"/>
          </a:ln>
          <a:effectLst/>
        </p:spPr>
      </p:cxnSp>
      <p:sp>
        <p:nvSpPr>
          <p:cNvPr id="24" name="Rectangle 23"/>
          <p:cNvSpPr/>
          <p:nvPr/>
        </p:nvSpPr>
        <p:spPr>
          <a:xfrm>
            <a:off x="4022777" y="213061"/>
            <a:ext cx="1057163" cy="646331"/>
          </a:xfrm>
          <a:prstGeom prst="rect">
            <a:avLst/>
          </a:prstGeom>
        </p:spPr>
        <p:txBody>
          <a:bodyPr wrap="none">
            <a:spAutoFit/>
          </a:bodyPr>
          <a:lstStyle/>
          <a:p>
            <a:pPr algn="ctr"/>
            <a:r>
              <a:rPr lang="en-US" dirty="0" smtClean="0">
                <a:solidFill>
                  <a:srgbClr val="000000"/>
                </a:solidFill>
                <a:effectLst/>
                <a:latin typeface="Helvetica" charset="0"/>
              </a:rPr>
              <a:t>High</a:t>
            </a:r>
          </a:p>
          <a:p>
            <a:pPr algn="ctr"/>
            <a:r>
              <a:rPr lang="en-US" dirty="0" smtClean="0">
                <a:solidFill>
                  <a:srgbClr val="000000"/>
                </a:solidFill>
                <a:effectLst/>
                <a:latin typeface="Helvetica" charset="0"/>
              </a:rPr>
              <a:t>Demand </a:t>
            </a:r>
            <a:endParaRPr lang="en-US" dirty="0">
              <a:solidFill>
                <a:srgbClr val="000000"/>
              </a:solidFill>
            </a:endParaRPr>
          </a:p>
        </p:txBody>
      </p:sp>
      <p:sp>
        <p:nvSpPr>
          <p:cNvPr id="25" name="Rectangle 24"/>
          <p:cNvSpPr/>
          <p:nvPr/>
        </p:nvSpPr>
        <p:spPr>
          <a:xfrm>
            <a:off x="4022777" y="5880888"/>
            <a:ext cx="1057163" cy="646331"/>
          </a:xfrm>
          <a:prstGeom prst="rect">
            <a:avLst/>
          </a:prstGeom>
        </p:spPr>
        <p:txBody>
          <a:bodyPr wrap="none">
            <a:spAutoFit/>
          </a:bodyPr>
          <a:lstStyle/>
          <a:p>
            <a:pPr algn="ctr"/>
            <a:r>
              <a:rPr lang="en-US" dirty="0" smtClean="0">
                <a:solidFill>
                  <a:srgbClr val="000000"/>
                </a:solidFill>
                <a:effectLst/>
                <a:latin typeface="Helvetica" charset="0"/>
              </a:rPr>
              <a:t>Low</a:t>
            </a:r>
          </a:p>
          <a:p>
            <a:pPr algn="ctr"/>
            <a:r>
              <a:rPr lang="en-US" dirty="0" smtClean="0">
                <a:solidFill>
                  <a:srgbClr val="000000"/>
                </a:solidFill>
                <a:effectLst/>
                <a:latin typeface="Helvetica" charset="0"/>
              </a:rPr>
              <a:t>Demand </a:t>
            </a:r>
            <a:endParaRPr lang="en-US" dirty="0">
              <a:solidFill>
                <a:srgbClr val="000000"/>
              </a:solidFill>
            </a:endParaRPr>
          </a:p>
        </p:txBody>
      </p:sp>
      <p:sp>
        <p:nvSpPr>
          <p:cNvPr id="26" name="Rectangle 25"/>
          <p:cNvSpPr/>
          <p:nvPr/>
        </p:nvSpPr>
        <p:spPr>
          <a:xfrm>
            <a:off x="408871" y="2883110"/>
            <a:ext cx="1134257" cy="646331"/>
          </a:xfrm>
          <a:prstGeom prst="rect">
            <a:avLst/>
          </a:prstGeom>
        </p:spPr>
        <p:txBody>
          <a:bodyPr wrap="none">
            <a:spAutoFit/>
          </a:bodyPr>
          <a:lstStyle/>
          <a:p>
            <a:pPr algn="ctr"/>
            <a:r>
              <a:rPr lang="en-US" dirty="0" smtClean="0">
                <a:solidFill>
                  <a:srgbClr val="000000"/>
                </a:solidFill>
                <a:effectLst/>
                <a:latin typeface="Helvetica" charset="0"/>
              </a:rPr>
              <a:t>No</a:t>
            </a:r>
          </a:p>
          <a:p>
            <a:pPr algn="ctr"/>
            <a:r>
              <a:rPr lang="en-US" dirty="0" smtClean="0">
                <a:solidFill>
                  <a:srgbClr val="000000"/>
                </a:solidFill>
                <a:effectLst/>
                <a:latin typeface="Helvetica" charset="0"/>
              </a:rPr>
              <a:t>Evidence </a:t>
            </a:r>
            <a:endParaRPr lang="en-US" dirty="0">
              <a:solidFill>
                <a:srgbClr val="000000"/>
              </a:solidFill>
            </a:endParaRPr>
          </a:p>
        </p:txBody>
      </p:sp>
      <p:sp>
        <p:nvSpPr>
          <p:cNvPr id="27" name="Rectangle 26"/>
          <p:cNvSpPr/>
          <p:nvPr/>
        </p:nvSpPr>
        <p:spPr>
          <a:xfrm>
            <a:off x="7612772" y="2883110"/>
            <a:ext cx="1134257" cy="646331"/>
          </a:xfrm>
          <a:prstGeom prst="rect">
            <a:avLst/>
          </a:prstGeom>
        </p:spPr>
        <p:txBody>
          <a:bodyPr wrap="none">
            <a:spAutoFit/>
          </a:bodyPr>
          <a:lstStyle/>
          <a:p>
            <a:pPr algn="ctr"/>
            <a:r>
              <a:rPr lang="en-US" dirty="0" smtClean="0">
                <a:solidFill>
                  <a:srgbClr val="000000"/>
                </a:solidFill>
                <a:effectLst/>
                <a:latin typeface="Helvetica" charset="0"/>
              </a:rPr>
              <a:t>Strong</a:t>
            </a:r>
          </a:p>
          <a:p>
            <a:pPr algn="ctr"/>
            <a:r>
              <a:rPr lang="en-US" dirty="0" smtClean="0">
                <a:solidFill>
                  <a:srgbClr val="000000"/>
                </a:solidFill>
                <a:effectLst/>
                <a:latin typeface="Helvetica" charset="0"/>
              </a:rPr>
              <a:t>Evidence </a:t>
            </a:r>
            <a:endParaRPr lang="en-US" dirty="0">
              <a:solidFill>
                <a:srgbClr val="000000"/>
              </a:solidFill>
            </a:endParaRPr>
          </a:p>
        </p:txBody>
      </p:sp>
    </p:spTree>
    <p:extLst>
      <p:ext uri="{BB962C8B-B14F-4D97-AF65-F5344CB8AC3E}">
        <p14:creationId xmlns:p14="http://schemas.microsoft.com/office/powerpoint/2010/main" val="22193467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Arrow Connector 12"/>
          <p:cNvCxnSpPr/>
          <p:nvPr/>
        </p:nvCxnSpPr>
        <p:spPr bwMode="auto">
          <a:xfrm>
            <a:off x="1701394" y="3294350"/>
            <a:ext cx="5753113" cy="0"/>
          </a:xfrm>
          <a:prstGeom prst="straightConnector1">
            <a:avLst/>
          </a:prstGeom>
          <a:solidFill>
            <a:schemeClr val="accent1"/>
          </a:solidFill>
          <a:ln w="38100" cap="flat" cmpd="sng" algn="ctr">
            <a:solidFill>
              <a:schemeClr val="tx1"/>
            </a:solidFill>
            <a:prstDash val="solid"/>
            <a:round/>
            <a:headEnd type="arrow"/>
            <a:tailEnd type="arrow"/>
          </a:ln>
          <a:effectLst/>
        </p:spPr>
      </p:cxnSp>
      <p:sp>
        <p:nvSpPr>
          <p:cNvPr id="2" name="Oval 1"/>
          <p:cNvSpPr/>
          <p:nvPr/>
        </p:nvSpPr>
        <p:spPr bwMode="auto">
          <a:xfrm>
            <a:off x="2213428" y="2890759"/>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6" name="Oval 15"/>
          <p:cNvSpPr/>
          <p:nvPr/>
        </p:nvSpPr>
        <p:spPr bwMode="auto">
          <a:xfrm>
            <a:off x="3103637" y="2406959"/>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7" name="Oval 16"/>
          <p:cNvSpPr/>
          <p:nvPr/>
        </p:nvSpPr>
        <p:spPr bwMode="auto">
          <a:xfrm>
            <a:off x="3993846" y="358017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8" name="Oval 17"/>
          <p:cNvSpPr/>
          <p:nvPr/>
        </p:nvSpPr>
        <p:spPr bwMode="auto">
          <a:xfrm>
            <a:off x="4884055" y="2165059"/>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19" name="Oval 18"/>
          <p:cNvSpPr/>
          <p:nvPr/>
        </p:nvSpPr>
        <p:spPr bwMode="auto">
          <a:xfrm>
            <a:off x="5774264" y="270933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20" name="Oval 19"/>
          <p:cNvSpPr/>
          <p:nvPr/>
        </p:nvSpPr>
        <p:spPr bwMode="auto">
          <a:xfrm>
            <a:off x="6664473" y="3894644"/>
            <a:ext cx="241904" cy="241905"/>
          </a:xfrm>
          <a:prstGeom prst="ellipse">
            <a:avLst/>
          </a:prstGeom>
          <a:solidFill>
            <a:srgbClr val="00BF02"/>
          </a:solidFill>
          <a:ln w="9525" cap="flat" cmpd="sng" algn="ctr">
            <a:solidFill>
              <a:srgbClr val="00BF0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cxnSp>
        <p:nvCxnSpPr>
          <p:cNvPr id="23" name="Straight Arrow Connector 22"/>
          <p:cNvCxnSpPr/>
          <p:nvPr/>
        </p:nvCxnSpPr>
        <p:spPr bwMode="auto">
          <a:xfrm flipH="1" flipV="1">
            <a:off x="4547813" y="961121"/>
            <a:ext cx="12096" cy="4808305"/>
          </a:xfrm>
          <a:prstGeom prst="straightConnector1">
            <a:avLst/>
          </a:prstGeom>
          <a:solidFill>
            <a:schemeClr val="accent1"/>
          </a:solidFill>
          <a:ln w="38100" cap="flat" cmpd="sng" algn="ctr">
            <a:solidFill>
              <a:schemeClr val="tx1"/>
            </a:solidFill>
            <a:prstDash val="solid"/>
            <a:round/>
            <a:headEnd type="arrow"/>
            <a:tailEnd type="arrow"/>
          </a:ln>
          <a:effectLst/>
        </p:spPr>
      </p:cxnSp>
      <p:sp>
        <p:nvSpPr>
          <p:cNvPr id="24" name="Rectangle 23"/>
          <p:cNvSpPr/>
          <p:nvPr/>
        </p:nvSpPr>
        <p:spPr>
          <a:xfrm>
            <a:off x="4022777" y="213061"/>
            <a:ext cx="1057163" cy="646331"/>
          </a:xfrm>
          <a:prstGeom prst="rect">
            <a:avLst/>
          </a:prstGeom>
        </p:spPr>
        <p:txBody>
          <a:bodyPr wrap="none">
            <a:spAutoFit/>
          </a:bodyPr>
          <a:lstStyle/>
          <a:p>
            <a:pPr algn="ctr"/>
            <a:r>
              <a:rPr lang="en-US" dirty="0" smtClean="0">
                <a:solidFill>
                  <a:srgbClr val="000000"/>
                </a:solidFill>
                <a:effectLst/>
                <a:latin typeface="Helvetica" charset="0"/>
              </a:rPr>
              <a:t>High</a:t>
            </a:r>
          </a:p>
          <a:p>
            <a:pPr algn="ctr"/>
            <a:r>
              <a:rPr lang="en-US" dirty="0" smtClean="0">
                <a:solidFill>
                  <a:srgbClr val="000000"/>
                </a:solidFill>
                <a:effectLst/>
                <a:latin typeface="Helvetica" charset="0"/>
              </a:rPr>
              <a:t>Demand </a:t>
            </a:r>
            <a:endParaRPr lang="en-US" dirty="0">
              <a:solidFill>
                <a:srgbClr val="000000"/>
              </a:solidFill>
            </a:endParaRPr>
          </a:p>
        </p:txBody>
      </p:sp>
      <p:sp>
        <p:nvSpPr>
          <p:cNvPr id="25" name="Rectangle 24"/>
          <p:cNvSpPr/>
          <p:nvPr/>
        </p:nvSpPr>
        <p:spPr>
          <a:xfrm>
            <a:off x="4022777" y="5880888"/>
            <a:ext cx="1057163" cy="646331"/>
          </a:xfrm>
          <a:prstGeom prst="rect">
            <a:avLst/>
          </a:prstGeom>
        </p:spPr>
        <p:txBody>
          <a:bodyPr wrap="none">
            <a:spAutoFit/>
          </a:bodyPr>
          <a:lstStyle/>
          <a:p>
            <a:pPr algn="ctr"/>
            <a:r>
              <a:rPr lang="en-US" dirty="0" smtClean="0">
                <a:solidFill>
                  <a:srgbClr val="000000"/>
                </a:solidFill>
                <a:effectLst/>
                <a:latin typeface="Helvetica" charset="0"/>
              </a:rPr>
              <a:t>Low</a:t>
            </a:r>
          </a:p>
          <a:p>
            <a:pPr algn="ctr"/>
            <a:r>
              <a:rPr lang="en-US" dirty="0" smtClean="0">
                <a:solidFill>
                  <a:srgbClr val="000000"/>
                </a:solidFill>
                <a:effectLst/>
                <a:latin typeface="Helvetica" charset="0"/>
              </a:rPr>
              <a:t>Demand </a:t>
            </a:r>
            <a:endParaRPr lang="en-US" dirty="0">
              <a:solidFill>
                <a:srgbClr val="000000"/>
              </a:solidFill>
            </a:endParaRPr>
          </a:p>
        </p:txBody>
      </p:sp>
      <p:sp>
        <p:nvSpPr>
          <p:cNvPr id="26" name="Rectangle 25"/>
          <p:cNvSpPr/>
          <p:nvPr/>
        </p:nvSpPr>
        <p:spPr>
          <a:xfrm>
            <a:off x="408871" y="2883110"/>
            <a:ext cx="1134257" cy="646331"/>
          </a:xfrm>
          <a:prstGeom prst="rect">
            <a:avLst/>
          </a:prstGeom>
        </p:spPr>
        <p:txBody>
          <a:bodyPr wrap="none">
            <a:spAutoFit/>
          </a:bodyPr>
          <a:lstStyle/>
          <a:p>
            <a:pPr algn="ctr"/>
            <a:r>
              <a:rPr lang="en-US" dirty="0" smtClean="0">
                <a:solidFill>
                  <a:srgbClr val="000000"/>
                </a:solidFill>
                <a:effectLst/>
                <a:latin typeface="Helvetica" charset="0"/>
              </a:rPr>
              <a:t>No</a:t>
            </a:r>
          </a:p>
          <a:p>
            <a:pPr algn="ctr"/>
            <a:r>
              <a:rPr lang="en-US" dirty="0" smtClean="0">
                <a:solidFill>
                  <a:srgbClr val="000000"/>
                </a:solidFill>
                <a:effectLst/>
                <a:latin typeface="Helvetica" charset="0"/>
              </a:rPr>
              <a:t>Evidence </a:t>
            </a:r>
            <a:endParaRPr lang="en-US" dirty="0">
              <a:solidFill>
                <a:srgbClr val="000000"/>
              </a:solidFill>
            </a:endParaRPr>
          </a:p>
        </p:txBody>
      </p:sp>
      <p:sp>
        <p:nvSpPr>
          <p:cNvPr id="27" name="Rectangle 26"/>
          <p:cNvSpPr/>
          <p:nvPr/>
        </p:nvSpPr>
        <p:spPr>
          <a:xfrm>
            <a:off x="7612772" y="2883110"/>
            <a:ext cx="1134257" cy="646331"/>
          </a:xfrm>
          <a:prstGeom prst="rect">
            <a:avLst/>
          </a:prstGeom>
        </p:spPr>
        <p:txBody>
          <a:bodyPr wrap="none">
            <a:spAutoFit/>
          </a:bodyPr>
          <a:lstStyle/>
          <a:p>
            <a:pPr algn="ctr"/>
            <a:r>
              <a:rPr lang="en-US" dirty="0" smtClean="0">
                <a:solidFill>
                  <a:srgbClr val="000000"/>
                </a:solidFill>
                <a:effectLst/>
                <a:latin typeface="Helvetica" charset="0"/>
              </a:rPr>
              <a:t>Strong</a:t>
            </a:r>
          </a:p>
          <a:p>
            <a:pPr algn="ctr"/>
            <a:r>
              <a:rPr lang="en-US" dirty="0" smtClean="0">
                <a:solidFill>
                  <a:srgbClr val="000000"/>
                </a:solidFill>
                <a:effectLst/>
                <a:latin typeface="Helvetica" charset="0"/>
              </a:rPr>
              <a:t>Evidence </a:t>
            </a:r>
            <a:endParaRPr lang="en-US" dirty="0">
              <a:solidFill>
                <a:srgbClr val="000000"/>
              </a:solidFill>
            </a:endParaRPr>
          </a:p>
        </p:txBody>
      </p:sp>
    </p:spTree>
    <p:extLst>
      <p:ext uri="{BB962C8B-B14F-4D97-AF65-F5344CB8AC3E}">
        <p14:creationId xmlns:p14="http://schemas.microsoft.com/office/powerpoint/2010/main" val="32056589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2"/>
          <p:cNvSpPr>
            <a:spLocks noChangeArrowheads="1"/>
          </p:cNvSpPr>
          <p:nvPr/>
        </p:nvSpPr>
        <p:spPr bwMode="auto">
          <a:xfrm>
            <a:off x="1" y="724440"/>
            <a:ext cx="9144000" cy="4278094"/>
          </a:xfrm>
          <a:prstGeom prst="rect">
            <a:avLst/>
          </a:prstGeom>
          <a:noFill/>
          <a:ln w="9525">
            <a:noFill/>
            <a:miter lim="800000"/>
            <a:headEnd/>
            <a:tailEnd/>
          </a:ln>
        </p:spPr>
        <p:txBody>
          <a:bodyPr wrap="square">
            <a:prstTxWarp prst="textNoShape">
              <a:avLst/>
            </a:prstTxWarp>
            <a:spAutoFit/>
          </a:bodyPr>
          <a:lstStyle/>
          <a:p>
            <a:pPr algn="ctr"/>
            <a:r>
              <a:rPr lang="en-US" sz="3400" b="1" dirty="0" smtClean="0">
                <a:solidFill>
                  <a:srgbClr val="000000"/>
                </a:solidFill>
                <a:effectLst/>
                <a:latin typeface="Helvetica" charset="0"/>
              </a:rPr>
              <a:t>Recommendation 1:</a:t>
            </a:r>
          </a:p>
          <a:p>
            <a:pPr algn="ctr"/>
            <a:r>
              <a:rPr lang="en-US" sz="3400" b="1" dirty="0" smtClean="0">
                <a:solidFill>
                  <a:srgbClr val="FF0000"/>
                </a:solidFill>
                <a:effectLst/>
                <a:latin typeface="Helvetica" charset="0"/>
              </a:rPr>
              <a:t>User review panels</a:t>
            </a:r>
            <a:endParaRPr lang="en-US" sz="3400" dirty="0">
              <a:solidFill>
                <a:srgbClr val="FF0000"/>
              </a:solidFill>
              <a:effectLst/>
              <a:latin typeface="Helvetica" charset="0"/>
            </a:endParaRPr>
          </a:p>
          <a:p>
            <a:pPr algn="ctr"/>
            <a:endParaRPr lang="en-US" sz="3400" dirty="0" smtClean="0">
              <a:solidFill>
                <a:schemeClr val="accent2"/>
              </a:solidFill>
              <a:effectLst/>
              <a:latin typeface="Times" charset="0"/>
            </a:endParaRPr>
          </a:p>
          <a:p>
            <a:pPr algn="ctr"/>
            <a:endParaRPr lang="en-US" sz="1000" dirty="0" smtClean="0">
              <a:solidFill>
                <a:schemeClr val="accent2"/>
              </a:solidFill>
              <a:effectLst/>
              <a:latin typeface="Times" charset="0"/>
            </a:endParaRPr>
          </a:p>
          <a:p>
            <a:pPr marL="914400" lvl="1" indent="-457200">
              <a:buFont typeface="Arial"/>
              <a:buChar char="•"/>
            </a:pPr>
            <a:r>
              <a:rPr lang="en-US" sz="3200" dirty="0">
                <a:effectLst/>
                <a:latin typeface="+mj-lt"/>
              </a:rPr>
              <a:t>Review EBIs</a:t>
            </a:r>
          </a:p>
          <a:p>
            <a:pPr lvl="1"/>
            <a:endParaRPr lang="en-US" sz="3200" dirty="0" smtClean="0">
              <a:effectLst/>
              <a:latin typeface="+mj-lt"/>
            </a:endParaRPr>
          </a:p>
          <a:p>
            <a:pPr marL="914400" lvl="1" indent="-457200">
              <a:buFont typeface="Arial"/>
              <a:buChar char="•"/>
            </a:pPr>
            <a:r>
              <a:rPr lang="en-US" sz="3200" dirty="0">
                <a:effectLst/>
                <a:latin typeface="+mj-lt"/>
              </a:rPr>
              <a:t>Rate fit, feasibility, ease of use</a:t>
            </a:r>
          </a:p>
          <a:p>
            <a:pPr lvl="1"/>
            <a:endParaRPr lang="en-US" sz="3200" dirty="0">
              <a:effectLst/>
              <a:latin typeface="+mj-lt"/>
            </a:endParaRPr>
          </a:p>
          <a:p>
            <a:pPr marL="914400" lvl="1" indent="-457200">
              <a:buFont typeface="Arial"/>
              <a:buChar char="•"/>
            </a:pPr>
            <a:r>
              <a:rPr lang="en-US" sz="3200" dirty="0" smtClean="0">
                <a:effectLst/>
                <a:latin typeface="+mj-lt"/>
              </a:rPr>
              <a:t>GOAL: effective + in</a:t>
            </a:r>
            <a:r>
              <a:rPr lang="en-US" sz="3200" dirty="0">
                <a:effectLst/>
                <a:latin typeface="+mj-lt"/>
              </a:rPr>
              <a:t> </a:t>
            </a:r>
            <a:r>
              <a:rPr lang="en-US" sz="3200" dirty="0" smtClean="0">
                <a:effectLst/>
                <a:latin typeface="+mj-lt"/>
              </a:rPr>
              <a:t>demand</a:t>
            </a:r>
          </a:p>
        </p:txBody>
      </p:sp>
    </p:spTree>
    <p:extLst>
      <p:ext uri="{BB962C8B-B14F-4D97-AF65-F5344CB8AC3E}">
        <p14:creationId xmlns:p14="http://schemas.microsoft.com/office/powerpoint/2010/main" val="33627412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2"/>
          <p:cNvSpPr>
            <a:spLocks noChangeArrowheads="1"/>
          </p:cNvSpPr>
          <p:nvPr/>
        </p:nvSpPr>
        <p:spPr bwMode="auto">
          <a:xfrm>
            <a:off x="1" y="976164"/>
            <a:ext cx="9144000" cy="4062650"/>
          </a:xfrm>
          <a:prstGeom prst="rect">
            <a:avLst/>
          </a:prstGeom>
          <a:noFill/>
          <a:ln w="9525">
            <a:noFill/>
            <a:miter lim="800000"/>
            <a:headEnd/>
            <a:tailEnd/>
          </a:ln>
        </p:spPr>
        <p:txBody>
          <a:bodyPr wrap="square">
            <a:prstTxWarp prst="textNoShape">
              <a:avLst/>
            </a:prstTxWarp>
            <a:spAutoFit/>
          </a:bodyPr>
          <a:lstStyle/>
          <a:p>
            <a:pPr algn="ctr"/>
            <a:r>
              <a:rPr lang="en-US" sz="3400" b="1" dirty="0" smtClean="0">
                <a:solidFill>
                  <a:srgbClr val="000000"/>
                </a:solidFill>
                <a:effectLst/>
                <a:latin typeface="Helvetica" charset="0"/>
              </a:rPr>
              <a:t>Three key attributes</a:t>
            </a:r>
            <a:endParaRPr lang="en-US" sz="3400" dirty="0">
              <a:solidFill>
                <a:srgbClr val="000000"/>
              </a:solidFill>
              <a:effectLst/>
              <a:latin typeface="Helvetica" charset="0"/>
            </a:endParaRPr>
          </a:p>
          <a:p>
            <a:pPr algn="ctr"/>
            <a:endParaRPr lang="en-US" sz="3400" dirty="0" smtClean="0">
              <a:solidFill>
                <a:schemeClr val="accent2"/>
              </a:solidFill>
              <a:effectLst/>
              <a:latin typeface="Times" charset="0"/>
            </a:endParaRPr>
          </a:p>
          <a:p>
            <a:pPr algn="ctr"/>
            <a:endParaRPr lang="en-US" sz="2000" dirty="0" smtClean="0">
              <a:solidFill>
                <a:schemeClr val="accent2"/>
              </a:solidFill>
              <a:effectLst/>
              <a:latin typeface="Times" charset="0"/>
            </a:endParaRPr>
          </a:p>
          <a:p>
            <a:pPr marL="914400" lvl="1" indent="-457200">
              <a:buFont typeface="Arial"/>
              <a:buChar char="•"/>
            </a:pPr>
            <a:r>
              <a:rPr lang="en-US" sz="3200" dirty="0" smtClean="0">
                <a:solidFill>
                  <a:srgbClr val="000000"/>
                </a:solidFill>
                <a:effectLst/>
                <a:latin typeface="+mj-lt"/>
              </a:rPr>
              <a:t>Demand-driven</a:t>
            </a:r>
          </a:p>
          <a:p>
            <a:pPr lvl="1"/>
            <a:endParaRPr lang="en-US" sz="3200" dirty="0" smtClean="0">
              <a:solidFill>
                <a:schemeClr val="accent2"/>
              </a:solidFill>
              <a:effectLst/>
              <a:latin typeface="+mj-lt"/>
            </a:endParaRPr>
          </a:p>
          <a:p>
            <a:pPr marL="914400" lvl="1" indent="-457200">
              <a:buFont typeface="Arial"/>
              <a:buChar char="•"/>
            </a:pPr>
            <a:r>
              <a:rPr lang="en-US" sz="3200" i="1" dirty="0" smtClean="0">
                <a:solidFill>
                  <a:srgbClr val="FF0000"/>
                </a:solidFill>
                <a:effectLst/>
                <a:latin typeface="+mj-lt"/>
              </a:rPr>
              <a:t>Practice-ready</a:t>
            </a:r>
          </a:p>
          <a:p>
            <a:pPr marL="914400" lvl="1" indent="-457200">
              <a:buFont typeface="Arial"/>
              <a:buChar char="•"/>
            </a:pPr>
            <a:endParaRPr lang="en-US" sz="3200" dirty="0">
              <a:solidFill>
                <a:schemeClr val="accent2"/>
              </a:solidFill>
              <a:effectLst/>
              <a:latin typeface="+mj-lt"/>
            </a:endParaRPr>
          </a:p>
          <a:p>
            <a:pPr marL="914400" lvl="1" indent="-457200">
              <a:buFont typeface="Arial"/>
              <a:buChar char="•"/>
            </a:pPr>
            <a:r>
              <a:rPr lang="en-US" sz="3200" dirty="0" smtClean="0">
                <a:solidFill>
                  <a:srgbClr val="000000"/>
                </a:solidFill>
                <a:effectLst/>
                <a:latin typeface="+mj-lt"/>
              </a:rPr>
              <a:t>Promotion &amp; support</a:t>
            </a:r>
          </a:p>
        </p:txBody>
      </p:sp>
    </p:spTree>
    <p:extLst>
      <p:ext uri="{BB962C8B-B14F-4D97-AF65-F5344CB8AC3E}">
        <p14:creationId xmlns:p14="http://schemas.microsoft.com/office/powerpoint/2010/main" val="28965464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JaneDoe_smoking.pic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1622" y="776464"/>
            <a:ext cx="3453056" cy="4714070"/>
          </a:xfrm>
          <a:prstGeom prst="rect">
            <a:avLst/>
          </a:prstGeom>
          <a:effectLst>
            <a:outerShdw blurRad="50800" dist="50800" dir="13500000" algn="br" rotWithShape="0">
              <a:prstClr val="black">
                <a:alpha val="40000"/>
              </a:prstClr>
            </a:outerShdw>
          </a:effectLst>
        </p:spPr>
      </p:pic>
      <p:cxnSp>
        <p:nvCxnSpPr>
          <p:cNvPr id="13" name="Straight Connector 12"/>
          <p:cNvCxnSpPr/>
          <p:nvPr/>
        </p:nvCxnSpPr>
        <p:spPr bwMode="auto">
          <a:xfrm>
            <a:off x="6315276" y="766608"/>
            <a:ext cx="34323" cy="471407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5" name="Straight Connector 14"/>
          <p:cNvCxnSpPr/>
          <p:nvPr/>
        </p:nvCxnSpPr>
        <p:spPr bwMode="auto">
          <a:xfrm flipV="1">
            <a:off x="2883059" y="5480678"/>
            <a:ext cx="3466540" cy="11442"/>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1443461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shot 2012-03-08 at 5.04.39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6927" y="186067"/>
            <a:ext cx="5382522" cy="5701546"/>
          </a:xfrm>
          <a:prstGeom prst="rect">
            <a:avLst/>
          </a:prstGeom>
          <a:ln>
            <a:solidFill>
              <a:schemeClr val="tx1"/>
            </a:solidFill>
          </a:ln>
          <a:effectLst>
            <a:outerShdw blurRad="50800" dist="38100" dir="13500000" algn="br" rotWithShape="0">
              <a:prstClr val="black">
                <a:alpha val="40000"/>
              </a:prstClr>
            </a:outerShdw>
          </a:effectLst>
        </p:spPr>
      </p:pic>
    </p:spTree>
    <p:extLst>
      <p:ext uri="{BB962C8B-B14F-4D97-AF65-F5344CB8AC3E}">
        <p14:creationId xmlns:p14="http://schemas.microsoft.com/office/powerpoint/2010/main" val="16473663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shot 2012-03-08 at 5.04.39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4316" y="183068"/>
            <a:ext cx="5275277" cy="5587945"/>
          </a:xfrm>
          <a:prstGeom prst="rect">
            <a:avLst/>
          </a:prstGeom>
          <a:ln>
            <a:solidFill>
              <a:srgbClr val="000000"/>
            </a:solidFill>
          </a:ln>
          <a:effectLst>
            <a:outerShdw blurRad="50800" dist="38100" dir="13500000" algn="br" rotWithShape="0">
              <a:prstClr val="black">
                <a:alpha val="40000"/>
              </a:prstClr>
            </a:outerShdw>
          </a:effectLst>
        </p:spPr>
      </p:pic>
      <p:pic>
        <p:nvPicPr>
          <p:cNvPr id="9" name="Picture 8" descr="JaneDoe_smoking.pict"/>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174" y="192927"/>
            <a:ext cx="3453056" cy="4714070"/>
          </a:xfrm>
          <a:prstGeom prst="rect">
            <a:avLst/>
          </a:prstGeom>
          <a:effectLst>
            <a:outerShdw blurRad="50800" dist="38100" dir="13500000" algn="br" rotWithShape="0">
              <a:prstClr val="black">
                <a:alpha val="40000"/>
              </a:prstClr>
            </a:outerShdw>
          </a:effectLst>
        </p:spPr>
      </p:pic>
      <p:cxnSp>
        <p:nvCxnSpPr>
          <p:cNvPr id="6" name="Straight Connector 5"/>
          <p:cNvCxnSpPr/>
          <p:nvPr/>
        </p:nvCxnSpPr>
        <p:spPr bwMode="auto">
          <a:xfrm>
            <a:off x="3603828" y="183071"/>
            <a:ext cx="34323" cy="471407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flipV="1">
            <a:off x="171611" y="4897141"/>
            <a:ext cx="3466540" cy="11442"/>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919064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2"/>
          <p:cNvSpPr>
            <a:spLocks noChangeArrowheads="1"/>
          </p:cNvSpPr>
          <p:nvPr/>
        </p:nvSpPr>
        <p:spPr bwMode="auto">
          <a:xfrm>
            <a:off x="1" y="724440"/>
            <a:ext cx="9144000" cy="4278094"/>
          </a:xfrm>
          <a:prstGeom prst="rect">
            <a:avLst/>
          </a:prstGeom>
          <a:noFill/>
          <a:ln w="9525">
            <a:noFill/>
            <a:miter lim="800000"/>
            <a:headEnd/>
            <a:tailEnd/>
          </a:ln>
        </p:spPr>
        <p:txBody>
          <a:bodyPr wrap="square">
            <a:prstTxWarp prst="textNoShape">
              <a:avLst/>
            </a:prstTxWarp>
            <a:spAutoFit/>
          </a:bodyPr>
          <a:lstStyle/>
          <a:p>
            <a:pPr algn="ctr"/>
            <a:r>
              <a:rPr lang="en-US" sz="3400" b="1" dirty="0" smtClean="0">
                <a:effectLst/>
                <a:latin typeface="Helvetica" charset="0"/>
              </a:rPr>
              <a:t>Recommendation 2:</a:t>
            </a:r>
          </a:p>
          <a:p>
            <a:pPr algn="ctr"/>
            <a:r>
              <a:rPr lang="en-US" sz="3400" b="1" dirty="0" smtClean="0">
                <a:solidFill>
                  <a:srgbClr val="FF0000"/>
                </a:solidFill>
                <a:effectLst/>
                <a:latin typeface="Helvetica" charset="0"/>
              </a:rPr>
              <a:t>Design &amp; marketing teams</a:t>
            </a:r>
            <a:endParaRPr lang="en-US" sz="3400" dirty="0">
              <a:solidFill>
                <a:srgbClr val="FF0000"/>
              </a:solidFill>
              <a:effectLst/>
              <a:latin typeface="Helvetica" charset="0"/>
            </a:endParaRPr>
          </a:p>
          <a:p>
            <a:pPr algn="ctr"/>
            <a:endParaRPr lang="en-US" sz="3400" dirty="0" smtClean="0">
              <a:solidFill>
                <a:schemeClr val="accent2"/>
              </a:solidFill>
              <a:effectLst/>
              <a:latin typeface="Times" charset="0"/>
            </a:endParaRPr>
          </a:p>
          <a:p>
            <a:pPr algn="ctr"/>
            <a:endParaRPr lang="en-US" sz="1000" dirty="0" smtClean="0">
              <a:solidFill>
                <a:schemeClr val="accent2"/>
              </a:solidFill>
              <a:effectLst/>
              <a:latin typeface="Times" charset="0"/>
            </a:endParaRPr>
          </a:p>
          <a:p>
            <a:pPr marL="914400" lvl="1" indent="-457200">
              <a:buFont typeface="Arial"/>
              <a:buChar char="•"/>
            </a:pPr>
            <a:r>
              <a:rPr lang="en-US" sz="3200" dirty="0" smtClean="0">
                <a:solidFill>
                  <a:srgbClr val="000000"/>
                </a:solidFill>
                <a:effectLst/>
                <a:latin typeface="+mj-lt"/>
              </a:rPr>
              <a:t>Market research &amp; segmentation</a:t>
            </a:r>
            <a:endParaRPr lang="en-US" sz="3200" dirty="0">
              <a:solidFill>
                <a:srgbClr val="000000"/>
              </a:solidFill>
              <a:effectLst/>
              <a:latin typeface="+mj-lt"/>
            </a:endParaRPr>
          </a:p>
          <a:p>
            <a:pPr lvl="1"/>
            <a:endParaRPr lang="en-US" sz="3200" dirty="0" smtClean="0">
              <a:solidFill>
                <a:srgbClr val="000000"/>
              </a:solidFill>
              <a:effectLst/>
              <a:latin typeface="+mj-lt"/>
            </a:endParaRPr>
          </a:p>
          <a:p>
            <a:pPr marL="914400" lvl="1" indent="-457200">
              <a:buFont typeface="Arial"/>
              <a:buChar char="•"/>
            </a:pPr>
            <a:r>
              <a:rPr lang="en-US" sz="3200" dirty="0" smtClean="0">
                <a:solidFill>
                  <a:srgbClr val="000000"/>
                </a:solidFill>
                <a:effectLst/>
                <a:latin typeface="+mj-lt"/>
              </a:rPr>
              <a:t>Adaptation/reformulation</a:t>
            </a:r>
            <a:endParaRPr lang="en-US" sz="3200" dirty="0">
              <a:solidFill>
                <a:srgbClr val="000000"/>
              </a:solidFill>
              <a:effectLst/>
              <a:latin typeface="+mj-lt"/>
            </a:endParaRPr>
          </a:p>
          <a:p>
            <a:pPr lvl="1"/>
            <a:endParaRPr lang="en-US" sz="3200" dirty="0">
              <a:solidFill>
                <a:srgbClr val="000000"/>
              </a:solidFill>
              <a:effectLst/>
              <a:latin typeface="+mj-lt"/>
            </a:endParaRPr>
          </a:p>
          <a:p>
            <a:pPr marL="914400" lvl="1" indent="-457200">
              <a:buFont typeface="Arial"/>
              <a:buChar char="•"/>
            </a:pPr>
            <a:r>
              <a:rPr lang="en-US" sz="3200" dirty="0" smtClean="0">
                <a:solidFill>
                  <a:srgbClr val="000000"/>
                </a:solidFill>
                <a:effectLst/>
                <a:latin typeface="+mj-lt"/>
              </a:rPr>
              <a:t>Practice-ready solutions</a:t>
            </a:r>
          </a:p>
        </p:txBody>
      </p:sp>
    </p:spTree>
    <p:extLst>
      <p:ext uri="{BB962C8B-B14F-4D97-AF65-F5344CB8AC3E}">
        <p14:creationId xmlns:p14="http://schemas.microsoft.com/office/powerpoint/2010/main" val="4442605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2"/>
          <p:cNvSpPr>
            <a:spLocks noChangeArrowheads="1"/>
          </p:cNvSpPr>
          <p:nvPr/>
        </p:nvSpPr>
        <p:spPr bwMode="auto">
          <a:xfrm>
            <a:off x="1" y="976164"/>
            <a:ext cx="9144000" cy="4062650"/>
          </a:xfrm>
          <a:prstGeom prst="rect">
            <a:avLst/>
          </a:prstGeom>
          <a:noFill/>
          <a:ln w="9525">
            <a:noFill/>
            <a:miter lim="800000"/>
            <a:headEnd/>
            <a:tailEnd/>
          </a:ln>
        </p:spPr>
        <p:txBody>
          <a:bodyPr wrap="square">
            <a:prstTxWarp prst="textNoShape">
              <a:avLst/>
            </a:prstTxWarp>
            <a:spAutoFit/>
          </a:bodyPr>
          <a:lstStyle/>
          <a:p>
            <a:pPr algn="ctr"/>
            <a:r>
              <a:rPr lang="en-US" sz="3400" b="1" dirty="0" smtClean="0">
                <a:solidFill>
                  <a:srgbClr val="000000"/>
                </a:solidFill>
                <a:effectLst/>
                <a:latin typeface="Helvetica" charset="0"/>
              </a:rPr>
              <a:t>Three key attributes</a:t>
            </a:r>
            <a:endParaRPr lang="en-US" sz="3400" dirty="0">
              <a:solidFill>
                <a:srgbClr val="000000"/>
              </a:solidFill>
              <a:effectLst/>
              <a:latin typeface="Helvetica" charset="0"/>
            </a:endParaRPr>
          </a:p>
          <a:p>
            <a:pPr algn="ctr"/>
            <a:endParaRPr lang="en-US" sz="3400" dirty="0" smtClean="0">
              <a:solidFill>
                <a:schemeClr val="accent2"/>
              </a:solidFill>
              <a:effectLst/>
              <a:latin typeface="Times" charset="0"/>
            </a:endParaRPr>
          </a:p>
          <a:p>
            <a:pPr algn="ctr"/>
            <a:endParaRPr lang="en-US" sz="2000" dirty="0" smtClean="0">
              <a:solidFill>
                <a:schemeClr val="accent2"/>
              </a:solidFill>
              <a:effectLst/>
              <a:latin typeface="Times" charset="0"/>
            </a:endParaRPr>
          </a:p>
          <a:p>
            <a:pPr marL="914400" lvl="1" indent="-457200">
              <a:buFont typeface="Arial"/>
              <a:buChar char="•"/>
            </a:pPr>
            <a:r>
              <a:rPr lang="en-US" sz="3200" dirty="0" smtClean="0">
                <a:solidFill>
                  <a:srgbClr val="000000"/>
                </a:solidFill>
                <a:effectLst/>
                <a:latin typeface="+mj-lt"/>
              </a:rPr>
              <a:t>Demand-driven</a:t>
            </a:r>
          </a:p>
          <a:p>
            <a:pPr lvl="1"/>
            <a:endParaRPr lang="en-US" sz="3200" dirty="0" smtClean="0">
              <a:solidFill>
                <a:srgbClr val="000000"/>
              </a:solidFill>
              <a:effectLst/>
              <a:latin typeface="+mj-lt"/>
            </a:endParaRPr>
          </a:p>
          <a:p>
            <a:pPr marL="914400" lvl="1" indent="-457200">
              <a:buFont typeface="Arial"/>
              <a:buChar char="•"/>
            </a:pPr>
            <a:r>
              <a:rPr lang="en-US" sz="3200" dirty="0" smtClean="0">
                <a:solidFill>
                  <a:srgbClr val="000000"/>
                </a:solidFill>
                <a:effectLst/>
                <a:latin typeface="+mj-lt"/>
              </a:rPr>
              <a:t>Practice-ready</a:t>
            </a:r>
          </a:p>
          <a:p>
            <a:pPr marL="914400" lvl="1" indent="-457200">
              <a:buFont typeface="Arial"/>
              <a:buChar char="•"/>
            </a:pPr>
            <a:endParaRPr lang="en-US" sz="3200" dirty="0">
              <a:solidFill>
                <a:schemeClr val="accent2"/>
              </a:solidFill>
              <a:effectLst/>
              <a:latin typeface="+mj-lt"/>
            </a:endParaRPr>
          </a:p>
          <a:p>
            <a:pPr marL="914400" lvl="1" indent="-457200">
              <a:buFont typeface="Arial"/>
              <a:buChar char="•"/>
            </a:pPr>
            <a:r>
              <a:rPr lang="en-US" sz="3200" i="1" dirty="0" smtClean="0">
                <a:solidFill>
                  <a:srgbClr val="FF0000"/>
                </a:solidFill>
                <a:effectLst/>
                <a:latin typeface="+mj-lt"/>
              </a:rPr>
              <a:t>Promotion &amp; support</a:t>
            </a:r>
          </a:p>
        </p:txBody>
      </p:sp>
    </p:spTree>
    <p:extLst>
      <p:ext uri="{BB962C8B-B14F-4D97-AF65-F5344CB8AC3E}">
        <p14:creationId xmlns:p14="http://schemas.microsoft.com/office/powerpoint/2010/main" val="21862478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134126"/>
            <a:ext cx="9144000" cy="3223260"/>
          </a:xfrm>
          <a:prstGeom prst="rect">
            <a:avLst/>
          </a:prstGeom>
        </p:spPr>
      </p:pic>
      <p:sp>
        <p:nvSpPr>
          <p:cNvPr id="3" name="Rectangle 2"/>
          <p:cNvSpPr/>
          <p:nvPr/>
        </p:nvSpPr>
        <p:spPr>
          <a:xfrm>
            <a:off x="0" y="3635563"/>
            <a:ext cx="9144000" cy="2523768"/>
          </a:xfrm>
          <a:prstGeom prst="rect">
            <a:avLst/>
          </a:prstGeom>
        </p:spPr>
        <p:txBody>
          <a:bodyPr wrap="square">
            <a:spAutoFit/>
          </a:bodyPr>
          <a:lstStyle/>
          <a:p>
            <a:pPr marL="914400" lvl="1" indent="-457200">
              <a:buFont typeface="Arial"/>
              <a:buChar char="•"/>
            </a:pPr>
            <a:r>
              <a:rPr lang="en-US" sz="3200" dirty="0" smtClean="0">
                <a:solidFill>
                  <a:srgbClr val="000000"/>
                </a:solidFill>
                <a:effectLst/>
                <a:latin typeface="+mj-lt"/>
              </a:rPr>
              <a:t>Specialized expertise in complex tasks</a:t>
            </a:r>
            <a:endParaRPr lang="en-US" sz="3200" dirty="0">
              <a:solidFill>
                <a:srgbClr val="000000"/>
              </a:solidFill>
              <a:effectLst/>
              <a:latin typeface="+mj-lt"/>
            </a:endParaRPr>
          </a:p>
          <a:p>
            <a:pPr lvl="1"/>
            <a:endParaRPr lang="en-US" sz="2800" dirty="0">
              <a:solidFill>
                <a:srgbClr val="000000"/>
              </a:solidFill>
              <a:effectLst/>
              <a:latin typeface="Times" charset="0"/>
            </a:endParaRPr>
          </a:p>
          <a:p>
            <a:pPr marL="914400" lvl="1" indent="-457200">
              <a:buFont typeface="Arial"/>
              <a:buChar char="•"/>
            </a:pPr>
            <a:r>
              <a:rPr lang="en-US" sz="3200" dirty="0" smtClean="0">
                <a:solidFill>
                  <a:srgbClr val="000000"/>
                </a:solidFill>
                <a:effectLst/>
                <a:latin typeface="+mj-lt"/>
              </a:rPr>
              <a:t>Personal contact</a:t>
            </a:r>
            <a:endParaRPr lang="en-US" sz="3200" dirty="0">
              <a:solidFill>
                <a:srgbClr val="000000"/>
              </a:solidFill>
              <a:effectLst/>
              <a:latin typeface="+mj-lt"/>
            </a:endParaRPr>
          </a:p>
          <a:p>
            <a:pPr lvl="1"/>
            <a:endParaRPr lang="en-US" sz="2800" dirty="0">
              <a:solidFill>
                <a:srgbClr val="000000"/>
              </a:solidFill>
              <a:effectLst/>
              <a:latin typeface="Times" charset="0"/>
            </a:endParaRPr>
          </a:p>
          <a:p>
            <a:pPr marL="914400" lvl="1" indent="-457200">
              <a:buFont typeface="Arial"/>
              <a:buChar char="•"/>
            </a:pPr>
            <a:r>
              <a:rPr lang="en-US" sz="3200" dirty="0" smtClean="0">
                <a:solidFill>
                  <a:srgbClr val="000000"/>
                </a:solidFill>
                <a:effectLst/>
                <a:latin typeface="+mj-lt"/>
              </a:rPr>
              <a:t>Goal-directed</a:t>
            </a:r>
            <a:endParaRPr lang="en-US" sz="3200" dirty="0">
              <a:solidFill>
                <a:srgbClr val="000000"/>
              </a:solidFill>
              <a:effectLst/>
              <a:latin typeface="+mj-lt"/>
            </a:endParaRPr>
          </a:p>
        </p:txBody>
      </p:sp>
    </p:spTree>
    <p:extLst>
      <p:ext uri="{BB962C8B-B14F-4D97-AF65-F5344CB8AC3E}">
        <p14:creationId xmlns:p14="http://schemas.microsoft.com/office/powerpoint/2010/main" val="12067325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896983" y="187624"/>
            <a:ext cx="7302410" cy="5605027"/>
          </a:xfrm>
          <a:prstGeom prst="rect">
            <a:avLst/>
          </a:prstGeom>
        </p:spPr>
      </p:pic>
      <p:sp>
        <p:nvSpPr>
          <p:cNvPr id="4" name="Rectangle 3"/>
          <p:cNvSpPr/>
          <p:nvPr/>
        </p:nvSpPr>
        <p:spPr>
          <a:xfrm>
            <a:off x="896983" y="5878424"/>
            <a:ext cx="6791655" cy="276999"/>
          </a:xfrm>
          <a:prstGeom prst="rect">
            <a:avLst/>
          </a:prstGeom>
          <a:effectLst/>
        </p:spPr>
        <p:txBody>
          <a:bodyPr wrap="square">
            <a:spAutoFit/>
          </a:bodyPr>
          <a:lstStyle/>
          <a:p>
            <a:r>
              <a:rPr lang="en-US" sz="1200" dirty="0" smtClean="0">
                <a:effectLst/>
                <a:latin typeface="+mj-lt"/>
                <a:cs typeface="Palatino"/>
              </a:rPr>
              <a:t>Larson et al (2006) </a:t>
            </a:r>
            <a:r>
              <a:rPr lang="en-US" sz="1200" i="1" dirty="0" smtClean="0">
                <a:effectLst/>
                <a:latin typeface="+mj-lt"/>
                <a:cs typeface="Palatino"/>
              </a:rPr>
              <a:t>Public Health Reports</a:t>
            </a:r>
            <a:r>
              <a:rPr lang="en-US" sz="1200" dirty="0" smtClean="0">
                <a:effectLst/>
                <a:latin typeface="+mj-lt"/>
                <a:cs typeface="Palatino"/>
              </a:rPr>
              <a:t>, 121 (3) 228-234.</a:t>
            </a:r>
            <a:endParaRPr lang="en-US" sz="1200" dirty="0">
              <a:effectLst/>
              <a:latin typeface="+mj-lt"/>
              <a:cs typeface="Palatino"/>
            </a:endParaRPr>
          </a:p>
        </p:txBody>
      </p:sp>
    </p:spTree>
    <p:extLst>
      <p:ext uri="{BB962C8B-B14F-4D97-AF65-F5344CB8AC3E}">
        <p14:creationId xmlns:p14="http://schemas.microsoft.com/office/powerpoint/2010/main" val="29027692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2"/>
          <p:cNvSpPr>
            <a:spLocks noChangeArrowheads="1"/>
          </p:cNvSpPr>
          <p:nvPr/>
        </p:nvSpPr>
        <p:spPr bwMode="auto">
          <a:xfrm>
            <a:off x="1" y="724440"/>
            <a:ext cx="9144000" cy="4278094"/>
          </a:xfrm>
          <a:prstGeom prst="rect">
            <a:avLst/>
          </a:prstGeom>
          <a:noFill/>
          <a:ln w="9525">
            <a:noFill/>
            <a:miter lim="800000"/>
            <a:headEnd/>
            <a:tailEnd/>
          </a:ln>
        </p:spPr>
        <p:txBody>
          <a:bodyPr wrap="square">
            <a:prstTxWarp prst="textNoShape">
              <a:avLst/>
            </a:prstTxWarp>
            <a:spAutoFit/>
          </a:bodyPr>
          <a:lstStyle/>
          <a:p>
            <a:pPr algn="ctr"/>
            <a:r>
              <a:rPr lang="en-US" sz="3400" b="1" dirty="0" smtClean="0">
                <a:solidFill>
                  <a:srgbClr val="000000"/>
                </a:solidFill>
                <a:effectLst/>
                <a:latin typeface="Helvetica" charset="0"/>
              </a:rPr>
              <a:t>Recommendation 3:</a:t>
            </a:r>
          </a:p>
          <a:p>
            <a:pPr algn="ctr"/>
            <a:r>
              <a:rPr lang="en-US" sz="3400" b="1" dirty="0" smtClean="0">
                <a:solidFill>
                  <a:srgbClr val="FF0000"/>
                </a:solidFill>
                <a:effectLst/>
                <a:latin typeface="Helvetica" charset="0"/>
              </a:rPr>
              <a:t>Dissemination field agents</a:t>
            </a:r>
            <a:endParaRPr lang="en-US" sz="3400" dirty="0">
              <a:solidFill>
                <a:srgbClr val="FF0000"/>
              </a:solidFill>
              <a:effectLst/>
              <a:latin typeface="Helvetica" charset="0"/>
            </a:endParaRPr>
          </a:p>
          <a:p>
            <a:pPr algn="ctr"/>
            <a:endParaRPr lang="en-US" sz="3400" dirty="0" smtClean="0">
              <a:solidFill>
                <a:schemeClr val="accent2"/>
              </a:solidFill>
              <a:effectLst/>
              <a:latin typeface="Times" charset="0"/>
            </a:endParaRPr>
          </a:p>
          <a:p>
            <a:pPr algn="ctr"/>
            <a:endParaRPr lang="en-US" sz="1000" dirty="0" smtClean="0">
              <a:solidFill>
                <a:schemeClr val="accent2"/>
              </a:solidFill>
              <a:effectLst/>
              <a:latin typeface="Times" charset="0"/>
            </a:endParaRPr>
          </a:p>
          <a:p>
            <a:pPr marL="914400" lvl="1" indent="-457200">
              <a:buFont typeface="Arial"/>
              <a:buChar char="•"/>
            </a:pPr>
            <a:r>
              <a:rPr lang="en-US" sz="3200" dirty="0" smtClean="0">
                <a:effectLst/>
                <a:latin typeface="+mj-lt"/>
              </a:rPr>
              <a:t>Extensive knowledge of EBIs</a:t>
            </a:r>
            <a:endParaRPr lang="en-US" sz="3200" dirty="0">
              <a:effectLst/>
              <a:latin typeface="+mj-lt"/>
            </a:endParaRPr>
          </a:p>
          <a:p>
            <a:pPr lvl="1"/>
            <a:endParaRPr lang="en-US" sz="3200" dirty="0" smtClean="0">
              <a:effectLst/>
              <a:latin typeface="+mj-lt"/>
            </a:endParaRPr>
          </a:p>
          <a:p>
            <a:pPr marL="914400" lvl="1" indent="-457200">
              <a:buFont typeface="Arial"/>
              <a:buChar char="•"/>
            </a:pPr>
            <a:r>
              <a:rPr lang="en-US" sz="3200" dirty="0" smtClean="0">
                <a:effectLst/>
                <a:latin typeface="+mj-lt"/>
              </a:rPr>
              <a:t>Expertise in implementation</a:t>
            </a:r>
            <a:endParaRPr lang="en-US" sz="3200" dirty="0">
              <a:effectLst/>
              <a:latin typeface="+mj-lt"/>
            </a:endParaRPr>
          </a:p>
          <a:p>
            <a:pPr lvl="1"/>
            <a:endParaRPr lang="en-US" sz="3200" dirty="0">
              <a:effectLst/>
              <a:latin typeface="+mj-lt"/>
            </a:endParaRPr>
          </a:p>
          <a:p>
            <a:pPr marL="914400" lvl="1" indent="-457200">
              <a:buFont typeface="Arial"/>
              <a:buChar char="•"/>
            </a:pPr>
            <a:r>
              <a:rPr lang="en-US" sz="3200" dirty="0" smtClean="0">
                <a:effectLst/>
                <a:latin typeface="+mj-lt"/>
              </a:rPr>
              <a:t>Training/technical assistance</a:t>
            </a:r>
          </a:p>
        </p:txBody>
      </p:sp>
    </p:spTree>
    <p:extLst>
      <p:ext uri="{BB962C8B-B14F-4D97-AF65-F5344CB8AC3E}">
        <p14:creationId xmlns:p14="http://schemas.microsoft.com/office/powerpoint/2010/main" val="3869653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2"/>
          <p:cNvSpPr>
            <a:spLocks noChangeArrowheads="1"/>
          </p:cNvSpPr>
          <p:nvPr/>
        </p:nvSpPr>
        <p:spPr bwMode="auto">
          <a:xfrm>
            <a:off x="1" y="724440"/>
            <a:ext cx="9144000" cy="4278094"/>
          </a:xfrm>
          <a:prstGeom prst="rect">
            <a:avLst/>
          </a:prstGeom>
          <a:noFill/>
          <a:ln w="9525">
            <a:noFill/>
            <a:miter lim="800000"/>
            <a:headEnd/>
            <a:tailEnd/>
          </a:ln>
        </p:spPr>
        <p:txBody>
          <a:bodyPr wrap="square">
            <a:prstTxWarp prst="textNoShape">
              <a:avLst/>
            </a:prstTxWarp>
            <a:spAutoFit/>
          </a:bodyPr>
          <a:lstStyle/>
          <a:p>
            <a:pPr algn="ctr"/>
            <a:r>
              <a:rPr lang="en-US" sz="3400" b="1" dirty="0" smtClean="0">
                <a:solidFill>
                  <a:srgbClr val="000000"/>
                </a:solidFill>
                <a:effectLst/>
                <a:latin typeface="Helvetica" charset="0"/>
              </a:rPr>
              <a:t>Building a dissemination support system</a:t>
            </a:r>
          </a:p>
          <a:p>
            <a:pPr algn="ctr"/>
            <a:r>
              <a:rPr lang="en-US" sz="3400" b="1" dirty="0" smtClean="0">
                <a:solidFill>
                  <a:srgbClr val="FF0000"/>
                </a:solidFill>
                <a:effectLst/>
                <a:latin typeface="Helvetica" charset="0"/>
              </a:rPr>
              <a:t>Three recommendations</a:t>
            </a:r>
            <a:endParaRPr lang="en-US" sz="3400" dirty="0">
              <a:solidFill>
                <a:srgbClr val="FF0000"/>
              </a:solidFill>
              <a:effectLst/>
              <a:latin typeface="Helvetica" charset="0"/>
            </a:endParaRPr>
          </a:p>
          <a:p>
            <a:pPr algn="ctr"/>
            <a:endParaRPr lang="en-US" sz="3400" dirty="0" smtClean="0">
              <a:solidFill>
                <a:schemeClr val="accent2"/>
              </a:solidFill>
              <a:effectLst/>
              <a:latin typeface="Times" charset="0"/>
            </a:endParaRPr>
          </a:p>
          <a:p>
            <a:pPr algn="ctr"/>
            <a:endParaRPr lang="en-US" sz="1000" dirty="0" smtClean="0">
              <a:solidFill>
                <a:schemeClr val="accent2"/>
              </a:solidFill>
              <a:effectLst/>
              <a:latin typeface="Times" charset="0"/>
            </a:endParaRPr>
          </a:p>
          <a:p>
            <a:pPr marL="914400" lvl="1" indent="-457200">
              <a:buFont typeface="Arial"/>
              <a:buChar char="•"/>
            </a:pPr>
            <a:r>
              <a:rPr lang="en-US" sz="3200" dirty="0" smtClean="0">
                <a:effectLst/>
                <a:latin typeface="+mj-lt"/>
              </a:rPr>
              <a:t>User review panels</a:t>
            </a:r>
            <a:endParaRPr lang="en-US" sz="3200" dirty="0">
              <a:effectLst/>
              <a:latin typeface="+mj-lt"/>
            </a:endParaRPr>
          </a:p>
          <a:p>
            <a:pPr lvl="1"/>
            <a:endParaRPr lang="en-US" sz="3200" dirty="0" smtClean="0">
              <a:effectLst/>
              <a:latin typeface="+mj-lt"/>
            </a:endParaRPr>
          </a:p>
          <a:p>
            <a:pPr marL="914400" lvl="1" indent="-457200">
              <a:buFont typeface="Arial"/>
              <a:buChar char="•"/>
            </a:pPr>
            <a:r>
              <a:rPr lang="en-US" sz="3200" dirty="0" smtClean="0">
                <a:effectLst/>
                <a:latin typeface="+mj-lt"/>
              </a:rPr>
              <a:t>Design &amp; marketing teams</a:t>
            </a:r>
            <a:endParaRPr lang="en-US" sz="3200" dirty="0">
              <a:effectLst/>
              <a:latin typeface="+mj-lt"/>
            </a:endParaRPr>
          </a:p>
          <a:p>
            <a:pPr lvl="1"/>
            <a:endParaRPr lang="en-US" sz="3200" dirty="0">
              <a:effectLst/>
              <a:latin typeface="+mj-lt"/>
            </a:endParaRPr>
          </a:p>
          <a:p>
            <a:pPr marL="914400" lvl="1" indent="-457200">
              <a:buFont typeface="Arial"/>
              <a:buChar char="•"/>
            </a:pPr>
            <a:r>
              <a:rPr lang="en-US" sz="3200" dirty="0" smtClean="0">
                <a:effectLst/>
                <a:latin typeface="+mj-lt"/>
              </a:rPr>
              <a:t>Dissemination field agents</a:t>
            </a:r>
          </a:p>
        </p:txBody>
      </p:sp>
    </p:spTree>
    <p:extLst>
      <p:ext uri="{BB962C8B-B14F-4D97-AF65-F5344CB8AC3E}">
        <p14:creationId xmlns:p14="http://schemas.microsoft.com/office/powerpoint/2010/main" val="18464797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31789" y="1831676"/>
            <a:ext cx="8466137" cy="3534081"/>
          </a:xfrm>
          <a:prstGeom prst="rect">
            <a:avLst/>
          </a:prstGeom>
        </p:spPr>
      </p:pic>
      <p:sp>
        <p:nvSpPr>
          <p:cNvPr id="5" name="Rectangle 4"/>
          <p:cNvSpPr/>
          <p:nvPr/>
        </p:nvSpPr>
        <p:spPr bwMode="auto">
          <a:xfrm>
            <a:off x="1378857" y="1608667"/>
            <a:ext cx="7680476" cy="383419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7" name="Rectangle 6"/>
          <p:cNvSpPr/>
          <p:nvPr/>
        </p:nvSpPr>
        <p:spPr bwMode="auto">
          <a:xfrm>
            <a:off x="399142" y="4458304"/>
            <a:ext cx="2450495" cy="133531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3" name="Rectangle 2"/>
          <p:cNvSpPr/>
          <p:nvPr/>
        </p:nvSpPr>
        <p:spPr>
          <a:xfrm>
            <a:off x="0" y="725102"/>
            <a:ext cx="9144000" cy="615553"/>
          </a:xfrm>
          <a:prstGeom prst="rect">
            <a:avLst/>
          </a:prstGeom>
        </p:spPr>
        <p:txBody>
          <a:bodyPr wrap="square">
            <a:spAutoFit/>
          </a:bodyPr>
          <a:lstStyle/>
          <a:p>
            <a:pPr algn="ctr"/>
            <a:r>
              <a:rPr lang="en-US" sz="3400" b="1" dirty="0">
                <a:solidFill>
                  <a:srgbClr val="000000"/>
                </a:solidFill>
                <a:effectLst/>
                <a:latin typeface="Helvetica" charset="0"/>
              </a:rPr>
              <a:t>Building a dissemination support system</a:t>
            </a:r>
          </a:p>
        </p:txBody>
      </p:sp>
    </p:spTree>
    <p:extLst>
      <p:ext uri="{BB962C8B-B14F-4D97-AF65-F5344CB8AC3E}">
        <p14:creationId xmlns:p14="http://schemas.microsoft.com/office/powerpoint/2010/main" val="15458745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31789" y="1831676"/>
            <a:ext cx="8466137" cy="3534081"/>
          </a:xfrm>
          <a:prstGeom prst="rect">
            <a:avLst/>
          </a:prstGeom>
        </p:spPr>
      </p:pic>
      <p:sp>
        <p:nvSpPr>
          <p:cNvPr id="5" name="Rectangle 4"/>
          <p:cNvSpPr/>
          <p:nvPr/>
        </p:nvSpPr>
        <p:spPr bwMode="auto">
          <a:xfrm>
            <a:off x="3289905" y="1608667"/>
            <a:ext cx="5769428" cy="2104571"/>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7" name="Rectangle 6"/>
          <p:cNvSpPr/>
          <p:nvPr/>
        </p:nvSpPr>
        <p:spPr bwMode="auto">
          <a:xfrm>
            <a:off x="399142" y="4458304"/>
            <a:ext cx="8369906" cy="133531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6" name="Rectangle 5"/>
          <p:cNvSpPr/>
          <p:nvPr/>
        </p:nvSpPr>
        <p:spPr bwMode="auto">
          <a:xfrm>
            <a:off x="3749523" y="3679370"/>
            <a:ext cx="4971143" cy="101358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8" name="Rectangle 7"/>
          <p:cNvSpPr/>
          <p:nvPr/>
        </p:nvSpPr>
        <p:spPr>
          <a:xfrm>
            <a:off x="0" y="725102"/>
            <a:ext cx="9144000" cy="615553"/>
          </a:xfrm>
          <a:prstGeom prst="rect">
            <a:avLst/>
          </a:prstGeom>
        </p:spPr>
        <p:txBody>
          <a:bodyPr wrap="square">
            <a:spAutoFit/>
          </a:bodyPr>
          <a:lstStyle/>
          <a:p>
            <a:pPr algn="ctr"/>
            <a:r>
              <a:rPr lang="en-US" sz="3400" b="1" dirty="0">
                <a:solidFill>
                  <a:srgbClr val="000000"/>
                </a:solidFill>
                <a:effectLst/>
                <a:latin typeface="Helvetica" charset="0"/>
              </a:rPr>
              <a:t>Building a dissemination support system</a:t>
            </a:r>
          </a:p>
        </p:txBody>
      </p:sp>
    </p:spTree>
    <p:extLst>
      <p:ext uri="{BB962C8B-B14F-4D97-AF65-F5344CB8AC3E}">
        <p14:creationId xmlns:p14="http://schemas.microsoft.com/office/powerpoint/2010/main" val="20876243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31789" y="1831676"/>
            <a:ext cx="8466137" cy="3534081"/>
          </a:xfrm>
          <a:prstGeom prst="rect">
            <a:avLst/>
          </a:prstGeom>
        </p:spPr>
      </p:pic>
      <p:sp>
        <p:nvSpPr>
          <p:cNvPr id="5" name="Rectangle 4"/>
          <p:cNvSpPr/>
          <p:nvPr/>
        </p:nvSpPr>
        <p:spPr bwMode="auto">
          <a:xfrm>
            <a:off x="5454953" y="1608667"/>
            <a:ext cx="3604380" cy="2104571"/>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7" name="Rectangle 6"/>
          <p:cNvSpPr/>
          <p:nvPr/>
        </p:nvSpPr>
        <p:spPr bwMode="auto">
          <a:xfrm>
            <a:off x="399142" y="4458304"/>
            <a:ext cx="8369906" cy="133531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6" name="Rectangle 5"/>
          <p:cNvSpPr/>
          <p:nvPr/>
        </p:nvSpPr>
        <p:spPr bwMode="auto">
          <a:xfrm>
            <a:off x="6035524" y="3543905"/>
            <a:ext cx="2685142" cy="114904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8" name="Rectangle 7"/>
          <p:cNvSpPr/>
          <p:nvPr/>
        </p:nvSpPr>
        <p:spPr bwMode="auto">
          <a:xfrm>
            <a:off x="3495524" y="3502781"/>
            <a:ext cx="769256" cy="936171"/>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9" name="Rectangle 8"/>
          <p:cNvSpPr/>
          <p:nvPr/>
        </p:nvSpPr>
        <p:spPr>
          <a:xfrm>
            <a:off x="0" y="725102"/>
            <a:ext cx="9144000" cy="615553"/>
          </a:xfrm>
          <a:prstGeom prst="rect">
            <a:avLst/>
          </a:prstGeom>
        </p:spPr>
        <p:txBody>
          <a:bodyPr wrap="square">
            <a:spAutoFit/>
          </a:bodyPr>
          <a:lstStyle/>
          <a:p>
            <a:pPr algn="ctr"/>
            <a:r>
              <a:rPr lang="en-US" sz="3400" b="1" dirty="0">
                <a:solidFill>
                  <a:srgbClr val="000000"/>
                </a:solidFill>
                <a:effectLst/>
                <a:latin typeface="Helvetica" charset="0"/>
              </a:rPr>
              <a:t>Building a dissemination support system</a:t>
            </a:r>
          </a:p>
        </p:txBody>
      </p:sp>
    </p:spTree>
    <p:extLst>
      <p:ext uri="{BB962C8B-B14F-4D97-AF65-F5344CB8AC3E}">
        <p14:creationId xmlns:p14="http://schemas.microsoft.com/office/powerpoint/2010/main" val="30100451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31789" y="1831676"/>
            <a:ext cx="8466137" cy="3534081"/>
          </a:xfrm>
          <a:prstGeom prst="rect">
            <a:avLst/>
          </a:prstGeom>
        </p:spPr>
      </p:pic>
      <p:sp>
        <p:nvSpPr>
          <p:cNvPr id="5" name="Rectangle 4"/>
          <p:cNvSpPr/>
          <p:nvPr/>
        </p:nvSpPr>
        <p:spPr bwMode="auto">
          <a:xfrm>
            <a:off x="5454953" y="1608667"/>
            <a:ext cx="3604380" cy="2104571"/>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7" name="Rectangle 6"/>
          <p:cNvSpPr/>
          <p:nvPr/>
        </p:nvSpPr>
        <p:spPr bwMode="auto">
          <a:xfrm>
            <a:off x="4305906" y="4458304"/>
            <a:ext cx="4463142" cy="133531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6" name="Rectangle 5"/>
          <p:cNvSpPr/>
          <p:nvPr/>
        </p:nvSpPr>
        <p:spPr bwMode="auto">
          <a:xfrm>
            <a:off x="6035524" y="3543905"/>
            <a:ext cx="2685142" cy="114904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8" name="Rectangle 7"/>
          <p:cNvSpPr/>
          <p:nvPr/>
        </p:nvSpPr>
        <p:spPr>
          <a:xfrm>
            <a:off x="0" y="725102"/>
            <a:ext cx="9144000" cy="615553"/>
          </a:xfrm>
          <a:prstGeom prst="rect">
            <a:avLst/>
          </a:prstGeom>
        </p:spPr>
        <p:txBody>
          <a:bodyPr wrap="square">
            <a:spAutoFit/>
          </a:bodyPr>
          <a:lstStyle/>
          <a:p>
            <a:pPr algn="ctr"/>
            <a:r>
              <a:rPr lang="en-US" sz="3400" b="1" dirty="0">
                <a:solidFill>
                  <a:srgbClr val="000000"/>
                </a:solidFill>
                <a:effectLst/>
                <a:latin typeface="Helvetica" charset="0"/>
              </a:rPr>
              <a:t>Building a dissemination support system</a:t>
            </a:r>
          </a:p>
        </p:txBody>
      </p:sp>
    </p:spTree>
    <p:extLst>
      <p:ext uri="{BB962C8B-B14F-4D97-AF65-F5344CB8AC3E}">
        <p14:creationId xmlns:p14="http://schemas.microsoft.com/office/powerpoint/2010/main" val="2909921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31789" y="1831676"/>
            <a:ext cx="8466137" cy="3534081"/>
          </a:xfrm>
          <a:prstGeom prst="rect">
            <a:avLst/>
          </a:prstGeom>
        </p:spPr>
      </p:pic>
      <p:sp>
        <p:nvSpPr>
          <p:cNvPr id="5" name="Rectangle 4"/>
          <p:cNvSpPr/>
          <p:nvPr/>
        </p:nvSpPr>
        <p:spPr bwMode="auto">
          <a:xfrm>
            <a:off x="7559524" y="1608667"/>
            <a:ext cx="1499808" cy="2104571"/>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7" name="Rectangle 6"/>
          <p:cNvSpPr/>
          <p:nvPr/>
        </p:nvSpPr>
        <p:spPr bwMode="auto">
          <a:xfrm>
            <a:off x="4305906" y="4458304"/>
            <a:ext cx="4463142" cy="133531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6" name="Rectangle 5"/>
          <p:cNvSpPr/>
          <p:nvPr/>
        </p:nvSpPr>
        <p:spPr bwMode="auto">
          <a:xfrm>
            <a:off x="8224761" y="3543905"/>
            <a:ext cx="495903" cy="114904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8" name="Rectangle 7"/>
          <p:cNvSpPr/>
          <p:nvPr/>
        </p:nvSpPr>
        <p:spPr bwMode="auto">
          <a:xfrm>
            <a:off x="5733143" y="3623733"/>
            <a:ext cx="769256" cy="936171"/>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9" name="Rectangle 8"/>
          <p:cNvSpPr/>
          <p:nvPr/>
        </p:nvSpPr>
        <p:spPr>
          <a:xfrm>
            <a:off x="0" y="725102"/>
            <a:ext cx="9144000" cy="615553"/>
          </a:xfrm>
          <a:prstGeom prst="rect">
            <a:avLst/>
          </a:prstGeom>
        </p:spPr>
        <p:txBody>
          <a:bodyPr wrap="square">
            <a:spAutoFit/>
          </a:bodyPr>
          <a:lstStyle/>
          <a:p>
            <a:pPr algn="ctr"/>
            <a:r>
              <a:rPr lang="en-US" sz="3400" b="1" dirty="0">
                <a:solidFill>
                  <a:srgbClr val="000000"/>
                </a:solidFill>
                <a:effectLst/>
                <a:latin typeface="Helvetica" charset="0"/>
              </a:rPr>
              <a:t>Building a dissemination support system</a:t>
            </a:r>
          </a:p>
        </p:txBody>
      </p:sp>
    </p:spTree>
    <p:extLst>
      <p:ext uri="{BB962C8B-B14F-4D97-AF65-F5344CB8AC3E}">
        <p14:creationId xmlns:p14="http://schemas.microsoft.com/office/powerpoint/2010/main" val="3901781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31789" y="1831676"/>
            <a:ext cx="8466137" cy="3534081"/>
          </a:xfrm>
          <a:prstGeom prst="rect">
            <a:avLst/>
          </a:prstGeom>
        </p:spPr>
      </p:pic>
      <p:sp>
        <p:nvSpPr>
          <p:cNvPr id="7" name="Rectangle 6"/>
          <p:cNvSpPr/>
          <p:nvPr/>
        </p:nvSpPr>
        <p:spPr bwMode="auto">
          <a:xfrm>
            <a:off x="4305906" y="4458304"/>
            <a:ext cx="4463142" cy="133531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6" name="Rectangle 5"/>
          <p:cNvSpPr/>
          <p:nvPr/>
        </p:nvSpPr>
        <p:spPr bwMode="auto">
          <a:xfrm>
            <a:off x="8224761" y="3543905"/>
            <a:ext cx="495903" cy="114904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8" name="Rectangle 7"/>
          <p:cNvSpPr/>
          <p:nvPr/>
        </p:nvSpPr>
        <p:spPr bwMode="auto">
          <a:xfrm>
            <a:off x="5733143" y="3623733"/>
            <a:ext cx="769256" cy="936171"/>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pitchFamily="-107" charset="0"/>
              <a:ea typeface="ＭＳ Ｐゴシック" pitchFamily="-107" charset="-128"/>
              <a:cs typeface="ＭＳ Ｐゴシック" pitchFamily="-107" charset="-128"/>
            </a:endParaRPr>
          </a:p>
        </p:txBody>
      </p:sp>
      <p:sp>
        <p:nvSpPr>
          <p:cNvPr id="9" name="Rectangle 8"/>
          <p:cNvSpPr/>
          <p:nvPr/>
        </p:nvSpPr>
        <p:spPr>
          <a:xfrm>
            <a:off x="0" y="725102"/>
            <a:ext cx="9144000" cy="615553"/>
          </a:xfrm>
          <a:prstGeom prst="rect">
            <a:avLst/>
          </a:prstGeom>
        </p:spPr>
        <p:txBody>
          <a:bodyPr wrap="square">
            <a:spAutoFit/>
          </a:bodyPr>
          <a:lstStyle/>
          <a:p>
            <a:pPr algn="ctr"/>
            <a:r>
              <a:rPr lang="en-US" sz="3400" b="1" dirty="0">
                <a:solidFill>
                  <a:srgbClr val="000000"/>
                </a:solidFill>
                <a:effectLst/>
                <a:latin typeface="Helvetica" charset="0"/>
              </a:rPr>
              <a:t>Building a dissemination support system</a:t>
            </a:r>
          </a:p>
        </p:txBody>
      </p:sp>
    </p:spTree>
    <p:extLst>
      <p:ext uri="{BB962C8B-B14F-4D97-AF65-F5344CB8AC3E}">
        <p14:creationId xmlns:p14="http://schemas.microsoft.com/office/powerpoint/2010/main" val="10590090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31789" y="1831676"/>
            <a:ext cx="8466137" cy="3534081"/>
          </a:xfrm>
          <a:prstGeom prst="rect">
            <a:avLst/>
          </a:prstGeom>
        </p:spPr>
      </p:pic>
      <p:sp>
        <p:nvSpPr>
          <p:cNvPr id="4" name="Rectangle 3"/>
          <p:cNvSpPr/>
          <p:nvPr/>
        </p:nvSpPr>
        <p:spPr>
          <a:xfrm>
            <a:off x="0" y="725102"/>
            <a:ext cx="9144000" cy="615553"/>
          </a:xfrm>
          <a:prstGeom prst="rect">
            <a:avLst/>
          </a:prstGeom>
        </p:spPr>
        <p:txBody>
          <a:bodyPr wrap="square">
            <a:spAutoFit/>
          </a:bodyPr>
          <a:lstStyle/>
          <a:p>
            <a:pPr algn="ctr"/>
            <a:r>
              <a:rPr lang="en-US" sz="3400" b="1" dirty="0">
                <a:solidFill>
                  <a:srgbClr val="000000"/>
                </a:solidFill>
                <a:effectLst/>
                <a:latin typeface="Helvetica" charset="0"/>
              </a:rPr>
              <a:t>Building a dissemination support system</a:t>
            </a:r>
          </a:p>
        </p:txBody>
      </p:sp>
    </p:spTree>
    <p:extLst>
      <p:ext uri="{BB962C8B-B14F-4D97-AF65-F5344CB8AC3E}">
        <p14:creationId xmlns:p14="http://schemas.microsoft.com/office/powerpoint/2010/main" val="6755159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2"/>
          <p:cNvSpPr>
            <a:spLocks noChangeArrowheads="1"/>
          </p:cNvSpPr>
          <p:nvPr/>
        </p:nvSpPr>
        <p:spPr bwMode="auto">
          <a:xfrm>
            <a:off x="1" y="976164"/>
            <a:ext cx="9144000" cy="4062650"/>
          </a:xfrm>
          <a:prstGeom prst="rect">
            <a:avLst/>
          </a:prstGeom>
          <a:noFill/>
          <a:ln w="9525">
            <a:noFill/>
            <a:miter lim="800000"/>
            <a:headEnd/>
            <a:tailEnd/>
          </a:ln>
        </p:spPr>
        <p:txBody>
          <a:bodyPr wrap="square">
            <a:prstTxWarp prst="textNoShape">
              <a:avLst/>
            </a:prstTxWarp>
            <a:spAutoFit/>
          </a:bodyPr>
          <a:lstStyle/>
          <a:p>
            <a:pPr algn="ctr"/>
            <a:r>
              <a:rPr lang="en-US" sz="3400" b="1" dirty="0" smtClean="0">
                <a:solidFill>
                  <a:srgbClr val="000000"/>
                </a:solidFill>
                <a:effectLst/>
                <a:latin typeface="Helvetica" charset="0"/>
              </a:rPr>
              <a:t>Testing the process</a:t>
            </a:r>
            <a:endParaRPr lang="en-US" sz="3400" dirty="0">
              <a:solidFill>
                <a:srgbClr val="000000"/>
              </a:solidFill>
              <a:effectLst/>
              <a:latin typeface="Helvetica" charset="0"/>
            </a:endParaRPr>
          </a:p>
          <a:p>
            <a:pPr algn="ctr"/>
            <a:endParaRPr lang="en-US" sz="3400" dirty="0" smtClean="0">
              <a:solidFill>
                <a:srgbClr val="000000"/>
              </a:solidFill>
              <a:effectLst/>
              <a:latin typeface="Times" charset="0"/>
            </a:endParaRPr>
          </a:p>
          <a:p>
            <a:pPr algn="ctr"/>
            <a:endParaRPr lang="en-US" sz="2000" dirty="0" smtClean="0">
              <a:solidFill>
                <a:srgbClr val="000000"/>
              </a:solidFill>
              <a:effectLst/>
              <a:latin typeface="Times" charset="0"/>
            </a:endParaRPr>
          </a:p>
          <a:p>
            <a:pPr marL="914400" lvl="1" indent="-457200">
              <a:buFont typeface="Arial"/>
              <a:buChar char="•"/>
            </a:pPr>
            <a:r>
              <a:rPr lang="en-US" sz="3200" dirty="0" smtClean="0">
                <a:solidFill>
                  <a:srgbClr val="000000"/>
                </a:solidFill>
                <a:effectLst/>
                <a:latin typeface="+mj-lt"/>
              </a:rPr>
              <a:t>Tobacco </a:t>
            </a:r>
            <a:r>
              <a:rPr lang="en-US" sz="3200" dirty="0" err="1" smtClean="0">
                <a:solidFill>
                  <a:srgbClr val="000000"/>
                </a:solidFill>
                <a:effectLst/>
                <a:latin typeface="+mj-lt"/>
              </a:rPr>
              <a:t>Quitline</a:t>
            </a:r>
            <a:r>
              <a:rPr lang="en-US" sz="3200" dirty="0" smtClean="0">
                <a:solidFill>
                  <a:srgbClr val="000000"/>
                </a:solidFill>
                <a:effectLst/>
                <a:latin typeface="+mj-lt"/>
              </a:rPr>
              <a:t> in Food Stamps</a:t>
            </a:r>
          </a:p>
          <a:p>
            <a:pPr lvl="1"/>
            <a:endParaRPr lang="en-US" sz="3200" dirty="0" smtClean="0">
              <a:solidFill>
                <a:srgbClr val="000000"/>
              </a:solidFill>
              <a:effectLst/>
              <a:latin typeface="+mj-lt"/>
            </a:endParaRPr>
          </a:p>
          <a:p>
            <a:pPr marL="914400" lvl="1" indent="-457200">
              <a:buFont typeface="Arial"/>
              <a:buChar char="•"/>
            </a:pPr>
            <a:r>
              <a:rPr lang="en-US" sz="3200" dirty="0" smtClean="0">
                <a:solidFill>
                  <a:srgbClr val="000000"/>
                </a:solidFill>
                <a:effectLst/>
                <a:latin typeface="+mj-lt"/>
              </a:rPr>
              <a:t>MIYO for colorectal cancer screening</a:t>
            </a:r>
          </a:p>
          <a:p>
            <a:pPr marL="914400" lvl="1" indent="-457200">
              <a:buFont typeface="Arial"/>
              <a:buChar char="•"/>
            </a:pPr>
            <a:endParaRPr lang="en-US" sz="3200" dirty="0">
              <a:solidFill>
                <a:schemeClr val="accent2"/>
              </a:solidFill>
              <a:effectLst/>
              <a:latin typeface="+mj-lt"/>
            </a:endParaRPr>
          </a:p>
          <a:p>
            <a:pPr marL="914400" lvl="1" indent="-457200">
              <a:buFont typeface="Arial"/>
              <a:buChar char="•"/>
            </a:pPr>
            <a:r>
              <a:rPr lang="en-US" sz="3200" i="1" dirty="0" smtClean="0">
                <a:solidFill>
                  <a:srgbClr val="FF0000"/>
                </a:solidFill>
                <a:effectLst/>
                <a:latin typeface="+mj-lt"/>
              </a:rPr>
              <a:t>System dynamics modeling</a:t>
            </a:r>
          </a:p>
        </p:txBody>
      </p:sp>
    </p:spTree>
    <p:extLst>
      <p:ext uri="{BB962C8B-B14F-4D97-AF65-F5344CB8AC3E}">
        <p14:creationId xmlns:p14="http://schemas.microsoft.com/office/powerpoint/2010/main" val="214282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b="1" dirty="0" smtClean="0">
                <a:solidFill>
                  <a:schemeClr val="tx1"/>
                </a:solidFill>
              </a:rPr>
              <a:t>System dynamics modeling approach</a:t>
            </a:r>
            <a:endParaRPr lang="en-US" sz="3400" b="1" dirty="0">
              <a:solidFill>
                <a:schemeClr val="tx1"/>
              </a:solidFill>
            </a:endParaRPr>
          </a:p>
        </p:txBody>
      </p:sp>
      <p:sp>
        <p:nvSpPr>
          <p:cNvPr id="3" name="Content Placeholder 2"/>
          <p:cNvSpPr>
            <a:spLocks noGrp="1"/>
          </p:cNvSpPr>
          <p:nvPr>
            <p:ph idx="1"/>
          </p:nvPr>
        </p:nvSpPr>
        <p:spPr>
          <a:xfrm>
            <a:off x="457200" y="1417638"/>
            <a:ext cx="8229600" cy="4525963"/>
          </a:xfrm>
        </p:spPr>
        <p:txBody>
          <a:bodyPr>
            <a:noAutofit/>
          </a:bodyPr>
          <a:lstStyle/>
          <a:p>
            <a:r>
              <a:rPr lang="en-US" sz="1800" b="1" dirty="0" smtClean="0">
                <a:solidFill>
                  <a:schemeClr val="tx1"/>
                </a:solidFill>
              </a:rPr>
              <a:t>System dynamics (SD)</a:t>
            </a:r>
          </a:p>
          <a:p>
            <a:pPr lvl="1"/>
            <a:r>
              <a:rPr lang="en-US" sz="1400" dirty="0" smtClean="0">
                <a:solidFill>
                  <a:schemeClr val="tx1"/>
                </a:solidFill>
              </a:rPr>
              <a:t>A method for understanding, designing, and managing complex systems using computer modeling and simulation</a:t>
            </a:r>
            <a:endParaRPr lang="en-US" sz="1400" dirty="0">
              <a:solidFill>
                <a:schemeClr val="tx1"/>
              </a:solidFill>
            </a:endParaRPr>
          </a:p>
          <a:p>
            <a:pPr lvl="1"/>
            <a:r>
              <a:rPr lang="en-US" sz="1400" dirty="0" smtClean="0">
                <a:solidFill>
                  <a:schemeClr val="tx1"/>
                </a:solidFill>
              </a:rPr>
              <a:t>Emphasis placed on understanding dynamics generated by </a:t>
            </a:r>
            <a:r>
              <a:rPr lang="en-US" sz="1400" dirty="0" smtClean="0">
                <a:solidFill>
                  <a:srgbClr val="FF0000"/>
                </a:solidFill>
              </a:rPr>
              <a:t>feedback mechanisms </a:t>
            </a:r>
            <a:r>
              <a:rPr lang="en-US" sz="1400" dirty="0" smtClean="0">
                <a:solidFill>
                  <a:schemeClr val="tx1"/>
                </a:solidFill>
              </a:rPr>
              <a:t>and </a:t>
            </a:r>
            <a:r>
              <a:rPr lang="en-US" sz="1400" dirty="0" smtClean="0">
                <a:solidFill>
                  <a:srgbClr val="FF0000"/>
                </a:solidFill>
              </a:rPr>
              <a:t>“stocks and flows” </a:t>
            </a:r>
            <a:endParaRPr lang="en-US" sz="1400" dirty="0">
              <a:solidFill>
                <a:srgbClr val="FF0000"/>
              </a:solidFill>
            </a:endParaRPr>
          </a:p>
          <a:p>
            <a:endParaRPr lang="en-US" sz="1800" dirty="0" smtClean="0">
              <a:solidFill>
                <a:srgbClr val="FF0000"/>
              </a:solidFill>
            </a:endParaRPr>
          </a:p>
          <a:p>
            <a:r>
              <a:rPr lang="en-US" sz="1600" b="1" dirty="0" smtClean="0">
                <a:solidFill>
                  <a:schemeClr val="tx1"/>
                </a:solidFill>
              </a:rPr>
              <a:t>Group model building (GMB)</a:t>
            </a:r>
          </a:p>
          <a:p>
            <a:pPr lvl="1"/>
            <a:r>
              <a:rPr lang="en-US" sz="1400" dirty="0" smtClean="0">
                <a:solidFill>
                  <a:schemeClr val="tx1"/>
                </a:solidFill>
              </a:rPr>
              <a:t>Method for developing SD models with HCRL team</a:t>
            </a:r>
          </a:p>
          <a:p>
            <a:pPr lvl="1"/>
            <a:r>
              <a:rPr lang="en-US" sz="1400" dirty="0" smtClean="0">
                <a:solidFill>
                  <a:schemeClr val="tx1"/>
                </a:solidFill>
              </a:rPr>
              <a:t>Used an unstructured GMB approach during research team meetings (8 one to two hour group sessions over 12 months, unstructured or “unscripted” approach)</a:t>
            </a:r>
            <a:br>
              <a:rPr lang="en-US" sz="1400" dirty="0" smtClean="0">
                <a:solidFill>
                  <a:schemeClr val="tx1"/>
                </a:solidFill>
              </a:rPr>
            </a:br>
            <a:endParaRPr lang="en-US" sz="1400" dirty="0" smtClean="0">
              <a:solidFill>
                <a:schemeClr val="tx1"/>
              </a:solidFill>
            </a:endParaRPr>
          </a:p>
          <a:p>
            <a:r>
              <a:rPr lang="en-US" sz="1800" b="1" dirty="0" smtClean="0">
                <a:solidFill>
                  <a:schemeClr val="tx1"/>
                </a:solidFill>
              </a:rPr>
              <a:t>Model purpose:</a:t>
            </a:r>
          </a:p>
          <a:p>
            <a:pPr lvl="1"/>
            <a:r>
              <a:rPr lang="en-US" sz="1400" dirty="0" smtClean="0">
                <a:solidFill>
                  <a:srgbClr val="FF0000"/>
                </a:solidFill>
              </a:rPr>
              <a:t>To conceptually test and compare different designs of a dissemination support system</a:t>
            </a:r>
            <a:endParaRPr lang="en-US" sz="1400" dirty="0">
              <a:solidFill>
                <a:srgbClr val="FF0000"/>
              </a:solidFill>
            </a:endParaRPr>
          </a:p>
          <a:p>
            <a:endParaRPr lang="en-US" sz="1600" b="1" dirty="0" smtClean="0">
              <a:solidFill>
                <a:schemeClr val="tx1"/>
              </a:solidFill>
            </a:endParaRPr>
          </a:p>
          <a:p>
            <a:r>
              <a:rPr lang="en-US" sz="1800" b="1" dirty="0" smtClean="0">
                <a:solidFill>
                  <a:schemeClr val="tx1"/>
                </a:solidFill>
              </a:rPr>
              <a:t>Approach:</a:t>
            </a:r>
            <a:r>
              <a:rPr lang="en-US" sz="1800" dirty="0" smtClean="0">
                <a:solidFill>
                  <a:schemeClr val="tx1"/>
                </a:solidFill>
              </a:rPr>
              <a:t> </a:t>
            </a:r>
          </a:p>
          <a:p>
            <a:pPr lvl="1"/>
            <a:r>
              <a:rPr lang="en-US" sz="1400" dirty="0" smtClean="0">
                <a:solidFill>
                  <a:schemeClr val="tx1"/>
                </a:solidFill>
              </a:rPr>
              <a:t>Develop different models, </a:t>
            </a:r>
            <a:r>
              <a:rPr lang="en-US" sz="1400" dirty="0" smtClean="0">
                <a:solidFill>
                  <a:srgbClr val="FF0000"/>
                </a:solidFill>
              </a:rPr>
              <a:t>one for each design</a:t>
            </a:r>
            <a:r>
              <a:rPr lang="en-US" sz="1400" dirty="0" smtClean="0">
                <a:solidFill>
                  <a:schemeClr val="tx1"/>
                </a:solidFill>
              </a:rPr>
              <a:t> of a dissemination support system, and compare theoretical performance of each to understand implications of each design</a:t>
            </a:r>
          </a:p>
        </p:txBody>
      </p:sp>
    </p:spTree>
    <p:extLst>
      <p:ext uri="{BB962C8B-B14F-4D97-AF65-F5344CB8AC3E}">
        <p14:creationId xmlns:p14="http://schemas.microsoft.com/office/powerpoint/2010/main" val="228311721"/>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rmAutofit/>
          </a:bodyPr>
          <a:lstStyle/>
          <a:p>
            <a:r>
              <a:rPr lang="en-US" sz="3400" b="1" dirty="0">
                <a:solidFill>
                  <a:srgbClr val="000000"/>
                </a:solidFill>
              </a:rPr>
              <a:t>Key model assumptions</a:t>
            </a:r>
          </a:p>
        </p:txBody>
      </p:sp>
      <p:sp>
        <p:nvSpPr>
          <p:cNvPr id="3" name="Content Placeholder 2"/>
          <p:cNvSpPr>
            <a:spLocks noGrp="1"/>
          </p:cNvSpPr>
          <p:nvPr>
            <p:ph idx="1"/>
          </p:nvPr>
        </p:nvSpPr>
        <p:spPr/>
        <p:txBody>
          <a:bodyPr>
            <a:noAutofit/>
          </a:bodyPr>
          <a:lstStyle/>
          <a:p>
            <a:r>
              <a:rPr lang="en-US" sz="1800" dirty="0" smtClean="0">
                <a:solidFill>
                  <a:srgbClr val="000000"/>
                </a:solidFill>
              </a:rPr>
              <a:t>Average time for adopting and implementing solutions =</a:t>
            </a:r>
          </a:p>
          <a:p>
            <a:pPr marL="800100" lvl="2" indent="0">
              <a:buNone/>
            </a:pPr>
            <a:r>
              <a:rPr lang="en-US" sz="1400" i="1" dirty="0" smtClean="0">
                <a:solidFill>
                  <a:schemeClr val="tx1"/>
                </a:solidFill>
              </a:rPr>
              <a:t>f</a:t>
            </a:r>
            <a:r>
              <a:rPr lang="en-US" sz="1400" i="1" baseline="-25000" dirty="0" smtClean="0">
                <a:solidFill>
                  <a:schemeClr val="tx1"/>
                </a:solidFill>
              </a:rPr>
              <a:t>1</a:t>
            </a:r>
            <a:r>
              <a:rPr lang="en-US" sz="1400" i="1" dirty="0" smtClean="0">
                <a:solidFill>
                  <a:schemeClr val="tx1"/>
                </a:solidFill>
              </a:rPr>
              <a:t> (  effectiveness, </a:t>
            </a:r>
            <a:br>
              <a:rPr lang="en-US" sz="1400" i="1" dirty="0" smtClean="0">
                <a:solidFill>
                  <a:schemeClr val="tx1"/>
                </a:solidFill>
              </a:rPr>
            </a:br>
            <a:r>
              <a:rPr lang="en-US" sz="1400" i="1" dirty="0" smtClean="0">
                <a:solidFill>
                  <a:schemeClr val="tx1"/>
                </a:solidFill>
              </a:rPr>
              <a:t>      demand, </a:t>
            </a:r>
            <a:br>
              <a:rPr lang="en-US" sz="1400" i="1" dirty="0" smtClean="0">
                <a:solidFill>
                  <a:schemeClr val="tx1"/>
                </a:solidFill>
              </a:rPr>
            </a:br>
            <a:r>
              <a:rPr lang="en-US" sz="1400" i="1" dirty="0" smtClean="0">
                <a:solidFill>
                  <a:schemeClr val="tx1"/>
                </a:solidFill>
              </a:rPr>
              <a:t>      theoretical min time to adopt, </a:t>
            </a:r>
            <a:br>
              <a:rPr lang="en-US" sz="1400" i="1" dirty="0" smtClean="0">
                <a:solidFill>
                  <a:schemeClr val="tx1"/>
                </a:solidFill>
              </a:rPr>
            </a:br>
            <a:r>
              <a:rPr lang="en-US" sz="1400" i="1" dirty="0" smtClean="0">
                <a:solidFill>
                  <a:schemeClr val="tx1"/>
                </a:solidFill>
              </a:rPr>
              <a:t>      delivery teams )</a:t>
            </a:r>
            <a:br>
              <a:rPr lang="en-US" sz="1400" i="1" dirty="0" smtClean="0">
                <a:solidFill>
                  <a:schemeClr val="tx1"/>
                </a:solidFill>
              </a:rPr>
            </a:br>
            <a:endParaRPr lang="en-US" sz="1400" i="1" dirty="0" smtClean="0">
              <a:solidFill>
                <a:schemeClr val="tx1"/>
              </a:solidFill>
            </a:endParaRPr>
          </a:p>
          <a:p>
            <a:r>
              <a:rPr lang="en-US" sz="1800" dirty="0" smtClean="0">
                <a:solidFill>
                  <a:srgbClr val="000000"/>
                </a:solidFill>
              </a:rPr>
              <a:t>Average time from developing solutions to adopting and implementing solutions =</a:t>
            </a:r>
          </a:p>
          <a:p>
            <a:pPr marL="800100" lvl="2" indent="0">
              <a:buNone/>
            </a:pPr>
            <a:r>
              <a:rPr lang="en-US" sz="1400" i="1" dirty="0" smtClean="0">
                <a:solidFill>
                  <a:srgbClr val="000000"/>
                </a:solidFill>
              </a:rPr>
              <a:t>f</a:t>
            </a:r>
            <a:r>
              <a:rPr lang="en-US" sz="1400" i="1" baseline="-25000" dirty="0" smtClean="0">
                <a:solidFill>
                  <a:srgbClr val="000000"/>
                </a:solidFill>
              </a:rPr>
              <a:t>2</a:t>
            </a:r>
            <a:r>
              <a:rPr lang="en-US" sz="1400" i="1" dirty="0" smtClean="0">
                <a:solidFill>
                  <a:srgbClr val="000000"/>
                </a:solidFill>
              </a:rPr>
              <a:t> ( average time of expert review reviews, </a:t>
            </a:r>
            <a:br>
              <a:rPr lang="en-US" sz="1400" i="1" dirty="0" smtClean="0">
                <a:solidFill>
                  <a:srgbClr val="000000"/>
                </a:solidFill>
              </a:rPr>
            </a:br>
            <a:r>
              <a:rPr lang="en-US" sz="1400" i="1" dirty="0" smtClean="0">
                <a:solidFill>
                  <a:srgbClr val="000000"/>
                </a:solidFill>
              </a:rPr>
              <a:t>     average time of user review panels, </a:t>
            </a:r>
            <a:br>
              <a:rPr lang="en-US" sz="1400" i="1" dirty="0" smtClean="0">
                <a:solidFill>
                  <a:srgbClr val="000000"/>
                </a:solidFill>
              </a:rPr>
            </a:br>
            <a:r>
              <a:rPr lang="en-US" sz="1400" i="1" dirty="0" smtClean="0">
                <a:solidFill>
                  <a:srgbClr val="000000"/>
                </a:solidFill>
              </a:rPr>
              <a:t>     average time for marketing and design teams, </a:t>
            </a:r>
            <a:br>
              <a:rPr lang="en-US" sz="1400" i="1" dirty="0" smtClean="0">
                <a:solidFill>
                  <a:srgbClr val="000000"/>
                </a:solidFill>
              </a:rPr>
            </a:br>
            <a:r>
              <a:rPr lang="en-US" sz="1400" i="1" dirty="0" smtClean="0">
                <a:solidFill>
                  <a:srgbClr val="000000"/>
                </a:solidFill>
              </a:rPr>
              <a:t>     average time to adopt and implement solutions )</a:t>
            </a:r>
            <a:br>
              <a:rPr lang="en-US" sz="1400" i="1" dirty="0" smtClean="0">
                <a:solidFill>
                  <a:srgbClr val="000000"/>
                </a:solidFill>
              </a:rPr>
            </a:br>
            <a:endParaRPr lang="en-US" sz="1600" dirty="0" smtClean="0">
              <a:solidFill>
                <a:srgbClr val="000000"/>
              </a:solidFill>
            </a:endParaRPr>
          </a:p>
          <a:p>
            <a:r>
              <a:rPr lang="en-US" sz="1800" dirty="0" smtClean="0">
                <a:solidFill>
                  <a:srgbClr val="000000"/>
                </a:solidFill>
              </a:rPr>
              <a:t>Expert review panels and user panel reviews</a:t>
            </a:r>
          </a:p>
          <a:p>
            <a:pPr lvl="1"/>
            <a:r>
              <a:rPr lang="en-US" sz="1400" dirty="0" smtClean="0">
                <a:solidFill>
                  <a:srgbClr val="000000"/>
                </a:solidFill>
              </a:rPr>
              <a:t>“Best case” scenario</a:t>
            </a:r>
          </a:p>
          <a:p>
            <a:pPr lvl="2"/>
            <a:r>
              <a:rPr lang="en-US" sz="1100" dirty="0" smtClean="0">
                <a:solidFill>
                  <a:srgbClr val="FF0000"/>
                </a:solidFill>
              </a:rPr>
              <a:t>100% of solutions passed on </a:t>
            </a:r>
            <a:r>
              <a:rPr lang="en-US" sz="1100" dirty="0" smtClean="0">
                <a:solidFill>
                  <a:srgbClr val="000000"/>
                </a:solidFill>
              </a:rPr>
              <a:t>by panels are evidenced based and in demand</a:t>
            </a:r>
          </a:p>
          <a:p>
            <a:pPr lvl="1"/>
            <a:r>
              <a:rPr lang="en-US" sz="1400" dirty="0" smtClean="0">
                <a:solidFill>
                  <a:srgbClr val="000000"/>
                </a:solidFill>
              </a:rPr>
              <a:t>“Worst case” scenario</a:t>
            </a:r>
          </a:p>
          <a:p>
            <a:pPr lvl="2"/>
            <a:r>
              <a:rPr lang="en-US" sz="1100" dirty="0" smtClean="0">
                <a:solidFill>
                  <a:srgbClr val="FF0000"/>
                </a:solidFill>
              </a:rPr>
              <a:t>50% of solutions passed on </a:t>
            </a:r>
            <a:r>
              <a:rPr lang="en-US" sz="1100" dirty="0" smtClean="0">
                <a:solidFill>
                  <a:srgbClr val="000000"/>
                </a:solidFill>
              </a:rPr>
              <a:t>by panels are evidenced based and in demand</a:t>
            </a:r>
          </a:p>
          <a:p>
            <a:endParaRPr lang="en-US" sz="1800" dirty="0" smtClean="0">
              <a:solidFill>
                <a:srgbClr val="000000"/>
              </a:solidFill>
            </a:endParaRPr>
          </a:p>
        </p:txBody>
      </p:sp>
    </p:spTree>
    <p:extLst>
      <p:ext uri="{BB962C8B-B14F-4D97-AF65-F5344CB8AC3E}">
        <p14:creationId xmlns:p14="http://schemas.microsoft.com/office/powerpoint/2010/main" val="3701498384"/>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smtClean="0">
                <a:solidFill>
                  <a:schemeClr val="tx1"/>
                </a:solidFill>
              </a:rPr>
              <a:t>Expert review panels </a:t>
            </a:r>
            <a:br>
              <a:rPr lang="en-US" sz="2400" b="1" dirty="0" smtClean="0">
                <a:solidFill>
                  <a:schemeClr val="tx1"/>
                </a:solidFill>
              </a:rPr>
            </a:br>
            <a:r>
              <a:rPr lang="en-US" sz="2400" b="1" dirty="0" smtClean="0">
                <a:solidFill>
                  <a:schemeClr val="tx1"/>
                </a:solidFill>
              </a:rPr>
              <a:t>“business </a:t>
            </a:r>
            <a:r>
              <a:rPr lang="en-US" sz="2400" b="1" dirty="0" smtClean="0">
                <a:solidFill>
                  <a:schemeClr val="tx1"/>
                </a:solidFill>
              </a:rPr>
              <a:t>as usual”</a:t>
            </a:r>
            <a:endParaRPr lang="en-US" sz="2400" b="1" dirty="0">
              <a:solidFill>
                <a:schemeClr val="tx1"/>
              </a:solidFill>
            </a:endParaRPr>
          </a:p>
        </p:txBody>
      </p:sp>
      <p:pic>
        <p:nvPicPr>
          <p:cNvPr id="6" name="Picture 5"/>
          <p:cNvPicPr>
            <a:picLocks noChangeAspect="1"/>
          </p:cNvPicPr>
          <p:nvPr/>
        </p:nvPicPr>
        <p:blipFill>
          <a:blip r:embed="rId2"/>
          <a:stretch>
            <a:fillRect/>
          </a:stretch>
        </p:blipFill>
        <p:spPr>
          <a:xfrm>
            <a:off x="1300416" y="3200216"/>
            <a:ext cx="6524117" cy="1731010"/>
          </a:xfrm>
          <a:prstGeom prst="rect">
            <a:avLst/>
          </a:prstGeom>
        </p:spPr>
      </p:pic>
    </p:spTree>
    <p:extLst>
      <p:ext uri="{BB962C8B-B14F-4D97-AF65-F5344CB8AC3E}">
        <p14:creationId xmlns:p14="http://schemas.microsoft.com/office/powerpoint/2010/main" val="2634832836"/>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smtClean="0">
                <a:solidFill>
                  <a:schemeClr val="tx1"/>
                </a:solidFill>
              </a:rPr>
              <a:t>Expert review panels +</a:t>
            </a:r>
            <a:br>
              <a:rPr lang="en-US" sz="2400" b="1" dirty="0" smtClean="0">
                <a:solidFill>
                  <a:schemeClr val="tx1"/>
                </a:solidFill>
              </a:rPr>
            </a:br>
            <a:r>
              <a:rPr lang="en-US" sz="2400" b="1" dirty="0">
                <a:solidFill>
                  <a:srgbClr val="FF0000"/>
                </a:solidFill>
              </a:rPr>
              <a:t>u</a:t>
            </a:r>
            <a:r>
              <a:rPr lang="en-US" sz="2400" b="1" dirty="0" smtClean="0">
                <a:solidFill>
                  <a:srgbClr val="FF0000"/>
                </a:solidFill>
              </a:rPr>
              <a:t>ser </a:t>
            </a:r>
            <a:r>
              <a:rPr lang="en-US" sz="2400" b="1" dirty="0" smtClean="0">
                <a:solidFill>
                  <a:srgbClr val="FF0000"/>
                </a:solidFill>
              </a:rPr>
              <a:t>review panels</a:t>
            </a:r>
            <a:endParaRPr lang="en-US" sz="2400" b="1" dirty="0">
              <a:solidFill>
                <a:srgbClr val="FF0000"/>
              </a:solidFill>
            </a:endParaRPr>
          </a:p>
        </p:txBody>
      </p:sp>
      <p:pic>
        <p:nvPicPr>
          <p:cNvPr id="4" name="Picture 3"/>
          <p:cNvPicPr>
            <a:picLocks noChangeAspect="1"/>
          </p:cNvPicPr>
          <p:nvPr/>
        </p:nvPicPr>
        <p:blipFill>
          <a:blip r:embed="rId2"/>
          <a:stretch>
            <a:fillRect/>
          </a:stretch>
        </p:blipFill>
        <p:spPr>
          <a:xfrm>
            <a:off x="415361" y="1714762"/>
            <a:ext cx="8265654" cy="3892026"/>
          </a:xfrm>
          <a:prstGeom prst="rect">
            <a:avLst/>
          </a:prstGeom>
        </p:spPr>
      </p:pic>
    </p:spTree>
    <p:extLst>
      <p:ext uri="{BB962C8B-B14F-4D97-AF65-F5344CB8AC3E}">
        <p14:creationId xmlns:p14="http://schemas.microsoft.com/office/powerpoint/2010/main" val="3704054234"/>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b="1" dirty="0">
                <a:solidFill>
                  <a:srgbClr val="000000"/>
                </a:solidFill>
              </a:rPr>
              <a:t>Expert review panels </a:t>
            </a:r>
            <a:r>
              <a:rPr lang="en-US" sz="2400" b="1" dirty="0" smtClean="0">
                <a:solidFill>
                  <a:srgbClr val="000000"/>
                </a:solidFill>
              </a:rPr>
              <a:t>+</a:t>
            </a:r>
            <a:br>
              <a:rPr lang="en-US" sz="2400" b="1" dirty="0" smtClean="0">
                <a:solidFill>
                  <a:srgbClr val="000000"/>
                </a:solidFill>
              </a:rPr>
            </a:br>
            <a:r>
              <a:rPr lang="en-US" sz="2400" b="1" dirty="0" smtClean="0">
                <a:solidFill>
                  <a:srgbClr val="000000"/>
                </a:solidFill>
              </a:rPr>
              <a:t>user review panels + </a:t>
            </a:r>
            <a:br>
              <a:rPr lang="en-US" sz="2400" b="1" dirty="0" smtClean="0">
                <a:solidFill>
                  <a:srgbClr val="000000"/>
                </a:solidFill>
              </a:rPr>
            </a:br>
            <a:r>
              <a:rPr lang="en-US" sz="2400" b="1" dirty="0" smtClean="0">
                <a:solidFill>
                  <a:srgbClr val="FF0000"/>
                </a:solidFill>
              </a:rPr>
              <a:t>design and marketing teams</a:t>
            </a:r>
            <a:endParaRPr lang="en-US" sz="2400" b="1" dirty="0">
              <a:solidFill>
                <a:srgbClr val="FF0000"/>
              </a:solidFill>
            </a:endParaRPr>
          </a:p>
        </p:txBody>
      </p:sp>
      <p:pic>
        <p:nvPicPr>
          <p:cNvPr id="3" name="Picture 2"/>
          <p:cNvPicPr>
            <a:picLocks noChangeAspect="1"/>
          </p:cNvPicPr>
          <p:nvPr/>
        </p:nvPicPr>
        <p:blipFill>
          <a:blip r:embed="rId2"/>
          <a:stretch>
            <a:fillRect/>
          </a:stretch>
        </p:blipFill>
        <p:spPr>
          <a:xfrm>
            <a:off x="457200" y="1856451"/>
            <a:ext cx="8390542" cy="3941012"/>
          </a:xfrm>
          <a:prstGeom prst="rect">
            <a:avLst/>
          </a:prstGeom>
        </p:spPr>
      </p:pic>
    </p:spTree>
    <p:extLst>
      <p:ext uri="{BB962C8B-B14F-4D97-AF65-F5344CB8AC3E}">
        <p14:creationId xmlns:p14="http://schemas.microsoft.com/office/powerpoint/2010/main" val="2627491377"/>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b="1" dirty="0">
                <a:solidFill>
                  <a:schemeClr val="tx1"/>
                </a:solidFill>
              </a:rPr>
              <a:t>Expert review panels </a:t>
            </a:r>
            <a:r>
              <a:rPr lang="en-US" sz="2400" b="1" dirty="0" smtClean="0">
                <a:solidFill>
                  <a:schemeClr val="tx1"/>
                </a:solidFill>
              </a:rPr>
              <a:t>+</a:t>
            </a:r>
            <a:br>
              <a:rPr lang="en-US" sz="2400" b="1" dirty="0" smtClean="0">
                <a:solidFill>
                  <a:schemeClr val="tx1"/>
                </a:solidFill>
              </a:rPr>
            </a:br>
            <a:r>
              <a:rPr lang="en-US" sz="2400" b="1" dirty="0" smtClean="0">
                <a:solidFill>
                  <a:schemeClr val="tx1"/>
                </a:solidFill>
              </a:rPr>
              <a:t>user review panels + </a:t>
            </a:r>
            <a:br>
              <a:rPr lang="en-US" sz="2400" b="1" dirty="0" smtClean="0">
                <a:solidFill>
                  <a:schemeClr val="tx1"/>
                </a:solidFill>
              </a:rPr>
            </a:br>
            <a:r>
              <a:rPr lang="en-US" sz="2400" b="1" dirty="0" smtClean="0">
                <a:solidFill>
                  <a:schemeClr val="tx1"/>
                </a:solidFill>
              </a:rPr>
              <a:t>design and marketing teams + </a:t>
            </a:r>
            <a:br>
              <a:rPr lang="en-US" sz="2400" b="1" dirty="0" smtClean="0">
                <a:solidFill>
                  <a:schemeClr val="tx1"/>
                </a:solidFill>
              </a:rPr>
            </a:br>
            <a:r>
              <a:rPr lang="en-US" sz="2400" b="1" dirty="0" smtClean="0">
                <a:solidFill>
                  <a:srgbClr val="FF0000"/>
                </a:solidFill>
              </a:rPr>
              <a:t>dissemination field agents </a:t>
            </a:r>
            <a:endParaRPr lang="en-US" sz="2400" b="1" dirty="0">
              <a:solidFill>
                <a:srgbClr val="FF0000"/>
              </a:solidFill>
            </a:endParaRPr>
          </a:p>
        </p:txBody>
      </p:sp>
      <p:pic>
        <p:nvPicPr>
          <p:cNvPr id="3" name="Picture 2"/>
          <p:cNvPicPr>
            <a:picLocks noChangeAspect="1"/>
          </p:cNvPicPr>
          <p:nvPr/>
        </p:nvPicPr>
        <p:blipFill>
          <a:blip r:embed="rId2"/>
          <a:stretch>
            <a:fillRect/>
          </a:stretch>
        </p:blipFill>
        <p:spPr>
          <a:xfrm>
            <a:off x="518478" y="1471159"/>
            <a:ext cx="8059420" cy="4514720"/>
          </a:xfrm>
          <a:prstGeom prst="rect">
            <a:avLst/>
          </a:prstGeom>
        </p:spPr>
      </p:pic>
    </p:spTree>
    <p:extLst>
      <p:ext uri="{BB962C8B-B14F-4D97-AF65-F5344CB8AC3E}">
        <p14:creationId xmlns:p14="http://schemas.microsoft.com/office/powerpoint/2010/main" val="1321913215"/>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b="1" dirty="0" smtClean="0">
                <a:solidFill>
                  <a:schemeClr val="tx1"/>
                </a:solidFill>
              </a:rPr>
              <a:t>Delivery system </a:t>
            </a:r>
            <a:r>
              <a:rPr lang="en-US" sz="3400" b="1" dirty="0">
                <a:solidFill>
                  <a:schemeClr val="tx1"/>
                </a:solidFill>
              </a:rPr>
              <a:t>m</a:t>
            </a:r>
            <a:r>
              <a:rPr lang="en-US" sz="3400" b="1" dirty="0" smtClean="0">
                <a:solidFill>
                  <a:schemeClr val="tx1"/>
                </a:solidFill>
              </a:rPr>
              <a:t>etrics</a:t>
            </a:r>
            <a:endParaRPr lang="en-US" sz="3400" b="1" dirty="0">
              <a:solidFill>
                <a:schemeClr val="tx1"/>
              </a:solidFill>
            </a:endParaRPr>
          </a:p>
        </p:txBody>
      </p:sp>
      <p:sp>
        <p:nvSpPr>
          <p:cNvPr id="3" name="Content Placeholder 2"/>
          <p:cNvSpPr>
            <a:spLocks noGrp="1"/>
          </p:cNvSpPr>
          <p:nvPr>
            <p:ph idx="1"/>
          </p:nvPr>
        </p:nvSpPr>
        <p:spPr/>
        <p:txBody>
          <a:bodyPr>
            <a:normAutofit/>
          </a:bodyPr>
          <a:lstStyle/>
          <a:p>
            <a:r>
              <a:rPr lang="en-US" sz="2000" b="1" dirty="0" smtClean="0">
                <a:solidFill>
                  <a:srgbClr val="000000"/>
                </a:solidFill>
              </a:rPr>
              <a:t>Average time to adopt and implement solutions</a:t>
            </a:r>
          </a:p>
          <a:p>
            <a:pPr lvl="1"/>
            <a:r>
              <a:rPr lang="en-US" sz="1800" dirty="0" smtClean="0">
                <a:solidFill>
                  <a:schemeClr val="tx1"/>
                </a:solidFill>
              </a:rPr>
              <a:t>The average number of years from initial development of an innovation to the adoption of an innovation</a:t>
            </a:r>
            <a:endParaRPr lang="en-US" sz="1800" dirty="0">
              <a:solidFill>
                <a:schemeClr val="tx1"/>
              </a:solidFill>
            </a:endParaRPr>
          </a:p>
          <a:p>
            <a:pPr lvl="1"/>
            <a:r>
              <a:rPr lang="en-US" sz="1800" dirty="0" smtClean="0">
                <a:solidFill>
                  <a:schemeClr val="tx1"/>
                </a:solidFill>
              </a:rPr>
              <a:t>Helps us answer: </a:t>
            </a:r>
            <a:r>
              <a:rPr lang="en-US" sz="1800" dirty="0" smtClean="0">
                <a:solidFill>
                  <a:srgbClr val="FF0000"/>
                </a:solidFill>
              </a:rPr>
              <a:t>how long does it take from developing solution to seeing the solution a adopted and implemented? </a:t>
            </a:r>
            <a:br>
              <a:rPr lang="en-US" sz="1800" dirty="0" smtClean="0">
                <a:solidFill>
                  <a:srgbClr val="FF0000"/>
                </a:solidFill>
              </a:rPr>
            </a:br>
            <a:endParaRPr lang="en-US" sz="1800" dirty="0" smtClean="0">
              <a:solidFill>
                <a:srgbClr val="FF0000"/>
              </a:solidFill>
            </a:endParaRPr>
          </a:p>
          <a:p>
            <a:r>
              <a:rPr lang="en-US" sz="2000" b="1" dirty="0" smtClean="0">
                <a:solidFill>
                  <a:schemeClr val="tx1"/>
                </a:solidFill>
              </a:rPr>
              <a:t>Ratio of effective solutions adopted and implemented to solutions developed</a:t>
            </a:r>
          </a:p>
          <a:p>
            <a:pPr lvl="1"/>
            <a:r>
              <a:rPr lang="en-US" sz="1800" dirty="0" smtClean="0">
                <a:solidFill>
                  <a:schemeClr val="tx1"/>
                </a:solidFill>
              </a:rPr>
              <a:t>This is a measure of how much needs to be invested “upstream” for each </a:t>
            </a:r>
            <a:r>
              <a:rPr lang="en-US" sz="1800" i="1" dirty="0" smtClean="0">
                <a:solidFill>
                  <a:schemeClr val="tx1"/>
                </a:solidFill>
              </a:rPr>
              <a:t>effective</a:t>
            </a:r>
            <a:r>
              <a:rPr lang="en-US" sz="1800" dirty="0" smtClean="0">
                <a:solidFill>
                  <a:schemeClr val="tx1"/>
                </a:solidFill>
              </a:rPr>
              <a:t> innovation adopted “downstream” </a:t>
            </a:r>
          </a:p>
          <a:p>
            <a:pPr lvl="1"/>
            <a:r>
              <a:rPr lang="en-US" sz="1800" dirty="0" smtClean="0">
                <a:solidFill>
                  <a:srgbClr val="000000"/>
                </a:solidFill>
              </a:rPr>
              <a:t>Helps us answer: </a:t>
            </a:r>
            <a:r>
              <a:rPr lang="en-US" sz="1800" dirty="0" smtClean="0">
                <a:solidFill>
                  <a:srgbClr val="FF0000"/>
                </a:solidFill>
              </a:rPr>
              <a:t>how many R01s need to be funded for every effective solution adopted and implemented? </a:t>
            </a:r>
            <a:endParaRPr lang="en-US" sz="1800" dirty="0">
              <a:solidFill>
                <a:srgbClr val="FF0000"/>
              </a:solidFill>
            </a:endParaRPr>
          </a:p>
        </p:txBody>
      </p:sp>
      <p:sp>
        <p:nvSpPr>
          <p:cNvPr id="5" name="Date Placeholder 4"/>
          <p:cNvSpPr>
            <a:spLocks noGrp="1"/>
          </p:cNvSpPr>
          <p:nvPr>
            <p:ph type="dt" sz="half" idx="10"/>
          </p:nvPr>
        </p:nvSpPr>
        <p:spPr/>
        <p:txBody>
          <a:bodyPr/>
          <a:lstStyle/>
          <a:p>
            <a:r>
              <a:rPr lang="en-US" smtClean="0"/>
              <a:t>March 19, 2012</a:t>
            </a:r>
            <a:endParaRPr lang="en-US" dirty="0"/>
          </a:p>
        </p:txBody>
      </p:sp>
      <p:sp>
        <p:nvSpPr>
          <p:cNvPr id="6" name="Footer Placeholder 5"/>
          <p:cNvSpPr>
            <a:spLocks noGrp="1"/>
          </p:cNvSpPr>
          <p:nvPr>
            <p:ph type="ftr" sz="quarter" idx="11"/>
          </p:nvPr>
        </p:nvSpPr>
        <p:spPr/>
        <p:txBody>
          <a:bodyPr/>
          <a:lstStyle/>
          <a:p>
            <a:r>
              <a:rPr lang="en-US" smtClean="0"/>
              <a:t>Washington, DC</a:t>
            </a:r>
            <a:endParaRPr lang="en-US"/>
          </a:p>
        </p:txBody>
      </p:sp>
    </p:spTree>
    <p:extLst>
      <p:ext uri="{BB962C8B-B14F-4D97-AF65-F5344CB8AC3E}">
        <p14:creationId xmlns:p14="http://schemas.microsoft.com/office/powerpoint/2010/main" val="1943321119"/>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b="1" dirty="0" smtClean="0">
                <a:solidFill>
                  <a:schemeClr val="tx1"/>
                </a:solidFill>
              </a:rPr>
              <a:t>Simulation results</a:t>
            </a:r>
            <a:endParaRPr lang="en-US" sz="3400" b="1" dirty="0">
              <a:solidFill>
                <a:schemeClr val="tx1"/>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2200866533"/>
              </p:ext>
            </p:extLst>
          </p:nvPr>
        </p:nvGraphicFramePr>
        <p:xfrm>
          <a:off x="949859" y="1895807"/>
          <a:ext cx="7139506" cy="3718559"/>
        </p:xfrm>
        <a:graphic>
          <a:graphicData uri="http://schemas.openxmlformats.org/drawingml/2006/table">
            <a:tbl>
              <a:tblPr firstRow="1" bandRow="1">
                <a:tableStyleId>{EB344D84-9AFB-497E-A393-DC336BA19D2E}</a:tableStyleId>
              </a:tblPr>
              <a:tblGrid>
                <a:gridCol w="2228774"/>
                <a:gridCol w="1227683"/>
                <a:gridCol w="1227683"/>
                <a:gridCol w="1227683"/>
                <a:gridCol w="1227683"/>
              </a:tblGrid>
              <a:tr h="370840">
                <a:tc>
                  <a:txBody>
                    <a:bodyPr/>
                    <a:lstStyle/>
                    <a:p>
                      <a:r>
                        <a:rPr lang="en-US" sz="1400" dirty="0" smtClean="0">
                          <a:solidFill>
                            <a:schemeClr val="tx1"/>
                          </a:solidFill>
                        </a:rPr>
                        <a:t>Model</a:t>
                      </a:r>
                      <a:endParaRPr lang="en-US" sz="1400" dirty="0">
                        <a:solidFill>
                          <a:schemeClr val="tx1"/>
                        </a:solidFill>
                      </a:endParaRPr>
                    </a:p>
                  </a:txBody>
                  <a:tcPr anchor="b"/>
                </a:tc>
                <a:tc gridSpan="2">
                  <a:txBody>
                    <a:bodyPr/>
                    <a:lstStyle/>
                    <a:p>
                      <a:pPr algn="ctr"/>
                      <a:r>
                        <a:rPr lang="en-US" sz="1400" dirty="0" smtClean="0">
                          <a:solidFill>
                            <a:schemeClr val="tx1"/>
                          </a:solidFill>
                        </a:rPr>
                        <a:t>Average</a:t>
                      </a:r>
                      <a:r>
                        <a:rPr lang="en-US" sz="1400" baseline="0" dirty="0" smtClean="0">
                          <a:solidFill>
                            <a:schemeClr val="tx1"/>
                          </a:solidFill>
                        </a:rPr>
                        <a:t> time from developing solution to adoption and implementation</a:t>
                      </a:r>
                      <a:r>
                        <a:rPr lang="en-US" sz="1400" dirty="0" smtClean="0">
                          <a:solidFill>
                            <a:schemeClr val="tx1"/>
                          </a:solidFill>
                        </a:rPr>
                        <a:t> (years)</a:t>
                      </a:r>
                    </a:p>
                    <a:p>
                      <a:pPr algn="ctr"/>
                      <a:endParaRPr lang="en-US" sz="1400" i="1" dirty="0" smtClean="0">
                        <a:solidFill>
                          <a:schemeClr val="tx1"/>
                        </a:solidFill>
                      </a:endParaRPr>
                    </a:p>
                    <a:p>
                      <a:pPr algn="ctr"/>
                      <a:r>
                        <a:rPr lang="en-US" sz="1400" i="1" dirty="0" smtClean="0">
                          <a:solidFill>
                            <a:schemeClr val="tx1"/>
                          </a:solidFill>
                        </a:rPr>
                        <a:t>“Best case”       “Worst</a:t>
                      </a:r>
                      <a:r>
                        <a:rPr lang="en-US" sz="1400" i="1" baseline="0" dirty="0" smtClean="0">
                          <a:solidFill>
                            <a:schemeClr val="tx1"/>
                          </a:solidFill>
                        </a:rPr>
                        <a:t> case”</a:t>
                      </a:r>
                      <a:endParaRPr lang="en-US" sz="1400" i="1" dirty="0">
                        <a:solidFill>
                          <a:schemeClr val="tx1"/>
                        </a:solidFill>
                      </a:endParaRPr>
                    </a:p>
                  </a:txBody>
                  <a:tcPr anchor="b"/>
                </a:tc>
                <a:tc hMerge="1">
                  <a:txBody>
                    <a:bodyPr/>
                    <a:lstStyle/>
                    <a:p>
                      <a:pPr algn="ctr"/>
                      <a:endParaRPr lang="en-US" sz="1400" dirty="0">
                        <a:solidFill>
                          <a:schemeClr val="tx1"/>
                        </a:solidFill>
                      </a:endParaRPr>
                    </a:p>
                  </a:txBody>
                  <a:tcPr anchor="b"/>
                </a:tc>
                <a:tc gridSpan="2">
                  <a:txBody>
                    <a:bodyPr/>
                    <a:lstStyle/>
                    <a:p>
                      <a:pPr algn="ctr"/>
                      <a:r>
                        <a:rPr lang="en-US" sz="1400" dirty="0" smtClean="0">
                          <a:solidFill>
                            <a:schemeClr val="tx1"/>
                          </a:solidFill>
                        </a:rPr>
                        <a:t>Ratio of solutions developed for every effective solution implemented</a:t>
                      </a:r>
                      <a:br>
                        <a:rPr lang="en-US" sz="1400" dirty="0" smtClean="0">
                          <a:solidFill>
                            <a:schemeClr val="tx1"/>
                          </a:solidFill>
                        </a:rPr>
                      </a:br>
                      <a:endParaRPr lang="en-US" sz="1400" dirty="0" smtClean="0">
                        <a:solidFill>
                          <a:schemeClr val="tx1"/>
                        </a:solidFill>
                      </a:endParaRPr>
                    </a:p>
                    <a:p>
                      <a:pPr algn="ctr"/>
                      <a:r>
                        <a:rPr lang="en-US" sz="1400" i="1" dirty="0" smtClean="0">
                          <a:solidFill>
                            <a:schemeClr val="tx1"/>
                          </a:solidFill>
                        </a:rPr>
                        <a:t>“Best case”       “Worst</a:t>
                      </a:r>
                      <a:r>
                        <a:rPr lang="en-US" sz="1400" i="1" baseline="0" dirty="0" smtClean="0">
                          <a:solidFill>
                            <a:schemeClr val="tx1"/>
                          </a:solidFill>
                        </a:rPr>
                        <a:t> case”</a:t>
                      </a:r>
                      <a:endParaRPr lang="en-US" sz="1400" i="1" dirty="0">
                        <a:solidFill>
                          <a:schemeClr val="tx1"/>
                        </a:solidFill>
                      </a:endParaRPr>
                    </a:p>
                  </a:txBody>
                  <a:tcPr anchor="b"/>
                </a:tc>
                <a:tc hMerge="1">
                  <a:txBody>
                    <a:bodyPr/>
                    <a:lstStyle/>
                    <a:p>
                      <a:pPr algn="ctr"/>
                      <a:endParaRPr lang="en-US" sz="1400" dirty="0">
                        <a:solidFill>
                          <a:schemeClr val="tx1"/>
                        </a:solidFill>
                      </a:endParaRPr>
                    </a:p>
                  </a:txBody>
                  <a:tcPr anchor="b"/>
                </a:tc>
              </a:tr>
              <a:tr h="370840">
                <a:tc>
                  <a:txBody>
                    <a:bodyPr/>
                    <a:lstStyle/>
                    <a:p>
                      <a:r>
                        <a:rPr lang="en-US" sz="1200" dirty="0" smtClean="0"/>
                        <a:t>“Business</a:t>
                      </a:r>
                      <a:r>
                        <a:rPr lang="en-US" sz="1200" baseline="0" dirty="0" smtClean="0"/>
                        <a:t> as usual”</a:t>
                      </a:r>
                      <a:endParaRPr lang="en-US" sz="1200" dirty="0"/>
                    </a:p>
                  </a:txBody>
                  <a:tcPr anchor="ctr"/>
                </a:tc>
                <a:tc>
                  <a:txBody>
                    <a:bodyPr/>
                    <a:lstStyle/>
                    <a:p>
                      <a:pPr marL="182880" algn="r">
                        <a:tabLst>
                          <a:tab pos="571500" algn="r"/>
                        </a:tabLst>
                      </a:pPr>
                      <a:r>
                        <a:rPr lang="en-US" sz="1200" dirty="0" smtClean="0"/>
                        <a:t>21</a:t>
                      </a:r>
                    </a:p>
                  </a:txBody>
                  <a:tcPr marR="548640" anchor="ctr"/>
                </a:tc>
                <a:tc>
                  <a:txBody>
                    <a:bodyPr/>
                    <a:lstStyle/>
                    <a:p>
                      <a:pPr marL="182880" algn="r">
                        <a:tabLst>
                          <a:tab pos="801688" algn="dec"/>
                        </a:tabLst>
                      </a:pPr>
                      <a:r>
                        <a:rPr lang="en-US" sz="1200" dirty="0" smtClean="0"/>
                        <a:t>110</a:t>
                      </a:r>
                      <a:endParaRPr lang="en-US" sz="1200" dirty="0"/>
                    </a:p>
                  </a:txBody>
                  <a:tcPr marR="548640" anchor="ctr"/>
                </a:tc>
                <a:tc>
                  <a:txBody>
                    <a:bodyPr/>
                    <a:lstStyle/>
                    <a:p>
                      <a:pPr marL="182880" algn="r"/>
                      <a:r>
                        <a:rPr lang="en-US" sz="1200" dirty="0" smtClean="0"/>
                        <a:t>33</a:t>
                      </a:r>
                    </a:p>
                  </a:txBody>
                  <a:tcPr marR="548640" anchor="ctr"/>
                </a:tc>
                <a:tc>
                  <a:txBody>
                    <a:bodyPr/>
                    <a:lstStyle/>
                    <a:p>
                      <a:pPr marL="182880" algn="r"/>
                      <a:endParaRPr lang="en-US" sz="1200" dirty="0" smtClean="0"/>
                    </a:p>
                    <a:p>
                      <a:pPr marL="182880" algn="r"/>
                      <a:r>
                        <a:rPr lang="en-US" sz="1200" dirty="0" smtClean="0"/>
                        <a:t>132</a:t>
                      </a:r>
                    </a:p>
                    <a:p>
                      <a:pPr marL="182880" algn="r"/>
                      <a:endParaRPr lang="en-US" sz="1200" dirty="0"/>
                    </a:p>
                  </a:txBody>
                  <a:tcPr marR="548640" anchor="ctr"/>
                </a:tc>
              </a:tr>
              <a:tr h="370840">
                <a:tc>
                  <a:txBody>
                    <a:bodyPr/>
                    <a:lstStyle/>
                    <a:p>
                      <a:r>
                        <a:rPr lang="en-US" sz="1200" dirty="0" smtClean="0"/>
                        <a:t>+ user review panels</a:t>
                      </a:r>
                      <a:endParaRPr lang="en-US" sz="1200" dirty="0"/>
                    </a:p>
                  </a:txBody>
                  <a:tcPr anchor="ctr"/>
                </a:tc>
                <a:tc>
                  <a:txBody>
                    <a:bodyPr/>
                    <a:lstStyle/>
                    <a:p>
                      <a:pPr marL="182880" algn="r">
                        <a:tabLst>
                          <a:tab pos="460375" algn="r"/>
                        </a:tabLst>
                      </a:pPr>
                      <a:r>
                        <a:rPr lang="en-US" sz="1200" dirty="0" smtClean="0"/>
                        <a:t>4</a:t>
                      </a:r>
                    </a:p>
                  </a:txBody>
                  <a:tcPr marR="548640" anchor="ctr"/>
                </a:tc>
                <a:tc>
                  <a:txBody>
                    <a:bodyPr/>
                    <a:lstStyle/>
                    <a:p>
                      <a:pPr marL="182880" marR="0" indent="0" algn="r" defTabSz="457200" rtl="0" eaLnBrk="1" fontAlgn="auto" latinLnBrk="0" hangingPunct="1">
                        <a:lnSpc>
                          <a:spcPct val="100000"/>
                        </a:lnSpc>
                        <a:spcBef>
                          <a:spcPts val="0"/>
                        </a:spcBef>
                        <a:spcAft>
                          <a:spcPts val="0"/>
                        </a:spcAft>
                        <a:buClrTx/>
                        <a:buSzTx/>
                        <a:buFontTx/>
                        <a:buNone/>
                        <a:tabLst>
                          <a:tab pos="460375" algn="r"/>
                          <a:tab pos="571500" algn="dec"/>
                        </a:tabLst>
                        <a:defRPr/>
                      </a:pPr>
                      <a:r>
                        <a:rPr lang="en-US" sz="1200" dirty="0" smtClean="0"/>
                        <a:t>	</a:t>
                      </a:r>
                    </a:p>
                    <a:p>
                      <a:pPr marL="182880" marR="0" indent="0" algn="r" defTabSz="457200" rtl="0" eaLnBrk="1" fontAlgn="auto" latinLnBrk="0" hangingPunct="1">
                        <a:lnSpc>
                          <a:spcPct val="100000"/>
                        </a:lnSpc>
                        <a:spcBef>
                          <a:spcPts val="0"/>
                        </a:spcBef>
                        <a:spcAft>
                          <a:spcPts val="0"/>
                        </a:spcAft>
                        <a:buClrTx/>
                        <a:buSzTx/>
                        <a:buFontTx/>
                        <a:buNone/>
                        <a:tabLst>
                          <a:tab pos="460375" algn="r"/>
                          <a:tab pos="571500" algn="dec"/>
                        </a:tabLst>
                        <a:defRPr/>
                      </a:pPr>
                      <a:r>
                        <a:rPr lang="en-US" sz="1200" dirty="0" smtClean="0"/>
                        <a:t>62</a:t>
                      </a:r>
                    </a:p>
                    <a:p>
                      <a:pPr marL="182880" algn="r"/>
                      <a:endParaRPr lang="en-US" sz="1200" dirty="0"/>
                    </a:p>
                  </a:txBody>
                  <a:tcPr marR="548640" anchor="ctr"/>
                </a:tc>
                <a:tc>
                  <a:txBody>
                    <a:bodyPr/>
                    <a:lstStyle/>
                    <a:p>
                      <a:pPr marL="182880" algn="r"/>
                      <a:r>
                        <a:rPr lang="en-US" sz="1200" dirty="0" smtClean="0"/>
                        <a:t>145</a:t>
                      </a:r>
                    </a:p>
                  </a:txBody>
                  <a:tcPr marR="548640" anchor="ctr"/>
                </a:tc>
                <a:tc>
                  <a:txBody>
                    <a:bodyPr/>
                    <a:lstStyle/>
                    <a:p>
                      <a:pPr marL="182880" marR="0" indent="0" algn="r" defTabSz="457200" rtl="0" eaLnBrk="1" fontAlgn="auto" latinLnBrk="0" hangingPunct="1">
                        <a:lnSpc>
                          <a:spcPct val="100000"/>
                        </a:lnSpc>
                        <a:spcBef>
                          <a:spcPts val="0"/>
                        </a:spcBef>
                        <a:spcAft>
                          <a:spcPts val="0"/>
                        </a:spcAft>
                        <a:buClrTx/>
                        <a:buSzTx/>
                        <a:buFontTx/>
                        <a:buNone/>
                        <a:tabLst/>
                        <a:defRPr/>
                      </a:pPr>
                      <a:endParaRPr lang="en-US" sz="1200" dirty="0" smtClean="0"/>
                    </a:p>
                    <a:p>
                      <a:pPr marL="182880" marR="0" indent="0" algn="r" defTabSz="457200" rtl="0" eaLnBrk="1" fontAlgn="auto" latinLnBrk="0" hangingPunct="1">
                        <a:lnSpc>
                          <a:spcPct val="100000"/>
                        </a:lnSpc>
                        <a:spcBef>
                          <a:spcPts val="0"/>
                        </a:spcBef>
                        <a:spcAft>
                          <a:spcPts val="0"/>
                        </a:spcAft>
                        <a:buClrTx/>
                        <a:buSzTx/>
                        <a:buFontTx/>
                        <a:buNone/>
                        <a:tabLst/>
                        <a:defRPr/>
                      </a:pPr>
                      <a:r>
                        <a:rPr lang="en-US" sz="1200" dirty="0" smtClean="0"/>
                        <a:t>156</a:t>
                      </a:r>
                    </a:p>
                    <a:p>
                      <a:pPr marL="182880" algn="r"/>
                      <a:endParaRPr lang="en-US" sz="1200" dirty="0"/>
                    </a:p>
                  </a:txBody>
                  <a:tcPr marR="548640" anchor="ctr"/>
                </a:tc>
              </a:tr>
              <a:tr h="370840">
                <a:tc>
                  <a:txBody>
                    <a:bodyPr/>
                    <a:lstStyle/>
                    <a:p>
                      <a:r>
                        <a:rPr lang="en-US" sz="1200" dirty="0" smtClean="0"/>
                        <a:t>+ user review</a:t>
                      </a:r>
                      <a:r>
                        <a:rPr lang="en-US" sz="1200" baseline="0" dirty="0" smtClean="0"/>
                        <a:t> panels </a:t>
                      </a:r>
                    </a:p>
                    <a:p>
                      <a:r>
                        <a:rPr lang="en-US" sz="1200" baseline="0" dirty="0" smtClean="0"/>
                        <a:t>+ design and marketing teams</a:t>
                      </a:r>
                      <a:endParaRPr lang="en-US" sz="1200" dirty="0"/>
                    </a:p>
                  </a:txBody>
                  <a:tcPr anchor="ctr"/>
                </a:tc>
                <a:tc>
                  <a:txBody>
                    <a:bodyPr/>
                    <a:lstStyle/>
                    <a:p>
                      <a:pPr marL="182880" algn="r">
                        <a:tabLst>
                          <a:tab pos="571500" algn="r"/>
                        </a:tabLst>
                      </a:pPr>
                      <a:r>
                        <a:rPr lang="en-US" sz="1200" dirty="0" smtClean="0"/>
                        <a:t>5</a:t>
                      </a:r>
                    </a:p>
                  </a:txBody>
                  <a:tcPr marR="548640" anchor="ctr"/>
                </a:tc>
                <a:tc>
                  <a:txBody>
                    <a:bodyPr/>
                    <a:lstStyle/>
                    <a:p>
                      <a:pPr marL="182880" marR="0" indent="0" algn="r" defTabSz="457200" rtl="0" eaLnBrk="1" fontAlgn="auto" latinLnBrk="0" hangingPunct="1">
                        <a:lnSpc>
                          <a:spcPct val="100000"/>
                        </a:lnSpc>
                        <a:spcBef>
                          <a:spcPts val="0"/>
                        </a:spcBef>
                        <a:spcAft>
                          <a:spcPts val="0"/>
                        </a:spcAft>
                        <a:buClrTx/>
                        <a:buSzTx/>
                        <a:buFontTx/>
                        <a:buNone/>
                        <a:tabLst/>
                        <a:defRPr/>
                      </a:pPr>
                      <a:endParaRPr lang="en-US" sz="1200" dirty="0" smtClean="0"/>
                    </a:p>
                    <a:p>
                      <a:pPr marL="182880" marR="0" indent="0" algn="r" defTabSz="457200" rtl="0" eaLnBrk="1" fontAlgn="auto" latinLnBrk="0" hangingPunct="1">
                        <a:lnSpc>
                          <a:spcPct val="100000"/>
                        </a:lnSpc>
                        <a:spcBef>
                          <a:spcPts val="0"/>
                        </a:spcBef>
                        <a:spcAft>
                          <a:spcPts val="0"/>
                        </a:spcAft>
                        <a:buClrTx/>
                        <a:buSzTx/>
                        <a:buFontTx/>
                        <a:buNone/>
                        <a:tabLst/>
                        <a:defRPr/>
                      </a:pPr>
                      <a:r>
                        <a:rPr lang="en-US" sz="1200" dirty="0" smtClean="0"/>
                        <a:t>14</a:t>
                      </a:r>
                    </a:p>
                    <a:p>
                      <a:pPr marL="182880" algn="r"/>
                      <a:endParaRPr lang="en-US" sz="1200" dirty="0"/>
                    </a:p>
                  </a:txBody>
                  <a:tcPr marR="548640" anchor="ctr"/>
                </a:tc>
                <a:tc>
                  <a:txBody>
                    <a:bodyPr/>
                    <a:lstStyle/>
                    <a:p>
                      <a:pPr marL="182880" algn="r"/>
                      <a:r>
                        <a:rPr lang="en-US" sz="1200" dirty="0" smtClean="0"/>
                        <a:t>16</a:t>
                      </a:r>
                    </a:p>
                  </a:txBody>
                  <a:tcPr marR="548640" anchor="ctr"/>
                </a:tc>
                <a:tc>
                  <a:txBody>
                    <a:bodyPr/>
                    <a:lstStyle/>
                    <a:p>
                      <a:pPr marL="182880" marR="0" indent="0" algn="r" defTabSz="457200" rtl="0" eaLnBrk="1" fontAlgn="auto" latinLnBrk="0" hangingPunct="1">
                        <a:lnSpc>
                          <a:spcPct val="100000"/>
                        </a:lnSpc>
                        <a:spcBef>
                          <a:spcPts val="0"/>
                        </a:spcBef>
                        <a:spcAft>
                          <a:spcPts val="0"/>
                        </a:spcAft>
                        <a:buClrTx/>
                        <a:buSzTx/>
                        <a:buFontTx/>
                        <a:buNone/>
                        <a:tabLst/>
                        <a:defRPr/>
                      </a:pPr>
                      <a:endParaRPr lang="en-US" sz="1200" dirty="0" smtClean="0"/>
                    </a:p>
                    <a:p>
                      <a:pPr marL="182880" marR="0" indent="0" algn="r" defTabSz="457200" rtl="0" eaLnBrk="1" fontAlgn="auto" latinLnBrk="0" hangingPunct="1">
                        <a:lnSpc>
                          <a:spcPct val="100000"/>
                        </a:lnSpc>
                        <a:spcBef>
                          <a:spcPts val="0"/>
                        </a:spcBef>
                        <a:spcAft>
                          <a:spcPts val="0"/>
                        </a:spcAft>
                        <a:buClrTx/>
                        <a:buSzTx/>
                        <a:buFontTx/>
                        <a:buNone/>
                        <a:tabLst/>
                        <a:defRPr/>
                      </a:pPr>
                      <a:r>
                        <a:rPr lang="en-US" sz="1200" dirty="0" smtClean="0"/>
                        <a:t>27</a:t>
                      </a:r>
                    </a:p>
                    <a:p>
                      <a:pPr marL="182880" algn="r"/>
                      <a:endParaRPr lang="en-US" sz="1200" dirty="0"/>
                    </a:p>
                  </a:txBody>
                  <a:tcPr marR="548640" anchor="ctr"/>
                </a:tc>
              </a:tr>
              <a:tr h="370840">
                <a:tc>
                  <a:txBody>
                    <a:bodyPr/>
                    <a:lstStyle/>
                    <a:p>
                      <a:r>
                        <a:rPr lang="en-US" sz="1200" dirty="0" smtClean="0"/>
                        <a:t>+ user review panels</a:t>
                      </a:r>
                    </a:p>
                    <a:p>
                      <a:r>
                        <a:rPr lang="en-US" sz="1200" dirty="0" smtClean="0"/>
                        <a:t>+ design and marketing</a:t>
                      </a:r>
                      <a:r>
                        <a:rPr lang="en-US" sz="1200" baseline="0" dirty="0" smtClean="0"/>
                        <a:t> teams</a:t>
                      </a:r>
                    </a:p>
                    <a:p>
                      <a:r>
                        <a:rPr lang="en-US" sz="1200" baseline="0" dirty="0" smtClean="0"/>
                        <a:t>+ dissemination field agents</a:t>
                      </a:r>
                      <a:endParaRPr lang="en-US" sz="1200" dirty="0"/>
                    </a:p>
                  </a:txBody>
                  <a:tcPr anchor="ctr"/>
                </a:tc>
                <a:tc>
                  <a:txBody>
                    <a:bodyPr/>
                    <a:lstStyle/>
                    <a:p>
                      <a:pPr marL="182880" algn="r">
                        <a:tabLst>
                          <a:tab pos="571500" algn="r"/>
                        </a:tabLst>
                      </a:pPr>
                      <a:r>
                        <a:rPr lang="en-US" sz="1200" dirty="0" smtClean="0"/>
                        <a:t>5</a:t>
                      </a:r>
                      <a:endParaRPr lang="en-US" sz="1200" dirty="0"/>
                    </a:p>
                  </a:txBody>
                  <a:tcPr marR="548640" anchor="ctr"/>
                </a:tc>
                <a:tc>
                  <a:txBody>
                    <a:bodyPr/>
                    <a:lstStyle/>
                    <a:p>
                      <a:pPr marL="182880" algn="r"/>
                      <a:r>
                        <a:rPr lang="en-US" sz="1200" dirty="0" smtClean="0"/>
                        <a:t>13</a:t>
                      </a:r>
                      <a:endParaRPr lang="en-US" sz="1200" dirty="0"/>
                    </a:p>
                  </a:txBody>
                  <a:tcPr marR="548640" anchor="ctr"/>
                </a:tc>
                <a:tc>
                  <a:txBody>
                    <a:bodyPr/>
                    <a:lstStyle/>
                    <a:p>
                      <a:pPr marL="182880" algn="r"/>
                      <a:r>
                        <a:rPr lang="en-US" sz="1200" dirty="0" smtClean="0"/>
                        <a:t>16</a:t>
                      </a:r>
                      <a:endParaRPr lang="en-US" sz="1200" dirty="0"/>
                    </a:p>
                  </a:txBody>
                  <a:tcPr marR="548640" anchor="ctr"/>
                </a:tc>
                <a:tc>
                  <a:txBody>
                    <a:bodyPr/>
                    <a:lstStyle/>
                    <a:p>
                      <a:pPr marL="182880" algn="r"/>
                      <a:r>
                        <a:rPr lang="en-US" sz="1200" dirty="0" smtClean="0"/>
                        <a:t>25</a:t>
                      </a:r>
                      <a:endParaRPr lang="en-US" sz="1200" dirty="0"/>
                    </a:p>
                  </a:txBody>
                  <a:tcPr marR="548640" anchor="ctr"/>
                </a:tc>
              </a:tr>
            </a:tbl>
          </a:graphicData>
        </a:graphic>
      </p:graphicFrame>
    </p:spTree>
    <p:extLst>
      <p:ext uri="{BB962C8B-B14F-4D97-AF65-F5344CB8AC3E}">
        <p14:creationId xmlns:p14="http://schemas.microsoft.com/office/powerpoint/2010/main" val="1999608215"/>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b="1" dirty="0" smtClean="0">
                <a:solidFill>
                  <a:schemeClr val="tx1"/>
                </a:solidFill>
              </a:rPr>
              <a:t>Conclusions</a:t>
            </a:r>
            <a:endParaRPr lang="en-US" sz="3400" b="1" dirty="0">
              <a:solidFill>
                <a:schemeClr val="tx1"/>
              </a:solidFill>
            </a:endParaRPr>
          </a:p>
        </p:txBody>
      </p:sp>
      <p:sp>
        <p:nvSpPr>
          <p:cNvPr id="3" name="Content Placeholder 2"/>
          <p:cNvSpPr>
            <a:spLocks noGrp="1"/>
          </p:cNvSpPr>
          <p:nvPr>
            <p:ph idx="1"/>
          </p:nvPr>
        </p:nvSpPr>
        <p:spPr/>
        <p:txBody>
          <a:bodyPr>
            <a:normAutofit/>
          </a:bodyPr>
          <a:lstStyle/>
          <a:p>
            <a:r>
              <a:rPr lang="en-US" sz="2000" b="1" dirty="0" smtClean="0">
                <a:solidFill>
                  <a:srgbClr val="000000"/>
                </a:solidFill>
              </a:rPr>
              <a:t>Business as usual…</a:t>
            </a:r>
            <a:r>
              <a:rPr lang="en-US" sz="2000" b="1" dirty="0" smtClean="0">
                <a:solidFill>
                  <a:srgbClr val="FF0000"/>
                </a:solidFill>
              </a:rPr>
              <a:t>slow and expensive</a:t>
            </a:r>
          </a:p>
          <a:p>
            <a:pPr marL="457200" lvl="1" indent="0">
              <a:buNone/>
            </a:pPr>
            <a:endParaRPr lang="en-US" sz="1800" dirty="0" smtClean="0">
              <a:solidFill>
                <a:srgbClr val="000000"/>
              </a:solidFill>
            </a:endParaRPr>
          </a:p>
          <a:p>
            <a:r>
              <a:rPr lang="en-US" sz="2000" b="1" dirty="0" smtClean="0">
                <a:solidFill>
                  <a:schemeClr val="tx1"/>
                </a:solidFill>
              </a:rPr>
              <a:t>User review panels alone</a:t>
            </a:r>
            <a:r>
              <a:rPr lang="en-US" sz="2000" b="1" dirty="0" smtClean="0">
                <a:solidFill>
                  <a:srgbClr val="000000"/>
                </a:solidFill>
              </a:rPr>
              <a:t>…</a:t>
            </a:r>
            <a:r>
              <a:rPr lang="en-US" sz="2000" b="1" dirty="0" smtClean="0">
                <a:solidFill>
                  <a:srgbClr val="FF0000"/>
                </a:solidFill>
              </a:rPr>
              <a:t>bad idea</a:t>
            </a:r>
          </a:p>
          <a:p>
            <a:pPr marL="0" indent="0">
              <a:buNone/>
            </a:pPr>
            <a:endParaRPr lang="en-US" sz="2000" dirty="0" smtClean="0">
              <a:solidFill>
                <a:srgbClr val="000000"/>
              </a:solidFill>
            </a:endParaRPr>
          </a:p>
          <a:p>
            <a:r>
              <a:rPr lang="en-US" sz="2000" b="1" dirty="0" smtClean="0">
                <a:solidFill>
                  <a:srgbClr val="000000"/>
                </a:solidFill>
              </a:rPr>
              <a:t>User review panels + design and marketing teams…</a:t>
            </a:r>
            <a:r>
              <a:rPr lang="en-US" sz="2000" b="1" dirty="0" smtClean="0">
                <a:solidFill>
                  <a:srgbClr val="FF0000"/>
                </a:solidFill>
              </a:rPr>
              <a:t>great idea</a:t>
            </a:r>
            <a:endParaRPr lang="en-US" sz="2000" b="1" dirty="0" smtClean="0">
              <a:solidFill>
                <a:schemeClr val="tx1"/>
              </a:solidFill>
            </a:endParaRPr>
          </a:p>
          <a:p>
            <a:endParaRPr lang="en-US" sz="2000" b="1" dirty="0">
              <a:solidFill>
                <a:schemeClr val="tx1"/>
              </a:solidFill>
            </a:endParaRPr>
          </a:p>
          <a:p>
            <a:r>
              <a:rPr lang="en-US" sz="2000" b="1" dirty="0" smtClean="0">
                <a:solidFill>
                  <a:schemeClr val="tx1"/>
                </a:solidFill>
              </a:rPr>
              <a:t>User panels </a:t>
            </a:r>
            <a:r>
              <a:rPr lang="en-US" sz="2000" b="1" dirty="0">
                <a:solidFill>
                  <a:schemeClr val="tx1"/>
                </a:solidFill>
              </a:rPr>
              <a:t>+ </a:t>
            </a:r>
            <a:r>
              <a:rPr lang="en-US" sz="2000" b="1" dirty="0" smtClean="0">
                <a:solidFill>
                  <a:schemeClr val="tx1"/>
                </a:solidFill>
              </a:rPr>
              <a:t>design and marketing + dissemination field agents… </a:t>
            </a:r>
            <a:r>
              <a:rPr lang="en-US" sz="2000" b="1" dirty="0" smtClean="0">
                <a:solidFill>
                  <a:srgbClr val="FF0000"/>
                </a:solidFill>
              </a:rPr>
              <a:t>best solution</a:t>
            </a:r>
          </a:p>
          <a:p>
            <a:endParaRPr lang="en-US" sz="2000" dirty="0">
              <a:solidFill>
                <a:srgbClr val="000000"/>
              </a:solidFill>
            </a:endParaRPr>
          </a:p>
        </p:txBody>
      </p:sp>
    </p:spTree>
    <p:extLst>
      <p:ext uri="{BB962C8B-B14F-4D97-AF65-F5344CB8AC3E}">
        <p14:creationId xmlns:p14="http://schemas.microsoft.com/office/powerpoint/2010/main" val="203674273"/>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b="1" dirty="0" smtClean="0">
                <a:solidFill>
                  <a:schemeClr val="tx1"/>
                </a:solidFill>
              </a:rPr>
              <a:t>Future research</a:t>
            </a:r>
            <a:endParaRPr lang="en-US" sz="3400" b="1" dirty="0">
              <a:solidFill>
                <a:schemeClr val="tx1"/>
              </a:solidFill>
            </a:endParaRPr>
          </a:p>
        </p:txBody>
      </p:sp>
      <p:sp>
        <p:nvSpPr>
          <p:cNvPr id="3" name="Content Placeholder 2"/>
          <p:cNvSpPr>
            <a:spLocks noGrp="1"/>
          </p:cNvSpPr>
          <p:nvPr>
            <p:ph idx="1"/>
          </p:nvPr>
        </p:nvSpPr>
        <p:spPr/>
        <p:txBody>
          <a:bodyPr>
            <a:normAutofit lnSpcReduction="10000"/>
          </a:bodyPr>
          <a:lstStyle/>
          <a:p>
            <a:r>
              <a:rPr lang="en-US" sz="2000" b="1" dirty="0" smtClean="0">
                <a:solidFill>
                  <a:srgbClr val="000000"/>
                </a:solidFill>
              </a:rPr>
              <a:t>Improving the efficiency of review panels</a:t>
            </a:r>
          </a:p>
          <a:p>
            <a:pPr lvl="1"/>
            <a:r>
              <a:rPr lang="en-US" sz="1600" dirty="0" smtClean="0">
                <a:solidFill>
                  <a:srgbClr val="000000"/>
                </a:solidFill>
              </a:rPr>
              <a:t>What is the “error rate” of review panels? </a:t>
            </a:r>
          </a:p>
          <a:p>
            <a:pPr lvl="1"/>
            <a:r>
              <a:rPr lang="en-US" sz="1600" dirty="0" smtClean="0">
                <a:solidFill>
                  <a:srgbClr val="000000"/>
                </a:solidFill>
              </a:rPr>
              <a:t>How can we reduce the “error rate” of expert review and user review panels? </a:t>
            </a:r>
            <a:br>
              <a:rPr lang="en-US" sz="1600" dirty="0" smtClean="0">
                <a:solidFill>
                  <a:srgbClr val="000000"/>
                </a:solidFill>
              </a:rPr>
            </a:br>
            <a:endParaRPr lang="en-US" sz="1600" dirty="0" smtClean="0">
              <a:solidFill>
                <a:srgbClr val="000000"/>
              </a:solidFill>
            </a:endParaRPr>
          </a:p>
          <a:p>
            <a:r>
              <a:rPr lang="en-US" sz="2000" b="1" dirty="0" smtClean="0">
                <a:solidFill>
                  <a:srgbClr val="000000"/>
                </a:solidFill>
              </a:rPr>
              <a:t>Understanding design of dissemination field agents</a:t>
            </a:r>
          </a:p>
          <a:p>
            <a:pPr lvl="1"/>
            <a:r>
              <a:rPr lang="en-US" sz="1600" dirty="0" smtClean="0">
                <a:solidFill>
                  <a:srgbClr val="000000"/>
                </a:solidFill>
              </a:rPr>
              <a:t>What is the cost of implementing dissemination field agents? Are there ways to design dissemination field agents and teams that build on existing staffing?</a:t>
            </a:r>
          </a:p>
          <a:p>
            <a:pPr lvl="1"/>
            <a:r>
              <a:rPr lang="en-US" sz="1600" dirty="0" smtClean="0">
                <a:solidFill>
                  <a:srgbClr val="000000"/>
                </a:solidFill>
              </a:rPr>
              <a:t>Under what conditions (e.g., dynamic or “transient” public health priorities, changing environments) do dissemination field agents become essential? </a:t>
            </a:r>
            <a:br>
              <a:rPr lang="en-US" sz="1600" dirty="0" smtClean="0">
                <a:solidFill>
                  <a:srgbClr val="000000"/>
                </a:solidFill>
              </a:rPr>
            </a:br>
            <a:endParaRPr lang="en-US" sz="1600" dirty="0" smtClean="0">
              <a:solidFill>
                <a:srgbClr val="000000"/>
              </a:solidFill>
            </a:endParaRPr>
          </a:p>
          <a:p>
            <a:r>
              <a:rPr lang="en-US" sz="2000" b="1" dirty="0" smtClean="0">
                <a:solidFill>
                  <a:srgbClr val="000000"/>
                </a:solidFill>
              </a:rPr>
              <a:t>Understanding the business case for designing and empirically testing dissemination support systems</a:t>
            </a:r>
            <a:endParaRPr lang="en-US" sz="1600" b="1" dirty="0">
              <a:solidFill>
                <a:srgbClr val="000000"/>
              </a:solidFill>
            </a:endParaRPr>
          </a:p>
          <a:p>
            <a:pPr lvl="1"/>
            <a:r>
              <a:rPr lang="en-US" sz="1600" dirty="0" smtClean="0">
                <a:solidFill>
                  <a:srgbClr val="000000"/>
                </a:solidFill>
              </a:rPr>
              <a:t>What is the comparative cost effectiveness of research on dissemination support systems?</a:t>
            </a:r>
          </a:p>
          <a:p>
            <a:pPr lvl="1"/>
            <a:r>
              <a:rPr lang="en-US" sz="1600" dirty="0" smtClean="0">
                <a:solidFill>
                  <a:srgbClr val="000000"/>
                </a:solidFill>
              </a:rPr>
              <a:t>What is the best mix of basic research and dissemination support system research that maximizes overall return on investment?</a:t>
            </a:r>
          </a:p>
        </p:txBody>
      </p:sp>
    </p:spTree>
    <p:extLst>
      <p:ext uri="{BB962C8B-B14F-4D97-AF65-F5344CB8AC3E}">
        <p14:creationId xmlns:p14="http://schemas.microsoft.com/office/powerpoint/2010/main" val="402525962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5051</TotalTime>
  <Words>1458</Words>
  <Application>Microsoft Macintosh PowerPoint</Application>
  <PresentationFormat>On-screen Show (4:3)</PresentationFormat>
  <Paragraphs>307</Paragraphs>
  <Slides>45</Slides>
  <Notes>34</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System dynamics modeling approach</vt:lpstr>
      <vt:lpstr>Key model assumptions</vt:lpstr>
      <vt:lpstr>Expert review panels  “business as usual”</vt:lpstr>
      <vt:lpstr>Expert review panels + user review panels</vt:lpstr>
      <vt:lpstr>Expert review panels + user review panels +  design and marketing teams</vt:lpstr>
      <vt:lpstr>Expert review panels + user review panels +  design and marketing teams +  dissemination field agents </vt:lpstr>
      <vt:lpstr>Delivery system metrics</vt:lpstr>
      <vt:lpstr>Simulation results</vt:lpstr>
      <vt:lpstr>Conclusions</vt:lpstr>
      <vt:lpstr>Future research</vt:lpstr>
    </vt:vector>
  </TitlesOfParts>
  <Company>Washington University in St. Louis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HCRL Distribution System</dc:title>
  <dc:creator>Peter Hovmand</dc:creator>
  <cp:lastModifiedBy>Matt Kreuter</cp:lastModifiedBy>
  <cp:revision>105</cp:revision>
  <cp:lastPrinted>2012-02-09T14:30:35Z</cp:lastPrinted>
  <dcterms:created xsi:type="dcterms:W3CDTF">2011-11-05T03:06:56Z</dcterms:created>
  <dcterms:modified xsi:type="dcterms:W3CDTF">2012-03-19T14:32:26Z</dcterms:modified>
</cp:coreProperties>
</file>