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handoutMasterIdLst>
    <p:handoutMasterId r:id="rId28"/>
  </p:handoutMasterIdLst>
  <p:sldIdLst>
    <p:sldId id="256" r:id="rId2"/>
    <p:sldId id="262" r:id="rId3"/>
    <p:sldId id="264" r:id="rId4"/>
    <p:sldId id="276" r:id="rId5"/>
    <p:sldId id="258" r:id="rId6"/>
    <p:sldId id="259" r:id="rId7"/>
    <p:sldId id="261" r:id="rId8"/>
    <p:sldId id="289" r:id="rId9"/>
    <p:sldId id="305" r:id="rId10"/>
    <p:sldId id="280" r:id="rId11"/>
    <p:sldId id="292" r:id="rId12"/>
    <p:sldId id="306" r:id="rId13"/>
    <p:sldId id="288" r:id="rId14"/>
    <p:sldId id="290" r:id="rId15"/>
    <p:sldId id="295" r:id="rId16"/>
    <p:sldId id="293" r:id="rId17"/>
    <p:sldId id="294" r:id="rId18"/>
    <p:sldId id="298" r:id="rId19"/>
    <p:sldId id="299" r:id="rId20"/>
    <p:sldId id="307" r:id="rId21"/>
    <p:sldId id="300" r:id="rId22"/>
    <p:sldId id="304" r:id="rId23"/>
    <p:sldId id="274" r:id="rId24"/>
    <p:sldId id="275" r:id="rId25"/>
    <p:sldId id="268" r:id="rId26"/>
    <p:sldId id="257" r:id="rId2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Using as Primary Test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Changed test past year</c:v>
                </c:pt>
                <c:pt idx="1">
                  <c:v>Sigmoidoscopy</c:v>
                </c:pt>
                <c:pt idx="2">
                  <c:v>FOBT</c:v>
                </c:pt>
                <c:pt idx="3">
                  <c:v>FIT</c:v>
                </c:pt>
                <c:pt idx="4">
                  <c:v>Colonoscopy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</c:v>
                </c:pt>
                <c:pt idx="1">
                  <c:v>4</c:v>
                </c:pt>
                <c:pt idx="2">
                  <c:v>11</c:v>
                </c:pt>
                <c:pt idx="3">
                  <c:v>32</c:v>
                </c:pt>
                <c:pt idx="4">
                  <c:v>46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98168832"/>
        <c:axId val="98170368"/>
      </c:barChart>
      <c:catAx>
        <c:axId val="98168832"/>
        <c:scaling>
          <c:orientation val="minMax"/>
        </c:scaling>
        <c:delete val="0"/>
        <c:axPos val="l"/>
        <c:majorTickMark val="out"/>
        <c:minorTickMark val="none"/>
        <c:tickLblPos val="nextTo"/>
        <c:crossAx val="98170368"/>
        <c:crosses val="autoZero"/>
        <c:auto val="1"/>
        <c:lblAlgn val="ctr"/>
        <c:lblOffset val="100"/>
        <c:noMultiLvlLbl val="0"/>
      </c:catAx>
      <c:valAx>
        <c:axId val="98170368"/>
        <c:scaling>
          <c:orientation val="minMax"/>
          <c:max val="10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981688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800" b="0"/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Using Each EBI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Provider Reminders</c:v>
                </c:pt>
                <c:pt idx="1">
                  <c:v>Provider Assessment/Feedback</c:v>
                </c:pt>
                <c:pt idx="2">
                  <c:v>Reduce Structural Barriers</c:v>
                </c:pt>
                <c:pt idx="3">
                  <c:v>Client Reminders</c:v>
                </c:pt>
                <c:pt idx="4">
                  <c:v>Small Media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50</c:v>
                </c:pt>
                <c:pt idx="2">
                  <c:v>50</c:v>
                </c:pt>
                <c:pt idx="3">
                  <c:v>75</c:v>
                </c:pt>
                <c:pt idx="4">
                  <c:v>96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98840960"/>
        <c:axId val="98842496"/>
      </c:barChart>
      <c:catAx>
        <c:axId val="98840960"/>
        <c:scaling>
          <c:orientation val="minMax"/>
        </c:scaling>
        <c:delete val="0"/>
        <c:axPos val="l"/>
        <c:majorTickMark val="out"/>
        <c:minorTickMark val="none"/>
        <c:tickLblPos val="nextTo"/>
        <c:crossAx val="98842496"/>
        <c:crosses val="autoZero"/>
        <c:auto val="1"/>
        <c:lblAlgn val="ctr"/>
        <c:lblOffset val="100"/>
        <c:noMultiLvlLbl val="0"/>
      </c:catAx>
      <c:valAx>
        <c:axId val="98842496"/>
        <c:scaling>
          <c:orientation val="minMax"/>
          <c:max val="10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98840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800" b="0"/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Using or Planning to Use Strategy</c:v>
                </c:pt>
              </c:strCache>
            </c:strRef>
          </c:tx>
          <c:invertIfNegative val="0"/>
          <c:dLbls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Other</c:v>
                </c:pt>
                <c:pt idx="1">
                  <c:v>Patient/Group Education</c:v>
                </c:pt>
                <c:pt idx="2">
                  <c:v>QA/QI</c:v>
                </c:pt>
                <c:pt idx="3">
                  <c:v>Provider Education/Professional Development</c:v>
                </c:pt>
                <c:pt idx="4">
                  <c:v>Mass Media</c:v>
                </c:pt>
                <c:pt idx="5">
                  <c:v>Uses or Plans to Use Other Strategies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25</c:v>
                </c:pt>
                <c:pt idx="1">
                  <c:v>14</c:v>
                </c:pt>
                <c:pt idx="2">
                  <c:v>36</c:v>
                </c:pt>
                <c:pt idx="3">
                  <c:v>39</c:v>
                </c:pt>
                <c:pt idx="4">
                  <c:v>46</c:v>
                </c:pt>
                <c:pt idx="5">
                  <c:v>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8044928"/>
        <c:axId val="98079488"/>
      </c:barChart>
      <c:catAx>
        <c:axId val="98044928"/>
        <c:scaling>
          <c:orientation val="minMax"/>
        </c:scaling>
        <c:delete val="0"/>
        <c:axPos val="l"/>
        <c:majorTickMark val="out"/>
        <c:minorTickMark val="none"/>
        <c:tickLblPos val="nextTo"/>
        <c:crossAx val="98079488"/>
        <c:crosses val="autoZero"/>
        <c:auto val="1"/>
        <c:lblAlgn val="ctr"/>
        <c:lblOffset val="100"/>
        <c:noMultiLvlLbl val="0"/>
      </c:catAx>
      <c:valAx>
        <c:axId val="98079488"/>
        <c:scaling>
          <c:orientation val="minMax"/>
          <c:max val="10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980449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800" b="0"/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Desiring Training/TA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Provider assessment/feedback</c:v>
                </c:pt>
                <c:pt idx="1">
                  <c:v>Provider reminders</c:v>
                </c:pt>
                <c:pt idx="2">
                  <c:v>Reducing structural barriers</c:v>
                </c:pt>
                <c:pt idx="3">
                  <c:v>Client reminders</c:v>
                </c:pt>
                <c:pt idx="4">
                  <c:v>Small media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71</c:v>
                </c:pt>
                <c:pt idx="1">
                  <c:v>50</c:v>
                </c:pt>
                <c:pt idx="2">
                  <c:v>46</c:v>
                </c:pt>
                <c:pt idx="3">
                  <c:v>21</c:v>
                </c:pt>
                <c:pt idx="4">
                  <c:v>11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98094080"/>
        <c:axId val="102630144"/>
      </c:barChart>
      <c:catAx>
        <c:axId val="98094080"/>
        <c:scaling>
          <c:orientation val="minMax"/>
        </c:scaling>
        <c:delete val="0"/>
        <c:axPos val="l"/>
        <c:majorTickMark val="out"/>
        <c:minorTickMark val="none"/>
        <c:tickLblPos val="nextTo"/>
        <c:crossAx val="102630144"/>
        <c:crosses val="autoZero"/>
        <c:auto val="1"/>
        <c:lblAlgn val="ctr"/>
        <c:lblOffset val="100"/>
        <c:noMultiLvlLbl val="0"/>
      </c:catAx>
      <c:valAx>
        <c:axId val="102630144"/>
        <c:scaling>
          <c:orientation val="minMax"/>
          <c:max val="10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98094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800" b="0"/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Interested in Approach</c:v>
                </c:pt>
              </c:strCache>
            </c:strRef>
          </c:tx>
          <c:invertIfNegative val="0"/>
          <c:cat>
            <c:strRef>
              <c:f>Sheet1!$A$2:$A$8</c:f>
              <c:strCache>
                <c:ptCount val="7"/>
                <c:pt idx="0">
                  <c:v>CD-ROM/DVD</c:v>
                </c:pt>
                <c:pt idx="1">
                  <c:v>Print materials</c:v>
                </c:pt>
                <c:pt idx="2">
                  <c:v>Online course</c:v>
                </c:pt>
                <c:pt idx="3">
                  <c:v>Real-time webinar</c:v>
                </c:pt>
                <c:pt idx="4">
                  <c:v>Peer network/ collaborative</c:v>
                </c:pt>
                <c:pt idx="5">
                  <c:v>Expert consultant (as needed)</c:v>
                </c:pt>
                <c:pt idx="6">
                  <c:v>On-site training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7</c:v>
                </c:pt>
                <c:pt idx="1">
                  <c:v>11</c:v>
                </c:pt>
                <c:pt idx="2">
                  <c:v>25</c:v>
                </c:pt>
                <c:pt idx="3">
                  <c:v>46</c:v>
                </c:pt>
                <c:pt idx="4">
                  <c:v>50</c:v>
                </c:pt>
                <c:pt idx="5">
                  <c:v>57</c:v>
                </c:pt>
                <c:pt idx="6">
                  <c:v>61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6249216"/>
        <c:axId val="106259200"/>
      </c:barChart>
      <c:catAx>
        <c:axId val="106249216"/>
        <c:scaling>
          <c:orientation val="minMax"/>
        </c:scaling>
        <c:delete val="0"/>
        <c:axPos val="l"/>
        <c:majorTickMark val="out"/>
        <c:minorTickMark val="none"/>
        <c:tickLblPos val="nextTo"/>
        <c:crossAx val="106259200"/>
        <c:crosses val="autoZero"/>
        <c:auto val="1"/>
        <c:lblAlgn val="ctr"/>
        <c:lblOffset val="100"/>
        <c:noMultiLvlLbl val="0"/>
      </c:catAx>
      <c:valAx>
        <c:axId val="106259200"/>
        <c:scaling>
          <c:orientation val="minMax"/>
          <c:max val="10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062492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C1DE7-B3F7-4DF4-ABDC-9D9A91A5284B}" type="datetimeFigureOut">
              <a:rPr lang="en-US" smtClean="0"/>
              <a:pPr/>
              <a:t>3/20/2012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C0A2F1-049A-4919-9A48-AADD3B06F9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2298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968B6-EC85-42DD-94A0-867BB3FDBA38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61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2864F-250A-4B8A-BAF5-D1124C723ED1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56E99B1-CEE4-444F-8044-2FC30C35193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93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2E4F9-C415-4B8E-9F05-630B448B5E7B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852477E-09F2-4B7E-BDB2-7F6F9571024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600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E5B8A-3DE6-4FB4-AEF2-9A5DB4DB60D5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77F05D2-3893-4C61-B381-72AC52C8422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824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7F94F-FA4D-488A-BFDF-ED8C404981FB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C890AA7-C590-473B-BE6C-D4271DA70FC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306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356B8-4DDF-4318-A323-CC1844A76E91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F4B49AE-6F62-4726-B47E-3B9D0AA125D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060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9EB9B-D23D-4EB3-B0E6-0D0D70EE1ECD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67FB46F-3ABD-4A98-AF0B-7065CE82557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1624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1A520-91E7-48FB-8E24-03F10F375897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59C9A1E-7949-49DB-B9BA-F6964C8F1C9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783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37D02-7E48-4A77-8F6C-ED285D0FBB2B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9B14A55C-F6D1-43EA-BF50-D657F48BC55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50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96CDB-4C29-4287-B25F-499795EBB310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D56DAB9-1ECD-4DB4-AF06-83CF1C41CFA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661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70817-0EBF-4423-AFDB-FA3E45C794AA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66B45DC-1F11-47F9-8E87-0A151B5560C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216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95B7DF-7E45-48D4-A3C9-F853262DEA33}" type="datetimeFigureOut">
              <a:rPr lang="en-US" smtClean="0"/>
              <a:pPr>
                <a:defRPr/>
              </a:pPr>
              <a:t>3/20/2012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1030" name="Picture 6" descr="logo_cpcrn 400x132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894388"/>
            <a:ext cx="2687638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CRCCP Workgroup Update:</a:t>
            </a:r>
            <a:br>
              <a:rPr lang="en-US" dirty="0" smtClean="0"/>
            </a:br>
            <a:r>
              <a:rPr lang="en-US" dirty="0" smtClean="0"/>
              <a:t>Grantee Survey Early Findings &amp; Next Steps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0574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CPCRN Steering Committee Meeting</a:t>
            </a: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March 22, 2012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CDC's Colorectal Cancer Control Program (CRCCP)</a:t>
            </a:r>
            <a:endParaRPr lang="en-US" dirty="0"/>
          </a:p>
        </p:txBody>
      </p:sp>
      <p:sp>
        <p:nvSpPr>
          <p:cNvPr id="12291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dirty="0" smtClean="0"/>
              <a:t>Goal: to increase colorectal (colon) cancer screening rates among men and women aged 50 years and older from about 64% to 80% in the funded states by 2014</a:t>
            </a:r>
            <a:br>
              <a:rPr lang="en-US" dirty="0" smtClean="0"/>
            </a:br>
            <a:endParaRPr lang="en-US" dirty="0" smtClean="0"/>
          </a:p>
          <a:p>
            <a:pPr marL="0" indent="0" eaLnBrk="1" hangingPunct="1">
              <a:buNone/>
            </a:pPr>
            <a:r>
              <a:rPr lang="en-US" dirty="0" smtClean="0"/>
              <a:t>Program has two components: screening promotion and screening provision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CRCCP Grantees</a:t>
            </a:r>
          </a:p>
        </p:txBody>
      </p:sp>
      <p:pic>
        <p:nvPicPr>
          <p:cNvPr id="13315" name="Content Placeholder 3" descr="crccp_map2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1371600"/>
            <a:ext cx="7029450" cy="4498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Overall Workgroup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3" pitchFamily="18" charset="2"/>
              <a:buNone/>
              <a:defRPr/>
            </a:pPr>
            <a:r>
              <a:rPr lang="en-US" sz="2400" dirty="0" smtClean="0"/>
              <a:t>CRCCP workgroup  will implement the Annual Grantee Survey, 2011-2014</a:t>
            </a:r>
          </a:p>
          <a:p>
            <a:pPr marL="0" indent="0">
              <a:buFont typeface="Wingdings 3" pitchFamily="18" charset="2"/>
              <a:buNone/>
              <a:defRPr/>
            </a:pPr>
            <a:endParaRPr lang="en-US" sz="2400" dirty="0" smtClean="0"/>
          </a:p>
          <a:p>
            <a:pPr marL="0" indent="0">
              <a:buFont typeface="Wingdings 3" pitchFamily="18" charset="2"/>
              <a:buNone/>
              <a:defRPr/>
            </a:pPr>
            <a:r>
              <a:rPr lang="en-US" sz="2400" dirty="0" smtClean="0"/>
              <a:t>CRCCP workgroup will develop and implement additional research projects to assess details of</a:t>
            </a:r>
          </a:p>
          <a:p>
            <a:pPr marL="457200" lvl="1" indent="0">
              <a:buNone/>
              <a:defRPr/>
            </a:pPr>
            <a:r>
              <a:rPr lang="en-US" sz="2000" dirty="0" smtClean="0"/>
              <a:t>Adoption</a:t>
            </a:r>
          </a:p>
          <a:p>
            <a:pPr marL="457200" lvl="1" indent="0">
              <a:buNone/>
              <a:defRPr/>
            </a:pPr>
            <a:r>
              <a:rPr lang="en-US" sz="2000" b="1" dirty="0" smtClean="0"/>
              <a:t>Implementation</a:t>
            </a:r>
          </a:p>
          <a:p>
            <a:pPr marL="457200" lvl="1" indent="0">
              <a:buNone/>
              <a:defRPr/>
            </a:pPr>
            <a:r>
              <a:rPr lang="en-US" sz="2000" dirty="0" smtClean="0"/>
              <a:t>Context</a:t>
            </a:r>
          </a:p>
          <a:p>
            <a:pPr marL="457200" lvl="1" indent="0">
              <a:buNone/>
              <a:defRPr/>
            </a:pPr>
            <a:r>
              <a:rPr lang="en-US" sz="2000" dirty="0" smtClean="0"/>
              <a:t>Technical support and resources needed/available</a:t>
            </a:r>
          </a:p>
          <a:p>
            <a:pPr marL="457200" lvl="1" indent="0">
              <a:buNone/>
              <a:defRPr/>
            </a:pPr>
            <a:r>
              <a:rPr lang="en-US" sz="2000" dirty="0" smtClean="0"/>
              <a:t>Organizational characteristics</a:t>
            </a:r>
          </a:p>
          <a:p>
            <a:pPr>
              <a:buFont typeface="Wingdings 3" pitchFamily="18" charset="2"/>
              <a:buNone/>
              <a:defRPr/>
            </a:pPr>
            <a:r>
              <a:rPr lang="en-US" sz="2400" dirty="0" smtClean="0"/>
              <a:t>	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Annual Grantee Survey Goals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Understand how grantees are implementing CDC’s Colorectal Cancer Control Program (CRCCP),  </a:t>
            </a:r>
            <a:br>
              <a:rPr lang="en-US" dirty="0" smtClean="0"/>
            </a:br>
            <a:endParaRPr lang="en-US" dirty="0" smtClean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Establish a baseline to assess how implementation changes each year, and</a:t>
            </a:r>
            <a:br>
              <a:rPr lang="en-US" dirty="0" smtClean="0"/>
            </a:br>
            <a:endParaRPr lang="en-US" dirty="0" smtClean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Collect information related to technical assistance and training needs.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Methods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dirty="0" smtClean="0"/>
              <a:t>Survey completed by person responsible for day-to-day management of the CRCCP</a:t>
            </a:r>
            <a:br>
              <a:rPr lang="en-US" dirty="0" smtClean="0"/>
            </a:br>
            <a:endParaRPr lang="en-US" dirty="0" smtClean="0"/>
          </a:p>
          <a:p>
            <a:pPr marL="0" indent="0" eaLnBrk="1" hangingPunct="1">
              <a:buNone/>
            </a:pPr>
            <a:r>
              <a:rPr lang="en-US" dirty="0" smtClean="0"/>
              <a:t>Sample: 29 programs (25 states and 4 tribes) across the U.S.</a:t>
            </a:r>
            <a:br>
              <a:rPr lang="en-US" dirty="0" smtClean="0"/>
            </a:br>
            <a:endParaRPr lang="en-US" dirty="0" smtClean="0"/>
          </a:p>
          <a:p>
            <a:pPr marL="0" indent="0" eaLnBrk="1" hangingPunct="1">
              <a:buNone/>
            </a:pPr>
            <a:r>
              <a:rPr lang="en-US" dirty="0" smtClean="0"/>
              <a:t>Design: </a:t>
            </a:r>
            <a:r>
              <a:rPr lang="en-US" dirty="0"/>
              <a:t>O</a:t>
            </a:r>
            <a:r>
              <a:rPr lang="en-US" dirty="0" smtClean="0"/>
              <a:t>nline survey administered annually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D&amp;I Frameworks Guiding Survey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dirty="0" smtClean="0"/>
              <a:t>Conceptual Model</a:t>
            </a:r>
          </a:p>
          <a:p>
            <a:pPr marL="457200" lvl="1" indent="0" eaLnBrk="1" hangingPunct="1">
              <a:buNone/>
            </a:pPr>
            <a:r>
              <a:rPr lang="en-US" dirty="0" smtClean="0"/>
              <a:t>RE-AIM with focus on Adoption, Implementation and Maintenance of 5 Community Guide strategies</a:t>
            </a:r>
          </a:p>
          <a:p>
            <a:pPr marL="914400" lvl="2" indent="0" eaLnBrk="1" hangingPunct="1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marL="457200" lvl="1" indent="0" eaLnBrk="1" hangingPunct="1">
              <a:buNone/>
            </a:pPr>
            <a:r>
              <a:rPr lang="en-US" sz="2400" dirty="0" smtClean="0">
                <a:solidFill>
                  <a:srgbClr val="000000"/>
                </a:solidFill>
              </a:rPr>
              <a:t>Interactive Systems Framework for Dissemination and Implementation (ISF)</a:t>
            </a:r>
          </a:p>
          <a:p>
            <a:pPr marL="914400" lvl="2" indent="0" eaLnBrk="1" hangingPunct="1">
              <a:buNone/>
            </a:pPr>
            <a:r>
              <a:rPr lang="en-US" dirty="0" smtClean="0">
                <a:solidFill>
                  <a:srgbClr val="000000"/>
                </a:solidFill>
              </a:rPr>
              <a:t>Prevention Support System (training and technical assistance)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Survey Administration </a:t>
            </a:r>
            <a:br>
              <a:rPr lang="en-US" dirty="0" smtClean="0"/>
            </a:br>
            <a:r>
              <a:rPr lang="en-US" dirty="0" smtClean="0"/>
              <a:t>&amp; Participation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Survey administered via Web, Nov-Dec 2011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28 of 29 grantees completed the survey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For analyses that follow, denominator = 28 unless noted otherwise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83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mtClean="0"/>
              <a:t>CRCCP Screening provision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41839" y="304800"/>
            <a:ext cx="5429250" cy="374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0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Most Offer Colonoscopy or FIT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4828987"/>
              </p:ext>
            </p:extLst>
          </p:nvPr>
        </p:nvGraphicFramePr>
        <p:xfrm>
          <a:off x="457200" y="1371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5040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US" dirty="0" smtClean="0"/>
              <a:t>Patient Navigators Support Screening Provision at Most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1200"/>
              </a:spcBef>
              <a:buNone/>
            </a:pPr>
            <a:r>
              <a:rPr lang="en-US" dirty="0" smtClean="0"/>
              <a:t>86% report that patient navigators (PN) are in place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dirty="0" smtClean="0"/>
              <a:t>Average CRCCP supports 5 PN across 5 sites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dirty="0" smtClean="0"/>
              <a:t>&gt;90% of those with patient navigators offer:</a:t>
            </a:r>
          </a:p>
          <a:p>
            <a:pPr marL="0" indent="0">
              <a:buNone/>
            </a:pPr>
            <a:r>
              <a:rPr lang="en-US" sz="2400" dirty="0" smtClean="0"/>
              <a:t>Patient education about screening modalities</a:t>
            </a:r>
          </a:p>
          <a:p>
            <a:pPr marL="0" indent="0">
              <a:buNone/>
            </a:pPr>
            <a:r>
              <a:rPr lang="en-US" sz="2400" dirty="0" smtClean="0"/>
              <a:t>Assessing patient barriers to screening</a:t>
            </a:r>
          </a:p>
          <a:p>
            <a:pPr marL="0" indent="0">
              <a:buNone/>
            </a:pPr>
            <a:r>
              <a:rPr lang="en-US" sz="2400" dirty="0" smtClean="0"/>
              <a:t>Tracking patients to complete endoscopy</a:t>
            </a:r>
          </a:p>
          <a:p>
            <a:pPr marL="0" indent="0">
              <a:buNone/>
            </a:pPr>
            <a:r>
              <a:rPr lang="en-US" sz="2400" dirty="0" smtClean="0"/>
              <a:t>Assisting patients dx with cancer to get treatment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9542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mtClean="0"/>
              <a:t>CRCCP Screening promotion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1295400"/>
            <a:ext cx="3190875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527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Most Use </a:t>
            </a:r>
            <a:r>
              <a:rPr lang="en-US" u="sng" dirty="0" smtClean="0"/>
              <a:t>&gt;</a:t>
            </a:r>
            <a:r>
              <a:rPr lang="en-US" dirty="0" smtClean="0"/>
              <a:t> 1 EBI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7200416"/>
              </p:ext>
            </p:extLst>
          </p:nvPr>
        </p:nvGraphicFramePr>
        <p:xfrm>
          <a:off x="533400" y="12954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81000" y="60198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Note. Mean EBIs used = 3.1 (SD = 1.4)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41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Reasons for Choosing EBIs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Among those using each EBI, the most commonly given reasons for choosing EBI were:</a:t>
            </a:r>
          </a:p>
          <a:p>
            <a:pPr marL="514350" indent="-514350">
              <a:buAutoNum type="arabicParenR"/>
            </a:pPr>
            <a:r>
              <a:rPr lang="en-US" dirty="0" smtClean="0"/>
              <a:t>Evidence-based </a:t>
            </a:r>
          </a:p>
          <a:p>
            <a:pPr marL="514350" indent="-514350">
              <a:buAutoNum type="arabicParenR"/>
            </a:pPr>
            <a:r>
              <a:rPr lang="en-US" dirty="0" smtClean="0"/>
              <a:t>Addresses a need we identified</a:t>
            </a:r>
          </a:p>
          <a:p>
            <a:pPr marL="514350" indent="-514350">
              <a:buAutoNum type="arabicParenR"/>
            </a:pPr>
            <a:r>
              <a:rPr lang="en-US" dirty="0" smtClean="0"/>
              <a:t>Increases screening more than other activities</a:t>
            </a:r>
          </a:p>
          <a:p>
            <a:pPr marL="514350" indent="-514350">
              <a:buAutoNum type="arabicParenR"/>
            </a:pPr>
            <a:r>
              <a:rPr lang="en-US" dirty="0" smtClean="0"/>
              <a:t>CDC supports and promotes this strategy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40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1143000"/>
          </a:xfrm>
        </p:spPr>
        <p:txBody>
          <a:bodyPr/>
          <a:lstStyle/>
          <a:p>
            <a:r>
              <a:rPr lang="en-US" dirty="0" smtClean="0"/>
              <a:t>Implementation Ease Varies with EBI… But Less Than Expected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0819238"/>
              </p:ext>
            </p:extLst>
          </p:nvPr>
        </p:nvGraphicFramePr>
        <p:xfrm>
          <a:off x="457200" y="1600200"/>
          <a:ext cx="82296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/>
                <a:gridCol w="1752600"/>
                <a:gridCol w="39624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EBI (N implementing)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Implementation Ease</a:t>
                      </a:r>
                      <a:r>
                        <a:rPr lang="en-US" baseline="30000" dirty="0" smtClean="0"/>
                        <a:t>1</a:t>
                      </a:r>
                      <a:r>
                        <a:rPr lang="en-US" dirty="0" smtClean="0"/>
                        <a:t> , (M, SD)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Facilitators and Barriers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Small media (27)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</a:t>
                      </a:r>
                      <a:r>
                        <a:rPr lang="en-US" baseline="0" dirty="0" smtClean="0"/>
                        <a:t> (1.1)</a:t>
                      </a:r>
                      <a:endParaRPr lang="en-US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en-US" u="sng" dirty="0" smtClean="0"/>
                        <a:t>Facilitators</a:t>
                      </a:r>
                    </a:p>
                    <a:p>
                      <a:r>
                        <a:rPr lang="en-US" dirty="0" smtClean="0"/>
                        <a:t>Off the shelf small media materials</a:t>
                      </a:r>
                    </a:p>
                    <a:p>
                      <a:r>
                        <a:rPr lang="en-US" dirty="0" smtClean="0"/>
                        <a:t>Established</a:t>
                      </a:r>
                      <a:r>
                        <a:rPr lang="en-US" baseline="0" dirty="0" smtClean="0"/>
                        <a:t> partners, processes, and/or systems</a:t>
                      </a:r>
                    </a:p>
                    <a:p>
                      <a:r>
                        <a:rPr lang="en-US" u="sng" baseline="0" dirty="0" smtClean="0"/>
                        <a:t>Barriers</a:t>
                      </a:r>
                    </a:p>
                    <a:p>
                      <a:r>
                        <a:rPr lang="en-US" baseline="0" dirty="0" smtClean="0"/>
                        <a:t>Providers/systems can be challenging to work with</a:t>
                      </a:r>
                    </a:p>
                    <a:p>
                      <a:r>
                        <a:rPr lang="en-US" baseline="0" dirty="0" smtClean="0"/>
                        <a:t>Resources required (both cost and time)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Client</a:t>
                      </a:r>
                      <a:r>
                        <a:rPr lang="en-US" baseline="0" dirty="0" smtClean="0"/>
                        <a:t> reminders (21)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2.2 (0.9)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Reducing structural</a:t>
                      </a:r>
                      <a:r>
                        <a:rPr lang="en-US" baseline="0" dirty="0" smtClean="0"/>
                        <a:t> barriers (14)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3.1</a:t>
                      </a:r>
                      <a:r>
                        <a:rPr lang="en-US" baseline="0" dirty="0" smtClean="0"/>
                        <a:t> (1.3)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Provider reminders (9)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 (1.2)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Provider assessment</a:t>
                      </a:r>
                      <a:r>
                        <a:rPr lang="en-US" baseline="0" dirty="0" smtClean="0"/>
                        <a:t> &amp; feedback (14)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 (1.1)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7200" y="5334000"/>
            <a:ext cx="39666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aseline="30000" dirty="0" smtClean="0"/>
              <a:t>1</a:t>
            </a:r>
            <a:r>
              <a:rPr lang="en-US" sz="1100" dirty="0" smtClean="0"/>
              <a:t> Implementation ease scale: 1=Very Easy to 5=Very Difficult</a:t>
            </a:r>
            <a:endParaRPr lang="en-US" sz="1100" baseline="30000" dirty="0"/>
          </a:p>
        </p:txBody>
      </p:sp>
    </p:spTree>
    <p:extLst>
      <p:ext uri="{BB962C8B-B14F-4D97-AF65-F5344CB8AC3E}">
        <p14:creationId xmlns:p14="http://schemas.microsoft.com/office/powerpoint/2010/main" val="136814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Majority Use PN for Screening 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64% currently use PN</a:t>
            </a:r>
          </a:p>
          <a:p>
            <a:pPr marL="0" indent="0">
              <a:buNone/>
            </a:pPr>
            <a:r>
              <a:rPr lang="en-US" sz="2800" dirty="0" smtClean="0"/>
              <a:t>Of these, average grantee </a:t>
            </a:r>
            <a:r>
              <a:rPr lang="en-US" sz="2800" dirty="0"/>
              <a:t>supports </a:t>
            </a:r>
            <a:r>
              <a:rPr lang="en-US" sz="2800" dirty="0" smtClean="0"/>
              <a:t>6 </a:t>
            </a:r>
            <a:r>
              <a:rPr lang="en-US" sz="2800" dirty="0"/>
              <a:t>PN across 5 </a:t>
            </a:r>
            <a:r>
              <a:rPr lang="en-US" sz="2800" dirty="0" smtClean="0"/>
              <a:t>sites</a:t>
            </a:r>
          </a:p>
          <a:p>
            <a:pPr marL="0" indent="0">
              <a:buNone/>
            </a:pPr>
            <a:r>
              <a:rPr lang="en-US" sz="2800" dirty="0" smtClean="0"/>
              <a:t>Grantees most commonly selected same reasons for using PN as for the 5 EBIs:</a:t>
            </a:r>
          </a:p>
          <a:p>
            <a:pPr marL="514350" indent="-514350">
              <a:buAutoNum type="arabicParenR"/>
            </a:pPr>
            <a:r>
              <a:rPr lang="en-US" sz="2800" dirty="0"/>
              <a:t>Evidence-based </a:t>
            </a:r>
          </a:p>
          <a:p>
            <a:pPr marL="514350" indent="-514350">
              <a:buAutoNum type="arabicParenR"/>
            </a:pPr>
            <a:r>
              <a:rPr lang="en-US" sz="2800" dirty="0"/>
              <a:t>Addresses a need we identified</a:t>
            </a:r>
          </a:p>
          <a:p>
            <a:pPr marL="514350" indent="-514350">
              <a:buAutoNum type="arabicParenR"/>
            </a:pPr>
            <a:r>
              <a:rPr lang="en-US" sz="2800" dirty="0"/>
              <a:t>Increases screening more than other activities</a:t>
            </a:r>
          </a:p>
          <a:p>
            <a:pPr marL="514350" indent="-514350">
              <a:buAutoNum type="arabicParenR"/>
            </a:pPr>
            <a:r>
              <a:rPr lang="en-US" sz="2800" dirty="0"/>
              <a:t>CDC supports and promotes this strategy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87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US" dirty="0" smtClean="0"/>
              <a:t>Majority Use (Or Plan To Use) Other Screening Promotion Strategies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7023597"/>
              </p:ext>
            </p:extLst>
          </p:nvPr>
        </p:nvGraphicFramePr>
        <p:xfrm>
          <a:off x="457200" y="1524001"/>
          <a:ext cx="82296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81000" y="5943600"/>
            <a:ext cx="548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Note. 46% currently use one or more of these interventions; 18% plan to use in next 12 months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80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Desired ebi training and technical assistance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81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Desire for Training Depends on EBI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4918898"/>
              </p:ext>
            </p:extLst>
          </p:nvPr>
        </p:nvGraphicFramePr>
        <p:xfrm>
          <a:off x="457200" y="1371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2003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mtClean="0"/>
              <a:t>Top 5 Training Topics</a:t>
            </a:r>
            <a:endParaRPr lang="en-US" dirty="0"/>
          </a:p>
        </p:txBody>
      </p:sp>
      <p:graphicFrame>
        <p:nvGraphicFramePr>
          <p:cNvPr id="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8021132"/>
              </p:ext>
            </p:extLst>
          </p:nvPr>
        </p:nvGraphicFramePr>
        <p:xfrm>
          <a:off x="457200" y="1600200"/>
          <a:ext cx="8229600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77000"/>
                <a:gridCol w="1752600"/>
              </a:tblGrid>
              <a:tr h="449916">
                <a:tc>
                  <a:txBody>
                    <a:bodyPr/>
                    <a:lstStyle/>
                    <a:p>
                      <a:r>
                        <a:rPr lang="en-US" dirty="0" smtClean="0"/>
                        <a:t>Training 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 (SD)</a:t>
                      </a:r>
                      <a:endParaRPr lang="en-US" dirty="0"/>
                    </a:p>
                  </a:txBody>
                  <a:tcPr/>
                </a:tc>
              </a:tr>
              <a:tr h="449916">
                <a:tc>
                  <a:txBody>
                    <a:bodyPr/>
                    <a:lstStyle/>
                    <a:p>
                      <a:r>
                        <a:rPr lang="en-US" dirty="0" smtClean="0"/>
                        <a:t>Conduct an outcome evaluation of an</a:t>
                      </a:r>
                      <a:r>
                        <a:rPr lang="en-US" baseline="0" dirty="0" smtClean="0"/>
                        <a:t> evidence-based strategy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 (0.8)</a:t>
                      </a:r>
                      <a:endParaRPr lang="en-US" dirty="0"/>
                    </a:p>
                  </a:txBody>
                  <a:tcPr/>
                </a:tc>
              </a:tr>
              <a:tr h="449916">
                <a:tc>
                  <a:txBody>
                    <a:bodyPr/>
                    <a:lstStyle/>
                    <a:p>
                      <a:r>
                        <a:rPr lang="en-US" dirty="0" smtClean="0"/>
                        <a:t>Conduct a process evaluation</a:t>
                      </a:r>
                      <a:r>
                        <a:rPr lang="en-US" baseline="0" dirty="0" smtClean="0"/>
                        <a:t> of an evidence-based strategy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 (0.8)</a:t>
                      </a:r>
                      <a:endParaRPr lang="en-US" dirty="0"/>
                    </a:p>
                  </a:txBody>
                  <a:tcPr/>
                </a:tc>
              </a:tr>
              <a:tr h="776568">
                <a:tc>
                  <a:txBody>
                    <a:bodyPr/>
                    <a:lstStyle/>
                    <a:p>
                      <a:r>
                        <a:rPr lang="en-US" dirty="0" smtClean="0"/>
                        <a:t>Assess the fit of potential strategies or programs with my population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 (0.7)</a:t>
                      </a:r>
                      <a:endParaRPr lang="en-US" dirty="0"/>
                    </a:p>
                  </a:txBody>
                  <a:tcPr/>
                </a:tc>
              </a:tr>
              <a:tr h="449916">
                <a:tc>
                  <a:txBody>
                    <a:bodyPr/>
                    <a:lstStyle/>
                    <a:p>
                      <a:r>
                        <a:rPr lang="en-US" dirty="0" smtClean="0"/>
                        <a:t>Assess the strength</a:t>
                      </a:r>
                      <a:r>
                        <a:rPr lang="en-US" baseline="0" dirty="0" smtClean="0"/>
                        <a:t> of evidence supporting program effectiveness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 (0.8)</a:t>
                      </a:r>
                      <a:endParaRPr lang="en-US" dirty="0"/>
                    </a:p>
                  </a:txBody>
                  <a:tcPr/>
                </a:tc>
              </a:tr>
              <a:tr h="776568">
                <a:tc>
                  <a:txBody>
                    <a:bodyPr/>
                    <a:lstStyle/>
                    <a:p>
                      <a:r>
                        <a:rPr lang="en-US" dirty="0" smtClean="0"/>
                        <a:t>Assess the fit of potential strategies or programs</a:t>
                      </a:r>
                      <a:r>
                        <a:rPr lang="en-US" baseline="0" dirty="0" smtClean="0"/>
                        <a:t> with my organization’s systems, staff, and resources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 (0.8)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200" y="5791200"/>
            <a:ext cx="571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Note. Grantees rated desire for training on each topic 1-3 (3=high desire for training)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8346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Grantees Prefer On-Site or As-Needed Training/TA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6122512"/>
              </p:ext>
            </p:extLst>
          </p:nvPr>
        </p:nvGraphicFramePr>
        <p:xfrm>
          <a:off x="457200" y="15240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9870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10600" cy="1143000"/>
          </a:xfrm>
        </p:spPr>
        <p:txBody>
          <a:bodyPr/>
          <a:lstStyle/>
          <a:p>
            <a:r>
              <a:rPr lang="en-US" dirty="0" smtClean="0"/>
              <a:t>CRCCP Workgroup Products To-Date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2011 survey completed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Abstract submitted to 2012 CDC Cancer Conference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Preliminary findings presented to CDC 3/2012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04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2011-2012 Work Plan 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dirty="0" smtClean="0"/>
              <a:t>Grantee survey</a:t>
            </a:r>
          </a:p>
          <a:p>
            <a:pPr marL="457200" lvl="1" indent="0">
              <a:buNone/>
              <a:defRPr/>
            </a:pPr>
            <a:r>
              <a:rPr lang="en-US" dirty="0" smtClean="0"/>
              <a:t>Complete analyses – March/April 2012</a:t>
            </a:r>
          </a:p>
          <a:p>
            <a:pPr marL="914400" lvl="2" indent="0">
              <a:buNone/>
              <a:defRPr/>
            </a:pPr>
            <a:r>
              <a:rPr lang="en-US" dirty="0" smtClean="0"/>
              <a:t>Report back to grantees &amp; CDC</a:t>
            </a:r>
          </a:p>
          <a:p>
            <a:pPr marL="457200" lvl="1" indent="0">
              <a:buNone/>
              <a:defRPr/>
            </a:pPr>
            <a:r>
              <a:rPr lang="en-US" dirty="0" smtClean="0"/>
              <a:t>Revise survey for 2012 (2</a:t>
            </a:r>
            <a:r>
              <a:rPr lang="en-US" baseline="30000" dirty="0" smtClean="0"/>
              <a:t>nd</a:t>
            </a:r>
            <a:r>
              <a:rPr lang="en-US" dirty="0" smtClean="0"/>
              <a:t> administration July 2012) &amp; adapt for non-funded states</a:t>
            </a:r>
          </a:p>
          <a:p>
            <a:pPr marL="457200" lvl="1" indent="0">
              <a:buNone/>
              <a:defRPr/>
            </a:pPr>
            <a:r>
              <a:rPr lang="en-US" sz="2400" dirty="0"/>
              <a:t>	</a:t>
            </a:r>
            <a:r>
              <a:rPr lang="en-US" sz="2400" dirty="0" smtClean="0"/>
              <a:t>Sub working groups identified </a:t>
            </a:r>
          </a:p>
          <a:p>
            <a:pPr marL="457200" lvl="1" indent="0">
              <a:buNone/>
              <a:defRPr/>
            </a:pPr>
            <a:r>
              <a:rPr lang="en-US" dirty="0" smtClean="0"/>
              <a:t>Manuscripts</a:t>
            </a:r>
          </a:p>
          <a:p>
            <a:pPr marL="914400" lvl="1" indent="-457200">
              <a:buNone/>
              <a:defRPr/>
            </a:pPr>
            <a:r>
              <a:rPr lang="en-US" sz="2400" dirty="0"/>
              <a:t>	</a:t>
            </a:r>
            <a:r>
              <a:rPr lang="en-US" sz="2400" dirty="0" smtClean="0"/>
              <a:t>Two possible papers led by our workgroup</a:t>
            </a:r>
          </a:p>
          <a:p>
            <a:pPr marL="914400" lvl="1" indent="-457200">
              <a:buNone/>
              <a:defRPr/>
            </a:pPr>
            <a:r>
              <a:rPr lang="en-US" sz="2400" dirty="0"/>
              <a:t>	</a:t>
            </a:r>
            <a:r>
              <a:rPr lang="en-US" sz="2400" dirty="0" smtClean="0"/>
              <a:t>Possible participation in additional papers led by CDC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2011-2012 Work Plan 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dirty="0" smtClean="0"/>
              <a:t>Case studies with high and low-implementers</a:t>
            </a:r>
          </a:p>
          <a:p>
            <a:pPr marL="457200" lvl="1" indent="0">
              <a:buNone/>
              <a:defRPr/>
            </a:pPr>
            <a:r>
              <a:rPr lang="en-US" dirty="0" smtClean="0"/>
              <a:t>Identify cases &amp; topics – March 2012</a:t>
            </a:r>
          </a:p>
          <a:p>
            <a:pPr marL="457200" lvl="1" indent="0">
              <a:buNone/>
              <a:defRPr/>
            </a:pPr>
            <a:r>
              <a:rPr lang="en-US" dirty="0" smtClean="0"/>
              <a:t>Design case study methods – March-April 2012</a:t>
            </a:r>
          </a:p>
          <a:p>
            <a:pPr marL="457200" lvl="1" indent="0">
              <a:buNone/>
              <a:defRPr/>
            </a:pPr>
            <a:r>
              <a:rPr lang="en-US" dirty="0" smtClean="0"/>
              <a:t>Conduct case studies/interviews – May-June 2012</a:t>
            </a:r>
          </a:p>
          <a:p>
            <a:pPr marL="457200" lvl="1" indent="0">
              <a:buNone/>
              <a:defRPr/>
            </a:pPr>
            <a:r>
              <a:rPr lang="en-US" dirty="0" smtClean="0"/>
              <a:t>Analyze findings – June-July 2012</a:t>
            </a:r>
          </a:p>
          <a:p>
            <a:pPr marL="457200" lvl="1" indent="0">
              <a:buNone/>
              <a:defRPr/>
            </a:pPr>
            <a:r>
              <a:rPr lang="en-US" dirty="0" smtClean="0"/>
              <a:t>Write paper(s)/abstracts – July-September 2012</a:t>
            </a:r>
          </a:p>
          <a:p>
            <a:pPr marL="274638" lvl="1" indent="0">
              <a:buFont typeface="Wingdings 3" pitchFamily="18" charset="2"/>
              <a:buNone/>
              <a:defRPr/>
            </a:pPr>
            <a:endParaRPr lang="en-US" dirty="0" smtClean="0"/>
          </a:p>
          <a:p>
            <a:pPr marL="0" indent="0">
              <a:buNone/>
              <a:defRPr/>
            </a:pPr>
            <a:r>
              <a:rPr lang="en-US" dirty="0" smtClean="0"/>
              <a:t>Develop work plan/research questions for 2012-2013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Questions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  <a:p>
            <a:pPr eaLnBrk="1" hangingPunct="1">
              <a:buFont typeface="Wingdings 3" pitchFamily="18" charset="2"/>
              <a:buNone/>
            </a:pPr>
            <a:endParaRPr lang="en-US" dirty="0" smtClean="0"/>
          </a:p>
        </p:txBody>
      </p:sp>
      <p:pic>
        <p:nvPicPr>
          <p:cNvPr id="28676" name="Picture 6" descr="C:\Users\Cam Escoffery\AppData\Local\Microsoft\Windows\Temporary Internet Files\Content.IE5\EYECDOUX\MP9004395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06563"/>
            <a:ext cx="64008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TextBox 5"/>
          <p:cNvSpPr txBox="1">
            <a:spLocks noChangeArrowheads="1"/>
          </p:cNvSpPr>
          <p:nvPr/>
        </p:nvSpPr>
        <p:spPr bwMode="auto">
          <a:xfrm>
            <a:off x="895952" y="5257800"/>
            <a:ext cx="75819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latin typeface="Gill Sans MT" pitchFamily="34" charset="0"/>
              </a:rPr>
              <a:t>Peggy Hannon		Cam Escoffery		Annette Maxwell</a:t>
            </a:r>
          </a:p>
          <a:p>
            <a:pPr eaLnBrk="1" hangingPunct="1"/>
            <a:r>
              <a:rPr lang="en-US" dirty="0">
                <a:latin typeface="Gill Sans MT" pitchFamily="34" charset="0"/>
              </a:rPr>
              <a:t>peggyh@u.washington.edu	cescoff@emory.edu	amaxwell@ucla.edu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CRCCP Workgroup Members</a:t>
            </a:r>
          </a:p>
        </p:txBody>
      </p:sp>
      <p:sp>
        <p:nvSpPr>
          <p:cNvPr id="10243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CPCRN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" y="2133600"/>
            <a:ext cx="4038600" cy="4572000"/>
          </a:xfrm>
        </p:spPr>
        <p:txBody>
          <a:bodyPr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Jennifer Allen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Andrea Dwyer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Michelle Carvalho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Cam Escoffery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Peggy Hannon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James Hebert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Jennifer </a:t>
            </a:r>
            <a:r>
              <a:rPr lang="en-US" dirty="0" err="1" smtClean="0"/>
              <a:t>Leeman</a:t>
            </a:r>
            <a:endParaRPr lang="en-US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Lily Liang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Matt Kreuter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Annette Maxwell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err="1" smtClean="0"/>
              <a:t>Marlana</a:t>
            </a:r>
            <a:r>
              <a:rPr lang="en-US" dirty="0" smtClean="0"/>
              <a:t> Kohn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Sandra Morones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Debbie Pfeiffer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Sally Vernon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Thuy Vu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Rebecca Williams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smtClean="0"/>
              <a:t>And others!</a:t>
            </a:r>
            <a:endParaRPr lang="en-US" dirty="0"/>
          </a:p>
        </p:txBody>
      </p:sp>
      <p:sp>
        <p:nvSpPr>
          <p:cNvPr id="10244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CDC</a:t>
            </a:r>
          </a:p>
        </p:txBody>
      </p:sp>
      <p:sp>
        <p:nvSpPr>
          <p:cNvPr id="10246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dirty="0" smtClean="0"/>
              <a:t>Amy DeGroff</a:t>
            </a:r>
          </a:p>
          <a:p>
            <a:pPr marL="0" indent="0" eaLnBrk="1" hangingPunct="1">
              <a:buNone/>
            </a:pPr>
            <a:r>
              <a:rPr lang="en-US" dirty="0" smtClean="0"/>
              <a:t>Vicki Bernard</a:t>
            </a:r>
          </a:p>
          <a:p>
            <a:pPr marL="0" indent="0" eaLnBrk="1" hangingPunct="1">
              <a:buNone/>
            </a:pPr>
            <a:r>
              <a:rPr lang="en-US" dirty="0" smtClean="0"/>
              <a:t>Kathi Wilson</a:t>
            </a:r>
          </a:p>
          <a:p>
            <a:pPr marL="0" indent="0" eaLnBrk="1" hangingPunct="1">
              <a:buNone/>
            </a:pPr>
            <a:r>
              <a:rPr lang="en-US" dirty="0" smtClean="0"/>
              <a:t>And others!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PCRN simple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CPCRN Simplified</Template>
  <TotalTime>589</TotalTime>
  <Words>778</Words>
  <Application>Microsoft Office PowerPoint</Application>
  <PresentationFormat>On-screen Show (4:3)</PresentationFormat>
  <Paragraphs>168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CPCRN simple template</vt:lpstr>
      <vt:lpstr>CRCCP Workgroup Update: Grantee Survey Early Findings &amp; Next Steps</vt:lpstr>
      <vt:lpstr>CDC's Colorectal Cancer Control Program (CRCCP)</vt:lpstr>
      <vt:lpstr>CRCCP Grantees</vt:lpstr>
      <vt:lpstr>Overall Workgroup Goals</vt:lpstr>
      <vt:lpstr>Annual Grantee Survey Goals</vt:lpstr>
      <vt:lpstr>Methods</vt:lpstr>
      <vt:lpstr>D&amp;I Frameworks Guiding Survey</vt:lpstr>
      <vt:lpstr>Survey Administration  &amp; Participation</vt:lpstr>
      <vt:lpstr>PowerPoint Presentation</vt:lpstr>
      <vt:lpstr>Most Offer Colonoscopy or FIT</vt:lpstr>
      <vt:lpstr>Patient Navigators Support Screening Provision at Most Programs</vt:lpstr>
      <vt:lpstr>PowerPoint Presentation</vt:lpstr>
      <vt:lpstr>Most Use &gt; 1 EBI</vt:lpstr>
      <vt:lpstr>Reasons for Choosing EBIs</vt:lpstr>
      <vt:lpstr>Implementation Ease Varies with EBI… But Less Than Expected</vt:lpstr>
      <vt:lpstr>Majority Use PN for Screening Promotion</vt:lpstr>
      <vt:lpstr>Majority Use (Or Plan To Use) Other Screening Promotion Strategies</vt:lpstr>
      <vt:lpstr>Desired ebi training and technical assistance</vt:lpstr>
      <vt:lpstr>Desire for Training Depends on EBI</vt:lpstr>
      <vt:lpstr>PowerPoint Presentation</vt:lpstr>
      <vt:lpstr>Grantees Prefer On-Site or As-Needed Training/TA</vt:lpstr>
      <vt:lpstr>CRCCP Workgroup Products To-Date</vt:lpstr>
      <vt:lpstr>2011-2012 Work Plan Next Steps</vt:lpstr>
      <vt:lpstr>2011-2012 Work Plan Next Steps</vt:lpstr>
      <vt:lpstr>Questions</vt:lpstr>
      <vt:lpstr>CRCCP Workgroup Members</vt:lpstr>
    </vt:vector>
  </TitlesOfParts>
  <Company>Emory University - RSPH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Escoffery</dc:creator>
  <cp:lastModifiedBy>Ribisl Group</cp:lastModifiedBy>
  <cp:revision>56</cp:revision>
  <dcterms:created xsi:type="dcterms:W3CDTF">2011-09-07T13:19:39Z</dcterms:created>
  <dcterms:modified xsi:type="dcterms:W3CDTF">2012-03-20T14:25:18Z</dcterms:modified>
</cp:coreProperties>
</file>