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6" r:id="rId1"/>
    <p:sldMasterId id="2147483826" r:id="rId2"/>
  </p:sldMasterIdLst>
  <p:notesMasterIdLst>
    <p:notesMasterId r:id="rId18"/>
  </p:notesMasterIdLst>
  <p:handoutMasterIdLst>
    <p:handoutMasterId r:id="rId19"/>
  </p:handoutMasterIdLst>
  <p:sldIdLst>
    <p:sldId id="291" r:id="rId3"/>
    <p:sldId id="267" r:id="rId4"/>
    <p:sldId id="273" r:id="rId5"/>
    <p:sldId id="292" r:id="rId6"/>
    <p:sldId id="293" r:id="rId7"/>
    <p:sldId id="294" r:id="rId8"/>
    <p:sldId id="276" r:id="rId9"/>
    <p:sldId id="272" r:id="rId10"/>
    <p:sldId id="295" r:id="rId11"/>
    <p:sldId id="296" r:id="rId12"/>
    <p:sldId id="271" r:id="rId13"/>
    <p:sldId id="285" r:id="rId14"/>
    <p:sldId id="288" r:id="rId15"/>
    <p:sldId id="289" r:id="rId16"/>
    <p:sldId id="290" r:id="rId1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ＭＳ Ｐゴシック" pitchFamily="-106" charset="-128"/>
        <a:cs typeface="+mn-cs"/>
      </a:defRPr>
    </a:lvl1pPr>
    <a:lvl2pPr marL="457200" algn="l" rtl="0" fontAlgn="base">
      <a:spcBef>
        <a:spcPct val="0"/>
      </a:spcBef>
      <a:spcAft>
        <a:spcPct val="0"/>
      </a:spcAft>
      <a:defRPr kern="1200">
        <a:solidFill>
          <a:schemeClr val="tx1"/>
        </a:solidFill>
        <a:latin typeface="Arial" charset="0"/>
        <a:ea typeface="ＭＳ Ｐゴシック" pitchFamily="-106" charset="-128"/>
        <a:cs typeface="+mn-cs"/>
      </a:defRPr>
    </a:lvl2pPr>
    <a:lvl3pPr marL="914400" algn="l" rtl="0" fontAlgn="base">
      <a:spcBef>
        <a:spcPct val="0"/>
      </a:spcBef>
      <a:spcAft>
        <a:spcPct val="0"/>
      </a:spcAft>
      <a:defRPr kern="1200">
        <a:solidFill>
          <a:schemeClr val="tx1"/>
        </a:solidFill>
        <a:latin typeface="Arial" charset="0"/>
        <a:ea typeface="ＭＳ Ｐゴシック" pitchFamily="-106" charset="-128"/>
        <a:cs typeface="+mn-cs"/>
      </a:defRPr>
    </a:lvl3pPr>
    <a:lvl4pPr marL="1371600" algn="l" rtl="0" fontAlgn="base">
      <a:spcBef>
        <a:spcPct val="0"/>
      </a:spcBef>
      <a:spcAft>
        <a:spcPct val="0"/>
      </a:spcAft>
      <a:defRPr kern="1200">
        <a:solidFill>
          <a:schemeClr val="tx1"/>
        </a:solidFill>
        <a:latin typeface="Arial" charset="0"/>
        <a:ea typeface="ＭＳ Ｐゴシック" pitchFamily="-106" charset="-128"/>
        <a:cs typeface="+mn-cs"/>
      </a:defRPr>
    </a:lvl4pPr>
    <a:lvl5pPr marL="1828800" algn="l" rtl="0" fontAlgn="base">
      <a:spcBef>
        <a:spcPct val="0"/>
      </a:spcBef>
      <a:spcAft>
        <a:spcPct val="0"/>
      </a:spcAft>
      <a:defRPr kern="1200">
        <a:solidFill>
          <a:schemeClr val="tx1"/>
        </a:solidFill>
        <a:latin typeface="Arial" charset="0"/>
        <a:ea typeface="ＭＳ Ｐゴシック" pitchFamily="-106" charset="-128"/>
        <a:cs typeface="+mn-cs"/>
      </a:defRPr>
    </a:lvl5pPr>
    <a:lvl6pPr marL="2286000" algn="l" defTabSz="914400" rtl="0" eaLnBrk="1" latinLnBrk="0" hangingPunct="1">
      <a:defRPr kern="1200">
        <a:solidFill>
          <a:schemeClr val="tx1"/>
        </a:solidFill>
        <a:latin typeface="Arial" charset="0"/>
        <a:ea typeface="ＭＳ Ｐゴシック" pitchFamily="-106" charset="-128"/>
        <a:cs typeface="+mn-cs"/>
      </a:defRPr>
    </a:lvl6pPr>
    <a:lvl7pPr marL="2743200" algn="l" defTabSz="914400" rtl="0" eaLnBrk="1" latinLnBrk="0" hangingPunct="1">
      <a:defRPr kern="1200">
        <a:solidFill>
          <a:schemeClr val="tx1"/>
        </a:solidFill>
        <a:latin typeface="Arial" charset="0"/>
        <a:ea typeface="ＭＳ Ｐゴシック" pitchFamily="-106" charset="-128"/>
        <a:cs typeface="+mn-cs"/>
      </a:defRPr>
    </a:lvl7pPr>
    <a:lvl8pPr marL="3200400" algn="l" defTabSz="914400" rtl="0" eaLnBrk="1" latinLnBrk="0" hangingPunct="1">
      <a:defRPr kern="1200">
        <a:solidFill>
          <a:schemeClr val="tx1"/>
        </a:solidFill>
        <a:latin typeface="Arial" charset="0"/>
        <a:ea typeface="ＭＳ Ｐゴシック" pitchFamily="-106" charset="-128"/>
        <a:cs typeface="+mn-cs"/>
      </a:defRPr>
    </a:lvl8pPr>
    <a:lvl9pPr marL="3657600" algn="l" defTabSz="914400" rtl="0" eaLnBrk="1" latinLnBrk="0" hangingPunct="1">
      <a:defRPr kern="1200">
        <a:solidFill>
          <a:schemeClr val="tx1"/>
        </a:solidFill>
        <a:latin typeface="Arial" charset="0"/>
        <a:ea typeface="ＭＳ Ｐゴシック" pitchFamily="-106"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D347"/>
    <a:srgbClr val="079D60"/>
    <a:srgbClr val="A94180"/>
    <a:srgbClr val="92D050"/>
    <a:srgbClr val="775C7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52993" autoAdjust="0"/>
  </p:normalViewPr>
  <p:slideViewPr>
    <p:cSldViewPr snapToGrid="0">
      <p:cViewPr>
        <p:scale>
          <a:sx n="100" d="100"/>
          <a:sy n="100" d="100"/>
        </p:scale>
        <p:origin x="-1600" y="-8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67" d="100"/>
          <a:sy n="67" d="100"/>
        </p:scale>
        <p:origin x="-1930" y="-8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20" Type="http://schemas.openxmlformats.org/officeDocument/2006/relationships/printerSettings" Target="printerSettings/printerSettings1.bin"/><Relationship Id="rId21" Type="http://schemas.openxmlformats.org/officeDocument/2006/relationships/presProps" Target="presProps.xml"/><Relationship Id="rId22" Type="http://schemas.openxmlformats.org/officeDocument/2006/relationships/viewProps" Target="viewProps.xml"/><Relationship Id="rId23" Type="http://schemas.openxmlformats.org/officeDocument/2006/relationships/theme" Target="theme/theme1.xml"/><Relationship Id="rId24" Type="http://schemas.openxmlformats.org/officeDocument/2006/relationships/tableStyles" Target="tableStyles.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notesMaster" Target="notesMasters/notesMaster1.xml"/><Relationship Id="rId19" Type="http://schemas.openxmlformats.org/officeDocument/2006/relationships/handoutMaster" Target="handoutMasters/handoutMaster1.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smtClean="0">
                <a:latin typeface="Calibri" pitchFamily="-106" charset="0"/>
              </a:defRPr>
            </a:lvl1pPr>
          </a:lstStyle>
          <a:p>
            <a:pPr>
              <a:defRPr/>
            </a:pP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smtClean="0">
                <a:latin typeface="Calibri" pitchFamily="-106" charset="0"/>
              </a:defRPr>
            </a:lvl1pPr>
          </a:lstStyle>
          <a:p>
            <a:pPr>
              <a:defRPr/>
            </a:pPr>
            <a:fld id="{77158801-058E-4B6D-92E4-BFA6147C5E51}" type="datetime1">
              <a:rPr lang="en-US"/>
              <a:pPr>
                <a:defRPr/>
              </a:pPr>
              <a:t>3/21/12</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smtClean="0">
                <a:latin typeface="Calibri" pitchFamily="-106" charset="0"/>
              </a:defRPr>
            </a:lvl1pPr>
          </a:lstStyle>
          <a:p>
            <a:pPr>
              <a:defRPr/>
            </a:pP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smtClean="0">
                <a:latin typeface="Calibri" pitchFamily="-106" charset="0"/>
              </a:defRPr>
            </a:lvl1pPr>
          </a:lstStyle>
          <a:p>
            <a:pPr>
              <a:defRPr/>
            </a:pPr>
            <a:fld id="{220170D3-999A-43F3-A934-CF3EAC0A0536}" type="slidenum">
              <a:rPr lang="en-US"/>
              <a:pPr>
                <a:defRPr/>
              </a:pPr>
              <a:t>‹#›</a:t>
            </a:fld>
            <a:endParaRPr lang="en-US"/>
          </a:p>
        </p:txBody>
      </p:sp>
    </p:spTree>
    <p:extLst>
      <p:ext uri="{BB962C8B-B14F-4D97-AF65-F5344CB8AC3E}">
        <p14:creationId xmlns:p14="http://schemas.microsoft.com/office/powerpoint/2010/main" val="352129437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smtClean="0"/>
            </a:lvl1pPr>
          </a:lstStyle>
          <a:p>
            <a:pPr>
              <a:defRPr/>
            </a:pPr>
            <a:fld id="{B13A02A1-72FA-460B-AE92-10210A9DF325}" type="datetime1">
              <a:rPr lang="en-US"/>
              <a:pPr>
                <a:defRPr/>
              </a:pPr>
              <a:t>3/21/12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wrap="square" lIns="91440" tIns="45720" rIns="91440" bIns="45720" numCol="1" anchor="ctr" anchorCtr="0" compatLnSpc="1">
            <a:prstTxWarp prst="textNoShape">
              <a:avLst/>
            </a:prstTxWarp>
          </a:bodyP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smtClean="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smtClean="0"/>
            </a:lvl1pPr>
          </a:lstStyle>
          <a:p>
            <a:pPr>
              <a:defRPr/>
            </a:pPr>
            <a:fld id="{962F82C9-B9CB-49D2-B28F-DA1475FEEEF2}" type="slidenum">
              <a:rPr lang="en-US"/>
              <a:pPr>
                <a:defRPr/>
              </a:pPr>
              <a:t>‹#›</a:t>
            </a:fld>
            <a:endParaRPr lang="en-US"/>
          </a:p>
        </p:txBody>
      </p:sp>
    </p:spTree>
    <p:extLst>
      <p:ext uri="{BB962C8B-B14F-4D97-AF65-F5344CB8AC3E}">
        <p14:creationId xmlns:p14="http://schemas.microsoft.com/office/powerpoint/2010/main" val="600666657"/>
      </p:ext>
    </p:extLst>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ＭＳ Ｐゴシック" pitchFamily="-106" charset="-128"/>
        <a:cs typeface="ＭＳ Ｐゴシック" pitchFamily="-106" charset="-128"/>
      </a:defRPr>
    </a:lvl1pPr>
    <a:lvl2pPr marL="457200" algn="l" defTabSz="457200" rtl="0" eaLnBrk="0" fontAlgn="base" hangingPunct="0">
      <a:spcBef>
        <a:spcPct val="30000"/>
      </a:spcBef>
      <a:spcAft>
        <a:spcPct val="0"/>
      </a:spcAft>
      <a:defRPr sz="1200" kern="1200">
        <a:solidFill>
          <a:schemeClr val="tx1"/>
        </a:solidFill>
        <a:latin typeface="+mn-lt"/>
        <a:ea typeface="ＭＳ Ｐゴシック" pitchFamily="-106" charset="-128"/>
        <a:cs typeface="+mn-cs"/>
      </a:defRPr>
    </a:lvl2pPr>
    <a:lvl3pPr marL="914400" algn="l" defTabSz="457200" rtl="0" eaLnBrk="0" fontAlgn="base" hangingPunct="0">
      <a:spcBef>
        <a:spcPct val="30000"/>
      </a:spcBef>
      <a:spcAft>
        <a:spcPct val="0"/>
      </a:spcAft>
      <a:defRPr sz="1200" kern="1200">
        <a:solidFill>
          <a:schemeClr val="tx1"/>
        </a:solidFill>
        <a:latin typeface="+mn-lt"/>
        <a:ea typeface="ＭＳ Ｐゴシック" pitchFamily="-106" charset="-128"/>
        <a:cs typeface="+mn-cs"/>
      </a:defRPr>
    </a:lvl3pPr>
    <a:lvl4pPr marL="1371600" algn="l" defTabSz="457200" rtl="0" eaLnBrk="0" fontAlgn="base" hangingPunct="0">
      <a:spcBef>
        <a:spcPct val="30000"/>
      </a:spcBef>
      <a:spcAft>
        <a:spcPct val="0"/>
      </a:spcAft>
      <a:defRPr sz="1200" kern="1200">
        <a:solidFill>
          <a:schemeClr val="tx1"/>
        </a:solidFill>
        <a:latin typeface="+mn-lt"/>
        <a:ea typeface="ＭＳ Ｐゴシック" pitchFamily="-106" charset="-128"/>
        <a:cs typeface="+mn-cs"/>
      </a:defRPr>
    </a:lvl4pPr>
    <a:lvl5pPr marL="1828800" algn="l" defTabSz="457200" rtl="0" eaLnBrk="0" fontAlgn="base" hangingPunct="0">
      <a:spcBef>
        <a:spcPct val="30000"/>
      </a:spcBef>
      <a:spcAft>
        <a:spcPct val="0"/>
      </a:spcAft>
      <a:defRPr sz="1200" kern="1200">
        <a:solidFill>
          <a:schemeClr val="tx1"/>
        </a:solidFill>
        <a:latin typeface="+mn-lt"/>
        <a:ea typeface="ＭＳ Ｐゴシック" pitchFamily="-106"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p:spPr>
      </p:sp>
      <p:sp>
        <p:nvSpPr>
          <p:cNvPr id="20483" name="Notes Placeholder 2"/>
          <p:cNvSpPr>
            <a:spLocks noGrp="1"/>
          </p:cNvSpPr>
          <p:nvPr>
            <p:ph type="body" idx="1"/>
          </p:nvPr>
        </p:nvSpPr>
        <p:spPr bwMode="auto">
          <a:noFill/>
        </p:spPr>
        <p:txBody>
          <a:bodyPr/>
          <a:lstStyle/>
          <a:p>
            <a:pPr eaLnBrk="1" hangingPunct="1">
              <a:spcBef>
                <a:spcPct val="0"/>
              </a:spcBef>
            </a:pPr>
            <a:r>
              <a:rPr lang="en-US" dirty="0" err="1" smtClean="0"/>
              <a:t>Roshan</a:t>
            </a:r>
            <a:endParaRPr lang="en-US" dirty="0" smtClean="0"/>
          </a:p>
        </p:txBody>
      </p:sp>
      <p:sp>
        <p:nvSpPr>
          <p:cNvPr id="20484" name="Slide Number Placeholder 3"/>
          <p:cNvSpPr>
            <a:spLocks noGrp="1"/>
          </p:cNvSpPr>
          <p:nvPr>
            <p:ph type="sldNum" sz="quarter" idx="5"/>
          </p:nvPr>
        </p:nvSpPr>
        <p:spPr bwMode="auto">
          <a:noFill/>
          <a:ln>
            <a:miter lim="800000"/>
            <a:headEnd/>
            <a:tailEnd/>
          </a:ln>
        </p:spPr>
        <p:txBody>
          <a:bodyPr/>
          <a:lstStyle/>
          <a:p>
            <a:fld id="{0FB56D73-C3C8-4105-B3E7-DE6E2987DE73}" type="slidenum">
              <a:rPr lang="en-US"/>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err="1" smtClean="0"/>
              <a:t>Roshan</a:t>
            </a:r>
            <a:endParaRPr lang="en-US" dirty="0" smtClean="0"/>
          </a:p>
          <a:p>
            <a:r>
              <a:rPr lang="en-US" dirty="0" smtClean="0"/>
              <a:t>Three CPCRN sites</a:t>
            </a:r>
            <a:r>
              <a:rPr lang="en-US" baseline="0" dirty="0" smtClean="0"/>
              <a:t> participated in the process of data collection: UCLA, Texas and UW in Seattle</a:t>
            </a:r>
          </a:p>
          <a:p>
            <a:endParaRPr lang="en-US" baseline="0" dirty="0" smtClean="0"/>
          </a:p>
          <a:p>
            <a:r>
              <a:rPr lang="en-US" baseline="0" dirty="0" smtClean="0"/>
              <a:t>We initiated this work as a subgroup of the larger HPV group in November of 2008, following the Los Angeles meeting</a:t>
            </a:r>
          </a:p>
          <a:p>
            <a:endParaRPr lang="en-US" baseline="0" dirty="0" smtClean="0"/>
          </a:p>
          <a:p>
            <a:r>
              <a:rPr lang="en-US" baseline="0" dirty="0" smtClean="0"/>
              <a:t>We utilized the Health Behavior Framework to develop a core set of 24 HPV vaccine survey items-used the survey we initially developed at UCLA and had translated into Spanish as a starting point</a:t>
            </a:r>
            <a:endParaRPr lang="en-US" dirty="0"/>
          </a:p>
        </p:txBody>
      </p:sp>
      <p:sp>
        <p:nvSpPr>
          <p:cNvPr id="4" name="Slide Number Placeholder 3"/>
          <p:cNvSpPr>
            <a:spLocks noGrp="1"/>
          </p:cNvSpPr>
          <p:nvPr>
            <p:ph type="sldNum" sz="quarter" idx="10"/>
          </p:nvPr>
        </p:nvSpPr>
        <p:spPr/>
        <p:txBody>
          <a:bodyPr/>
          <a:lstStyle/>
          <a:p>
            <a:pPr>
              <a:defRPr/>
            </a:pPr>
            <a:fld id="{962F82C9-B9CB-49D2-B28F-DA1475FEEEF2}" type="slidenum">
              <a:rPr lang="en-US" smtClean="0"/>
              <a:pPr>
                <a:defRPr/>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err="1" smtClean="0"/>
              <a:t>Roshan</a:t>
            </a:r>
            <a:endParaRPr lang="en-US" dirty="0"/>
          </a:p>
        </p:txBody>
      </p:sp>
      <p:sp>
        <p:nvSpPr>
          <p:cNvPr id="4" name="Slide Number Placeholder 3"/>
          <p:cNvSpPr>
            <a:spLocks noGrp="1"/>
          </p:cNvSpPr>
          <p:nvPr>
            <p:ph type="sldNum" sz="quarter" idx="10"/>
          </p:nvPr>
        </p:nvSpPr>
        <p:spPr/>
        <p:txBody>
          <a:bodyPr/>
          <a:lstStyle/>
          <a:p>
            <a:pPr>
              <a:defRPr/>
            </a:pPr>
            <a:fld id="{962F82C9-B9CB-49D2-B28F-DA1475FEEEF2}" type="slidenum">
              <a:rPr lang="en-US" smtClean="0"/>
              <a:pPr>
                <a:defRPr/>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Gloria:</a:t>
            </a:r>
            <a:r>
              <a:rPr lang="en-US" baseline="0" dirty="0" smtClean="0"/>
              <a:t> </a:t>
            </a:r>
            <a:r>
              <a:rPr lang="en-US" dirty="0" smtClean="0"/>
              <a:t>We would also like to describe some recently</a:t>
            </a:r>
            <a:r>
              <a:rPr lang="en-US" baseline="0" dirty="0" smtClean="0"/>
              <a:t> funded HPV grants that developed in part as a result of our pilot research….UCLA submitted an R01 that recently received a fundable score in review and if funded will start shortly…</a:t>
            </a:r>
          </a:p>
          <a:p>
            <a:r>
              <a:rPr lang="en-US" baseline="0" dirty="0" smtClean="0"/>
              <a:t>University of Washington…recently received an R21…and University of Texas has received funding for three HPV focused projects over the past several years…</a:t>
            </a:r>
            <a:endParaRPr lang="en-US" dirty="0"/>
          </a:p>
        </p:txBody>
      </p:sp>
      <p:sp>
        <p:nvSpPr>
          <p:cNvPr id="4" name="Slide Number Placeholder 3"/>
          <p:cNvSpPr>
            <a:spLocks noGrp="1"/>
          </p:cNvSpPr>
          <p:nvPr>
            <p:ph type="sldNum" sz="quarter" idx="10"/>
          </p:nvPr>
        </p:nvSpPr>
        <p:spPr/>
        <p:txBody>
          <a:bodyPr/>
          <a:lstStyle/>
          <a:p>
            <a:pPr>
              <a:defRPr/>
            </a:pPr>
            <a:fld id="{962F82C9-B9CB-49D2-B28F-DA1475FEEEF2}" type="slidenum">
              <a:rPr lang="en-US" smtClean="0"/>
              <a:pPr>
                <a:defRPr/>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Beth: In</a:t>
            </a:r>
            <a:r>
              <a:rPr lang="en-US" baseline="0" dirty="0" smtClean="0"/>
              <a:t> summary, we found moderate rates of vaccine awareness but low rates of uptake of the vaccine and fairly low intentions to vaccinate among parents of unvaccinated girls…Data suggest some areas where we may want to intervene to ….increase awareness, perceptions of vaccine efficacy and to reassure parents of the vaccine’s safety…it will be important to engage providers in the decision-making process…as they appear to play an important role as we have seen across other preventive health behaviors, and particularly in Latino samples</a:t>
            </a:r>
            <a:endParaRPr lang="en-US" dirty="0"/>
          </a:p>
        </p:txBody>
      </p:sp>
      <p:sp>
        <p:nvSpPr>
          <p:cNvPr id="4" name="Slide Number Placeholder 3"/>
          <p:cNvSpPr>
            <a:spLocks noGrp="1"/>
          </p:cNvSpPr>
          <p:nvPr>
            <p:ph type="sldNum" sz="quarter" idx="10"/>
          </p:nvPr>
        </p:nvSpPr>
        <p:spPr/>
        <p:txBody>
          <a:bodyPr/>
          <a:lstStyle/>
          <a:p>
            <a:pPr>
              <a:defRPr/>
            </a:pPr>
            <a:fld id="{962F82C9-B9CB-49D2-B28F-DA1475FEEEF2}" type="slidenum">
              <a:rPr lang="en-US" smtClean="0"/>
              <a:pPr>
                <a:defRPr/>
              </a:pPr>
              <a:t>7</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dirty="0" smtClean="0"/>
              <a:t>Beth: We also wanted</a:t>
            </a:r>
            <a:r>
              <a:rPr lang="en-US" baseline="0" dirty="0" smtClean="0"/>
              <a:t> to discuss potential options for moving forward as a group….</a:t>
            </a:r>
          </a:p>
          <a:p>
            <a:endParaRPr lang="en-US" baseline="0" dirty="0" smtClean="0"/>
          </a:p>
          <a:p>
            <a:r>
              <a:rPr lang="en-US" baseline="0" dirty="0" smtClean="0"/>
              <a:t>We could consider implementing the survey in additional populations: Asian subgroups, African Americans</a:t>
            </a:r>
          </a:p>
          <a:p>
            <a:endParaRPr lang="en-US" baseline="0" dirty="0" smtClean="0"/>
          </a:p>
          <a:p>
            <a:r>
              <a:rPr lang="en-US" baseline="0" dirty="0" smtClean="0"/>
              <a:t>Another possibility is to adapt evidence-based interventions that have been used successfully for other vaccines or preventive health services to promote use of the HPV vaccine among Latinos or other groups…</a:t>
            </a:r>
          </a:p>
          <a:p>
            <a:endParaRPr lang="en-US" baseline="0" dirty="0" smtClean="0"/>
          </a:p>
          <a:p>
            <a:r>
              <a:rPr lang="en-US" baseline="0" dirty="0" smtClean="0"/>
              <a:t>We also think it is important to consider system or provider-based interventions….</a:t>
            </a:r>
          </a:p>
          <a:p>
            <a:r>
              <a:rPr lang="en-US" baseline="0" dirty="0" smtClean="0"/>
              <a:t>We may want to assess the feasibility of incorporating a focus on HPV into our work with FQHCs or potentially as a next step in that work</a:t>
            </a:r>
          </a:p>
          <a:p>
            <a:endParaRPr lang="en-US" baseline="0" dirty="0" smtClean="0"/>
          </a:p>
          <a:p>
            <a:r>
              <a:rPr lang="en-US" baseline="0" dirty="0" smtClean="0"/>
              <a:t>Similar to the work Texas is doing and previous network collaborations…we could explore the feasibility of using 2-1-1 for delivery of HPV vaccine education</a:t>
            </a:r>
          </a:p>
          <a:p>
            <a:endParaRPr lang="en-US" baseline="0" dirty="0" smtClean="0"/>
          </a:p>
          <a:p>
            <a:r>
              <a:rPr lang="en-US" baseline="0" dirty="0" smtClean="0"/>
              <a:t>Consider opportunities to delivery HPV vaccine education and testing education to women seeking cancer screening, particularly mothers of girls who are eligible for the vaccine</a:t>
            </a:r>
          </a:p>
          <a:p>
            <a:endParaRPr lang="en-US" baseline="0" dirty="0" smtClean="0"/>
          </a:p>
          <a:p>
            <a:r>
              <a:rPr lang="en-US" baseline="0" dirty="0" smtClean="0"/>
              <a:t>These are our initial ideas and we are interested in exploring these or other option to move forward the networks collective efforts in the area of HPV</a:t>
            </a:r>
            <a:endParaRPr lang="en-US" dirty="0"/>
          </a:p>
        </p:txBody>
      </p:sp>
      <p:sp>
        <p:nvSpPr>
          <p:cNvPr id="4" name="Slide Number Placeholder 3"/>
          <p:cNvSpPr>
            <a:spLocks noGrp="1"/>
          </p:cNvSpPr>
          <p:nvPr>
            <p:ph type="sldNum" sz="quarter" idx="10"/>
          </p:nvPr>
        </p:nvSpPr>
        <p:spPr/>
        <p:txBody>
          <a:bodyPr/>
          <a:lstStyle/>
          <a:p>
            <a:pPr>
              <a:defRPr/>
            </a:pPr>
            <a:fld id="{962F82C9-B9CB-49D2-B28F-DA1475FEEEF2}" type="slidenum">
              <a:rPr lang="en-US" smtClean="0"/>
              <a:pPr>
                <a:defRPr/>
              </a:pPr>
              <a:t>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Gloria:</a:t>
            </a:r>
            <a:r>
              <a:rPr lang="en-US" baseline="0" dirty="0" smtClean="0"/>
              <a:t> </a:t>
            </a:r>
            <a:r>
              <a:rPr lang="en-US" dirty="0" smtClean="0"/>
              <a:t>We would also like to describe some recently</a:t>
            </a:r>
            <a:r>
              <a:rPr lang="en-US" baseline="0" dirty="0" smtClean="0"/>
              <a:t> funded HPV grants that developed in part as a result of our pilot research….UCLA submitted an R01 that recently received a fundable score in review and if funded will start shortly…</a:t>
            </a:r>
          </a:p>
          <a:p>
            <a:r>
              <a:rPr lang="en-US" baseline="0" dirty="0" smtClean="0"/>
              <a:t>University of Washington…recently received an R21…and University of Texas has received funding for three HPV focused projects over the past several years…</a:t>
            </a:r>
            <a:endParaRPr lang="en-US" dirty="0"/>
          </a:p>
        </p:txBody>
      </p:sp>
      <p:sp>
        <p:nvSpPr>
          <p:cNvPr id="4" name="Slide Number Placeholder 3"/>
          <p:cNvSpPr>
            <a:spLocks noGrp="1"/>
          </p:cNvSpPr>
          <p:nvPr>
            <p:ph type="sldNum" sz="quarter" idx="10"/>
          </p:nvPr>
        </p:nvSpPr>
        <p:spPr/>
        <p:txBody>
          <a:bodyPr/>
          <a:lstStyle/>
          <a:p>
            <a:pPr>
              <a:defRPr/>
            </a:pPr>
            <a:fld id="{962F82C9-B9CB-49D2-B28F-DA1475FEEEF2}" type="slidenum">
              <a:rPr lang="en-US" smtClean="0"/>
              <a:pPr>
                <a:defRPr/>
              </a:pPr>
              <a:t>11</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Gloria</a:t>
            </a:r>
            <a:endParaRPr lang="en-US" dirty="0"/>
          </a:p>
        </p:txBody>
      </p:sp>
      <p:sp>
        <p:nvSpPr>
          <p:cNvPr id="4" name="Slide Number Placeholder 3"/>
          <p:cNvSpPr>
            <a:spLocks noGrp="1"/>
          </p:cNvSpPr>
          <p:nvPr>
            <p:ph type="sldNum" sz="quarter" idx="10"/>
          </p:nvPr>
        </p:nvSpPr>
        <p:spPr/>
        <p:txBody>
          <a:bodyPr/>
          <a:lstStyle/>
          <a:p>
            <a:pPr>
              <a:defRPr/>
            </a:pPr>
            <a:fld id="{962F82C9-B9CB-49D2-B28F-DA1475FEEEF2}" type="slidenum">
              <a:rPr lang="en-US" smtClean="0"/>
              <a:pPr>
                <a:defRPr/>
              </a:pPr>
              <a:t>12</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Gloria</a:t>
            </a:r>
            <a:endParaRPr lang="en-US" dirty="0"/>
          </a:p>
        </p:txBody>
      </p:sp>
      <p:sp>
        <p:nvSpPr>
          <p:cNvPr id="4" name="Slide Number Placeholder 3"/>
          <p:cNvSpPr>
            <a:spLocks noGrp="1"/>
          </p:cNvSpPr>
          <p:nvPr>
            <p:ph type="sldNum" sz="quarter" idx="10"/>
          </p:nvPr>
        </p:nvSpPr>
        <p:spPr/>
        <p:txBody>
          <a:bodyPr/>
          <a:lstStyle/>
          <a:p>
            <a:pPr>
              <a:defRPr/>
            </a:pPr>
            <a:fld id="{962F82C9-B9CB-49D2-B28F-DA1475FEEEF2}" type="slidenum">
              <a:rPr lang="en-US" smtClean="0"/>
              <a:pPr>
                <a:defRPr/>
              </a:pPr>
              <a:t>13</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Gloria</a:t>
            </a:r>
            <a:endParaRPr lang="en-US" dirty="0"/>
          </a:p>
        </p:txBody>
      </p:sp>
      <p:sp>
        <p:nvSpPr>
          <p:cNvPr id="4" name="Slide Number Placeholder 3"/>
          <p:cNvSpPr>
            <a:spLocks noGrp="1"/>
          </p:cNvSpPr>
          <p:nvPr>
            <p:ph type="sldNum" sz="quarter" idx="10"/>
          </p:nvPr>
        </p:nvSpPr>
        <p:spPr/>
        <p:txBody>
          <a:bodyPr/>
          <a:lstStyle/>
          <a:p>
            <a:pPr>
              <a:defRPr/>
            </a:pPr>
            <a:fld id="{962F82C9-B9CB-49D2-B28F-DA1475FEEEF2}" type="slidenum">
              <a:rPr lang="en-US" smtClean="0"/>
              <a:pPr>
                <a:defRPr/>
              </a:pPr>
              <a:t>14</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Gloria:</a:t>
            </a:r>
            <a:r>
              <a:rPr lang="en-US" baseline="0" dirty="0" smtClean="0"/>
              <a:t> </a:t>
            </a:r>
            <a:r>
              <a:rPr lang="en-US" dirty="0" smtClean="0"/>
              <a:t>UCLA</a:t>
            </a:r>
            <a:r>
              <a:rPr lang="en-US" baseline="0" dirty="0" smtClean="0"/>
              <a:t> submitted an NCI R01 proposal in March of 2011</a:t>
            </a:r>
          </a:p>
          <a:p>
            <a:endParaRPr lang="en-US" baseline="0" dirty="0" smtClean="0"/>
          </a:p>
          <a:p>
            <a:r>
              <a:rPr lang="en-US" baseline="0" dirty="0" smtClean="0"/>
              <a:t>The project is a collaboration between UCLA and the Los Angeles County Department of Public Health</a:t>
            </a:r>
          </a:p>
          <a:p>
            <a:endParaRPr lang="en-US" baseline="0" dirty="0" smtClean="0"/>
          </a:p>
          <a:p>
            <a:r>
              <a:rPr lang="en-US" baseline="0" dirty="0" smtClean="0"/>
              <a:t>The goals is to use a randomized trial design to evaluate a ….</a:t>
            </a:r>
          </a:p>
          <a:p>
            <a:endParaRPr lang="en-US" baseline="0" dirty="0" smtClean="0"/>
          </a:p>
          <a:p>
            <a:r>
              <a:rPr lang="en-US" baseline="0" dirty="0" smtClean="0"/>
              <a:t>The intervention will be delivered via a multi-lingual telephone education and service referral hotline already being operated by the county</a:t>
            </a:r>
          </a:p>
          <a:p>
            <a:endParaRPr lang="en-US" baseline="0" dirty="0" smtClean="0"/>
          </a:p>
          <a:p>
            <a:r>
              <a:rPr lang="en-US" baseline="0" dirty="0" smtClean="0"/>
              <a:t>Intervention is utilizing existing infrastructure to facilitate dissemination of the intervention if found to be effective…the intervention that will be implemented was considered feasible for delivery by a county health department…</a:t>
            </a:r>
          </a:p>
          <a:p>
            <a:endParaRPr lang="en-US" baseline="0" dirty="0" smtClean="0"/>
          </a:p>
          <a:p>
            <a:r>
              <a:rPr lang="en-US" baseline="0" dirty="0" smtClean="0"/>
              <a:t>The multi-component intervention will include brief telephone education and companion print materials….and as importantly referral of mothers to a clinic offering low cost/free vaccine </a:t>
            </a:r>
            <a:endParaRPr lang="en-US" dirty="0"/>
          </a:p>
        </p:txBody>
      </p:sp>
      <p:sp>
        <p:nvSpPr>
          <p:cNvPr id="4" name="Slide Number Placeholder 3"/>
          <p:cNvSpPr>
            <a:spLocks noGrp="1"/>
          </p:cNvSpPr>
          <p:nvPr>
            <p:ph type="sldNum" sz="quarter" idx="10"/>
          </p:nvPr>
        </p:nvSpPr>
        <p:spPr/>
        <p:txBody>
          <a:bodyPr/>
          <a:lstStyle/>
          <a:p>
            <a:pPr>
              <a:defRPr/>
            </a:pPr>
            <a:fld id="{962F82C9-B9CB-49D2-B28F-DA1475FEEEF2}" type="slidenum">
              <a:rPr lang="en-US" smtClean="0"/>
              <a:pPr>
                <a:defRPr/>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no footer">
    <p:spTree>
      <p:nvGrpSpPr>
        <p:cNvPr id="1" name=""/>
        <p:cNvGrpSpPr/>
        <p:nvPr/>
      </p:nvGrpSpPr>
      <p:grpSpPr>
        <a:xfrm>
          <a:off x="0" y="0"/>
          <a:ext cx="0" cy="0"/>
          <a:chOff x="0" y="0"/>
          <a:chExt cx="0" cy="0"/>
        </a:xfrm>
      </p:grpSpPr>
      <p:sp>
        <p:nvSpPr>
          <p:cNvPr id="5" name="Rectangle 4"/>
          <p:cNvSpPr/>
          <p:nvPr userDrawn="1"/>
        </p:nvSpPr>
        <p:spPr>
          <a:xfrm>
            <a:off x="0" y="5943600"/>
            <a:ext cx="9144000" cy="914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a typeface="ＭＳ Ｐゴシック" pitchFamily="-106" charset="-128"/>
            </a:endParaRPr>
          </a:p>
        </p:txBody>
      </p:sp>
      <p:sp>
        <p:nvSpPr>
          <p:cNvPr id="7" name="Content Placeholder 2"/>
          <p:cNvSpPr>
            <a:spLocks noGrp="1"/>
          </p:cNvSpPr>
          <p:nvPr>
            <p:ph idx="1"/>
          </p:nvPr>
        </p:nvSpPr>
        <p:spPr>
          <a:xfrm>
            <a:off x="723106" y="1461170"/>
            <a:ext cx="7697787" cy="4602163"/>
          </a:xfrm>
          <a:prstGeom prst="rect">
            <a:avLst/>
          </a:prstGeom>
        </p:spPr>
        <p:txBody>
          <a:bodyPr>
            <a:normAutofit/>
          </a:bodyPr>
          <a:lstStyle>
            <a:lvl1pPr>
              <a:spcBef>
                <a:spcPts val="2200"/>
              </a:spcBef>
              <a:buClr>
                <a:srgbClr val="089A62"/>
              </a:buClr>
              <a:buSzPct val="150000"/>
              <a:buFont typeface="Arial" pitchFamily="34" charset="0"/>
              <a:buChar char="•"/>
              <a:defRPr sz="2600">
                <a:solidFill>
                  <a:schemeClr val="tx1"/>
                </a:solidFill>
              </a:defRPr>
            </a:lvl1pPr>
            <a:lvl2pPr>
              <a:spcBef>
                <a:spcPts val="600"/>
              </a:spcBef>
              <a:buClr>
                <a:srgbClr val="00B050"/>
              </a:buClr>
              <a:buSzPct val="100000"/>
              <a:buFont typeface="Arial" pitchFamily="34" charset="0"/>
              <a:buChar char="•"/>
              <a:defRPr sz="2400">
                <a:solidFill>
                  <a:schemeClr val="tx1"/>
                </a:solidFill>
              </a:defRPr>
            </a:lvl2pPr>
            <a:lvl3pPr>
              <a:spcBef>
                <a:spcPts val="600"/>
              </a:spcBef>
              <a:buClr>
                <a:srgbClr val="00B050"/>
              </a:buClr>
              <a:buSzPct val="100000"/>
              <a:buFont typeface="Arial" pitchFamily="34" charset="0"/>
              <a:buChar char="•"/>
              <a:defRPr sz="2200">
                <a:solidFill>
                  <a:schemeClr val="tx1"/>
                </a:solidFill>
              </a:defRPr>
            </a:lvl3pPr>
            <a:lvl4pPr>
              <a:spcBef>
                <a:spcPts val="600"/>
              </a:spcBef>
              <a:buClr>
                <a:schemeClr val="accent5">
                  <a:lumMod val="75000"/>
                </a:schemeClr>
              </a:buClr>
              <a:buSzPct val="100000"/>
              <a:buFont typeface="Arial" pitchFamily="34" charset="0"/>
              <a:buChar char="•"/>
              <a:defRPr>
                <a:solidFill>
                  <a:schemeClr val="tx1"/>
                </a:solidFill>
              </a:defRPr>
            </a:lvl4pPr>
            <a:lvl5pPr>
              <a:spcBef>
                <a:spcPts val="600"/>
              </a:spcBef>
              <a:buClr>
                <a:schemeClr val="accent5">
                  <a:lumMod val="75000"/>
                </a:schemeClr>
              </a:buClr>
              <a:buSzPct val="100000"/>
              <a:buFont typeface="Arial" pitchFamily="34" charset="0"/>
              <a:buChar char="•"/>
              <a:defRPr>
                <a:solidFill>
                  <a:schemeClr val="tx1"/>
                </a:solidFill>
              </a:defRPr>
            </a:lvl5pPr>
          </a:lstStyle>
          <a:p>
            <a:pPr lvl="0"/>
            <a:r>
              <a:rPr lang="en-US" dirty="0" smtClean="0"/>
              <a:t>Click to edit Master text styles</a:t>
            </a:r>
          </a:p>
          <a:p>
            <a:pPr lvl="1"/>
            <a:r>
              <a:rPr lang="en-US" dirty="0" smtClean="0"/>
              <a:t>Second level</a:t>
            </a:r>
          </a:p>
          <a:p>
            <a:pPr lvl="2"/>
            <a:r>
              <a:rPr lang="en-US" dirty="0" smtClean="0"/>
              <a:t>Third level</a:t>
            </a:r>
          </a:p>
        </p:txBody>
      </p:sp>
      <p:grpSp>
        <p:nvGrpSpPr>
          <p:cNvPr id="4" name="Group 4"/>
          <p:cNvGrpSpPr>
            <a:grpSpLocks/>
          </p:cNvGrpSpPr>
          <p:nvPr userDrawn="1"/>
        </p:nvGrpSpPr>
        <p:grpSpPr bwMode="auto">
          <a:xfrm>
            <a:off x="6137275" y="5616575"/>
            <a:ext cx="2887663" cy="1136650"/>
            <a:chOff x="1079" y="511"/>
            <a:chExt cx="1819" cy="716"/>
          </a:xfrm>
        </p:grpSpPr>
        <p:pic>
          <p:nvPicPr>
            <p:cNvPr id="6" name="Picture 5"/>
            <p:cNvPicPr>
              <a:picLocks noChangeAspect="1" noChangeArrowheads="1"/>
            </p:cNvPicPr>
            <p:nvPr/>
          </p:nvPicPr>
          <p:blipFill>
            <a:blip r:embed="rId2" cstate="print"/>
            <a:srcRect l="32700" t="18124" r="53073" b="74306"/>
            <a:stretch>
              <a:fillRect/>
            </a:stretch>
          </p:blipFill>
          <p:spPr bwMode="auto">
            <a:xfrm>
              <a:off x="1175" y="585"/>
              <a:ext cx="1639" cy="545"/>
            </a:xfrm>
            <a:prstGeom prst="rect">
              <a:avLst/>
            </a:prstGeom>
            <a:noFill/>
            <a:ln w="9525">
              <a:noFill/>
              <a:miter lim="800000"/>
              <a:headEnd/>
              <a:tailEnd/>
            </a:ln>
            <a:effectLst/>
          </p:spPr>
        </p:pic>
        <p:sp>
          <p:nvSpPr>
            <p:cNvPr id="8" name="AutoShape 6"/>
            <p:cNvSpPr>
              <a:spLocks noChangeArrowheads="1"/>
            </p:cNvSpPr>
            <p:nvPr/>
          </p:nvSpPr>
          <p:spPr bwMode="auto">
            <a:xfrm rot="3140004">
              <a:off x="1115" y="488"/>
              <a:ext cx="133" cy="198"/>
            </a:xfrm>
            <a:prstGeom prst="moon">
              <a:avLst>
                <a:gd name="adj" fmla="val 65343"/>
              </a:avLst>
            </a:prstGeom>
            <a:solidFill>
              <a:srgbClr val="FFFFFF"/>
            </a:solidFill>
            <a:ln w="9525">
              <a:solidFill>
                <a:schemeClr val="bg1"/>
              </a:solidFill>
              <a:miter lim="800000"/>
              <a:headEnd/>
              <a:tailEnd/>
            </a:ln>
            <a:effectLst/>
          </p:spPr>
          <p:txBody>
            <a:bodyPr wrap="none" anchor="ctr"/>
            <a:lstStyle/>
            <a:p>
              <a:endParaRPr lang="en-US"/>
            </a:p>
          </p:txBody>
        </p:sp>
        <p:sp>
          <p:nvSpPr>
            <p:cNvPr id="9" name="AutoShape 7"/>
            <p:cNvSpPr>
              <a:spLocks noChangeArrowheads="1"/>
            </p:cNvSpPr>
            <p:nvPr/>
          </p:nvSpPr>
          <p:spPr bwMode="auto">
            <a:xfrm rot="7656359">
              <a:off x="2732" y="479"/>
              <a:ext cx="133" cy="198"/>
            </a:xfrm>
            <a:prstGeom prst="moon">
              <a:avLst>
                <a:gd name="adj" fmla="val 65343"/>
              </a:avLst>
            </a:prstGeom>
            <a:solidFill>
              <a:srgbClr val="FFFFFF"/>
            </a:solidFill>
            <a:ln w="9525">
              <a:solidFill>
                <a:schemeClr val="bg1"/>
              </a:solidFill>
              <a:miter lim="800000"/>
              <a:headEnd/>
              <a:tailEnd/>
            </a:ln>
            <a:effectLst/>
          </p:spPr>
          <p:txBody>
            <a:bodyPr wrap="none" anchor="ctr"/>
            <a:lstStyle/>
            <a:p>
              <a:endParaRPr lang="en-US"/>
            </a:p>
          </p:txBody>
        </p:sp>
        <p:sp>
          <p:nvSpPr>
            <p:cNvPr id="10" name="AutoShape 8"/>
            <p:cNvSpPr>
              <a:spLocks noChangeArrowheads="1"/>
            </p:cNvSpPr>
            <p:nvPr/>
          </p:nvSpPr>
          <p:spPr bwMode="auto">
            <a:xfrm rot="13275710">
              <a:off x="2745" y="1029"/>
              <a:ext cx="133" cy="198"/>
            </a:xfrm>
            <a:prstGeom prst="moon">
              <a:avLst>
                <a:gd name="adj" fmla="val 65343"/>
              </a:avLst>
            </a:prstGeom>
            <a:solidFill>
              <a:srgbClr val="FFFFFF"/>
            </a:solidFill>
            <a:ln w="9525">
              <a:solidFill>
                <a:schemeClr val="bg1"/>
              </a:solidFill>
              <a:miter lim="800000"/>
              <a:headEnd/>
              <a:tailEnd/>
            </a:ln>
            <a:effectLst/>
          </p:spPr>
          <p:txBody>
            <a:bodyPr wrap="none" anchor="ctr"/>
            <a:lstStyle/>
            <a:p>
              <a:endParaRPr lang="en-US"/>
            </a:p>
          </p:txBody>
        </p:sp>
        <p:sp>
          <p:nvSpPr>
            <p:cNvPr id="11" name="AutoShape 9"/>
            <p:cNvSpPr>
              <a:spLocks noChangeArrowheads="1"/>
            </p:cNvSpPr>
            <p:nvPr/>
          </p:nvSpPr>
          <p:spPr bwMode="auto">
            <a:xfrm rot="-3023254">
              <a:off x="1111" y="1028"/>
              <a:ext cx="133" cy="198"/>
            </a:xfrm>
            <a:prstGeom prst="moon">
              <a:avLst>
                <a:gd name="adj" fmla="val 65343"/>
              </a:avLst>
            </a:prstGeom>
            <a:solidFill>
              <a:srgbClr val="FFFFFF"/>
            </a:solidFill>
            <a:ln w="9525">
              <a:solidFill>
                <a:schemeClr val="bg1"/>
              </a:solidFill>
              <a:miter lim="800000"/>
              <a:headEnd/>
              <a:tailEnd/>
            </a:ln>
            <a:effectLst/>
          </p:spPr>
          <p:txBody>
            <a:bodyPr wrap="none" anchor="ctr"/>
            <a:lstStyle/>
            <a:p>
              <a:endParaRPr lang="en-US"/>
            </a:p>
          </p:txBody>
        </p:sp>
      </p:grpSp>
      <p:sp>
        <p:nvSpPr>
          <p:cNvPr id="12" name="Title 11"/>
          <p:cNvSpPr>
            <a:spLocks noGrp="1"/>
          </p:cNvSpPr>
          <p:nvPr>
            <p:ph type="title"/>
          </p:nvPr>
        </p:nvSpPr>
        <p:spPr>
          <a:xfrm>
            <a:off x="457200" y="274638"/>
            <a:ext cx="8229600" cy="1143000"/>
          </a:xfrm>
          <a:prstGeom prst="rect">
            <a:avLst/>
          </a:prstGeom>
        </p:spPr>
        <p:txBody>
          <a:bodyPr/>
          <a:lstStyle>
            <a:lvl1pPr>
              <a:defRPr b="1">
                <a:solidFill>
                  <a:schemeClr val="tx2">
                    <a:lumMod val="60000"/>
                    <a:lumOff val="40000"/>
                  </a:schemeClr>
                </a:solidFill>
                <a:latin typeface="+mn-lt"/>
              </a:defRPr>
            </a:lvl1pPr>
          </a:lstStyle>
          <a:p>
            <a:r>
              <a:rPr lang="en-US" dirty="0"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BA3260A-D851-4D68-9593-6B9E1A51ABE4}" type="datetimeFigureOut">
              <a:rPr lang="en-US" smtClean="0">
                <a:solidFill>
                  <a:prstClr val="black">
                    <a:tint val="75000"/>
                  </a:prstClr>
                </a:solidFill>
              </a:rPr>
              <a:pPr/>
              <a:t>3/21/12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178D40B-48D0-4770-B9F5-E1301D8AF9F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A3260A-D851-4D68-9593-6B9E1A51ABE4}" type="datetimeFigureOut">
              <a:rPr lang="en-US" smtClean="0">
                <a:solidFill>
                  <a:prstClr val="black">
                    <a:tint val="75000"/>
                  </a:prstClr>
                </a:solidFill>
              </a:rPr>
              <a:pPr/>
              <a:t>3/21/12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178D40B-48D0-4770-B9F5-E1301D8AF9F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BA3260A-D851-4D68-9593-6B9E1A51ABE4}" type="datetimeFigureOut">
              <a:rPr lang="en-US" smtClean="0">
                <a:solidFill>
                  <a:prstClr val="black">
                    <a:tint val="75000"/>
                  </a:prstClr>
                </a:solidFill>
              </a:rPr>
              <a:pPr/>
              <a:t>3/21/12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178D40B-48D0-4770-B9F5-E1301D8AF9F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BA3260A-D851-4D68-9593-6B9E1A51ABE4}" type="datetimeFigureOut">
              <a:rPr lang="en-US" smtClean="0">
                <a:solidFill>
                  <a:prstClr val="black">
                    <a:tint val="75000"/>
                  </a:prstClr>
                </a:solidFill>
              </a:rPr>
              <a:pPr/>
              <a:t>3/21/12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178D40B-48D0-4770-B9F5-E1301D8AF9F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BA3260A-D851-4D68-9593-6B9E1A51ABE4}" type="datetimeFigureOut">
              <a:rPr lang="en-US" smtClean="0">
                <a:solidFill>
                  <a:prstClr val="black">
                    <a:tint val="75000"/>
                  </a:prstClr>
                </a:solidFill>
              </a:rPr>
              <a:pPr/>
              <a:t>3/21/12</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178D40B-48D0-4770-B9F5-E1301D8AF9F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BA3260A-D851-4D68-9593-6B9E1A51ABE4}" type="datetimeFigureOut">
              <a:rPr lang="en-US" smtClean="0">
                <a:solidFill>
                  <a:prstClr val="black">
                    <a:tint val="75000"/>
                  </a:prstClr>
                </a:solidFill>
              </a:rPr>
              <a:pPr/>
              <a:t>3/21/12</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178D40B-48D0-4770-B9F5-E1301D8AF9F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A3260A-D851-4D68-9593-6B9E1A51ABE4}" type="datetimeFigureOut">
              <a:rPr lang="en-US" smtClean="0">
                <a:solidFill>
                  <a:prstClr val="black">
                    <a:tint val="75000"/>
                  </a:prstClr>
                </a:solidFill>
              </a:rPr>
              <a:pPr/>
              <a:t>3/21/12</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178D40B-48D0-4770-B9F5-E1301D8AF9F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A3260A-D851-4D68-9593-6B9E1A51ABE4}" type="datetimeFigureOut">
              <a:rPr lang="en-US" smtClean="0">
                <a:solidFill>
                  <a:prstClr val="black">
                    <a:tint val="75000"/>
                  </a:prstClr>
                </a:solidFill>
              </a:rPr>
              <a:pPr/>
              <a:t>3/21/12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178D40B-48D0-4770-B9F5-E1301D8AF9F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A3260A-D851-4D68-9593-6B9E1A51ABE4}" type="datetimeFigureOut">
              <a:rPr lang="en-US" smtClean="0">
                <a:solidFill>
                  <a:prstClr val="black">
                    <a:tint val="75000"/>
                  </a:prstClr>
                </a:solidFill>
              </a:rPr>
              <a:pPr/>
              <a:t>3/21/12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178D40B-48D0-4770-B9F5-E1301D8AF9F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A3260A-D851-4D68-9593-6B9E1A51ABE4}" type="datetimeFigureOut">
              <a:rPr lang="en-US" smtClean="0">
                <a:solidFill>
                  <a:prstClr val="black">
                    <a:tint val="75000"/>
                  </a:prstClr>
                </a:solidFill>
              </a:rPr>
              <a:pPr/>
              <a:t>3/21/12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178D40B-48D0-4770-B9F5-E1301D8AF9F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A3260A-D851-4D68-9593-6B9E1A51ABE4}" type="datetimeFigureOut">
              <a:rPr lang="en-US" smtClean="0">
                <a:solidFill>
                  <a:prstClr val="black">
                    <a:tint val="75000"/>
                  </a:prstClr>
                </a:solidFill>
              </a:rPr>
              <a:pPr/>
              <a:t>3/21/12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178D40B-48D0-4770-B9F5-E1301D8AF9F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no footer">
    <p:spTree>
      <p:nvGrpSpPr>
        <p:cNvPr id="1" name=""/>
        <p:cNvGrpSpPr/>
        <p:nvPr/>
      </p:nvGrpSpPr>
      <p:grpSpPr>
        <a:xfrm>
          <a:off x="0" y="0"/>
          <a:ext cx="0" cy="0"/>
          <a:chOff x="0" y="0"/>
          <a:chExt cx="0" cy="0"/>
        </a:xfrm>
      </p:grpSpPr>
      <p:sp>
        <p:nvSpPr>
          <p:cNvPr id="5" name="Rectangle 4"/>
          <p:cNvSpPr/>
          <p:nvPr userDrawn="1"/>
        </p:nvSpPr>
        <p:spPr>
          <a:xfrm>
            <a:off x="0" y="5943600"/>
            <a:ext cx="9144000" cy="914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rgbClr val="FFFFFF"/>
              </a:solidFill>
              <a:ea typeface="ＭＳ Ｐゴシック" pitchFamily="-106" charset="-128"/>
            </a:endParaRPr>
          </a:p>
        </p:txBody>
      </p:sp>
      <p:sp>
        <p:nvSpPr>
          <p:cNvPr id="7" name="Content Placeholder 2"/>
          <p:cNvSpPr>
            <a:spLocks noGrp="1"/>
          </p:cNvSpPr>
          <p:nvPr>
            <p:ph idx="1"/>
          </p:nvPr>
        </p:nvSpPr>
        <p:spPr>
          <a:xfrm>
            <a:off x="723106" y="1461170"/>
            <a:ext cx="7697787" cy="4602163"/>
          </a:xfrm>
          <a:prstGeom prst="rect">
            <a:avLst/>
          </a:prstGeom>
        </p:spPr>
        <p:txBody>
          <a:bodyPr>
            <a:normAutofit/>
          </a:bodyPr>
          <a:lstStyle>
            <a:lvl1pPr>
              <a:spcBef>
                <a:spcPts val="2200"/>
              </a:spcBef>
              <a:buClr>
                <a:srgbClr val="089A62"/>
              </a:buClr>
              <a:buSzPct val="150000"/>
              <a:buFont typeface="Arial" pitchFamily="34" charset="0"/>
              <a:buChar char="•"/>
              <a:defRPr sz="2600">
                <a:solidFill>
                  <a:schemeClr val="tx1"/>
                </a:solidFill>
              </a:defRPr>
            </a:lvl1pPr>
            <a:lvl2pPr>
              <a:spcBef>
                <a:spcPts val="600"/>
              </a:spcBef>
              <a:buClr>
                <a:srgbClr val="00B050"/>
              </a:buClr>
              <a:buSzPct val="100000"/>
              <a:buFont typeface="Arial" pitchFamily="34" charset="0"/>
              <a:buChar char="•"/>
              <a:defRPr sz="2400">
                <a:solidFill>
                  <a:schemeClr val="tx1"/>
                </a:solidFill>
              </a:defRPr>
            </a:lvl2pPr>
            <a:lvl3pPr>
              <a:spcBef>
                <a:spcPts val="600"/>
              </a:spcBef>
              <a:buClr>
                <a:srgbClr val="00B050"/>
              </a:buClr>
              <a:buSzPct val="100000"/>
              <a:buFont typeface="Arial" pitchFamily="34" charset="0"/>
              <a:buChar char="•"/>
              <a:defRPr sz="2200">
                <a:solidFill>
                  <a:schemeClr val="tx1"/>
                </a:solidFill>
              </a:defRPr>
            </a:lvl3pPr>
            <a:lvl4pPr>
              <a:spcBef>
                <a:spcPts val="600"/>
              </a:spcBef>
              <a:buClr>
                <a:schemeClr val="accent5">
                  <a:lumMod val="75000"/>
                </a:schemeClr>
              </a:buClr>
              <a:buSzPct val="100000"/>
              <a:buFont typeface="Arial" pitchFamily="34" charset="0"/>
              <a:buChar char="•"/>
              <a:defRPr>
                <a:solidFill>
                  <a:schemeClr val="tx1"/>
                </a:solidFill>
              </a:defRPr>
            </a:lvl4pPr>
            <a:lvl5pPr>
              <a:spcBef>
                <a:spcPts val="600"/>
              </a:spcBef>
              <a:buClr>
                <a:schemeClr val="accent5">
                  <a:lumMod val="75000"/>
                </a:schemeClr>
              </a:buClr>
              <a:buSzPct val="100000"/>
              <a:buFont typeface="Arial" pitchFamily="34" charset="0"/>
              <a:buChar char="•"/>
              <a:defRPr>
                <a:solidFill>
                  <a:schemeClr val="tx1"/>
                </a:solidFill>
              </a:defRPr>
            </a:lvl5pPr>
          </a:lstStyle>
          <a:p>
            <a:pPr lvl="0"/>
            <a:r>
              <a:rPr lang="en-US" dirty="0" smtClean="0"/>
              <a:t>Click to edit Master text styles</a:t>
            </a:r>
          </a:p>
          <a:p>
            <a:pPr lvl="1"/>
            <a:r>
              <a:rPr lang="en-US" dirty="0" smtClean="0"/>
              <a:t>Second level</a:t>
            </a:r>
          </a:p>
          <a:p>
            <a:pPr lvl="2"/>
            <a:r>
              <a:rPr lang="en-US" dirty="0" smtClean="0"/>
              <a:t>Third level</a:t>
            </a:r>
          </a:p>
        </p:txBody>
      </p:sp>
      <p:grpSp>
        <p:nvGrpSpPr>
          <p:cNvPr id="2" name="Group 4"/>
          <p:cNvGrpSpPr>
            <a:grpSpLocks/>
          </p:cNvGrpSpPr>
          <p:nvPr userDrawn="1"/>
        </p:nvGrpSpPr>
        <p:grpSpPr bwMode="auto">
          <a:xfrm>
            <a:off x="6137275" y="5616575"/>
            <a:ext cx="2887663" cy="1136650"/>
            <a:chOff x="1079" y="511"/>
            <a:chExt cx="1819" cy="716"/>
          </a:xfrm>
        </p:grpSpPr>
        <p:pic>
          <p:nvPicPr>
            <p:cNvPr id="6" name="Picture 5"/>
            <p:cNvPicPr>
              <a:picLocks noChangeAspect="1" noChangeArrowheads="1"/>
            </p:cNvPicPr>
            <p:nvPr/>
          </p:nvPicPr>
          <p:blipFill>
            <a:blip r:embed="rId2" cstate="print"/>
            <a:srcRect l="32700" t="18124" r="53073" b="74306"/>
            <a:stretch>
              <a:fillRect/>
            </a:stretch>
          </p:blipFill>
          <p:spPr bwMode="auto">
            <a:xfrm>
              <a:off x="1175" y="585"/>
              <a:ext cx="1639" cy="545"/>
            </a:xfrm>
            <a:prstGeom prst="rect">
              <a:avLst/>
            </a:prstGeom>
            <a:noFill/>
            <a:ln w="9525">
              <a:noFill/>
              <a:miter lim="800000"/>
              <a:headEnd/>
              <a:tailEnd/>
            </a:ln>
            <a:effectLst/>
          </p:spPr>
        </p:pic>
        <p:sp>
          <p:nvSpPr>
            <p:cNvPr id="8" name="AutoShape 6"/>
            <p:cNvSpPr>
              <a:spLocks noChangeArrowheads="1"/>
            </p:cNvSpPr>
            <p:nvPr/>
          </p:nvSpPr>
          <p:spPr bwMode="auto">
            <a:xfrm rot="3140004">
              <a:off x="1115" y="488"/>
              <a:ext cx="133" cy="198"/>
            </a:xfrm>
            <a:prstGeom prst="moon">
              <a:avLst>
                <a:gd name="adj" fmla="val 65343"/>
              </a:avLst>
            </a:prstGeom>
            <a:solidFill>
              <a:srgbClr val="FFFFFF"/>
            </a:solidFill>
            <a:ln w="9525">
              <a:solidFill>
                <a:schemeClr val="bg1"/>
              </a:solidFill>
              <a:miter lim="800000"/>
              <a:headEnd/>
              <a:tailEnd/>
            </a:ln>
            <a:effectLst/>
          </p:spPr>
          <p:txBody>
            <a:bodyPr wrap="none" anchor="ctr"/>
            <a:lstStyle/>
            <a:p>
              <a:pPr fontAlgn="auto">
                <a:spcBef>
                  <a:spcPts val="0"/>
                </a:spcBef>
                <a:spcAft>
                  <a:spcPts val="0"/>
                </a:spcAft>
              </a:pPr>
              <a:endParaRPr lang="en-US">
                <a:solidFill>
                  <a:prstClr val="black"/>
                </a:solidFill>
                <a:latin typeface="Calibri"/>
                <a:ea typeface="+mn-ea"/>
              </a:endParaRPr>
            </a:p>
          </p:txBody>
        </p:sp>
        <p:sp>
          <p:nvSpPr>
            <p:cNvPr id="9" name="AutoShape 7"/>
            <p:cNvSpPr>
              <a:spLocks noChangeArrowheads="1"/>
            </p:cNvSpPr>
            <p:nvPr/>
          </p:nvSpPr>
          <p:spPr bwMode="auto">
            <a:xfrm rot="7656359">
              <a:off x="2732" y="479"/>
              <a:ext cx="133" cy="198"/>
            </a:xfrm>
            <a:prstGeom prst="moon">
              <a:avLst>
                <a:gd name="adj" fmla="val 65343"/>
              </a:avLst>
            </a:prstGeom>
            <a:solidFill>
              <a:srgbClr val="FFFFFF"/>
            </a:solidFill>
            <a:ln w="9525">
              <a:solidFill>
                <a:schemeClr val="bg1"/>
              </a:solidFill>
              <a:miter lim="800000"/>
              <a:headEnd/>
              <a:tailEnd/>
            </a:ln>
            <a:effectLst/>
          </p:spPr>
          <p:txBody>
            <a:bodyPr wrap="none" anchor="ctr"/>
            <a:lstStyle/>
            <a:p>
              <a:pPr fontAlgn="auto">
                <a:spcBef>
                  <a:spcPts val="0"/>
                </a:spcBef>
                <a:spcAft>
                  <a:spcPts val="0"/>
                </a:spcAft>
              </a:pPr>
              <a:endParaRPr lang="en-US">
                <a:solidFill>
                  <a:prstClr val="black"/>
                </a:solidFill>
                <a:latin typeface="Calibri"/>
                <a:ea typeface="+mn-ea"/>
              </a:endParaRPr>
            </a:p>
          </p:txBody>
        </p:sp>
        <p:sp>
          <p:nvSpPr>
            <p:cNvPr id="10" name="AutoShape 8"/>
            <p:cNvSpPr>
              <a:spLocks noChangeArrowheads="1"/>
            </p:cNvSpPr>
            <p:nvPr/>
          </p:nvSpPr>
          <p:spPr bwMode="auto">
            <a:xfrm rot="13275710">
              <a:off x="2745" y="1029"/>
              <a:ext cx="133" cy="198"/>
            </a:xfrm>
            <a:prstGeom prst="moon">
              <a:avLst>
                <a:gd name="adj" fmla="val 65343"/>
              </a:avLst>
            </a:prstGeom>
            <a:solidFill>
              <a:srgbClr val="FFFFFF"/>
            </a:solidFill>
            <a:ln w="9525">
              <a:solidFill>
                <a:schemeClr val="bg1"/>
              </a:solidFill>
              <a:miter lim="800000"/>
              <a:headEnd/>
              <a:tailEnd/>
            </a:ln>
            <a:effectLst/>
          </p:spPr>
          <p:txBody>
            <a:bodyPr wrap="none" anchor="ctr"/>
            <a:lstStyle/>
            <a:p>
              <a:pPr fontAlgn="auto">
                <a:spcBef>
                  <a:spcPts val="0"/>
                </a:spcBef>
                <a:spcAft>
                  <a:spcPts val="0"/>
                </a:spcAft>
              </a:pPr>
              <a:endParaRPr lang="en-US">
                <a:solidFill>
                  <a:prstClr val="black"/>
                </a:solidFill>
                <a:latin typeface="Calibri"/>
                <a:ea typeface="+mn-ea"/>
              </a:endParaRPr>
            </a:p>
          </p:txBody>
        </p:sp>
        <p:sp>
          <p:nvSpPr>
            <p:cNvPr id="11" name="AutoShape 9"/>
            <p:cNvSpPr>
              <a:spLocks noChangeArrowheads="1"/>
            </p:cNvSpPr>
            <p:nvPr/>
          </p:nvSpPr>
          <p:spPr bwMode="auto">
            <a:xfrm rot="-3023254">
              <a:off x="1111" y="1028"/>
              <a:ext cx="133" cy="198"/>
            </a:xfrm>
            <a:prstGeom prst="moon">
              <a:avLst>
                <a:gd name="adj" fmla="val 65343"/>
              </a:avLst>
            </a:prstGeom>
            <a:solidFill>
              <a:srgbClr val="FFFFFF"/>
            </a:solidFill>
            <a:ln w="9525">
              <a:solidFill>
                <a:schemeClr val="bg1"/>
              </a:solidFill>
              <a:miter lim="800000"/>
              <a:headEnd/>
              <a:tailEnd/>
            </a:ln>
            <a:effectLst/>
          </p:spPr>
          <p:txBody>
            <a:bodyPr wrap="none" anchor="ctr"/>
            <a:lstStyle/>
            <a:p>
              <a:pPr fontAlgn="auto">
                <a:spcBef>
                  <a:spcPts val="0"/>
                </a:spcBef>
                <a:spcAft>
                  <a:spcPts val="0"/>
                </a:spcAft>
              </a:pPr>
              <a:endParaRPr lang="en-US">
                <a:solidFill>
                  <a:prstClr val="black"/>
                </a:solidFill>
                <a:latin typeface="Calibri"/>
                <a:ea typeface="+mn-ea"/>
              </a:endParaRPr>
            </a:p>
          </p:txBody>
        </p:sp>
      </p:grpSp>
      <p:sp>
        <p:nvSpPr>
          <p:cNvPr id="12" name="Title 11"/>
          <p:cNvSpPr>
            <a:spLocks noGrp="1"/>
          </p:cNvSpPr>
          <p:nvPr>
            <p:ph type="title"/>
          </p:nvPr>
        </p:nvSpPr>
        <p:spPr>
          <a:xfrm>
            <a:off x="457200" y="274638"/>
            <a:ext cx="8229600" cy="1143000"/>
          </a:xfrm>
          <a:prstGeom prst="rect">
            <a:avLst/>
          </a:prstGeom>
        </p:spPr>
        <p:txBody>
          <a:bodyPr/>
          <a:lstStyle>
            <a:lvl1pPr>
              <a:defRPr b="1">
                <a:solidFill>
                  <a:schemeClr val="tx2">
                    <a:lumMod val="60000"/>
                    <a:lumOff val="40000"/>
                  </a:schemeClr>
                </a:solidFill>
                <a:latin typeface="+mn-lt"/>
              </a:defRPr>
            </a:lvl1pPr>
          </a:lstStyle>
          <a:p>
            <a:r>
              <a:rPr lang="en-US" dirty="0" smtClean="0"/>
              <a:t>Click to edit Master title style</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12.xml"/><Relationship Id="rId12" Type="http://schemas.openxmlformats.org/officeDocument/2006/relationships/slideLayout" Target="../slideLayouts/slideLayout13.xml"/><Relationship Id="rId13" Type="http://schemas.openxmlformats.org/officeDocument/2006/relationships/theme" Target="../theme/theme2.xml"/><Relationship Id="rId1" Type="http://schemas.openxmlformats.org/officeDocument/2006/relationships/slideLayout" Target="../slideLayouts/slideLayout2.xml"/><Relationship Id="rId2" Type="http://schemas.openxmlformats.org/officeDocument/2006/relationships/slideLayout" Target="../slideLayouts/slideLayout3.xml"/><Relationship Id="rId3" Type="http://schemas.openxmlformats.org/officeDocument/2006/relationships/slideLayout" Target="../slideLayouts/slideLayout4.xml"/><Relationship Id="rId4" Type="http://schemas.openxmlformats.org/officeDocument/2006/relationships/slideLayout" Target="../slideLayouts/slideLayout5.xml"/><Relationship Id="rId5" Type="http://schemas.openxmlformats.org/officeDocument/2006/relationships/slideLayout" Target="../slideLayouts/slideLayout6.xml"/><Relationship Id="rId6" Type="http://schemas.openxmlformats.org/officeDocument/2006/relationships/slideLayout" Target="../slideLayouts/slideLayout7.xml"/><Relationship Id="rId7" Type="http://schemas.openxmlformats.org/officeDocument/2006/relationships/slideLayout" Target="../slideLayouts/slideLayout8.xml"/><Relationship Id="rId8" Type="http://schemas.openxmlformats.org/officeDocument/2006/relationships/slideLayout" Target="../slideLayouts/slideLayout9.xml"/><Relationship Id="rId9" Type="http://schemas.openxmlformats.org/officeDocument/2006/relationships/slideLayout" Target="../slideLayouts/slideLayout10.xml"/><Relationship Id="rId10"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Content Placeholder 2"/>
          <p:cNvSpPr txBox="1">
            <a:spLocks/>
          </p:cNvSpPr>
          <p:nvPr/>
        </p:nvSpPr>
        <p:spPr>
          <a:xfrm>
            <a:off x="833438" y="3200400"/>
            <a:ext cx="7697787" cy="3230563"/>
          </a:xfrm>
          <a:prstGeom prst="rect">
            <a:avLst/>
          </a:prstGeom>
        </p:spPr>
        <p:txBody>
          <a:bodyPr>
            <a:normAutofit/>
          </a:bodyPr>
          <a:lstStyle/>
          <a:p>
            <a:pPr marL="342900" indent="-342900" eaLnBrk="0" hangingPunct="0">
              <a:spcBef>
                <a:spcPts val="800"/>
              </a:spcBef>
              <a:buClr>
                <a:srgbClr val="089A62"/>
              </a:buClr>
              <a:buSzPct val="150000"/>
              <a:buFont typeface="Arial" charset="0"/>
              <a:buChar char="•"/>
              <a:defRPr/>
            </a:pPr>
            <a:endParaRPr lang="en-US">
              <a:latin typeface="Century Gothic" pitchFamily="-106" charset="0"/>
            </a:endParaRPr>
          </a:p>
        </p:txBody>
      </p:sp>
      <p:sp>
        <p:nvSpPr>
          <p:cNvPr id="10" name="Content Placeholder 2"/>
          <p:cNvSpPr txBox="1">
            <a:spLocks/>
          </p:cNvSpPr>
          <p:nvPr/>
        </p:nvSpPr>
        <p:spPr>
          <a:xfrm>
            <a:off x="0" y="3429000"/>
            <a:ext cx="9144000" cy="2057400"/>
          </a:xfrm>
          <a:prstGeom prst="rect">
            <a:avLst/>
          </a:prstGeom>
        </p:spPr>
        <p:txBody>
          <a:bodyPr>
            <a:normAutofit/>
          </a:bodyPr>
          <a:lstStyle/>
          <a:p>
            <a:pPr marL="342900" indent="-342900" algn="ctr" eaLnBrk="0" hangingPunct="0">
              <a:spcBef>
                <a:spcPts val="2200"/>
              </a:spcBef>
              <a:buClr>
                <a:srgbClr val="089A62"/>
              </a:buClr>
              <a:buSzPct val="150000"/>
              <a:defRPr/>
            </a:pPr>
            <a:endParaRPr lang="en-US" sz="2000">
              <a:latin typeface="Century Gothic" pitchFamily="-106" charset="0"/>
            </a:endParaRPr>
          </a:p>
        </p:txBody>
      </p:sp>
    </p:spTree>
  </p:cSld>
  <p:clrMap bg1="lt1" tx1="dk1" bg2="lt2" tx2="dk2" accent1="accent1" accent2="accent2" accent3="accent3" accent4="accent4" accent5="accent5" accent6="accent6" hlink="hlink" folHlink="folHlink"/>
  <p:sldLayoutIdLst>
    <p:sldLayoutId id="2147483825" r:id="rId1"/>
  </p:sldLayoutIdLst>
  <p:txStyles>
    <p:titleStyle>
      <a:lvl1pPr algn="ctr" rtl="0" eaLnBrk="0" fontAlgn="base" hangingPunct="0">
        <a:spcBef>
          <a:spcPct val="0"/>
        </a:spcBef>
        <a:spcAft>
          <a:spcPct val="0"/>
        </a:spcAft>
        <a:defRPr sz="4200" kern="1200">
          <a:solidFill>
            <a:schemeClr val="accent1"/>
          </a:solidFill>
          <a:latin typeface="+mj-lt"/>
          <a:ea typeface="ＭＳ Ｐゴシック" pitchFamily="-111" charset="-128"/>
          <a:cs typeface="ＭＳ Ｐゴシック" pitchFamily="-111" charset="-128"/>
        </a:defRPr>
      </a:lvl1pPr>
      <a:lvl2pPr algn="ctr" rtl="0" eaLnBrk="0" fontAlgn="base" hangingPunct="0">
        <a:spcBef>
          <a:spcPct val="0"/>
        </a:spcBef>
        <a:spcAft>
          <a:spcPct val="0"/>
        </a:spcAft>
        <a:defRPr sz="4200">
          <a:solidFill>
            <a:schemeClr val="accent1"/>
          </a:solidFill>
          <a:latin typeface="Century Gothic" pitchFamily="-111" charset="0"/>
          <a:ea typeface="ＭＳ Ｐゴシック" pitchFamily="-111" charset="-128"/>
          <a:cs typeface="ＭＳ Ｐゴシック" pitchFamily="-111" charset="-128"/>
        </a:defRPr>
      </a:lvl2pPr>
      <a:lvl3pPr algn="ctr" rtl="0" eaLnBrk="0" fontAlgn="base" hangingPunct="0">
        <a:spcBef>
          <a:spcPct val="0"/>
        </a:spcBef>
        <a:spcAft>
          <a:spcPct val="0"/>
        </a:spcAft>
        <a:defRPr sz="4200">
          <a:solidFill>
            <a:schemeClr val="accent1"/>
          </a:solidFill>
          <a:latin typeface="Century Gothic" pitchFamily="-111" charset="0"/>
          <a:ea typeface="ＭＳ Ｐゴシック" pitchFamily="-111" charset="-128"/>
          <a:cs typeface="ＭＳ Ｐゴシック" pitchFamily="-111" charset="-128"/>
        </a:defRPr>
      </a:lvl3pPr>
      <a:lvl4pPr algn="ctr" rtl="0" eaLnBrk="0" fontAlgn="base" hangingPunct="0">
        <a:spcBef>
          <a:spcPct val="0"/>
        </a:spcBef>
        <a:spcAft>
          <a:spcPct val="0"/>
        </a:spcAft>
        <a:defRPr sz="4200">
          <a:solidFill>
            <a:schemeClr val="accent1"/>
          </a:solidFill>
          <a:latin typeface="Century Gothic" pitchFamily="-111" charset="0"/>
          <a:ea typeface="ＭＳ Ｐゴシック" pitchFamily="-111" charset="-128"/>
          <a:cs typeface="ＭＳ Ｐゴシック" pitchFamily="-111" charset="-128"/>
        </a:defRPr>
      </a:lvl4pPr>
      <a:lvl5pPr algn="ctr" rtl="0" eaLnBrk="0" fontAlgn="base" hangingPunct="0">
        <a:spcBef>
          <a:spcPct val="0"/>
        </a:spcBef>
        <a:spcAft>
          <a:spcPct val="0"/>
        </a:spcAft>
        <a:defRPr sz="4200">
          <a:solidFill>
            <a:schemeClr val="accent1"/>
          </a:solidFill>
          <a:latin typeface="Century Gothic" pitchFamily="-111" charset="0"/>
          <a:ea typeface="ＭＳ Ｐゴシック" pitchFamily="-111" charset="-128"/>
          <a:cs typeface="ＭＳ Ｐゴシック" pitchFamily="-111" charset="-128"/>
        </a:defRPr>
      </a:lvl5pPr>
      <a:lvl6pPr marL="457200" algn="ctr" rtl="0" eaLnBrk="1" fontAlgn="base" hangingPunct="1">
        <a:spcBef>
          <a:spcPct val="0"/>
        </a:spcBef>
        <a:spcAft>
          <a:spcPct val="0"/>
        </a:spcAft>
        <a:defRPr sz="4200">
          <a:solidFill>
            <a:schemeClr val="accent1"/>
          </a:solidFill>
          <a:latin typeface="Century Gothic" pitchFamily="-111" charset="0"/>
          <a:ea typeface="ＭＳ Ｐゴシック" pitchFamily="-111" charset="-128"/>
          <a:cs typeface="ＭＳ Ｐゴシック" pitchFamily="-111" charset="-128"/>
        </a:defRPr>
      </a:lvl6pPr>
      <a:lvl7pPr marL="914400" algn="ctr" rtl="0" eaLnBrk="1" fontAlgn="base" hangingPunct="1">
        <a:spcBef>
          <a:spcPct val="0"/>
        </a:spcBef>
        <a:spcAft>
          <a:spcPct val="0"/>
        </a:spcAft>
        <a:defRPr sz="4200">
          <a:solidFill>
            <a:schemeClr val="accent1"/>
          </a:solidFill>
          <a:latin typeface="Century Gothic" pitchFamily="-111" charset="0"/>
          <a:ea typeface="ＭＳ Ｐゴシック" pitchFamily="-111" charset="-128"/>
          <a:cs typeface="ＭＳ Ｐゴシック" pitchFamily="-111" charset="-128"/>
        </a:defRPr>
      </a:lvl7pPr>
      <a:lvl8pPr marL="1371600" algn="ctr" rtl="0" eaLnBrk="1" fontAlgn="base" hangingPunct="1">
        <a:spcBef>
          <a:spcPct val="0"/>
        </a:spcBef>
        <a:spcAft>
          <a:spcPct val="0"/>
        </a:spcAft>
        <a:defRPr sz="4200">
          <a:solidFill>
            <a:schemeClr val="accent1"/>
          </a:solidFill>
          <a:latin typeface="Century Gothic" pitchFamily="-111" charset="0"/>
          <a:ea typeface="ＭＳ Ｐゴシック" pitchFamily="-111" charset="-128"/>
          <a:cs typeface="ＭＳ Ｐゴシック" pitchFamily="-111" charset="-128"/>
        </a:defRPr>
      </a:lvl8pPr>
      <a:lvl9pPr marL="1828800" algn="ctr" rtl="0" eaLnBrk="1" fontAlgn="base" hangingPunct="1">
        <a:spcBef>
          <a:spcPct val="0"/>
        </a:spcBef>
        <a:spcAft>
          <a:spcPct val="0"/>
        </a:spcAft>
        <a:defRPr sz="4200">
          <a:solidFill>
            <a:schemeClr val="accent1"/>
          </a:solidFill>
          <a:latin typeface="Century Gothic" pitchFamily="-111" charset="0"/>
          <a:ea typeface="ＭＳ Ｐゴシック" pitchFamily="-111" charset="-128"/>
          <a:cs typeface="ＭＳ Ｐゴシック" pitchFamily="-111" charset="-128"/>
        </a:defRPr>
      </a:lvl9pPr>
    </p:titleStyle>
    <p:bodyStyle>
      <a:lvl1pPr marL="342900" indent="-342900" algn="l" rtl="0" eaLnBrk="0" fontAlgn="base" hangingPunct="0">
        <a:spcBef>
          <a:spcPct val="20000"/>
        </a:spcBef>
        <a:spcAft>
          <a:spcPct val="0"/>
        </a:spcAft>
        <a:buClr>
          <a:schemeClr val="bg2"/>
        </a:buClr>
        <a:buSzPct val="90000"/>
        <a:buFont typeface="Wingdings 2" pitchFamily="-106" charset="2"/>
        <a:buChar char="Ü"/>
        <a:defRPr sz="2200" kern="1200">
          <a:solidFill>
            <a:schemeClr val="tx1"/>
          </a:solidFill>
          <a:latin typeface="+mn-lt"/>
          <a:ea typeface="ＭＳ Ｐゴシック" pitchFamily="-111" charset="-128"/>
          <a:cs typeface="ＭＳ Ｐゴシック" pitchFamily="-111" charset="-128"/>
        </a:defRPr>
      </a:lvl1pPr>
      <a:lvl2pPr marL="685800" indent="-336550" algn="l" rtl="0" eaLnBrk="0" fontAlgn="base" hangingPunct="0">
        <a:spcBef>
          <a:spcPct val="20000"/>
        </a:spcBef>
        <a:spcAft>
          <a:spcPct val="0"/>
        </a:spcAft>
        <a:buClr>
          <a:srgbClr val="949FBF"/>
        </a:buClr>
        <a:buSzPct val="90000"/>
        <a:buFont typeface="Wingdings 2" pitchFamily="-106" charset="2"/>
        <a:buChar char="Ü"/>
        <a:defRPr sz="2000" kern="1200">
          <a:solidFill>
            <a:schemeClr val="tx1"/>
          </a:solidFill>
          <a:latin typeface="+mn-lt"/>
          <a:ea typeface="ＭＳ Ｐゴシック" pitchFamily="-111" charset="-128"/>
          <a:cs typeface="+mn-cs"/>
        </a:defRPr>
      </a:lvl2pPr>
      <a:lvl3pPr marL="1035050" indent="-349250" algn="l" rtl="0" eaLnBrk="0" fontAlgn="base" hangingPunct="0">
        <a:spcBef>
          <a:spcPct val="20000"/>
        </a:spcBef>
        <a:spcAft>
          <a:spcPct val="0"/>
        </a:spcAft>
        <a:buClr>
          <a:schemeClr val="bg2"/>
        </a:buClr>
        <a:buSzPct val="90000"/>
        <a:buFont typeface="Wingdings 2" pitchFamily="-106" charset="2"/>
        <a:buChar char="Ü"/>
        <a:defRPr kern="1200">
          <a:solidFill>
            <a:schemeClr val="tx1"/>
          </a:solidFill>
          <a:latin typeface="+mn-lt"/>
          <a:ea typeface="ＭＳ Ｐゴシック" pitchFamily="-111" charset="-128"/>
          <a:cs typeface="+mn-cs"/>
        </a:defRPr>
      </a:lvl3pPr>
      <a:lvl4pPr marL="1371600" indent="-336550" algn="l" rtl="0" eaLnBrk="0" fontAlgn="base" hangingPunct="0">
        <a:spcBef>
          <a:spcPct val="20000"/>
        </a:spcBef>
        <a:spcAft>
          <a:spcPct val="0"/>
        </a:spcAft>
        <a:buClr>
          <a:srgbClr val="949FBF"/>
        </a:buClr>
        <a:buSzPct val="90000"/>
        <a:buFont typeface="Wingdings 2" pitchFamily="-106" charset="2"/>
        <a:buChar char="Ü"/>
        <a:defRPr kern="1200">
          <a:solidFill>
            <a:schemeClr val="tx1"/>
          </a:solidFill>
          <a:latin typeface="+mn-lt"/>
          <a:ea typeface="ＭＳ Ｐゴシック" pitchFamily="-111" charset="-128"/>
          <a:cs typeface="+mn-cs"/>
        </a:defRPr>
      </a:lvl4pPr>
      <a:lvl5pPr marL="1720850" indent="-349250" algn="l" rtl="0" eaLnBrk="0" fontAlgn="base" hangingPunct="0">
        <a:spcBef>
          <a:spcPct val="20000"/>
        </a:spcBef>
        <a:spcAft>
          <a:spcPct val="0"/>
        </a:spcAft>
        <a:buClr>
          <a:schemeClr val="bg2"/>
        </a:buClr>
        <a:buSzPct val="90000"/>
        <a:buFont typeface="Wingdings 2" pitchFamily="-106" charset="2"/>
        <a:buChar char="Ü"/>
        <a:defRPr kern="1200">
          <a:solidFill>
            <a:schemeClr val="tx1"/>
          </a:solidFill>
          <a:latin typeface="+mn-lt"/>
          <a:ea typeface="ＭＳ Ｐゴシック" pitchFamily="-111"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FBA3260A-D851-4D68-9593-6B9E1A51ABE4}" type="datetimeFigureOut">
              <a:rPr lang="en-US" smtClean="0">
                <a:solidFill>
                  <a:prstClr val="black">
                    <a:tint val="75000"/>
                  </a:prstClr>
                </a:solidFill>
                <a:latin typeface="Calibri"/>
                <a:ea typeface="+mn-ea"/>
              </a:rPr>
              <a:pPr fontAlgn="auto">
                <a:spcBef>
                  <a:spcPts val="0"/>
                </a:spcBef>
                <a:spcAft>
                  <a:spcPts val="0"/>
                </a:spcAft>
              </a:pPr>
              <a:t>3/21/12</a:t>
            </a:fld>
            <a:endParaRPr lang="en-US">
              <a:solidFill>
                <a:prstClr val="black">
                  <a:tint val="75000"/>
                </a:prstClr>
              </a:solidFill>
              <a:latin typeface="Calibri"/>
              <a:ea typeface="+mn-ea"/>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a:solidFill>
                <a:prstClr val="black">
                  <a:tint val="75000"/>
                </a:prstClr>
              </a:solidFill>
              <a:latin typeface="Calibri"/>
              <a:ea typeface="+mn-ea"/>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B178D40B-48D0-4770-B9F5-E1301D8AF9F6}" type="slidenum">
              <a:rPr lang="en-US" smtClean="0">
                <a:solidFill>
                  <a:prstClr val="black">
                    <a:tint val="75000"/>
                  </a:prstClr>
                </a:solidFill>
                <a:latin typeface="Calibri"/>
                <a:ea typeface="+mn-ea"/>
              </a:rPr>
              <a:pPr fontAlgn="auto">
                <a:spcBef>
                  <a:spcPts val="0"/>
                </a:spcBef>
                <a:spcAft>
                  <a:spcPts val="0"/>
                </a:spcAft>
              </a:pPr>
              <a:t>‹#›</a:t>
            </a:fld>
            <a:endParaRPr lang="en-US">
              <a:solidFill>
                <a:prstClr val="black">
                  <a:tint val="75000"/>
                </a:prstClr>
              </a:solidFill>
              <a:latin typeface="Calibri"/>
              <a:ea typeface="+mn-ea"/>
            </a:endParaRPr>
          </a:p>
        </p:txBody>
      </p:sp>
    </p:spTree>
  </p:cSld>
  <p:clrMap bg1="lt1" tx1="dk1" bg2="lt2" tx2="dk2" accent1="accent1" accent2="accent2" accent3="accent3" accent4="accent4" accent5="accent5" accent6="accent6" hlink="hlink" folHlink="folHlink"/>
  <p:sldLayoutIdLst>
    <p:sldLayoutId id="2147483827" r:id="rId1"/>
    <p:sldLayoutId id="2147483828" r:id="rId2"/>
    <p:sldLayoutId id="2147483829" r:id="rId3"/>
    <p:sldLayoutId id="2147483830" r:id="rId4"/>
    <p:sldLayoutId id="2147483831" r:id="rId5"/>
    <p:sldLayoutId id="2147483832" r:id="rId6"/>
    <p:sldLayoutId id="2147483833" r:id="rId7"/>
    <p:sldLayoutId id="2147483834" r:id="rId8"/>
    <p:sldLayoutId id="2147483835" r:id="rId9"/>
    <p:sldLayoutId id="2147483836" r:id="rId10"/>
    <p:sldLayoutId id="2147483837" r:id="rId11"/>
    <p:sldLayoutId id="2147483838"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4.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9.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4" Type="http://schemas.openxmlformats.org/officeDocument/2006/relationships/image" Target="../media/image6.png"/><Relationship Id="rId1" Type="http://schemas.openxmlformats.org/officeDocument/2006/relationships/slideLayout" Target="../slideLayouts/slideLayout13.xml"/><Relationship Id="rId2" Type="http://schemas.openxmlformats.org/officeDocument/2006/relationships/notesSlide" Target="../notesSlides/notesSlide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9"/>
          <p:cNvSpPr>
            <a:spLocks noGrp="1"/>
          </p:cNvSpPr>
          <p:nvPr>
            <p:ph type="title"/>
          </p:nvPr>
        </p:nvSpPr>
        <p:spPr bwMode="auto">
          <a:xfrm>
            <a:off x="0" y="975821"/>
            <a:ext cx="9144000" cy="914400"/>
          </a:xfrm>
          <a:prstGeom prst="rect">
            <a:avLst/>
          </a:prstGeom>
          <a:ln>
            <a:miter lim="800000"/>
            <a:headEnd/>
            <a:tailEnd/>
          </a:ln>
        </p:spPr>
        <p:txBody>
          <a:bodyPr vert="horz" wrap="square" lIns="91440" tIns="45720" rIns="91440" bIns="45720" numCol="1" compatLnSpc="1">
            <a:prstTxWarp prst="textNoShape">
              <a:avLst/>
            </a:prstTxWarp>
          </a:bodyPr>
          <a:lstStyle/>
          <a:p>
            <a:pPr eaLnBrk="1" hangingPunct="1"/>
            <a:r>
              <a:rPr lang="en-US" dirty="0" smtClean="0">
                <a:solidFill>
                  <a:schemeClr val="accent1"/>
                </a:solidFill>
                <a:latin typeface="Century Gothic" pitchFamily="34" charset="0"/>
                <a:ea typeface="ＭＳ Ｐゴシック" pitchFamily="-106" charset="-128"/>
              </a:rPr>
              <a:t>HPV Latino Survey Workgroup:</a:t>
            </a:r>
            <a:br>
              <a:rPr lang="en-US" dirty="0" smtClean="0">
                <a:solidFill>
                  <a:schemeClr val="accent1"/>
                </a:solidFill>
                <a:latin typeface="Century Gothic" pitchFamily="34" charset="0"/>
                <a:ea typeface="ＭＳ Ｐゴシック" pitchFamily="-106" charset="-128"/>
              </a:rPr>
            </a:br>
            <a:r>
              <a:rPr lang="en-US" dirty="0" smtClean="0">
                <a:solidFill>
                  <a:schemeClr val="accent1"/>
                </a:solidFill>
                <a:latin typeface="Century Gothic" pitchFamily="34" charset="0"/>
                <a:ea typeface="ＭＳ Ｐゴシック" pitchFamily="-106" charset="-128"/>
              </a:rPr>
              <a:t>Update</a:t>
            </a:r>
          </a:p>
        </p:txBody>
      </p:sp>
      <p:sp>
        <p:nvSpPr>
          <p:cNvPr id="6147" name="Content Placeholder 10"/>
          <p:cNvSpPr>
            <a:spLocks noGrp="1"/>
          </p:cNvSpPr>
          <p:nvPr>
            <p:ph idx="1"/>
          </p:nvPr>
        </p:nvSpPr>
        <p:spPr bwMode="auto">
          <a:xfrm>
            <a:off x="304800" y="2572477"/>
            <a:ext cx="8575039" cy="4602162"/>
          </a:xfrm>
          <a:noFill/>
          <a:ln>
            <a:miter lim="800000"/>
            <a:headEnd/>
            <a:tailEnd/>
          </a:ln>
        </p:spPr>
        <p:txBody>
          <a:bodyPr vert="horz" wrap="square" lIns="91440" tIns="45720" rIns="91440" bIns="45720" numCol="1" anchor="t" anchorCtr="0" compatLnSpc="1">
            <a:prstTxWarp prst="textNoShape">
              <a:avLst/>
            </a:prstTxWarp>
          </a:bodyPr>
          <a:lstStyle/>
          <a:p>
            <a:pPr eaLnBrk="1" hangingPunct="1">
              <a:buFont typeface="Arial" charset="0"/>
              <a:buNone/>
            </a:pPr>
            <a:endParaRPr lang="en-US" dirty="0" smtClean="0">
              <a:ea typeface="ＭＳ Ｐゴシック" pitchFamily="-106" charset="-128"/>
            </a:endParaRPr>
          </a:p>
          <a:p>
            <a:pPr algn="ctr" eaLnBrk="1" hangingPunct="1">
              <a:spcBef>
                <a:spcPts val="600"/>
              </a:spcBef>
              <a:buFont typeface="Arial" charset="0"/>
              <a:buNone/>
            </a:pPr>
            <a:r>
              <a:rPr lang="en-US" sz="2400" dirty="0" smtClean="0">
                <a:ea typeface="ＭＳ Ｐゴシック" pitchFamily="-106" charset="-128"/>
              </a:rPr>
              <a:t>CPCRN Spring Meeting</a:t>
            </a:r>
          </a:p>
          <a:p>
            <a:pPr algn="ctr" eaLnBrk="1" hangingPunct="1">
              <a:spcBef>
                <a:spcPts val="600"/>
              </a:spcBef>
              <a:buFont typeface="Arial" charset="0"/>
              <a:buNone/>
            </a:pPr>
            <a:r>
              <a:rPr lang="en-US" sz="2400" dirty="0" smtClean="0">
                <a:ea typeface="ＭＳ Ｐゴシック" pitchFamily="-106" charset="-128"/>
              </a:rPr>
              <a:t>South Carolina</a:t>
            </a:r>
          </a:p>
          <a:p>
            <a:pPr algn="ctr" eaLnBrk="1" hangingPunct="1">
              <a:spcBef>
                <a:spcPts val="600"/>
              </a:spcBef>
              <a:buFont typeface="Arial" charset="0"/>
              <a:buNone/>
            </a:pPr>
            <a:r>
              <a:rPr lang="en-US" sz="2400" dirty="0" smtClean="0">
                <a:ea typeface="ＭＳ Ｐゴシック" pitchFamily="-106" charset="-128"/>
              </a:rPr>
              <a:t>March 22, 2012</a:t>
            </a:r>
          </a:p>
          <a:p>
            <a:pPr algn="ctr" eaLnBrk="1" hangingPunct="1">
              <a:spcBef>
                <a:spcPts val="600"/>
              </a:spcBef>
              <a:buFont typeface="Arial" charset="0"/>
              <a:buNone/>
            </a:pPr>
            <a:endParaRPr lang="en-US" sz="2400" dirty="0" smtClean="0">
              <a:ea typeface="ＭＳ Ｐゴシック" pitchFamily="-106" charset="-128"/>
            </a:endParaRPr>
          </a:p>
          <a:p>
            <a:pPr algn="ctr" eaLnBrk="1" hangingPunct="1">
              <a:spcBef>
                <a:spcPts val="600"/>
              </a:spcBef>
              <a:buFont typeface="Arial" charset="0"/>
              <a:buNone/>
            </a:pPr>
            <a:r>
              <a:rPr lang="en-US" sz="2400" dirty="0" smtClean="0">
                <a:ea typeface="ＭＳ Ｐゴシック" pitchFamily="-106" charset="-128"/>
              </a:rPr>
              <a:t>Roshan Bastani &amp; Jennifer Allen </a:t>
            </a:r>
          </a:p>
          <a:p>
            <a:pPr algn="ctr" eaLnBrk="1" hangingPunct="1">
              <a:spcBef>
                <a:spcPts val="600"/>
              </a:spcBef>
              <a:buFont typeface="Arial" charset="0"/>
              <a:buNone/>
            </a:pPr>
            <a:endParaRPr lang="en-US" sz="2400" dirty="0" smtClean="0">
              <a:ea typeface="ＭＳ Ｐゴシック" pitchFamily="-106" charset="-128"/>
            </a:endParaRPr>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bwMode="auto">
          <a:xfrm>
            <a:off x="0" y="234950"/>
            <a:ext cx="9144000" cy="914400"/>
          </a:xfrm>
          <a:prstGeom prst="rect">
            <a:avLst/>
          </a:prstGeom>
          <a:ln>
            <a:miter lim="800000"/>
            <a:headEnd/>
            <a:tailEnd/>
          </a:ln>
        </p:spPr>
        <p:txBody>
          <a:bodyPr vert="horz" wrap="square" lIns="91440" tIns="45720" rIns="91440" bIns="45720" numCol="1" compatLnSpc="1">
            <a:prstTxWarp prst="textNoShape">
              <a:avLst/>
            </a:prstTxWarp>
          </a:bodyPr>
          <a:lstStyle/>
          <a:p>
            <a:r>
              <a:rPr lang="en-US" b="1" dirty="0" smtClean="0">
                <a:solidFill>
                  <a:schemeClr val="tx2">
                    <a:lumMod val="60000"/>
                    <a:lumOff val="40000"/>
                  </a:schemeClr>
                </a:solidFill>
                <a:ea typeface="ＭＳ Ｐゴシック" pitchFamily="-106" charset="-128"/>
                <a:cs typeface="Arial" pitchFamily="34" charset="0"/>
              </a:rPr>
              <a:t>Background</a:t>
            </a:r>
          </a:p>
        </p:txBody>
      </p:sp>
      <p:sp>
        <p:nvSpPr>
          <p:cNvPr id="14339" name="Content Placeholder 2"/>
          <p:cNvSpPr>
            <a:spLocks noGrp="1"/>
          </p:cNvSpPr>
          <p:nvPr>
            <p:ph idx="1"/>
          </p:nvPr>
        </p:nvSpPr>
        <p:spPr bwMode="auto">
          <a:xfrm>
            <a:off x="530573" y="1306307"/>
            <a:ext cx="8116888" cy="5138738"/>
          </a:xfrm>
          <a:noFill/>
          <a:ln>
            <a:miter lim="800000"/>
            <a:headEnd/>
            <a:tailEnd/>
          </a:ln>
        </p:spPr>
        <p:txBody>
          <a:bodyPr vert="horz" wrap="square" lIns="91440" tIns="45720" rIns="91440" bIns="45720" numCol="1" anchor="t" anchorCtr="0" compatLnSpc="1">
            <a:prstTxWarp prst="textNoShape">
              <a:avLst/>
            </a:prstTxWarp>
            <a:normAutofit/>
          </a:bodyPr>
          <a:lstStyle/>
          <a:p>
            <a:pPr>
              <a:spcAft>
                <a:spcPts val="600"/>
              </a:spcAft>
              <a:buFont typeface="Arial" charset="0"/>
              <a:buChar char="•"/>
            </a:pPr>
            <a:r>
              <a:rPr lang="en-US" dirty="0" smtClean="0">
                <a:ea typeface="ＭＳ Ｐゴシック" pitchFamily="-106" charset="-128"/>
              </a:rPr>
              <a:t>Collaboration among 3 CPCRN sites:</a:t>
            </a:r>
          </a:p>
          <a:p>
            <a:pPr lvl="1">
              <a:spcAft>
                <a:spcPts val="600"/>
              </a:spcAft>
              <a:buFont typeface="Arial" charset="0"/>
              <a:buChar char="•"/>
            </a:pPr>
            <a:r>
              <a:rPr lang="en-US" dirty="0" smtClean="0">
                <a:ea typeface="ＭＳ Ｐゴシック" pitchFamily="-106" charset="-128"/>
              </a:rPr>
              <a:t>University of California, Los Angeles</a:t>
            </a:r>
          </a:p>
          <a:p>
            <a:pPr lvl="1">
              <a:spcAft>
                <a:spcPts val="600"/>
              </a:spcAft>
              <a:buFont typeface="Arial" charset="0"/>
              <a:buChar char="•"/>
            </a:pPr>
            <a:r>
              <a:rPr lang="en-US" dirty="0" smtClean="0">
                <a:ea typeface="ＭＳ Ｐゴシック" pitchFamily="-106" charset="-128"/>
              </a:rPr>
              <a:t>University of Texas, Houston</a:t>
            </a:r>
          </a:p>
          <a:p>
            <a:pPr lvl="1">
              <a:spcAft>
                <a:spcPts val="600"/>
              </a:spcAft>
              <a:buFont typeface="Arial" charset="0"/>
              <a:buChar char="•"/>
            </a:pPr>
            <a:r>
              <a:rPr lang="en-US" dirty="0" smtClean="0">
                <a:ea typeface="ＭＳ Ｐゴシック" pitchFamily="-106" charset="-128"/>
              </a:rPr>
              <a:t>University of Washington, Seattle</a:t>
            </a:r>
          </a:p>
          <a:p>
            <a:pPr>
              <a:spcAft>
                <a:spcPts val="600"/>
              </a:spcAft>
              <a:buFont typeface="Arial" charset="0"/>
              <a:buChar char="•"/>
            </a:pPr>
            <a:r>
              <a:rPr lang="en-US" dirty="0" smtClean="0">
                <a:ea typeface="ＭＳ Ｐゴシック" pitchFamily="-106" charset="-128"/>
              </a:rPr>
              <a:t>Initiated in November in 2008</a:t>
            </a:r>
          </a:p>
          <a:p>
            <a:pPr>
              <a:spcAft>
                <a:spcPts val="600"/>
              </a:spcAft>
              <a:buFont typeface="Arial" charset="0"/>
              <a:buChar char="•"/>
            </a:pPr>
            <a:r>
              <a:rPr lang="en-US" dirty="0" smtClean="0">
                <a:ea typeface="ＭＳ Ｐゴシック" pitchFamily="-106" charset="-128"/>
              </a:rPr>
              <a:t>Used the Health Behavior Framework to develop a set of 24 core HPV vaccine survey items</a:t>
            </a:r>
          </a:p>
          <a:p>
            <a:pPr>
              <a:buFont typeface="Arial" charset="0"/>
              <a:buNone/>
            </a:pPr>
            <a:endParaRPr lang="en-US" dirty="0" smtClean="0">
              <a:ea typeface="ＭＳ Ｐゴシック" pitchFamily="-106" charset="-128"/>
            </a:endParaRPr>
          </a:p>
        </p:txBody>
      </p:sp>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1948" y="1194619"/>
            <a:ext cx="8377084" cy="4986701"/>
          </a:xfrm>
        </p:spPr>
        <p:txBody>
          <a:bodyPr>
            <a:normAutofit/>
          </a:bodyPr>
          <a:lstStyle/>
          <a:p>
            <a:pPr>
              <a:spcBef>
                <a:spcPts val="2400"/>
              </a:spcBef>
            </a:pPr>
            <a:r>
              <a:rPr lang="en-US" dirty="0" smtClean="0">
                <a:ea typeface="ＭＳ Ｐゴシック" pitchFamily="-106" charset="-128"/>
              </a:rPr>
              <a:t>Surveyed Latino parents of girls ages 9–18 in Los Angeles (N=274), Seattle area-Yakima Valley (N=90), Houston (N=83), </a:t>
            </a:r>
          </a:p>
          <a:p>
            <a:pPr>
              <a:spcBef>
                <a:spcPts val="2400"/>
              </a:spcBef>
            </a:pPr>
            <a:r>
              <a:rPr lang="en-US" dirty="0" smtClean="0"/>
              <a:t>Data collection and descriptive analysis are complete</a:t>
            </a:r>
          </a:p>
          <a:p>
            <a:pPr>
              <a:spcBef>
                <a:spcPts val="2400"/>
              </a:spcBef>
            </a:pPr>
            <a:r>
              <a:rPr lang="en-US" dirty="0" smtClean="0"/>
              <a:t>Drafted a collaborative manuscript based on data collected</a:t>
            </a:r>
          </a:p>
          <a:p>
            <a:pPr>
              <a:spcBef>
                <a:spcPts val="2400"/>
              </a:spcBef>
            </a:pPr>
            <a:r>
              <a:rPr lang="en-US" dirty="0" smtClean="0"/>
              <a:t>Identifying next steps based on study results</a:t>
            </a:r>
          </a:p>
          <a:p>
            <a:endParaRPr lang="en-US" dirty="0"/>
          </a:p>
        </p:txBody>
      </p:sp>
      <p:sp>
        <p:nvSpPr>
          <p:cNvPr id="4" name="Title 1"/>
          <p:cNvSpPr txBox="1">
            <a:spLocks/>
          </p:cNvSpPr>
          <p:nvPr/>
        </p:nvSpPr>
        <p:spPr bwMode="auto">
          <a:xfrm>
            <a:off x="0" y="265471"/>
            <a:ext cx="9144000" cy="914400"/>
          </a:xfrm>
          <a:prstGeom prst="rect">
            <a:avLst/>
          </a:prstGeom>
          <a:ln>
            <a:miter lim="800000"/>
            <a:headEnd/>
            <a:tailEnd/>
          </a:ln>
        </p:spPr>
        <p:txBody>
          <a:bodyPr vert="horz" wrap="square" lIns="91440" tIns="45720" rIns="91440" bIns="45720" numCol="1"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4200" b="1" dirty="0" smtClean="0">
                <a:solidFill>
                  <a:schemeClr val="accent1"/>
                </a:solidFill>
                <a:latin typeface="+mn-lt"/>
                <a:cs typeface="ＭＳ Ｐゴシック" pitchFamily="-111" charset="-128"/>
              </a:rPr>
              <a:t>Summary of Progress</a:t>
            </a:r>
            <a:endParaRPr kumimoji="0" lang="en-US" sz="4200" b="1" i="0" u="none" strike="noStrike" kern="1200" cap="none" spc="0" normalizeH="0" baseline="0" noProof="0" dirty="0" smtClean="0">
              <a:ln>
                <a:noFill/>
              </a:ln>
              <a:solidFill>
                <a:schemeClr val="accent1"/>
              </a:solidFill>
              <a:effectLst/>
              <a:uLnTx/>
              <a:uFillTx/>
              <a:latin typeface="+mn-lt"/>
              <a:cs typeface="ＭＳ Ｐゴシック" pitchFamily="-111" charset="-128"/>
            </a:endParaRPr>
          </a:p>
        </p:txBody>
      </p:sp>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Content Placeholder 2"/>
          <p:cNvSpPr>
            <a:spLocks noGrp="1"/>
          </p:cNvSpPr>
          <p:nvPr>
            <p:ph idx="1"/>
          </p:nvPr>
        </p:nvSpPr>
        <p:spPr bwMode="auto">
          <a:xfrm>
            <a:off x="291442" y="1362171"/>
            <a:ext cx="8677194" cy="5019291"/>
          </a:xfrm>
          <a:noFill/>
          <a:ln>
            <a:miter lim="800000"/>
            <a:headEnd/>
            <a:tailEnd/>
          </a:ln>
        </p:spPr>
        <p:txBody>
          <a:bodyPr vert="horz" wrap="square" lIns="91440" tIns="45720" rIns="91440" bIns="45720" numCol="1" anchor="t" anchorCtr="0" compatLnSpc="1">
            <a:prstTxWarp prst="textNoShape">
              <a:avLst/>
            </a:prstTxWarp>
            <a:noAutofit/>
          </a:bodyPr>
          <a:lstStyle/>
          <a:p>
            <a:pPr>
              <a:lnSpc>
                <a:spcPct val="120000"/>
              </a:lnSpc>
              <a:buFont typeface="Arial" charset="0"/>
              <a:buChar char="•"/>
            </a:pPr>
            <a:r>
              <a:rPr lang="en-US" sz="1800" b="1" i="1" dirty="0" smtClean="0">
                <a:ea typeface="ＭＳ Ｐゴシック" pitchFamily="-106" charset="-128"/>
              </a:rPr>
              <a:t>University of Washington, </a:t>
            </a:r>
            <a:r>
              <a:rPr lang="en-US" sz="1800" b="1" i="1" dirty="0" smtClean="0">
                <a:ea typeface="ＭＳ Ｐゴシック" pitchFamily="-106" charset="-128"/>
              </a:rPr>
              <a:t>Seattle (with UCLA CPCRN)</a:t>
            </a:r>
            <a:endParaRPr lang="en-US" sz="1800" b="1" i="1" dirty="0" smtClean="0">
              <a:ea typeface="ＭＳ Ｐゴシック" pitchFamily="-106" charset="-128"/>
            </a:endParaRPr>
          </a:p>
          <a:p>
            <a:pPr lvl="1">
              <a:lnSpc>
                <a:spcPct val="120000"/>
              </a:lnSpc>
              <a:spcAft>
                <a:spcPts val="600"/>
              </a:spcAft>
              <a:buFont typeface="Arial" charset="0"/>
              <a:buChar char="•"/>
            </a:pPr>
            <a:r>
              <a:rPr lang="en-US" sz="1800" dirty="0" smtClean="0"/>
              <a:t>NCI R21</a:t>
            </a:r>
            <a:r>
              <a:rPr lang="en-US" sz="1800" dirty="0" smtClean="0"/>
              <a:t>, HPV Vaccination in the Cambodian Community,                </a:t>
            </a:r>
          </a:p>
          <a:p>
            <a:pPr lvl="1">
              <a:lnSpc>
                <a:spcPct val="120000"/>
              </a:lnSpc>
              <a:spcAft>
                <a:spcPts val="600"/>
              </a:spcAft>
              <a:buNone/>
            </a:pPr>
            <a:r>
              <a:rPr lang="en-US" sz="1800" dirty="0" smtClean="0"/>
              <a:t>      2011-2013</a:t>
            </a:r>
          </a:p>
          <a:p>
            <a:pPr>
              <a:lnSpc>
                <a:spcPct val="120000"/>
              </a:lnSpc>
              <a:buFont typeface="Arial" charset="0"/>
              <a:buChar char="•"/>
            </a:pPr>
            <a:r>
              <a:rPr lang="en-US" sz="1800" b="1" i="1" dirty="0" smtClean="0">
                <a:ea typeface="ＭＳ Ｐゴシック" pitchFamily="-106" charset="-128"/>
              </a:rPr>
              <a:t>University of Texas, Houston</a:t>
            </a:r>
          </a:p>
          <a:p>
            <a:pPr lvl="1">
              <a:lnSpc>
                <a:spcPct val="120000"/>
              </a:lnSpc>
              <a:buFont typeface="Arial" charset="0"/>
              <a:buChar char="•"/>
            </a:pPr>
            <a:r>
              <a:rPr lang="en-US" sz="1800" dirty="0" smtClean="0">
                <a:latin typeface="Century Gothic" pitchFamily="34" charset="0"/>
                <a:ea typeface="ＭＳ Ｐゴシック" pitchFamily="-106" charset="-128"/>
              </a:rPr>
              <a:t>CPRIT-funded  HPV Research Project, 2010-2013</a:t>
            </a:r>
          </a:p>
          <a:p>
            <a:pPr lvl="1">
              <a:lnSpc>
                <a:spcPct val="120000"/>
              </a:lnSpc>
              <a:buFont typeface="Arial" charset="0"/>
              <a:buChar char="•"/>
            </a:pPr>
            <a:r>
              <a:rPr lang="en-US" sz="1800" dirty="0" smtClean="0">
                <a:latin typeface="Century Gothic" pitchFamily="34" charset="0"/>
                <a:ea typeface="ＭＳ Ｐゴシック" pitchFamily="-106" charset="-128"/>
              </a:rPr>
              <a:t>CPRIT-funded , 2-1-1 Cancer Prevention Project, 2010-2012 </a:t>
            </a:r>
          </a:p>
          <a:p>
            <a:pPr lvl="1">
              <a:lnSpc>
                <a:spcPct val="120000"/>
              </a:lnSpc>
              <a:buFont typeface="Arial" charset="0"/>
              <a:buChar char="•"/>
            </a:pPr>
            <a:r>
              <a:rPr lang="en-US" sz="1800" dirty="0" smtClean="0">
                <a:latin typeface="Century Gothic" pitchFamily="34" charset="0"/>
              </a:rPr>
              <a:t>Cervical Cancer Free America: GSK funded project, 2011-2013</a:t>
            </a:r>
            <a:endParaRPr lang="en-US" sz="1800" dirty="0" smtClean="0">
              <a:latin typeface="Century Gothic" pitchFamily="34" charset="0"/>
              <a:ea typeface="ＭＳ Ｐゴシック" pitchFamily="-106" charset="-128"/>
            </a:endParaRPr>
          </a:p>
          <a:p>
            <a:pPr>
              <a:lnSpc>
                <a:spcPct val="120000"/>
              </a:lnSpc>
              <a:buFont typeface="Arial" charset="0"/>
              <a:buChar char="•"/>
            </a:pPr>
            <a:r>
              <a:rPr lang="en-US" sz="1800" b="1" i="1" dirty="0" smtClean="0">
                <a:ea typeface="ＭＳ Ｐゴシック" pitchFamily="-106" charset="-128"/>
              </a:rPr>
              <a:t>University of California, Los </a:t>
            </a:r>
            <a:r>
              <a:rPr lang="en-US" sz="1800" b="1" i="1" dirty="0" smtClean="0">
                <a:ea typeface="ＭＳ Ｐゴシック" pitchFamily="-106" charset="-128"/>
              </a:rPr>
              <a:t>Angeles (with Seattle CPCRN)</a:t>
            </a:r>
            <a:endParaRPr lang="en-US" sz="1800" b="1" i="1" dirty="0" smtClean="0">
              <a:ea typeface="ＭＳ Ｐゴシック" pitchFamily="-106" charset="-128"/>
            </a:endParaRPr>
          </a:p>
          <a:p>
            <a:pPr lvl="1">
              <a:lnSpc>
                <a:spcPct val="120000"/>
              </a:lnSpc>
              <a:spcAft>
                <a:spcPts val="600"/>
              </a:spcAft>
              <a:buFont typeface="Arial" charset="0"/>
              <a:buChar char="•"/>
            </a:pPr>
            <a:r>
              <a:rPr lang="en-US" sz="1800" dirty="0" smtClean="0">
                <a:ea typeface="ＭＳ Ｐゴシック" pitchFamily="-106" charset="-128"/>
              </a:rPr>
              <a:t>NCI R01, </a:t>
            </a:r>
            <a:r>
              <a:rPr lang="en-US" sz="1800" dirty="0">
                <a:ea typeface="ＭＳ Ｐゴシック" pitchFamily="-106" charset="-128"/>
              </a:rPr>
              <a:t>Increasing HPV Vaccine Uptake in </a:t>
            </a:r>
            <a:r>
              <a:rPr lang="en-US" sz="1800" dirty="0" smtClean="0">
                <a:ea typeface="ＭＳ Ｐゴシック" pitchFamily="-106" charset="-128"/>
              </a:rPr>
              <a:t>Low </a:t>
            </a:r>
            <a:r>
              <a:rPr lang="en-US" sz="1800" dirty="0">
                <a:ea typeface="ＭＳ Ｐゴシック" pitchFamily="-106" charset="-128"/>
              </a:rPr>
              <a:t>Income Ethnic Minority </a:t>
            </a:r>
            <a:r>
              <a:rPr lang="en-US" sz="1800" dirty="0" smtClean="0">
                <a:ea typeface="ＭＳ Ｐゴシック" pitchFamily="-106" charset="-128"/>
              </a:rPr>
              <a:t>Population, 2012 - 2017</a:t>
            </a:r>
            <a:endParaRPr lang="en-US" sz="1800" dirty="0">
              <a:ea typeface="ＭＳ Ｐゴシック" pitchFamily="-106" charset="-128"/>
            </a:endParaRPr>
          </a:p>
          <a:p>
            <a:pPr>
              <a:buFont typeface="Arial" charset="0"/>
              <a:buChar char="•"/>
            </a:pPr>
            <a:endParaRPr lang="en-US" sz="1600" dirty="0" smtClean="0">
              <a:ea typeface="ＭＳ Ｐゴシック" pitchFamily="-106" charset="-128"/>
            </a:endParaRPr>
          </a:p>
        </p:txBody>
      </p:sp>
      <p:sp>
        <p:nvSpPr>
          <p:cNvPr id="6" name="Title 1"/>
          <p:cNvSpPr txBox="1">
            <a:spLocks/>
          </p:cNvSpPr>
          <p:nvPr/>
        </p:nvSpPr>
        <p:spPr bwMode="auto">
          <a:xfrm>
            <a:off x="0" y="377190"/>
            <a:ext cx="9144000" cy="914400"/>
          </a:xfrm>
          <a:prstGeom prst="rect">
            <a:avLst/>
          </a:prstGeom>
          <a:ln>
            <a:miter lim="800000"/>
            <a:headEnd/>
            <a:tailEnd/>
          </a:ln>
        </p:spPr>
        <p:txBody>
          <a:bodyPr vert="horz" wrap="square" lIns="91440" tIns="45720" rIns="91440" bIns="45720" numCol="1" compatLnSpc="1">
            <a:prstTxWarp prst="textNoShape">
              <a:avLst/>
            </a:prstTxWarp>
          </a:bodyPr>
          <a:lstStyle/>
          <a:p>
            <a:pPr lvl="0" algn="ctr" eaLnBrk="0" hangingPunct="0">
              <a:defRPr/>
            </a:pPr>
            <a:r>
              <a:rPr lang="en-US" sz="4200" b="1" dirty="0" smtClean="0">
                <a:solidFill>
                  <a:schemeClr val="accent1"/>
                </a:solidFill>
                <a:cs typeface="ＭＳ Ｐゴシック" pitchFamily="-111" charset="-128"/>
              </a:rPr>
              <a:t>Funded HPV Projects</a:t>
            </a:r>
          </a:p>
        </p:txBody>
      </p:sp>
      <p:pic>
        <p:nvPicPr>
          <p:cNvPr id="4" name="Picture 3" descr="vaccination.jpg"/>
          <p:cNvPicPr>
            <a:picLocks noChangeAspect="1"/>
          </p:cNvPicPr>
          <p:nvPr/>
        </p:nvPicPr>
        <p:blipFill>
          <a:blip r:embed="rId3" cstate="print"/>
          <a:stretch>
            <a:fillRect/>
          </a:stretch>
        </p:blipFill>
        <p:spPr>
          <a:xfrm>
            <a:off x="7222024" y="1277694"/>
            <a:ext cx="1721951" cy="1819855"/>
          </a:xfrm>
          <a:prstGeom prst="rect">
            <a:avLst/>
          </a:prstGeom>
          <a:effectLst>
            <a:softEdge rad="127000"/>
          </a:effectLst>
        </p:spPr>
      </p:pic>
    </p:spTree>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92370" y="1430690"/>
            <a:ext cx="8194430" cy="5122510"/>
          </a:xfrm>
        </p:spPr>
        <p:txBody>
          <a:bodyPr>
            <a:normAutofit fontScale="92500" lnSpcReduction="10000"/>
          </a:bodyPr>
          <a:lstStyle/>
          <a:p>
            <a:pPr>
              <a:lnSpc>
                <a:spcPct val="120000"/>
              </a:lnSpc>
            </a:pPr>
            <a:r>
              <a:rPr lang="en-US" dirty="0" smtClean="0"/>
              <a:t>Panel presentation under review for the </a:t>
            </a:r>
            <a:r>
              <a:rPr lang="en-US" i="1" u="sng" dirty="0" smtClean="0"/>
              <a:t>2012 CDC National Cancer Conference</a:t>
            </a:r>
          </a:p>
          <a:p>
            <a:pPr lvl="1">
              <a:lnSpc>
                <a:spcPct val="120000"/>
              </a:lnSpc>
            </a:pPr>
            <a:r>
              <a:rPr lang="en-US" b="1" i="1" dirty="0"/>
              <a:t>Understanding HPV vaccination among </a:t>
            </a:r>
            <a:r>
              <a:rPr lang="en-US" b="1" i="1" dirty="0" smtClean="0"/>
              <a:t>Latino </a:t>
            </a:r>
            <a:r>
              <a:rPr lang="en-US" b="1" i="1" dirty="0"/>
              <a:t>adolescent girls in three U.S. regions </a:t>
            </a:r>
            <a:r>
              <a:rPr lang="en-US" sz="2200" dirty="0" smtClean="0"/>
              <a:t>(Glenn, Coronado, Fernandez, Taylor, Bastani)</a:t>
            </a:r>
            <a:endParaRPr lang="en-US" sz="2200" dirty="0"/>
          </a:p>
          <a:p>
            <a:pPr lvl="2">
              <a:lnSpc>
                <a:spcPct val="120000"/>
              </a:lnSpc>
            </a:pPr>
            <a:r>
              <a:rPr lang="en-US" b="1" i="1" dirty="0" smtClean="0"/>
              <a:t>HPV </a:t>
            </a:r>
            <a:r>
              <a:rPr lang="en-US" b="1" i="1" dirty="0"/>
              <a:t>vaccine use among low income, Latino adolescent girls in Los Angeles County </a:t>
            </a:r>
            <a:r>
              <a:rPr lang="en-US" dirty="0"/>
              <a:t>(Glenn, </a:t>
            </a:r>
            <a:r>
              <a:rPr lang="en-US" dirty="0" err="1"/>
              <a:t>Tsui</a:t>
            </a:r>
            <a:r>
              <a:rPr lang="en-US" dirty="0"/>
              <a:t>, Taylor, </a:t>
            </a:r>
            <a:r>
              <a:rPr lang="en-US" dirty="0" err="1"/>
              <a:t>Bastani</a:t>
            </a:r>
            <a:r>
              <a:rPr lang="en-US" dirty="0"/>
              <a:t>)</a:t>
            </a:r>
          </a:p>
          <a:p>
            <a:pPr lvl="2">
              <a:lnSpc>
                <a:spcPct val="120000"/>
              </a:lnSpc>
            </a:pPr>
            <a:r>
              <a:rPr lang="en-US" b="1" i="1" dirty="0" smtClean="0"/>
              <a:t>HPV </a:t>
            </a:r>
            <a:r>
              <a:rPr lang="en-US" b="1" i="1" dirty="0"/>
              <a:t>vaccine use among Latino adolescent girls in the rural Yakima Valley </a:t>
            </a:r>
            <a:r>
              <a:rPr lang="en-US" dirty="0"/>
              <a:t>(</a:t>
            </a:r>
            <a:r>
              <a:rPr lang="en-US" dirty="0" smtClean="0"/>
              <a:t>Coronado, Taylor) </a:t>
            </a:r>
            <a:endParaRPr lang="en-US" dirty="0"/>
          </a:p>
          <a:p>
            <a:pPr lvl="2">
              <a:lnSpc>
                <a:spcPct val="120000"/>
              </a:lnSpc>
            </a:pPr>
            <a:r>
              <a:rPr lang="en-US" b="1" i="1" dirty="0" smtClean="0"/>
              <a:t>HPV </a:t>
            </a:r>
            <a:r>
              <a:rPr lang="en-US" b="1" i="1" dirty="0"/>
              <a:t>vaccine use among urban and rural adolescent Latinas in Texas </a:t>
            </a:r>
            <a:r>
              <a:rPr lang="en-US" dirty="0"/>
              <a:t>(</a:t>
            </a:r>
            <a:r>
              <a:rPr lang="en-US" dirty="0" err="1"/>
              <a:t>Savas</a:t>
            </a:r>
            <a:r>
              <a:rPr lang="en-US" dirty="0"/>
              <a:t>, </a:t>
            </a:r>
            <a:r>
              <a:rPr lang="en-US" dirty="0" err="1"/>
              <a:t>Carmack</a:t>
            </a:r>
            <a:r>
              <a:rPr lang="en-US" dirty="0"/>
              <a:t>, </a:t>
            </a:r>
            <a:r>
              <a:rPr lang="en-US" dirty="0" smtClean="0"/>
              <a:t>Fernandez)</a:t>
            </a:r>
          </a:p>
          <a:p>
            <a:pPr>
              <a:lnSpc>
                <a:spcPct val="120000"/>
              </a:lnSpc>
            </a:pPr>
            <a:r>
              <a:rPr lang="en-US" dirty="0" smtClean="0"/>
              <a:t>Paper submission is pending</a:t>
            </a:r>
          </a:p>
          <a:p>
            <a:pPr marL="349250" lvl="1" indent="0">
              <a:buNone/>
            </a:pPr>
            <a:endParaRPr lang="en-US" dirty="0"/>
          </a:p>
        </p:txBody>
      </p:sp>
      <p:sp>
        <p:nvSpPr>
          <p:cNvPr id="3" name="Title 2"/>
          <p:cNvSpPr>
            <a:spLocks noGrp="1"/>
          </p:cNvSpPr>
          <p:nvPr>
            <p:ph type="title"/>
          </p:nvPr>
        </p:nvSpPr>
        <p:spPr>
          <a:xfrm>
            <a:off x="447040" y="437198"/>
            <a:ext cx="8300720" cy="1066482"/>
          </a:xfrm>
        </p:spPr>
        <p:txBody>
          <a:bodyPr/>
          <a:lstStyle/>
          <a:p>
            <a:r>
              <a:rPr lang="en-US" sz="3600" dirty="0" smtClean="0"/>
              <a:t>HPV Latino Survey Results</a:t>
            </a:r>
            <a:endParaRPr lang="en-US" sz="3600" dirty="0"/>
          </a:p>
        </p:txBody>
      </p:sp>
    </p:spTree>
    <p:extLst>
      <p:ext uri="{BB962C8B-B14F-4D97-AF65-F5344CB8AC3E}">
        <p14:creationId xmlns:p14="http://schemas.microsoft.com/office/powerpoint/2010/main" val="15842763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Policy sub-group: paper under review at Health Affairs</a:t>
            </a:r>
          </a:p>
          <a:p>
            <a:r>
              <a:rPr lang="en-US" dirty="0" smtClean="0"/>
              <a:t>Cognitive testing sub-group: work complete and paper published</a:t>
            </a:r>
            <a:endParaRPr lang="en-US" dirty="0"/>
          </a:p>
        </p:txBody>
      </p:sp>
      <p:sp>
        <p:nvSpPr>
          <p:cNvPr id="3" name="Title 2"/>
          <p:cNvSpPr>
            <a:spLocks noGrp="1"/>
          </p:cNvSpPr>
          <p:nvPr>
            <p:ph type="title"/>
          </p:nvPr>
        </p:nvSpPr>
        <p:spPr/>
        <p:txBody>
          <a:bodyPr/>
          <a:lstStyle/>
          <a:p>
            <a:r>
              <a:rPr lang="en-US" dirty="0" smtClean="0"/>
              <a:t>Other updates	</a:t>
            </a:r>
            <a:endParaRPr lang="en-US" dirty="0"/>
          </a:p>
        </p:txBody>
      </p:sp>
    </p:spTree>
    <p:extLst>
      <p:ext uri="{BB962C8B-B14F-4D97-AF65-F5344CB8AC3E}">
        <p14:creationId xmlns:p14="http://schemas.microsoft.com/office/powerpoint/2010/main" val="13269626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53961" y="1491475"/>
            <a:ext cx="8362335" cy="4602163"/>
          </a:xfrm>
        </p:spPr>
        <p:txBody>
          <a:bodyPr>
            <a:normAutofit/>
          </a:bodyPr>
          <a:lstStyle/>
          <a:p>
            <a:pPr lvl="1"/>
            <a:r>
              <a:rPr lang="en-US" dirty="0" smtClean="0"/>
              <a:t>Moderate rates of vaccine awareness, but low rates of uptake and intent to vaccinate across samples</a:t>
            </a:r>
          </a:p>
          <a:p>
            <a:pPr lvl="1"/>
            <a:r>
              <a:rPr lang="en-US" dirty="0" smtClean="0"/>
              <a:t>Attitudinal barriers were not frequently endorsed</a:t>
            </a:r>
          </a:p>
          <a:p>
            <a:pPr lvl="1"/>
            <a:r>
              <a:rPr lang="en-US" dirty="0" smtClean="0"/>
              <a:t>Areas to target in interventions: </a:t>
            </a:r>
          </a:p>
          <a:p>
            <a:pPr lvl="2"/>
            <a:r>
              <a:rPr lang="en-US" sz="2400" dirty="0" smtClean="0"/>
              <a:t>Increase awareness, enhance beliefs about vaccine’s efficacy and safety</a:t>
            </a:r>
          </a:p>
          <a:p>
            <a:pPr lvl="2"/>
            <a:r>
              <a:rPr lang="en-US" sz="2400" dirty="0" smtClean="0"/>
              <a:t>Provide information on where to get vaccine (e.g., VFC providers)</a:t>
            </a:r>
          </a:p>
          <a:p>
            <a:pPr lvl="1"/>
            <a:r>
              <a:rPr lang="en-US" dirty="0" smtClean="0"/>
              <a:t>Likely important to engage health care providers in the process</a:t>
            </a:r>
            <a:endParaRPr lang="en-US" dirty="0"/>
          </a:p>
        </p:txBody>
      </p:sp>
      <p:sp>
        <p:nvSpPr>
          <p:cNvPr id="5" name="Title 1"/>
          <p:cNvSpPr txBox="1">
            <a:spLocks/>
          </p:cNvSpPr>
          <p:nvPr/>
        </p:nvSpPr>
        <p:spPr bwMode="auto">
          <a:xfrm>
            <a:off x="0" y="377190"/>
            <a:ext cx="9144000" cy="914400"/>
          </a:xfrm>
          <a:prstGeom prst="rect">
            <a:avLst/>
          </a:prstGeom>
          <a:ln>
            <a:miter lim="800000"/>
            <a:headEnd/>
            <a:tailEnd/>
          </a:ln>
        </p:spPr>
        <p:txBody>
          <a:bodyPr vert="horz" wrap="square" lIns="91440" tIns="45720" rIns="91440" bIns="45720" numCol="1" compatLnSpc="1">
            <a:prstTxWarp prst="textNoShape">
              <a:avLst/>
            </a:prstTxWarp>
          </a:bodyPr>
          <a:lstStyle/>
          <a:p>
            <a:pPr lvl="0" algn="ctr" eaLnBrk="0" hangingPunct="0">
              <a:defRPr/>
            </a:pPr>
            <a:r>
              <a:rPr lang="en-US" sz="4200" b="1" dirty="0" smtClean="0">
                <a:solidFill>
                  <a:schemeClr val="accent1"/>
                </a:solidFill>
                <a:cs typeface="ＭＳ Ｐゴシック" pitchFamily="-111" charset="-128"/>
              </a:rPr>
              <a:t>Summary of Key Findings</a:t>
            </a:r>
          </a:p>
        </p:txBody>
      </p:sp>
    </p:spTree>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bwMode="auto">
          <a:xfrm>
            <a:off x="0" y="234949"/>
            <a:ext cx="9144000" cy="1018663"/>
          </a:xfrm>
          <a:prstGeom prst="rect">
            <a:avLst/>
          </a:prstGeom>
          <a:ln>
            <a:miter lim="800000"/>
            <a:headEnd/>
            <a:tailEnd/>
          </a:ln>
        </p:spPr>
        <p:txBody>
          <a:bodyPr vert="horz" wrap="square" lIns="91440" tIns="45720" rIns="91440" bIns="45720" numCol="1" compatLnSpc="1">
            <a:prstTxWarp prst="textNoShape">
              <a:avLst/>
            </a:prstTxWarp>
          </a:bodyPr>
          <a:lstStyle/>
          <a:p>
            <a:r>
              <a:rPr lang="en-US" sz="3800" dirty="0" smtClean="0">
                <a:ea typeface="ＭＳ Ｐゴシック" pitchFamily="-106" charset="-128"/>
              </a:rPr>
              <a:t>Proposed Ideas for Cross-site Projects</a:t>
            </a:r>
            <a:endParaRPr lang="en-US" sz="3800" dirty="0" smtClean="0">
              <a:solidFill>
                <a:srgbClr val="FF0000"/>
              </a:solidFill>
              <a:ea typeface="ＭＳ Ｐゴシック" pitchFamily="-106" charset="-128"/>
            </a:endParaRPr>
          </a:p>
        </p:txBody>
      </p:sp>
      <p:sp>
        <p:nvSpPr>
          <p:cNvPr id="13315" name="Content Placeholder 2"/>
          <p:cNvSpPr>
            <a:spLocks noGrp="1"/>
          </p:cNvSpPr>
          <p:nvPr>
            <p:ph idx="1"/>
          </p:nvPr>
        </p:nvSpPr>
        <p:spPr bwMode="auto">
          <a:xfrm>
            <a:off x="501445" y="1047791"/>
            <a:ext cx="8259097" cy="5309419"/>
          </a:xfrm>
          <a:noFill/>
          <a:ln>
            <a:miter lim="800000"/>
            <a:headEnd/>
            <a:tailEnd/>
          </a:ln>
        </p:spPr>
        <p:txBody>
          <a:bodyPr vert="horz" wrap="square" lIns="91440" tIns="45720" rIns="91440" bIns="45720" numCol="1" anchor="t" anchorCtr="0" compatLnSpc="1">
            <a:prstTxWarp prst="textNoShape">
              <a:avLst/>
            </a:prstTxWarp>
            <a:noAutofit/>
          </a:bodyPr>
          <a:lstStyle/>
          <a:p>
            <a:pPr>
              <a:lnSpc>
                <a:spcPct val="120000"/>
              </a:lnSpc>
              <a:spcBef>
                <a:spcPts val="0"/>
              </a:spcBef>
              <a:buFont typeface="Arial" charset="0"/>
              <a:buChar char="•"/>
            </a:pPr>
            <a:r>
              <a:rPr lang="en-US" sz="2400" dirty="0" smtClean="0">
                <a:ea typeface="ＭＳ Ｐゴシック" pitchFamily="-106" charset="-128"/>
              </a:rPr>
              <a:t>Implement the survey in additional populations</a:t>
            </a:r>
          </a:p>
          <a:p>
            <a:pPr lvl="1">
              <a:lnSpc>
                <a:spcPct val="120000"/>
              </a:lnSpc>
              <a:spcBef>
                <a:spcPts val="0"/>
              </a:spcBef>
              <a:spcAft>
                <a:spcPts val="1200"/>
              </a:spcAft>
              <a:buFont typeface="Arial" charset="0"/>
              <a:buChar char="•"/>
            </a:pPr>
            <a:r>
              <a:rPr lang="en-US" sz="2000" dirty="0" smtClean="0">
                <a:ea typeface="ＭＳ Ｐゴシック" pitchFamily="-106" charset="-128"/>
              </a:rPr>
              <a:t>i.e. Asian subgroups, African Americans, rural populations</a:t>
            </a:r>
          </a:p>
          <a:p>
            <a:pPr>
              <a:lnSpc>
                <a:spcPct val="120000"/>
              </a:lnSpc>
              <a:spcBef>
                <a:spcPts val="0"/>
              </a:spcBef>
              <a:spcAft>
                <a:spcPts val="1200"/>
              </a:spcAft>
              <a:buFont typeface="Arial" charset="0"/>
              <a:buChar char="•"/>
            </a:pPr>
            <a:r>
              <a:rPr lang="en-US" sz="2400" dirty="0" smtClean="0">
                <a:ea typeface="ＭＳ Ｐゴシック" pitchFamily="-106" charset="-128"/>
              </a:rPr>
              <a:t>Adapt evidence-based interventions for other vaccines or preventive health services to promote uptake of the HPV vaccine among Latinos or other groups</a:t>
            </a:r>
          </a:p>
          <a:p>
            <a:pPr>
              <a:lnSpc>
                <a:spcPct val="120000"/>
              </a:lnSpc>
              <a:spcBef>
                <a:spcPts val="0"/>
              </a:spcBef>
              <a:buFont typeface="Arial" charset="0"/>
              <a:buChar char="•"/>
            </a:pPr>
            <a:r>
              <a:rPr lang="en-US" sz="2400" dirty="0" smtClean="0">
                <a:ea typeface="ＭＳ Ｐゴシック" pitchFamily="-106" charset="-128"/>
              </a:rPr>
              <a:t>System/Provider-based Interventions</a:t>
            </a:r>
          </a:p>
          <a:p>
            <a:pPr lvl="1">
              <a:lnSpc>
                <a:spcPct val="120000"/>
              </a:lnSpc>
              <a:spcBef>
                <a:spcPts val="0"/>
              </a:spcBef>
              <a:buFont typeface="Arial" charset="0"/>
              <a:buChar char="•"/>
            </a:pPr>
            <a:r>
              <a:rPr lang="en-US" sz="2000" dirty="0" smtClean="0">
                <a:ea typeface="ＭＳ Ｐゴシック" pitchFamily="-106" charset="-128"/>
              </a:rPr>
              <a:t>Include HPV vaccine promotion in work with FQHCs</a:t>
            </a:r>
          </a:p>
          <a:p>
            <a:pPr lvl="1">
              <a:lnSpc>
                <a:spcPct val="120000"/>
              </a:lnSpc>
              <a:spcBef>
                <a:spcPts val="0"/>
              </a:spcBef>
              <a:buFont typeface="Arial" charset="0"/>
              <a:buChar char="•"/>
            </a:pPr>
            <a:r>
              <a:rPr lang="en-US" sz="2000" dirty="0" smtClean="0">
                <a:ea typeface="ＭＳ Ｐゴシック" pitchFamily="-106" charset="-128"/>
              </a:rPr>
              <a:t>Use of 2-1-1 for HPV vaccine education (similar to Texas)</a:t>
            </a:r>
          </a:p>
          <a:p>
            <a:pPr lvl="1">
              <a:lnSpc>
                <a:spcPct val="120000"/>
              </a:lnSpc>
              <a:spcBef>
                <a:spcPts val="0"/>
              </a:spcBef>
              <a:buFont typeface="Arial" charset="0"/>
              <a:buChar char="•"/>
            </a:pPr>
            <a:r>
              <a:rPr lang="en-US" sz="2000" dirty="0" smtClean="0">
                <a:ea typeface="ＭＳ Ｐゴシック" pitchFamily="-106" charset="-128"/>
              </a:rPr>
              <a:t>Deliver HPV vaccine and testing education to women seeking cancer screening, particularly</a:t>
            </a:r>
          </a:p>
          <a:p>
            <a:pPr lvl="1">
              <a:lnSpc>
                <a:spcPct val="120000"/>
              </a:lnSpc>
              <a:spcBef>
                <a:spcPts val="0"/>
              </a:spcBef>
              <a:buNone/>
            </a:pPr>
            <a:r>
              <a:rPr lang="en-US" sz="2000" dirty="0" smtClean="0">
                <a:ea typeface="ＭＳ Ｐゴシック" pitchFamily="-106" charset="-128"/>
              </a:rPr>
              <a:t>     women with vaccine-eligible daughters</a:t>
            </a:r>
          </a:p>
        </p:txBody>
      </p:sp>
    </p:spTree>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Title 2"/>
          <p:cNvSpPr>
            <a:spLocks noGrp="1"/>
          </p:cNvSpPr>
          <p:nvPr>
            <p:ph type="title"/>
          </p:nvPr>
        </p:nvSpPr>
        <p:spPr/>
        <p:txBody>
          <a:bodyPr/>
          <a:lstStyle/>
          <a:p>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Title 2"/>
          <p:cNvSpPr>
            <a:spLocks noGrp="1"/>
          </p:cNvSpPr>
          <p:nvPr>
            <p:ph type="title"/>
          </p:nvPr>
        </p:nvSpPr>
        <p:spPr/>
        <p:txBody>
          <a:bodyPr/>
          <a:lstStyle/>
          <a:p>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Content Placeholder 2"/>
          <p:cNvSpPr>
            <a:spLocks noGrp="1"/>
          </p:cNvSpPr>
          <p:nvPr>
            <p:ph idx="1"/>
          </p:nvPr>
        </p:nvSpPr>
        <p:spPr bwMode="auto">
          <a:xfrm>
            <a:off x="272861" y="1352012"/>
            <a:ext cx="8695775" cy="4382362"/>
          </a:xfrm>
          <a:noFill/>
          <a:ln>
            <a:miter lim="800000"/>
            <a:headEnd/>
            <a:tailEnd/>
          </a:ln>
        </p:spPr>
        <p:txBody>
          <a:bodyPr vert="horz" wrap="square" lIns="91440" tIns="45720" rIns="91440" bIns="45720" numCol="1" anchor="t" anchorCtr="0" compatLnSpc="1">
            <a:prstTxWarp prst="textNoShape">
              <a:avLst/>
            </a:prstTxWarp>
            <a:noAutofit/>
          </a:bodyPr>
          <a:lstStyle/>
          <a:p>
            <a:pPr>
              <a:lnSpc>
                <a:spcPct val="120000"/>
              </a:lnSpc>
              <a:buFont typeface="Arial" charset="0"/>
              <a:buChar char="•"/>
            </a:pPr>
            <a:r>
              <a:rPr lang="en-US" sz="1800" dirty="0" smtClean="0">
                <a:ea typeface="ＭＳ Ｐゴシック" pitchFamily="-106" charset="-128"/>
              </a:rPr>
              <a:t>University of Washington, Seattle</a:t>
            </a:r>
          </a:p>
          <a:p>
            <a:pPr lvl="1">
              <a:lnSpc>
                <a:spcPct val="120000"/>
              </a:lnSpc>
              <a:spcAft>
                <a:spcPts val="600"/>
              </a:spcAft>
              <a:buFont typeface="Arial" charset="0"/>
              <a:buChar char="•"/>
            </a:pPr>
            <a:r>
              <a:rPr lang="en-US" sz="1800" dirty="0" smtClean="0"/>
              <a:t>Receipt of a R21, 2011-2013</a:t>
            </a:r>
          </a:p>
          <a:p>
            <a:pPr>
              <a:lnSpc>
                <a:spcPct val="120000"/>
              </a:lnSpc>
              <a:buFont typeface="Arial" charset="0"/>
              <a:buChar char="•"/>
            </a:pPr>
            <a:r>
              <a:rPr lang="en-US" sz="1800" dirty="0" smtClean="0">
                <a:ea typeface="ＭＳ Ｐゴシック" pitchFamily="-106" charset="-128"/>
              </a:rPr>
              <a:t>University of Texas, Houston</a:t>
            </a:r>
          </a:p>
          <a:p>
            <a:pPr lvl="1">
              <a:lnSpc>
                <a:spcPct val="120000"/>
              </a:lnSpc>
              <a:buFont typeface="Arial" charset="0"/>
              <a:buChar char="•"/>
            </a:pPr>
            <a:r>
              <a:rPr lang="en-US" sz="1800" dirty="0" smtClean="0">
                <a:latin typeface="Century Gothic" pitchFamily="34" charset="0"/>
                <a:ea typeface="ＭＳ Ｐゴシック" pitchFamily="-106" charset="-128"/>
              </a:rPr>
              <a:t>CPRIT-funded  HPV Research Project, 2010-2013</a:t>
            </a:r>
          </a:p>
          <a:p>
            <a:pPr lvl="1">
              <a:lnSpc>
                <a:spcPct val="120000"/>
              </a:lnSpc>
              <a:buFont typeface="Arial" charset="0"/>
              <a:buChar char="•"/>
            </a:pPr>
            <a:r>
              <a:rPr lang="en-US" sz="1800" dirty="0" smtClean="0">
                <a:latin typeface="Century Gothic" pitchFamily="34" charset="0"/>
                <a:ea typeface="ＭＳ Ｐゴシック" pitchFamily="-106" charset="-128"/>
              </a:rPr>
              <a:t>CPRIT-funded , 2-1-1 Cancer Prevention Project, 2010-2012 </a:t>
            </a:r>
          </a:p>
          <a:p>
            <a:pPr lvl="1">
              <a:lnSpc>
                <a:spcPct val="120000"/>
              </a:lnSpc>
              <a:buFont typeface="Arial" charset="0"/>
              <a:buChar char="•"/>
            </a:pPr>
            <a:r>
              <a:rPr lang="en-US" sz="1800" dirty="0" smtClean="0">
                <a:latin typeface="Century Gothic" pitchFamily="34" charset="0"/>
              </a:rPr>
              <a:t>Cervical Cancer Free America: GSK funded project, 2011-2013</a:t>
            </a:r>
            <a:endParaRPr lang="en-US" sz="1800" dirty="0" smtClean="0">
              <a:latin typeface="Century Gothic" pitchFamily="34" charset="0"/>
              <a:ea typeface="ＭＳ Ｐゴシック" pitchFamily="-106" charset="-128"/>
            </a:endParaRPr>
          </a:p>
          <a:p>
            <a:pPr>
              <a:lnSpc>
                <a:spcPct val="120000"/>
              </a:lnSpc>
              <a:buFont typeface="Arial" charset="0"/>
              <a:buChar char="•"/>
            </a:pPr>
            <a:r>
              <a:rPr lang="en-US" sz="1800" dirty="0" smtClean="0">
                <a:ea typeface="ＭＳ Ｐゴシック" pitchFamily="-106" charset="-128"/>
              </a:rPr>
              <a:t>University of California, Los Angeles</a:t>
            </a:r>
          </a:p>
          <a:p>
            <a:pPr lvl="1">
              <a:lnSpc>
                <a:spcPct val="120000"/>
              </a:lnSpc>
              <a:spcAft>
                <a:spcPts val="600"/>
              </a:spcAft>
              <a:buFont typeface="Arial" charset="0"/>
              <a:buChar char="•"/>
            </a:pPr>
            <a:r>
              <a:rPr lang="en-US" sz="1800" dirty="0" smtClean="0">
                <a:ea typeface="ＭＳ Ｐゴシック" pitchFamily="-106" charset="-128"/>
              </a:rPr>
              <a:t>Submission of R01 that has received a fundable score, 2011-2016</a:t>
            </a:r>
          </a:p>
          <a:p>
            <a:pPr>
              <a:buFont typeface="Arial" charset="0"/>
              <a:buChar char="•"/>
            </a:pPr>
            <a:endParaRPr lang="en-US" sz="1600" dirty="0" smtClean="0">
              <a:ea typeface="ＭＳ Ｐゴシック" pitchFamily="-106" charset="-128"/>
            </a:endParaRPr>
          </a:p>
        </p:txBody>
      </p:sp>
      <p:sp>
        <p:nvSpPr>
          <p:cNvPr id="6" name="Title 1"/>
          <p:cNvSpPr txBox="1">
            <a:spLocks/>
          </p:cNvSpPr>
          <p:nvPr/>
        </p:nvSpPr>
        <p:spPr bwMode="auto">
          <a:xfrm>
            <a:off x="0" y="377190"/>
            <a:ext cx="9144000" cy="914400"/>
          </a:xfrm>
          <a:prstGeom prst="rect">
            <a:avLst/>
          </a:prstGeom>
          <a:ln>
            <a:miter lim="800000"/>
            <a:headEnd/>
            <a:tailEnd/>
          </a:ln>
        </p:spPr>
        <p:txBody>
          <a:bodyPr vert="horz" wrap="square" lIns="91440" tIns="45720" rIns="91440" bIns="45720" numCol="1" compatLnSpc="1">
            <a:prstTxWarp prst="textNoShape">
              <a:avLst/>
            </a:prstTxWarp>
          </a:bodyPr>
          <a:lstStyle/>
          <a:p>
            <a:pPr lvl="0" algn="ctr" eaLnBrk="0" hangingPunct="0">
              <a:defRPr/>
            </a:pPr>
            <a:r>
              <a:rPr lang="en-US" sz="4200" b="1" dirty="0" smtClean="0">
                <a:solidFill>
                  <a:schemeClr val="accent1"/>
                </a:solidFill>
                <a:cs typeface="ＭＳ Ｐゴシック" pitchFamily="-111" charset="-128"/>
              </a:rPr>
              <a:t>Recently Funded HPV Grants</a:t>
            </a:r>
          </a:p>
        </p:txBody>
      </p:sp>
      <p:pic>
        <p:nvPicPr>
          <p:cNvPr id="4" name="Picture 3" descr="vaccination.jpg"/>
          <p:cNvPicPr>
            <a:picLocks noChangeAspect="1"/>
          </p:cNvPicPr>
          <p:nvPr/>
        </p:nvPicPr>
        <p:blipFill>
          <a:blip r:embed="rId3" cstate="print"/>
          <a:stretch>
            <a:fillRect/>
          </a:stretch>
        </p:blipFill>
        <p:spPr>
          <a:xfrm>
            <a:off x="6902962" y="1368734"/>
            <a:ext cx="1721951" cy="1819855"/>
          </a:xfrm>
          <a:prstGeom prst="rect">
            <a:avLst/>
          </a:prstGeom>
          <a:effectLst>
            <a:softEdge rad="127000"/>
          </a:effectLst>
        </p:spPr>
      </p:pic>
    </p:spTree>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63833" y="1305984"/>
            <a:ext cx="7697787" cy="4602163"/>
          </a:xfrm>
        </p:spPr>
        <p:txBody>
          <a:bodyPr>
            <a:normAutofit fontScale="70000" lnSpcReduction="20000"/>
          </a:bodyPr>
          <a:lstStyle/>
          <a:p>
            <a:pPr>
              <a:lnSpc>
                <a:spcPct val="120000"/>
              </a:lnSpc>
              <a:buFont typeface="Arial" charset="0"/>
              <a:buChar char="•"/>
            </a:pPr>
            <a:r>
              <a:rPr lang="en-US" dirty="0" smtClean="0">
                <a:ea typeface="ＭＳ Ｐゴシック" pitchFamily="-106" charset="-128"/>
              </a:rPr>
              <a:t>NCI R21 proposal funded July 2011   (w/UCLA site)</a:t>
            </a:r>
          </a:p>
          <a:p>
            <a:pPr lvl="1">
              <a:lnSpc>
                <a:spcPct val="120000"/>
              </a:lnSpc>
              <a:spcBef>
                <a:spcPts val="0"/>
              </a:spcBef>
              <a:buFont typeface="Arial" charset="0"/>
              <a:buChar char="•"/>
            </a:pPr>
            <a:r>
              <a:rPr lang="en-US" sz="2600" dirty="0" smtClean="0">
                <a:ea typeface="ＭＳ Ｐゴシック" pitchFamily="-106" charset="-128"/>
              </a:rPr>
              <a:t>Collaboration with an established Cambodian Community Coalition</a:t>
            </a:r>
            <a:endParaRPr lang="en-US" sz="2600" dirty="0" smtClean="0"/>
          </a:p>
          <a:p>
            <a:pPr>
              <a:lnSpc>
                <a:spcPct val="120000"/>
              </a:lnSpc>
              <a:buFont typeface="Arial" charset="0"/>
              <a:buChar char="•"/>
            </a:pPr>
            <a:r>
              <a:rPr lang="en-US" dirty="0" smtClean="0"/>
              <a:t>Primary goal:</a:t>
            </a:r>
          </a:p>
          <a:p>
            <a:pPr lvl="1">
              <a:lnSpc>
                <a:spcPct val="120000"/>
              </a:lnSpc>
              <a:spcBef>
                <a:spcPts val="0"/>
              </a:spcBef>
              <a:buFont typeface="Arial" charset="0"/>
              <a:buChar char="•"/>
            </a:pPr>
            <a:r>
              <a:rPr lang="en-US" sz="2600" dirty="0" smtClean="0"/>
              <a:t>To conduct mixed-methods research that could be used to inform the development, implementation, and evaluation of culturally appropriate HPV vaccination interventions targeting Cambodian women with daughters in the 9–17 age group</a:t>
            </a:r>
          </a:p>
          <a:p>
            <a:pPr>
              <a:lnSpc>
                <a:spcPct val="120000"/>
              </a:lnSpc>
              <a:buFont typeface="Arial" charset="0"/>
              <a:buChar char="•"/>
            </a:pPr>
            <a:r>
              <a:rPr lang="en-US" dirty="0" smtClean="0"/>
              <a:t>Components:</a:t>
            </a:r>
          </a:p>
          <a:p>
            <a:pPr lvl="1">
              <a:lnSpc>
                <a:spcPct val="120000"/>
              </a:lnSpc>
              <a:buFont typeface="Arial" charset="0"/>
              <a:buChar char="•"/>
            </a:pPr>
            <a:r>
              <a:rPr lang="en-US" sz="2600" dirty="0" smtClean="0"/>
              <a:t>25 qualitative interviews</a:t>
            </a:r>
          </a:p>
          <a:p>
            <a:pPr lvl="1">
              <a:lnSpc>
                <a:spcPct val="120000"/>
              </a:lnSpc>
              <a:buFont typeface="Arial" charset="0"/>
              <a:buChar char="•"/>
            </a:pPr>
            <a:r>
              <a:rPr lang="en-US" sz="2600" dirty="0" smtClean="0"/>
              <a:t>Community-based survey of 200 mothers</a:t>
            </a:r>
          </a:p>
          <a:p>
            <a:pPr lvl="1">
              <a:lnSpc>
                <a:spcPct val="120000"/>
              </a:lnSpc>
              <a:buFont typeface="Arial" charset="0"/>
              <a:buChar char="•"/>
            </a:pPr>
            <a:r>
              <a:rPr lang="en-US" sz="2600" dirty="0" smtClean="0"/>
              <a:t>Retest survey with 50 quantitative survey participants  </a:t>
            </a:r>
          </a:p>
          <a:p>
            <a:pPr lvl="1">
              <a:buFont typeface="Arial" charset="0"/>
              <a:buChar char="•"/>
            </a:pPr>
            <a:endParaRPr lang="en-US" sz="9646" dirty="0" smtClean="0"/>
          </a:p>
          <a:p>
            <a:pPr lvl="1">
              <a:buFont typeface="Arial" charset="0"/>
              <a:buChar char="•"/>
            </a:pPr>
            <a:endParaRPr lang="en-US" sz="9646" dirty="0" smtClean="0"/>
          </a:p>
          <a:p>
            <a:pPr>
              <a:buFont typeface="Arial" charset="0"/>
              <a:buChar char="•"/>
            </a:pPr>
            <a:endParaRPr lang="en-US" sz="6737" dirty="0" smtClean="0"/>
          </a:p>
        </p:txBody>
      </p:sp>
      <p:sp>
        <p:nvSpPr>
          <p:cNvPr id="3" name="Title 1"/>
          <p:cNvSpPr txBox="1">
            <a:spLocks/>
          </p:cNvSpPr>
          <p:nvPr/>
        </p:nvSpPr>
        <p:spPr bwMode="auto">
          <a:xfrm>
            <a:off x="0" y="234950"/>
            <a:ext cx="9144000" cy="914400"/>
          </a:xfrm>
          <a:prstGeom prst="rect">
            <a:avLst/>
          </a:prstGeom>
          <a:ln>
            <a:miter lim="800000"/>
            <a:headEnd/>
            <a:tailEnd/>
          </a:ln>
        </p:spPr>
        <p:txBody>
          <a:bodyPr vert="horz" wrap="square" lIns="91440" tIns="45720" rIns="91440" bIns="45720" numCol="1" compatLnSpc="1">
            <a:prstTxWarp prst="textNoShape">
              <a:avLst/>
            </a:prstTxWarp>
          </a:bodyPr>
          <a:lstStyle/>
          <a:p>
            <a:pPr lvl="0" algn="ctr" eaLnBrk="0" hangingPunct="0">
              <a:defRPr/>
            </a:pPr>
            <a:r>
              <a:rPr lang="en-US" sz="3200" b="1" dirty="0" smtClean="0">
                <a:solidFill>
                  <a:schemeClr val="accent1"/>
                </a:solidFill>
                <a:latin typeface="+mn-lt"/>
                <a:cs typeface="ＭＳ Ｐゴシック" pitchFamily="-111" charset="-128"/>
              </a:rPr>
              <a:t>UW: </a:t>
            </a:r>
            <a:r>
              <a:rPr lang="en-US" sz="3200" b="1" dirty="0" smtClean="0">
                <a:solidFill>
                  <a:schemeClr val="accent1"/>
                </a:solidFill>
                <a:latin typeface="+mj-lt"/>
                <a:cs typeface="ＭＳ Ｐゴシック" pitchFamily="-111" charset="-128"/>
              </a:rPr>
              <a:t>H</a:t>
            </a:r>
            <a:r>
              <a:rPr lang="en-US" sz="3200" b="1" dirty="0" smtClean="0">
                <a:solidFill>
                  <a:schemeClr val="accent1"/>
                </a:solidFill>
                <a:latin typeface="+mj-lt"/>
              </a:rPr>
              <a:t>PV Vaccination in the </a:t>
            </a:r>
          </a:p>
          <a:p>
            <a:pPr lvl="0" algn="ctr" eaLnBrk="0" hangingPunct="0">
              <a:defRPr/>
            </a:pPr>
            <a:r>
              <a:rPr lang="en-US" sz="3200" b="1" dirty="0" smtClean="0">
                <a:solidFill>
                  <a:schemeClr val="accent1"/>
                </a:solidFill>
                <a:latin typeface="+mj-lt"/>
              </a:rPr>
              <a:t>Cambodian Community </a:t>
            </a:r>
            <a:endParaRPr kumimoji="0" lang="en-US" sz="3200" b="1" i="0" u="none" strike="noStrike" kern="1200" cap="none" spc="0" normalizeH="0" baseline="0" noProof="0" dirty="0" smtClean="0">
              <a:ln>
                <a:noFill/>
              </a:ln>
              <a:solidFill>
                <a:schemeClr val="accent1"/>
              </a:solidFill>
              <a:effectLst/>
              <a:uLnTx/>
              <a:uFillTx/>
              <a:latin typeface="+mj-lt"/>
              <a:cs typeface="ＭＳ Ｐゴシック" pitchFamily="-111" charset="-128"/>
            </a:endParaRPr>
          </a:p>
        </p:txBody>
      </p:sp>
    </p:spTree>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14400" y="1676400"/>
            <a:ext cx="7497162" cy="4343400"/>
          </a:xfrm>
        </p:spPr>
        <p:txBody>
          <a:bodyPr>
            <a:normAutofit/>
          </a:bodyPr>
          <a:lstStyle/>
          <a:p>
            <a:pPr marL="342900" lvl="1" indent="-342900">
              <a:spcBef>
                <a:spcPct val="0"/>
              </a:spcBef>
              <a:buClr>
                <a:srgbClr val="089A62"/>
              </a:buClr>
              <a:buSzPct val="150000"/>
              <a:defRPr/>
            </a:pPr>
            <a:r>
              <a:rPr lang="en-US" sz="2000" dirty="0" smtClean="0">
                <a:latin typeface="Century Gothic" pitchFamily="34" charset="0"/>
                <a:ea typeface="ＭＳ Ｐゴシック" pitchFamily="-106" charset="-128"/>
              </a:rPr>
              <a:t>Cancer  Prevention Research Institute of Texas (CPRIT) funded Research Project</a:t>
            </a:r>
          </a:p>
          <a:p>
            <a:pPr>
              <a:spcBef>
                <a:spcPct val="0"/>
              </a:spcBef>
              <a:defRPr/>
            </a:pPr>
            <a:endParaRPr lang="en-US" sz="2000" dirty="0" smtClean="0">
              <a:latin typeface="Century Gothic" pitchFamily="34" charset="0"/>
              <a:ea typeface="ＭＳ Ｐゴシック" pitchFamily="-106" charset="-128"/>
            </a:endParaRPr>
          </a:p>
          <a:p>
            <a:pPr>
              <a:spcBef>
                <a:spcPct val="0"/>
              </a:spcBef>
              <a:defRPr/>
            </a:pPr>
            <a:r>
              <a:rPr lang="en-US" sz="2000" dirty="0" smtClean="0">
                <a:latin typeface="Century Gothic" pitchFamily="34" charset="0"/>
                <a:ea typeface="ＭＳ Ｐゴシック" pitchFamily="-106" charset="-128"/>
              </a:rPr>
              <a:t>Primary Goal</a:t>
            </a:r>
          </a:p>
          <a:p>
            <a:pPr lvl="1">
              <a:spcBef>
                <a:spcPct val="0"/>
              </a:spcBef>
              <a:defRPr/>
            </a:pPr>
            <a:r>
              <a:rPr lang="en-US" sz="1800" dirty="0" smtClean="0">
                <a:latin typeface="Century Gothic" pitchFamily="34" charset="0"/>
              </a:rPr>
              <a:t>To evaluate, in a group randomized control trial, the effectiveness and cost effectiveness of two lay health worker-delivered programs to increase vaccine uptake among Hispanic girls ages 11-17</a:t>
            </a:r>
          </a:p>
          <a:p>
            <a:pPr lvl="2">
              <a:spcBef>
                <a:spcPct val="0"/>
              </a:spcBef>
              <a:defRPr/>
            </a:pPr>
            <a:r>
              <a:rPr lang="en-US" sz="1600" dirty="0" smtClean="0">
                <a:latin typeface="Century Gothic" pitchFamily="34" charset="0"/>
              </a:rPr>
              <a:t>Recruiting 1,809 parents in 27 clinics in Houston </a:t>
            </a:r>
          </a:p>
          <a:p>
            <a:pPr lvl="1">
              <a:spcBef>
                <a:spcPct val="0"/>
              </a:spcBef>
              <a:defRPr/>
            </a:pPr>
            <a:endParaRPr lang="en-US" sz="1800" dirty="0" smtClean="0">
              <a:latin typeface="Century Gothic" pitchFamily="34" charset="0"/>
              <a:ea typeface="ＭＳ Ｐゴシック" pitchFamily="-106" charset="-128"/>
            </a:endParaRPr>
          </a:p>
          <a:p>
            <a:pPr>
              <a:spcBef>
                <a:spcPct val="0"/>
              </a:spcBef>
              <a:defRPr/>
            </a:pPr>
            <a:r>
              <a:rPr lang="en-US" sz="2000" dirty="0" smtClean="0">
                <a:latin typeface="Century Gothic" pitchFamily="34" charset="0"/>
                <a:ea typeface="ＭＳ Ｐゴシック" pitchFamily="-106" charset="-128"/>
              </a:rPr>
              <a:t>Intervention components (targeting parents):</a:t>
            </a:r>
            <a:endParaRPr lang="en-US" sz="2000" dirty="0" smtClean="0">
              <a:latin typeface="Century Gothic" pitchFamily="34" charset="0"/>
            </a:endParaRPr>
          </a:p>
          <a:p>
            <a:pPr lvl="1">
              <a:spcBef>
                <a:spcPct val="0"/>
              </a:spcBef>
              <a:defRPr/>
            </a:pPr>
            <a:r>
              <a:rPr lang="en-US" sz="1800" i="1" dirty="0" smtClean="0">
                <a:latin typeface="Century Gothic" pitchFamily="34" charset="0"/>
              </a:rPr>
              <a:t>Print fotonovelas</a:t>
            </a:r>
            <a:r>
              <a:rPr lang="en-US" sz="1800" dirty="0" smtClean="0">
                <a:latin typeface="Century Gothic" pitchFamily="34" charset="0"/>
              </a:rPr>
              <a:t> </a:t>
            </a:r>
          </a:p>
          <a:p>
            <a:pPr lvl="1">
              <a:spcBef>
                <a:spcPct val="0"/>
              </a:spcBef>
              <a:defRPr/>
            </a:pPr>
            <a:r>
              <a:rPr lang="en-US" sz="1800" dirty="0" smtClean="0">
                <a:latin typeface="Century Gothic" pitchFamily="34" charset="0"/>
              </a:rPr>
              <a:t>A self directed, tailored interactive (TIV) program that runs on </a:t>
            </a:r>
            <a:r>
              <a:rPr lang="en-US" sz="1800" dirty="0" err="1" smtClean="0">
                <a:latin typeface="Century Gothic" pitchFamily="34" charset="0"/>
              </a:rPr>
              <a:t>iPads</a:t>
            </a:r>
            <a:r>
              <a:rPr lang="en-US" sz="1800" dirty="0" smtClean="0">
                <a:latin typeface="Century Gothic" pitchFamily="34" charset="0"/>
                <a:ea typeface="ＭＳ Ｐゴシック" pitchFamily="-106" charset="-128"/>
              </a:rPr>
              <a:t>; </a:t>
            </a:r>
            <a:r>
              <a:rPr lang="en-US" sz="1800" dirty="0" smtClean="0">
                <a:latin typeface="Century Gothic"/>
                <a:ea typeface="ＭＳ Ｐゴシック" pitchFamily="-106" charset="-128"/>
                <a:cs typeface="Century Gothic"/>
              </a:rPr>
              <a:t>Now known as “For Our Daughters”</a:t>
            </a:r>
          </a:p>
          <a:p>
            <a:pPr>
              <a:spcBef>
                <a:spcPct val="0"/>
              </a:spcBef>
              <a:buNone/>
              <a:defRPr/>
            </a:pPr>
            <a:endParaRPr lang="en-US" sz="2000" dirty="0" smtClean="0">
              <a:ea typeface="ＭＳ Ｐゴシック" pitchFamily="-106" charset="-128"/>
            </a:endParaRPr>
          </a:p>
          <a:p>
            <a:pPr lvl="1">
              <a:spcBef>
                <a:spcPct val="0"/>
              </a:spcBef>
              <a:defRPr/>
            </a:pPr>
            <a:endParaRPr lang="en-US" sz="1800" dirty="0" smtClean="0">
              <a:ea typeface="ＭＳ Ｐゴシック" pitchFamily="-106" charset="-128"/>
            </a:endParaRPr>
          </a:p>
        </p:txBody>
      </p:sp>
      <p:sp>
        <p:nvSpPr>
          <p:cNvPr id="3" name="Title 1"/>
          <p:cNvSpPr txBox="1">
            <a:spLocks/>
          </p:cNvSpPr>
          <p:nvPr/>
        </p:nvSpPr>
        <p:spPr bwMode="auto">
          <a:xfrm>
            <a:off x="0" y="234950"/>
            <a:ext cx="9144000" cy="914400"/>
          </a:xfrm>
          <a:prstGeom prst="rect">
            <a:avLst/>
          </a:prstGeom>
          <a:ln>
            <a:miter lim="800000"/>
            <a:headEnd/>
            <a:tailEnd/>
          </a:ln>
        </p:spPr>
        <p:txBody>
          <a:bodyPr vert="horz" wrap="square" lIns="91440" tIns="45720" rIns="91440" bIns="45720" numCol="1" compatLnSpc="1">
            <a:prstTxWarp prst="textNoShape">
              <a:avLst/>
            </a:prstTxWarp>
          </a:bodyPr>
          <a:lstStyle/>
          <a:p>
            <a:pPr algn="ctr" eaLnBrk="0" fontAlgn="auto" hangingPunct="0">
              <a:spcBef>
                <a:spcPts val="0"/>
              </a:spcBef>
              <a:spcAft>
                <a:spcPts val="0"/>
              </a:spcAft>
              <a:defRPr/>
            </a:pPr>
            <a:r>
              <a:rPr lang="en-US" sz="3600" b="1" dirty="0" smtClean="0">
                <a:solidFill>
                  <a:srgbClr val="4F81BD"/>
                </a:solidFill>
                <a:latin typeface="Calibri"/>
                <a:ea typeface="+mn-ea"/>
              </a:rPr>
              <a:t>Houston: HPV Vaccination in the </a:t>
            </a:r>
          </a:p>
          <a:p>
            <a:pPr algn="ctr" eaLnBrk="0" fontAlgn="auto" hangingPunct="0">
              <a:spcBef>
                <a:spcPts val="0"/>
              </a:spcBef>
              <a:spcAft>
                <a:spcPts val="0"/>
              </a:spcAft>
              <a:defRPr/>
            </a:pPr>
            <a:r>
              <a:rPr lang="en-US" sz="3600" b="1" dirty="0" smtClean="0">
                <a:solidFill>
                  <a:srgbClr val="4F81BD"/>
                </a:solidFill>
                <a:latin typeface="Calibri"/>
                <a:ea typeface="+mn-ea"/>
              </a:rPr>
              <a:t>Hispanic Community</a:t>
            </a:r>
          </a:p>
        </p:txBody>
      </p:sp>
    </p:spTree>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ontent Placeholder 1"/>
          <p:cNvSpPr>
            <a:spLocks noGrp="1"/>
          </p:cNvSpPr>
          <p:nvPr>
            <p:ph idx="1"/>
          </p:nvPr>
        </p:nvSpPr>
        <p:spPr>
          <a:xfrm>
            <a:off x="543732" y="1600200"/>
            <a:ext cx="7926387" cy="5257800"/>
          </a:xfrm>
        </p:spPr>
        <p:txBody>
          <a:bodyPr>
            <a:noAutofit/>
          </a:bodyPr>
          <a:lstStyle/>
          <a:p>
            <a:pPr marL="569913" lvl="1" indent="-569913">
              <a:spcBef>
                <a:spcPts val="0"/>
              </a:spcBef>
              <a:spcAft>
                <a:spcPts val="1200"/>
              </a:spcAft>
              <a:buClr>
                <a:srgbClr val="089A62"/>
              </a:buClr>
              <a:buSzPct val="150000"/>
              <a:defRPr/>
            </a:pPr>
            <a:r>
              <a:rPr lang="en-US" sz="2000" dirty="0" smtClean="0">
                <a:latin typeface="Century Gothic" pitchFamily="34" charset="0"/>
                <a:ea typeface="ＭＳ Ｐゴシック" pitchFamily="-106" charset="-128"/>
              </a:rPr>
              <a:t>CPRIT-funded Research Project to develop, deliver and determine </a:t>
            </a:r>
            <a:r>
              <a:rPr lang="en-US" sz="2000" dirty="0" smtClean="0">
                <a:latin typeface="Century Gothic" pitchFamily="34" charset="0"/>
              </a:rPr>
              <a:t>the effectiveness and cost effectiveness of a Cancer Control Navigator program implemented within the Gulf Coast &amp; Weslaco 2-1-1 Help Line Programs</a:t>
            </a:r>
          </a:p>
          <a:p>
            <a:pPr marL="569913" lvl="1" indent="-569913">
              <a:spcBef>
                <a:spcPts val="0"/>
              </a:spcBef>
              <a:buClr>
                <a:srgbClr val="089A62"/>
              </a:buClr>
              <a:buSzPct val="150000"/>
              <a:defRPr/>
            </a:pPr>
            <a:endParaRPr lang="en-US" sz="2000" dirty="0" smtClean="0">
              <a:latin typeface="Century Gothic" pitchFamily="34" charset="0"/>
            </a:endParaRPr>
          </a:p>
          <a:p>
            <a:pPr marL="569913" lvl="1" indent="-569913">
              <a:spcBef>
                <a:spcPts val="0"/>
              </a:spcBef>
              <a:buClr>
                <a:srgbClr val="089A62"/>
              </a:buClr>
              <a:buSzPct val="150000"/>
              <a:defRPr/>
            </a:pPr>
            <a:endParaRPr lang="en-US" sz="2000" dirty="0" smtClean="0">
              <a:latin typeface="Century Gothic" pitchFamily="34" charset="0"/>
            </a:endParaRPr>
          </a:p>
          <a:p>
            <a:pPr marL="569913" lvl="1" indent="-569913">
              <a:spcBef>
                <a:spcPts val="0"/>
              </a:spcBef>
              <a:spcAft>
                <a:spcPts val="900"/>
              </a:spcAft>
              <a:buClr>
                <a:srgbClr val="089A62"/>
              </a:buClr>
              <a:buSzPct val="150000"/>
              <a:defRPr/>
            </a:pPr>
            <a:r>
              <a:rPr lang="en-US" sz="2000" dirty="0" smtClean="0">
                <a:latin typeface="Century Gothic" pitchFamily="34" charset="0"/>
                <a:ea typeface="ＭＳ Ｐゴシック" pitchFamily="-106" charset="-128"/>
              </a:rPr>
              <a:t>Increase cervical cancer screening with the Pap test and the initiation and completion of the HPV vaccine series, thereby reducing or eliminating cervical cancer in Texas</a:t>
            </a:r>
          </a:p>
          <a:p>
            <a:pPr marL="969963" lvl="2" indent="-569913">
              <a:spcBef>
                <a:spcPts val="0"/>
              </a:spcBef>
              <a:spcAft>
                <a:spcPts val="900"/>
              </a:spcAft>
              <a:buClr>
                <a:srgbClr val="089A62"/>
              </a:buClr>
              <a:buSzPct val="150000"/>
              <a:defRPr/>
            </a:pPr>
            <a:r>
              <a:rPr lang="en-US" sz="1800" dirty="0" smtClean="0">
                <a:latin typeface="Century Gothic" pitchFamily="34" charset="0"/>
                <a:ea typeface="ＭＳ Ｐゴシック" pitchFamily="-106" charset="-128"/>
              </a:rPr>
              <a:t>Form a statewide coalition of key partners (investigators, healthcare systems, cancer centers, providers, community groups, agencies, and policymakers)  </a:t>
            </a:r>
          </a:p>
          <a:p>
            <a:pPr marL="969963" lvl="2" indent="-569913">
              <a:spcBef>
                <a:spcPts val="0"/>
              </a:spcBef>
              <a:buClr>
                <a:srgbClr val="089A62"/>
              </a:buClr>
              <a:buSzPct val="150000"/>
              <a:defRPr/>
            </a:pPr>
            <a:r>
              <a:rPr lang="en-US" sz="1800" dirty="0" smtClean="0">
                <a:latin typeface="Century Gothic" pitchFamily="34" charset="0"/>
                <a:ea typeface="ＭＳ Ｐゴシック" pitchFamily="-106" charset="-128"/>
              </a:rPr>
              <a:t>Implement educational interventions and activities in identified areas</a:t>
            </a:r>
            <a:endParaRPr lang="en-US" sz="1800" dirty="0" smtClean="0">
              <a:latin typeface="Century Gothic" pitchFamily="34" charset="0"/>
            </a:endParaRPr>
          </a:p>
        </p:txBody>
      </p:sp>
      <p:sp>
        <p:nvSpPr>
          <p:cNvPr id="4" name="Title 2"/>
          <p:cNvSpPr>
            <a:spLocks noGrp="1"/>
          </p:cNvSpPr>
          <p:nvPr>
            <p:ph type="title"/>
          </p:nvPr>
        </p:nvSpPr>
        <p:spPr>
          <a:xfrm>
            <a:off x="304800" y="274638"/>
            <a:ext cx="8610600" cy="1143000"/>
          </a:xfrm>
        </p:spPr>
        <p:txBody>
          <a:bodyPr>
            <a:normAutofit fontScale="90000"/>
          </a:bodyPr>
          <a:lstStyle/>
          <a:p>
            <a:pPr algn="l"/>
            <a:r>
              <a:rPr lang="en-US" sz="3100" dirty="0" smtClean="0">
                <a:solidFill>
                  <a:schemeClr val="accent1"/>
                </a:solidFill>
                <a:cs typeface="ＭＳ Ｐゴシック" pitchFamily="-111" charset="-128"/>
              </a:rPr>
              <a:t/>
            </a:r>
            <a:br>
              <a:rPr lang="en-US" sz="3100" dirty="0" smtClean="0">
                <a:solidFill>
                  <a:schemeClr val="accent1"/>
                </a:solidFill>
                <a:cs typeface="ＭＳ Ｐゴシック" pitchFamily="-111" charset="-128"/>
              </a:rPr>
            </a:br>
            <a:r>
              <a:rPr lang="en-US" sz="3100" dirty="0" smtClean="0">
                <a:solidFill>
                  <a:schemeClr val="accent1"/>
                </a:solidFill>
                <a:cs typeface="ＭＳ Ｐゴシック" pitchFamily="-111" charset="-128"/>
              </a:rPr>
              <a:t/>
            </a:r>
            <a:br>
              <a:rPr lang="en-US" sz="3100" dirty="0" smtClean="0">
                <a:solidFill>
                  <a:schemeClr val="accent1"/>
                </a:solidFill>
                <a:cs typeface="ＭＳ Ｐゴシック" pitchFamily="-111" charset="-128"/>
              </a:rPr>
            </a:br>
            <a:r>
              <a:rPr lang="en-US" sz="3100" dirty="0" smtClean="0">
                <a:solidFill>
                  <a:schemeClr val="accent1"/>
                </a:solidFill>
                <a:cs typeface="ＭＳ Ｐゴシック" pitchFamily="-111" charset="-128"/>
              </a:rPr>
              <a:t/>
            </a:r>
            <a:br>
              <a:rPr lang="en-US" sz="3100" dirty="0" smtClean="0">
                <a:solidFill>
                  <a:schemeClr val="accent1"/>
                </a:solidFill>
                <a:cs typeface="ＭＳ Ｐゴシック" pitchFamily="-111" charset="-128"/>
              </a:rPr>
            </a:br>
            <a:r>
              <a:rPr lang="en-US" sz="2800" dirty="0" smtClean="0">
                <a:solidFill>
                  <a:schemeClr val="accent1"/>
                </a:solidFill>
                <a:cs typeface="ＭＳ Ｐゴシック" pitchFamily="-111" charset="-128"/>
              </a:rPr>
              <a:t>Increasing Breast, Cervical, and Colorectal Cancer Screening &amp; HPV Vaccinations among Underserved Texans: A Collaboration with the 2-1-1 Program</a:t>
            </a:r>
            <a:r>
              <a:rPr lang="en-US" dirty="0" smtClean="0"/>
              <a:t/>
            </a:r>
            <a:br>
              <a:rPr lang="en-US" dirty="0" smtClean="0"/>
            </a:br>
            <a:r>
              <a:rPr lang="en-US" dirty="0" smtClean="0">
                <a:solidFill>
                  <a:schemeClr val="accent1"/>
                </a:solidFill>
              </a:rPr>
              <a:t/>
            </a:r>
            <a:br>
              <a:rPr lang="en-US" dirty="0" smtClean="0">
                <a:solidFill>
                  <a:schemeClr val="accent1"/>
                </a:solidFill>
              </a:rPr>
            </a:br>
            <a:endParaRPr lang="en-US" dirty="0"/>
          </a:p>
        </p:txBody>
      </p:sp>
      <p:pic>
        <p:nvPicPr>
          <p:cNvPr id="5" name="Picture 3" descr="image00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62601" y="1103247"/>
            <a:ext cx="1371600" cy="518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C:\Users\kballricks\AppData\Local\Microsoft\Windows\Temporary Internet Files\Content.Outlook\DEFA123F\ccrgv logo.bmp"/>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86600" y="1048721"/>
            <a:ext cx="1219200" cy="534666"/>
          </a:xfrm>
          <a:prstGeom prst="rect">
            <a:avLst/>
          </a:prstGeom>
          <a:noFill/>
          <a:extLst>
            <a:ext uri="{909E8E84-426E-40dd-AFC4-6F175D3DCCD1}">
              <a14:hiddenFill xmlns:a14="http://schemas.microsoft.com/office/drawing/2010/main">
                <a:solidFill>
                  <a:srgbClr val="FFFFFF"/>
                </a:solidFill>
              </a14:hiddenFill>
            </a:ext>
          </a:extLst>
        </p:spPr>
      </p:pic>
      <p:sp>
        <p:nvSpPr>
          <p:cNvPr id="7" name="Title 2"/>
          <p:cNvSpPr txBox="1">
            <a:spLocks/>
          </p:cNvSpPr>
          <p:nvPr/>
        </p:nvSpPr>
        <p:spPr>
          <a:xfrm>
            <a:off x="253139" y="3135824"/>
            <a:ext cx="8534399" cy="676759"/>
          </a:xfrm>
          <a:prstGeom prst="rect">
            <a:avLst/>
          </a:prstGeom>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en-US" sz="2800" b="1" i="0" u="none" strike="noStrike" kern="1200" cap="none" spc="0" normalizeH="0" baseline="0" noProof="0" dirty="0" smtClean="0">
                <a:ln>
                  <a:noFill/>
                </a:ln>
                <a:solidFill>
                  <a:schemeClr val="accent1"/>
                </a:solidFill>
                <a:effectLst/>
                <a:uLnTx/>
                <a:uFillTx/>
                <a:latin typeface="+mn-lt"/>
                <a:ea typeface="+mj-ea"/>
                <a:cs typeface="+mj-cs"/>
              </a:rPr>
              <a:t>Cervical Cancer Free America: </a:t>
            </a:r>
            <a:r>
              <a:rPr kumimoji="0" lang="en-US" sz="2800" b="1" i="0" u="none" strike="noStrike" kern="1200" cap="none" spc="0" normalizeH="0" baseline="0" noProof="0" dirty="0" err="1" smtClean="0">
                <a:ln>
                  <a:noFill/>
                </a:ln>
                <a:solidFill>
                  <a:schemeClr val="accent1"/>
                </a:solidFill>
                <a:effectLst/>
                <a:uLnTx/>
                <a:uFillTx/>
                <a:latin typeface="+mn-lt"/>
                <a:ea typeface="+mj-ea"/>
                <a:cs typeface="+mj-cs"/>
              </a:rPr>
              <a:t>GlaxoSmith</a:t>
            </a:r>
            <a:r>
              <a:rPr lang="en-US" sz="2800" b="1" dirty="0" smtClean="0">
                <a:solidFill>
                  <a:schemeClr val="accent1"/>
                </a:solidFill>
                <a:latin typeface="+mn-lt"/>
                <a:ea typeface="+mj-ea"/>
                <a:cs typeface="+mj-cs"/>
              </a:rPr>
              <a:t>Kline</a:t>
            </a:r>
            <a:r>
              <a:rPr kumimoji="0" lang="en-US" sz="2800" b="1" i="0" u="none" strike="noStrike" kern="1200" cap="none" spc="0" normalizeH="0" baseline="0" noProof="0" dirty="0" smtClean="0">
                <a:ln>
                  <a:noFill/>
                </a:ln>
                <a:solidFill>
                  <a:schemeClr val="accent1"/>
                </a:solidFill>
                <a:effectLst/>
                <a:uLnTx/>
                <a:uFillTx/>
                <a:latin typeface="+mn-lt"/>
                <a:ea typeface="+mj-ea"/>
                <a:cs typeface="+mj-cs"/>
              </a:rPr>
              <a:t/>
            </a:r>
            <a:br>
              <a:rPr kumimoji="0" lang="en-US" sz="2800" b="1" i="0" u="none" strike="noStrike" kern="1200" cap="none" spc="0" normalizeH="0" baseline="0" noProof="0" dirty="0" smtClean="0">
                <a:ln>
                  <a:noFill/>
                </a:ln>
                <a:solidFill>
                  <a:schemeClr val="accent1"/>
                </a:solidFill>
                <a:effectLst/>
                <a:uLnTx/>
                <a:uFillTx/>
                <a:latin typeface="+mn-lt"/>
                <a:ea typeface="+mj-ea"/>
                <a:cs typeface="+mj-cs"/>
              </a:rPr>
            </a:br>
            <a:endParaRPr kumimoji="0" lang="en-US" sz="2800" b="1" i="0" u="none" strike="noStrike" kern="1200" cap="none" spc="0" normalizeH="0" baseline="0" noProof="0" dirty="0">
              <a:ln>
                <a:noFill/>
              </a:ln>
              <a:solidFill>
                <a:schemeClr val="tx2">
                  <a:lumMod val="60000"/>
                  <a:lumOff val="40000"/>
                </a:schemeClr>
              </a:solidFill>
              <a:effectLst/>
              <a:uLnTx/>
              <a:uFillTx/>
              <a:latin typeface="+mn-lt"/>
              <a:ea typeface="+mj-ea"/>
              <a:cs typeface="+mj-cs"/>
            </a:endParaRPr>
          </a:p>
        </p:txBody>
      </p:sp>
    </p:spTree>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bwMode="auto">
          <a:xfrm>
            <a:off x="0" y="221226"/>
            <a:ext cx="9144000" cy="914400"/>
          </a:xfrm>
          <a:prstGeom prst="rect">
            <a:avLst/>
          </a:prstGeom>
          <a:ln>
            <a:miter lim="800000"/>
            <a:headEnd/>
            <a:tailEnd/>
          </a:ln>
        </p:spPr>
        <p:txBody>
          <a:bodyPr vert="horz" wrap="square" lIns="91440" tIns="45720" rIns="91440" bIns="45720" numCol="1" compatLnSpc="1">
            <a:prstTxWarp prst="textNoShape">
              <a:avLst/>
            </a:prstTxWarp>
          </a:bodyPr>
          <a:lstStyle/>
          <a:p>
            <a:pPr lvl="0" algn="ctr" eaLnBrk="0" hangingPunct="0">
              <a:defRPr/>
            </a:pPr>
            <a:r>
              <a:rPr lang="en-US" sz="3200" b="1" dirty="0" smtClean="0">
                <a:solidFill>
                  <a:schemeClr val="accent1"/>
                </a:solidFill>
                <a:latin typeface="+mn-lt"/>
                <a:cs typeface="ＭＳ Ｐゴシック" pitchFamily="-111" charset="-128"/>
              </a:rPr>
              <a:t>UCLA: Increasing HPV Vaccine Uptake in a </a:t>
            </a:r>
          </a:p>
          <a:p>
            <a:pPr lvl="0" algn="ctr" eaLnBrk="0" hangingPunct="0">
              <a:defRPr/>
            </a:pPr>
            <a:r>
              <a:rPr lang="en-US" sz="3200" b="1" dirty="0" smtClean="0">
                <a:solidFill>
                  <a:schemeClr val="accent1"/>
                </a:solidFill>
                <a:latin typeface="+mn-lt"/>
                <a:cs typeface="ＭＳ Ｐゴシック" pitchFamily="-111" charset="-128"/>
              </a:rPr>
              <a:t>Low Income Ethnic Minority Population</a:t>
            </a:r>
            <a:endParaRPr kumimoji="0" lang="en-US" sz="3200" b="1" i="0" u="none" strike="noStrike" kern="1200" cap="none" spc="0" normalizeH="0" baseline="0" noProof="0" dirty="0" smtClean="0">
              <a:ln>
                <a:noFill/>
              </a:ln>
              <a:solidFill>
                <a:srgbClr val="FF0000"/>
              </a:solidFill>
              <a:effectLst/>
              <a:uLnTx/>
              <a:uFillTx/>
              <a:latin typeface="+mn-lt"/>
              <a:cs typeface="ＭＳ Ｐゴシック" pitchFamily="-111" charset="-128"/>
            </a:endParaRPr>
          </a:p>
        </p:txBody>
      </p:sp>
      <p:sp>
        <p:nvSpPr>
          <p:cNvPr id="4" name="Content Placeholder 2"/>
          <p:cNvSpPr>
            <a:spLocks noGrp="1"/>
          </p:cNvSpPr>
          <p:nvPr>
            <p:ph idx="1"/>
          </p:nvPr>
        </p:nvSpPr>
        <p:spPr bwMode="auto">
          <a:xfrm>
            <a:off x="381208" y="1341280"/>
            <a:ext cx="8576812" cy="5516720"/>
          </a:xfrm>
          <a:solidFill>
            <a:schemeClr val="bg1"/>
          </a:solidFill>
          <a:ln>
            <a:miter lim="800000"/>
            <a:headEnd/>
            <a:tailEnd/>
          </a:ln>
        </p:spPr>
        <p:txBody>
          <a:bodyPr vert="horz" wrap="square" lIns="91440" tIns="45720" rIns="91440" bIns="45720" numCol="1" anchor="t" anchorCtr="0" compatLnSpc="1">
            <a:prstTxWarp prst="textNoShape">
              <a:avLst/>
            </a:prstTxWarp>
            <a:noAutofit/>
          </a:bodyPr>
          <a:lstStyle/>
          <a:p>
            <a:pPr>
              <a:buFont typeface="Arial" charset="0"/>
              <a:buChar char="•"/>
            </a:pPr>
            <a:r>
              <a:rPr lang="en-US" sz="1800" dirty="0" smtClean="0">
                <a:ea typeface="ＭＳ Ｐゴシック" pitchFamily="-106" charset="-128"/>
              </a:rPr>
              <a:t>NCI R01 2012-2017, with Seattle site, based on CPCRN survey findings</a:t>
            </a:r>
          </a:p>
          <a:p>
            <a:pPr lvl="1">
              <a:spcAft>
                <a:spcPts val="1200"/>
              </a:spcAft>
              <a:buFont typeface="Arial" charset="0"/>
              <a:buChar char="•"/>
            </a:pPr>
            <a:r>
              <a:rPr lang="en-US" sz="1800" dirty="0" smtClean="0">
                <a:ea typeface="ＭＳ Ｐゴシック" pitchFamily="-106" charset="-128"/>
              </a:rPr>
              <a:t>Collaboration with the </a:t>
            </a:r>
            <a:r>
              <a:rPr lang="en-US" sz="1800" dirty="0" smtClean="0"/>
              <a:t>Los Angeles County Department of Public Health (LADPH), Office of Women's Health</a:t>
            </a:r>
          </a:p>
          <a:p>
            <a:pPr>
              <a:spcBef>
                <a:spcPts val="0"/>
              </a:spcBef>
              <a:buFont typeface="Arial" charset="0"/>
              <a:buChar char="•"/>
            </a:pPr>
            <a:r>
              <a:rPr lang="en-US" sz="1800" dirty="0" smtClean="0"/>
              <a:t>Primary goal: Randomized trial to test a theoretically driven intervention to increase HPV vaccine receipt among underserved, high risk girls in LA</a:t>
            </a:r>
          </a:p>
          <a:p>
            <a:pPr lvl="1">
              <a:spcBef>
                <a:spcPts val="0"/>
              </a:spcBef>
              <a:buFont typeface="Arial" charset="0"/>
              <a:buChar char="•"/>
            </a:pPr>
            <a:r>
              <a:rPr lang="en-US" sz="1600" dirty="0" smtClean="0"/>
              <a:t>Will assess implementation outcomes (i.e., reach, etc)</a:t>
            </a:r>
          </a:p>
          <a:p>
            <a:pPr>
              <a:spcBef>
                <a:spcPts val="0"/>
              </a:spcBef>
              <a:buNone/>
            </a:pPr>
            <a:endParaRPr lang="en-US" sz="1800" dirty="0" smtClean="0"/>
          </a:p>
          <a:p>
            <a:pPr>
              <a:spcBef>
                <a:spcPts val="0"/>
              </a:spcBef>
              <a:spcAft>
                <a:spcPts val="1200"/>
              </a:spcAft>
              <a:buFont typeface="Arial" charset="0"/>
              <a:buChar char="•"/>
            </a:pPr>
            <a:r>
              <a:rPr lang="en-US" sz="1800" dirty="0" smtClean="0"/>
              <a:t>Intervention delivered by LADPH staff through their telephone hotline in English, Spanish, Cantonese, Mandarin, Korean, Armenian. Targets caregivers of 9-18 yr old girls</a:t>
            </a:r>
          </a:p>
          <a:p>
            <a:pPr lvl="1">
              <a:buFont typeface="Arial" charset="0"/>
              <a:buChar char="•"/>
            </a:pPr>
            <a:r>
              <a:rPr lang="en-US" sz="1800" dirty="0" smtClean="0"/>
              <a:t>Brief telephone intervention and companion print materials</a:t>
            </a:r>
          </a:p>
          <a:p>
            <a:pPr lvl="1">
              <a:buFont typeface="Arial" charset="0"/>
              <a:buChar char="•"/>
            </a:pPr>
            <a:r>
              <a:rPr lang="en-US" sz="1800" dirty="0" smtClean="0"/>
              <a:t>Referral to a convenient clinic offering low cost/free vaccine</a:t>
            </a:r>
          </a:p>
          <a:p>
            <a:pPr>
              <a:spcBef>
                <a:spcPts val="0"/>
              </a:spcBef>
              <a:spcAft>
                <a:spcPts val="1200"/>
              </a:spcAft>
              <a:buFont typeface="Arial" charset="0"/>
              <a:buChar char="•"/>
            </a:pPr>
            <a:endParaRPr lang="en-US" sz="1800" dirty="0" smtClean="0"/>
          </a:p>
          <a:p>
            <a:pPr>
              <a:spcBef>
                <a:spcPts val="0"/>
              </a:spcBef>
              <a:spcAft>
                <a:spcPts val="1200"/>
              </a:spcAft>
              <a:buFont typeface="Arial" charset="0"/>
              <a:buChar char="•"/>
            </a:pPr>
            <a:r>
              <a:rPr lang="en-US" sz="1800" dirty="0" smtClean="0"/>
              <a:t>Intervention designed to be feasible for delivery by a county health department, and integrated into their infrastructure. Will facilitate sustainability and dissemination. Can be adapted for other outcomes.</a:t>
            </a:r>
          </a:p>
          <a:p>
            <a:pPr>
              <a:buFont typeface="Arial" charset="0"/>
              <a:buChar char="•"/>
            </a:pPr>
            <a:endParaRPr lang="en-US" sz="1800" dirty="0" smtClean="0">
              <a:ea typeface="ＭＳ Ｐゴシック" pitchFamily="-106" charset="-128"/>
            </a:endParaRPr>
          </a:p>
          <a:p>
            <a:pPr>
              <a:buFont typeface="Arial" charset="0"/>
              <a:buChar char="•"/>
            </a:pPr>
            <a:endParaRPr lang="en-US" sz="1800" dirty="0" smtClean="0">
              <a:ea typeface="ＭＳ Ｐゴシック" pitchFamily="-106" charset="-128"/>
            </a:endParaRPr>
          </a:p>
        </p:txBody>
      </p:sp>
    </p:spTree>
  </p:cSld>
  <p:clrMapOvr>
    <a:masterClrMapping/>
  </p:clrMapOvr>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s>
</file>

<file path=ppt/theme/theme1.xml><?xml version="1.0" encoding="utf-8"?>
<a:theme xmlns:a="http://schemas.openxmlformats.org/drawingml/2006/main" name="ARC NW">
  <a:themeElements>
    <a:clrScheme name="ARCNW">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wilight">
      <a:majorFont>
        <a:latin typeface="Century Gothic"/>
        <a:ea typeface=""/>
        <a:cs typeface=""/>
        <a:font script="Jpan" typeface="ＭＳ Ｐゴシック"/>
      </a:majorFont>
      <a:minorFont>
        <a:latin typeface="Century Gothic"/>
        <a:ea typeface=""/>
        <a:cs typeface=""/>
        <a:font script="Jpan" typeface="ＭＳ Ｐゴシック"/>
      </a:minorFont>
    </a:fontScheme>
    <a:fmtScheme name="Twilight">
      <a:fillStyleLst>
        <a:solidFill>
          <a:schemeClr val="phClr"/>
        </a:solidFill>
        <a:gradFill rotWithShape="1">
          <a:gsLst>
            <a:gs pos="0">
              <a:schemeClr val="phClr">
                <a:tint val="100000"/>
                <a:shade val="60000"/>
                <a:satMod val="130000"/>
              </a:schemeClr>
            </a:gs>
            <a:gs pos="100000">
              <a:schemeClr val="phClr">
                <a:tint val="100000"/>
                <a:shade val="94000"/>
                <a:satMod val="135000"/>
              </a:schemeClr>
            </a:gs>
          </a:gsLst>
          <a:path path="circle">
            <a:fillToRect l="100000" t="100000" r="100000" b="100000"/>
          </a:path>
        </a:gradFill>
        <a:gradFill rotWithShape="1">
          <a:gsLst>
            <a:gs pos="0">
              <a:schemeClr val="phClr">
                <a:shade val="60000"/>
                <a:satMod val="130000"/>
              </a:schemeClr>
            </a:gs>
            <a:gs pos="100000">
              <a:schemeClr val="phClr">
                <a:shade val="94000"/>
                <a:satMod val="135000"/>
              </a:schemeClr>
            </a:gs>
          </a:gsLst>
          <a:lin ang="16200000" scaled="0"/>
        </a:gradFill>
      </a:fillStyleLst>
      <a:lnStyleLst>
        <a:ln w="19050" cap="flat" cmpd="sng" algn="ctr">
          <a:solidFill>
            <a:schemeClr val="phClr">
              <a:shade val="95000"/>
              <a:satMod val="105000"/>
            </a:schemeClr>
          </a:solidFill>
          <a:prstDash val="solid"/>
        </a:ln>
        <a:ln w="19050" cap="flat" cmpd="sng" algn="ctr">
          <a:solidFill>
            <a:schemeClr val="phClr"/>
          </a:solidFill>
          <a:prstDash val="solid"/>
        </a:ln>
        <a:ln w="47625" cap="flat" cmpd="sng" algn="ctr">
          <a:solidFill>
            <a:schemeClr val="phClr"/>
          </a:solidFill>
          <a:prstDash val="solid"/>
        </a:ln>
      </a:lnStyleLst>
      <a:effectStyleLst>
        <a:effectStyle>
          <a:effectLst/>
        </a:effectStyle>
        <a:effectStyle>
          <a:effectLst>
            <a:innerShdw blurRad="38100" dist="12700" dir="5400000">
              <a:srgbClr val="FFFFFF">
                <a:alpha val="75000"/>
              </a:srgbClr>
            </a:innerShdw>
            <a:outerShdw blurRad="88900" dist="50800" dir="5400000" sx="102000" sy="102000" algn="tr" rotWithShape="0">
              <a:srgbClr val="808080">
                <a:alpha val="50000"/>
              </a:srgbClr>
            </a:outerShdw>
          </a:effectLst>
        </a:effectStyle>
        <a:effectStyle>
          <a:effectLst>
            <a:outerShdw blurRad="317500" dist="762000" dir="5400000" sy="45000" rotWithShape="0">
              <a:srgbClr val="000000">
                <a:alpha val="35000"/>
              </a:srgbClr>
            </a:outerShdw>
          </a:effectLst>
          <a:scene3d>
            <a:camera prst="orthographicFront">
              <a:rot lat="0" lon="0" rev="0"/>
            </a:camera>
            <a:lightRig rig="balanced" dir="tl"/>
          </a:scene3d>
          <a:sp3d extrusionH="12700" prstMaterial="softEdge">
            <a:bevelT w="38100" h="12700"/>
          </a:sp3d>
        </a:effectStyle>
      </a:effectStyleLst>
      <a:bgFillStyleLst>
        <a:solidFill>
          <a:schemeClr val="phClr"/>
        </a:solidFill>
        <a:blipFill rotWithShape="1">
          <a:blip xmlns:r="http://schemas.openxmlformats.org/officeDocument/2006/relationships" r:embed="rId1">
            <a:duotone>
              <a:schemeClr val="phClr">
                <a:shade val="10000"/>
                <a:satMod val="200000"/>
              </a:schemeClr>
              <a:schemeClr val="phClr">
                <a:tint val="30000"/>
                <a:satMod val="300000"/>
              </a:schemeClr>
            </a:duotone>
          </a:blip>
          <a:stretch/>
        </a:blipFill>
        <a:blipFill rotWithShape="1">
          <a:blip xmlns:r="http://schemas.openxmlformats.org/officeDocument/2006/relationships" r:embed="rId2">
            <a:duotone>
              <a:schemeClr val="phClr">
                <a:shade val="20000"/>
                <a:satMod val="200000"/>
              </a:schemeClr>
              <a:schemeClr val="phClr">
                <a:tint val="50000"/>
                <a:satMod val="15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ARC NW</Template>
  <TotalTime>3783</TotalTime>
  <Words>1693</Words>
  <Application>Microsoft Macintosh PowerPoint</Application>
  <PresentationFormat>On-screen Show (4:3)</PresentationFormat>
  <Paragraphs>158</Paragraphs>
  <Slides>15</Slides>
  <Notes>11</Notes>
  <HiddenSlides>0</HiddenSlides>
  <MMClips>0</MMClips>
  <ScaleCrop>false</ScaleCrop>
  <HeadingPairs>
    <vt:vector size="4" baseType="variant">
      <vt:variant>
        <vt:lpstr>Theme</vt:lpstr>
      </vt:variant>
      <vt:variant>
        <vt:i4>2</vt:i4>
      </vt:variant>
      <vt:variant>
        <vt:lpstr>Slide Titles</vt:lpstr>
      </vt:variant>
      <vt:variant>
        <vt:i4>15</vt:i4>
      </vt:variant>
    </vt:vector>
  </HeadingPairs>
  <TitlesOfParts>
    <vt:vector size="17" baseType="lpstr">
      <vt:lpstr>ARC NW</vt:lpstr>
      <vt:lpstr>Office Theme</vt:lpstr>
      <vt:lpstr>HPV Latino Survey Workgroup: Update</vt:lpstr>
      <vt:lpstr>Background</vt:lpstr>
      <vt:lpstr>PowerPoint Presentation</vt:lpstr>
      <vt:lpstr>PowerPoint Presentation</vt:lpstr>
      <vt:lpstr>HPV Latino Survey Results</vt:lpstr>
      <vt:lpstr>Other updates </vt:lpstr>
      <vt:lpstr>PowerPoint Presentation</vt:lpstr>
      <vt:lpstr>Proposed Ideas for Cross-site Projects</vt:lpstr>
      <vt:lpstr>PowerPoint Presentation</vt:lpstr>
      <vt:lpstr>PowerPoint Presentation</vt:lpstr>
      <vt:lpstr>PowerPoint Presentation</vt:lpstr>
      <vt:lpstr>PowerPoint Presentation</vt:lpstr>
      <vt:lpstr>PowerPoint Presentation</vt:lpstr>
      <vt:lpstr>   Increasing Breast, Cervical, and Colorectal Cancer Screening &amp; HPV Vaccinations among Underserved Texans: A Collaboration with the 2-1-1 Program  </vt:lpstr>
      <vt:lpstr>PowerPoint Presentation</vt:lpstr>
    </vt:vector>
  </TitlesOfParts>
  <Company>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Enter title here</dc:title>
  <dc:creator>Judith</dc:creator>
  <cp:lastModifiedBy>Roshan  Bastani, PhD</cp:lastModifiedBy>
  <cp:revision>214</cp:revision>
  <dcterms:created xsi:type="dcterms:W3CDTF">2010-09-16T13:17:37Z</dcterms:created>
  <dcterms:modified xsi:type="dcterms:W3CDTF">2012-03-22T03:30:58Z</dcterms:modified>
</cp:coreProperties>
</file>