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4" r:id="rId1"/>
  </p:sldMasterIdLst>
  <p:notesMasterIdLst>
    <p:notesMasterId r:id="rId29"/>
  </p:notesMasterIdLst>
  <p:handoutMasterIdLst>
    <p:handoutMasterId r:id="rId30"/>
  </p:handoutMasterIdLst>
  <p:sldIdLst>
    <p:sldId id="335" r:id="rId2"/>
    <p:sldId id="325" r:id="rId3"/>
    <p:sldId id="320" r:id="rId4"/>
    <p:sldId id="347" r:id="rId5"/>
    <p:sldId id="355" r:id="rId6"/>
    <p:sldId id="342" r:id="rId7"/>
    <p:sldId id="344" r:id="rId8"/>
    <p:sldId id="357" r:id="rId9"/>
    <p:sldId id="359" r:id="rId10"/>
    <p:sldId id="334" r:id="rId11"/>
    <p:sldId id="346" r:id="rId12"/>
    <p:sldId id="328" r:id="rId13"/>
    <p:sldId id="374" r:id="rId14"/>
    <p:sldId id="350" r:id="rId15"/>
    <p:sldId id="351" r:id="rId16"/>
    <p:sldId id="352" r:id="rId17"/>
    <p:sldId id="353" r:id="rId18"/>
    <p:sldId id="354" r:id="rId19"/>
    <p:sldId id="373" r:id="rId20"/>
    <p:sldId id="361" r:id="rId21"/>
    <p:sldId id="362" r:id="rId22"/>
    <p:sldId id="363" r:id="rId23"/>
    <p:sldId id="364" r:id="rId24"/>
    <p:sldId id="365" r:id="rId25"/>
    <p:sldId id="366" r:id="rId26"/>
    <p:sldId id="367" r:id="rId27"/>
    <p:sldId id="339" r:id="rId28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333300"/>
    <a:srgbClr val="0070C0"/>
    <a:srgbClr val="0B5395"/>
    <a:srgbClr val="B11F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484" autoAdjust="0"/>
    <p:restoredTop sz="78638" autoAdjust="0"/>
  </p:normalViewPr>
  <p:slideViewPr>
    <p:cSldViewPr>
      <p:cViewPr>
        <p:scale>
          <a:sx n="80" d="100"/>
          <a:sy n="80" d="100"/>
        </p:scale>
        <p:origin x="-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3" d="100"/>
        <a:sy n="73" d="100"/>
      </p:scale>
      <p:origin x="0" y="0"/>
    </p:cViewPr>
  </p:sorterViewPr>
  <p:notesViewPr>
    <p:cSldViewPr>
      <p:cViewPr varScale="1">
        <p:scale>
          <a:sx n="46" d="100"/>
          <a:sy n="46" d="100"/>
        </p:scale>
        <p:origin x="-1488" y="-114"/>
      </p:cViewPr>
      <p:guideLst>
        <p:guide orient="horz" pos="2931"/>
        <p:guide pos="221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sa%20fall2011\FQHCs%20data\MIRs%20Table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sa%20fall2011\FQHCs%20data\MIRs%20Tables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F:\sa%20fall2011\FQHCs%20data\MIRs%20Tables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F:\sa%20fall2011\FQHCs%20data\MIRs%20Tabl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sz="1600" dirty="0"/>
              <a:t>Mean Mortality-to-Incidence</a:t>
            </a:r>
            <a:r>
              <a:rPr lang="en-US" sz="1600" baseline="0" dirty="0"/>
              <a:t> Ratios </a:t>
            </a:r>
            <a:r>
              <a:rPr lang="en-US" sz="1600" baseline="0" dirty="0" smtClean="0"/>
              <a:t>     (</a:t>
            </a:r>
            <a:r>
              <a:rPr lang="en-US" sz="1600" baseline="0" dirty="0"/>
              <a:t>MIRs) for Cervical, by Race and FQHCs Quartiles at the County Level*</a:t>
            </a:r>
            <a:endParaRPr lang="en-US" sz="1600" dirty="0"/>
          </a:p>
        </c:rich>
      </c:tx>
      <c:layout>
        <c:manualLayout>
          <c:xMode val="edge"/>
          <c:yMode val="edge"/>
          <c:x val="0.10893607049118877"/>
          <c:y val="1.9935419256803463E-3"/>
        </c:manualLayout>
      </c:layout>
    </c:title>
    <c:plotArea>
      <c:layout>
        <c:manualLayout>
          <c:layoutTarget val="inner"/>
          <c:xMode val="edge"/>
          <c:yMode val="edge"/>
          <c:x val="0.19678969816272984"/>
          <c:y val="0.14064668285131857"/>
          <c:w val="0.75082817772778465"/>
          <c:h val="0.55774675369526172"/>
        </c:manualLayout>
      </c:layout>
      <c:barChart>
        <c:barDir val="col"/>
        <c:grouping val="clustered"/>
        <c:ser>
          <c:idx val="0"/>
          <c:order val="0"/>
          <c:tx>
            <c:strRef>
              <c:f>'Cervical Cancer'!$D$6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5146712430177002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100" b="0"/>
                  </a:pPr>
                  <a:endParaRPr lang="en-US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</c:dLbls>
          <c:errBars>
            <c:errBarType val="both"/>
            <c:errValType val="fixedVal"/>
            <c:val val="4.2700000000000113E-2"/>
          </c:errBars>
          <c:val>
            <c:numRef>
              <c:f>'Cervical Cancer'!$E$6</c:f>
              <c:numCache>
                <c:formatCode>General</c:formatCode>
                <c:ptCount val="1"/>
                <c:pt idx="0">
                  <c:v>0.32500000000000057</c:v>
                </c:pt>
              </c:numCache>
            </c:numRef>
          </c:val>
        </c:ser>
        <c:ser>
          <c:idx val="1"/>
          <c:order val="1"/>
          <c:tx>
            <c:strRef>
              <c:f>'Cervical Cancer'!$D$7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5146712430177002E-2"/>
                  <c:y val="-1.8222670094958418E-7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0.14330000000000001"/>
          </c:errBars>
          <c:val>
            <c:numRef>
              <c:f>'Cervical Cancer'!$E$7</c:f>
              <c:numCache>
                <c:formatCode>General</c:formatCode>
                <c:ptCount val="1"/>
                <c:pt idx="0">
                  <c:v>0.45300000000000001</c:v>
                </c:pt>
              </c:numCache>
            </c:numRef>
          </c:val>
        </c:ser>
        <c:ser>
          <c:idx val="2"/>
          <c:order val="2"/>
          <c:tx>
            <c:strRef>
              <c:f>'Cervical Cancer'!$D$8</c:f>
              <c:strCache>
                <c:ptCount val="1"/>
              </c:strCache>
            </c:strRef>
          </c:tx>
          <c:val>
            <c:numRef>
              <c:f>'Cervical Cancer'!$E$8</c:f>
              <c:numCache>
                <c:formatCode>General</c:formatCode>
                <c:ptCount val="1"/>
              </c:numCache>
            </c:numRef>
          </c:val>
        </c:ser>
        <c:ser>
          <c:idx val="3"/>
          <c:order val="3"/>
          <c:tx>
            <c:strRef>
              <c:f>'Cervical Cancer'!$D$9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3217073827310109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4.9500000000000023E-2"/>
          </c:errBars>
          <c:val>
            <c:numRef>
              <c:f>'Cervical Cancer'!$E$9</c:f>
              <c:numCache>
                <c:formatCode>General</c:formatCode>
                <c:ptCount val="1"/>
                <c:pt idx="0">
                  <c:v>0.29700000000000032</c:v>
                </c:pt>
              </c:numCache>
            </c:numRef>
          </c:val>
        </c:ser>
        <c:ser>
          <c:idx val="4"/>
          <c:order val="4"/>
          <c:tx>
            <c:strRef>
              <c:f>'Cervical Cancer'!$D$10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5.4050431196100583E-2"/>
                  <c:y val="8.771929824561403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0.13880000000000001"/>
          </c:errBars>
          <c:val>
            <c:numRef>
              <c:f>'Cervical Cancer'!$E$10</c:f>
              <c:numCache>
                <c:formatCode>General</c:formatCode>
                <c:ptCount val="1"/>
                <c:pt idx="0">
                  <c:v>0.4390000000000005</c:v>
                </c:pt>
              </c:numCache>
            </c:numRef>
          </c:val>
        </c:ser>
        <c:ser>
          <c:idx val="5"/>
          <c:order val="5"/>
          <c:tx>
            <c:strRef>
              <c:f>'Cervical Cancer'!$D$11</c:f>
              <c:strCache>
                <c:ptCount val="1"/>
              </c:strCache>
            </c:strRef>
          </c:tx>
          <c:val>
            <c:numRef>
              <c:f>'Cervical Cancer'!$E$11</c:f>
              <c:numCache>
                <c:formatCode>General</c:formatCode>
                <c:ptCount val="1"/>
              </c:numCache>
            </c:numRef>
          </c:val>
        </c:ser>
        <c:ser>
          <c:idx val="6"/>
          <c:order val="6"/>
          <c:tx>
            <c:strRef>
              <c:f>'Cervical Cancer'!$D$12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3217073827310109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5.4800000000000133E-2"/>
          </c:errBars>
          <c:val>
            <c:numRef>
              <c:f>'Cervical Cancer'!$E$12</c:f>
              <c:numCache>
                <c:formatCode>General</c:formatCode>
                <c:ptCount val="1"/>
                <c:pt idx="0">
                  <c:v>0.3150000000000005</c:v>
                </c:pt>
              </c:numCache>
            </c:numRef>
          </c:val>
        </c:ser>
        <c:ser>
          <c:idx val="7"/>
          <c:order val="7"/>
          <c:tx>
            <c:strRef>
              <c:f>'Cervical Cancer'!$D$13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3217073827310109E-2"/>
                  <c:y val="4.2427960073013049E-17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0.12140000000000002"/>
          </c:errBars>
          <c:val>
            <c:numRef>
              <c:f>'Cervical Cancer'!$E$13</c:f>
              <c:numCache>
                <c:formatCode>General</c:formatCode>
                <c:ptCount val="1"/>
                <c:pt idx="0">
                  <c:v>0.38400000000000056</c:v>
                </c:pt>
              </c:numCache>
            </c:numRef>
          </c:val>
        </c:ser>
        <c:ser>
          <c:idx val="8"/>
          <c:order val="8"/>
          <c:tx>
            <c:strRef>
              <c:f>'Cervical Cancer'!$D$14</c:f>
              <c:strCache>
                <c:ptCount val="1"/>
              </c:strCache>
            </c:strRef>
          </c:tx>
          <c:val>
            <c:numRef>
              <c:f>'Cervical Cancer'!$E$14</c:f>
              <c:numCache>
                <c:formatCode>General</c:formatCode>
                <c:ptCount val="1"/>
              </c:numCache>
            </c:numRef>
          </c:val>
        </c:ser>
        <c:ser>
          <c:idx val="9"/>
          <c:order val="9"/>
          <c:tx>
            <c:strRef>
              <c:f>'Cervical Cancer'!$D$15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128749531308586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4.1800000000000011E-2"/>
          </c:errBars>
          <c:val>
            <c:numRef>
              <c:f>'Cervical Cancer'!$E$15</c:f>
              <c:numCache>
                <c:formatCode>General</c:formatCode>
                <c:ptCount val="1"/>
                <c:pt idx="0">
                  <c:v>0.27700000000000002</c:v>
                </c:pt>
              </c:numCache>
            </c:numRef>
          </c:val>
        </c:ser>
        <c:ser>
          <c:idx val="10"/>
          <c:order val="10"/>
          <c:tx>
            <c:strRef>
              <c:f>'Cervical Cancer'!$D$16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9169478815148109E-2"/>
                  <c:y val="6.700165768752640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0.13780000000000001"/>
          </c:errBars>
          <c:val>
            <c:numRef>
              <c:f>'Cervical Cancer'!$E$16</c:f>
              <c:numCache>
                <c:formatCode>General</c:formatCode>
                <c:ptCount val="1"/>
                <c:pt idx="0">
                  <c:v>0.4360000000000005</c:v>
                </c:pt>
              </c:numCache>
            </c:numRef>
          </c:val>
        </c:ser>
        <c:axId val="59116928"/>
        <c:axId val="59126912"/>
      </c:barChart>
      <c:catAx>
        <c:axId val="59116928"/>
        <c:scaling>
          <c:orientation val="minMax"/>
        </c:scaling>
        <c:delete val="1"/>
        <c:axPos val="b"/>
        <c:tickLblPos val="none"/>
        <c:crossAx val="59126912"/>
        <c:crosses val="autoZero"/>
        <c:auto val="1"/>
        <c:lblAlgn val="ctr"/>
        <c:lblOffset val="100"/>
      </c:catAx>
      <c:valAx>
        <c:axId val="59126912"/>
        <c:scaling>
          <c:orientation val="minMax"/>
          <c:max val="0.70000000000000062"/>
          <c:min val="0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b="1" i="0" baseline="0" dirty="0"/>
                  <a:t>Mortality-to-Incidence Ratios </a:t>
                </a:r>
                <a:endParaRPr lang="en-US" sz="1200" dirty="0"/>
              </a:p>
              <a:p>
                <a:pPr>
                  <a:defRPr/>
                </a:pPr>
                <a:r>
                  <a:rPr lang="en-US" sz="1200" b="1" i="0" baseline="0" dirty="0"/>
                  <a:t>(per 100,000 persons)</a:t>
                </a:r>
                <a:endParaRPr lang="en-US" sz="1200" dirty="0"/>
              </a:p>
            </c:rich>
          </c:tx>
          <c:layout>
            <c:manualLayout>
              <c:xMode val="edge"/>
              <c:yMode val="edge"/>
              <c:x val="6.5362297349530404E-3"/>
              <c:y val="0.28562975323844891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9116928"/>
        <c:crosses val="autoZero"/>
        <c:crossBetween val="between"/>
      </c:valAx>
      <c:spPr>
        <a:solidFill>
          <a:schemeClr val="accent4">
            <a:lumMod val="20000"/>
            <a:lumOff val="80000"/>
          </a:schemeClr>
        </a:solidFill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egendEntry>
        <c:idx val="10"/>
        <c:delete val="1"/>
      </c:legendEntry>
      <c:layout>
        <c:manualLayout>
          <c:xMode val="edge"/>
          <c:yMode val="edge"/>
          <c:x val="0.76431313273340862"/>
          <c:y val="0.13584580170344021"/>
          <c:w val="0.19421916010498691"/>
          <c:h val="8.4747088690461506E-2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</c:chart>
  <c:spPr>
    <a:solidFill>
      <a:schemeClr val="bg1"/>
    </a:solidFill>
    <a:ln>
      <a:solidFill>
        <a:prstClr val="black"/>
      </a:solidFill>
    </a:ln>
  </c:sp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sz="1600" dirty="0"/>
              <a:t>Mean Mortality-to-Incidence Ratios for Breast Cancer, by Race</a:t>
            </a:r>
            <a:r>
              <a:rPr lang="en-US" sz="1600" baseline="0" dirty="0"/>
              <a:t> and FQHCs </a:t>
            </a:r>
            <a:r>
              <a:rPr lang="en-US" sz="1600" dirty="0"/>
              <a:t>Quartiles at</a:t>
            </a:r>
            <a:r>
              <a:rPr lang="en-US" sz="1600" baseline="0" dirty="0"/>
              <a:t> the County Level</a:t>
            </a:r>
            <a:r>
              <a:rPr lang="en-US" sz="1600" dirty="0"/>
              <a:t>*</a:t>
            </a:r>
          </a:p>
        </c:rich>
      </c:tx>
      <c:layout>
        <c:manualLayout>
          <c:xMode val="edge"/>
          <c:yMode val="edge"/>
          <c:x val="0.15776240210019485"/>
          <c:y val="7.0509449013310779E-4"/>
        </c:manualLayout>
      </c:layout>
      <c:overlay val="1"/>
    </c:title>
    <c:plotArea>
      <c:layout>
        <c:manualLayout>
          <c:layoutTarget val="inner"/>
          <c:xMode val="edge"/>
          <c:yMode val="edge"/>
          <c:x val="0.19567960254968123"/>
          <c:y val="0.14848230733186224"/>
          <c:w val="0.76045955193100878"/>
          <c:h val="0.54832763503246307"/>
        </c:manualLayout>
      </c:layout>
      <c:barChart>
        <c:barDir val="col"/>
        <c:grouping val="clustered"/>
        <c:ser>
          <c:idx val="0"/>
          <c:order val="0"/>
          <c:tx>
            <c:strRef>
              <c:f>'Breast cancer'!$D$3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Pt>
            <c:idx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3.4939598896291807E-2"/>
                  <c:y val="7.0793368943484845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trendline>
            <c:trendlineType val="linear"/>
          </c:trendline>
          <c:errBars>
            <c:errBarType val="both"/>
            <c:errValType val="fixedVal"/>
            <c:val val="8.670000000000018E-3"/>
          </c:errBars>
          <c:val>
            <c:numRef>
              <c:f>'Breast cancer'!$E$3</c:f>
              <c:numCache>
                <c:formatCode>General</c:formatCode>
                <c:ptCount val="1"/>
                <c:pt idx="0">
                  <c:v>0.21600000000000025</c:v>
                </c:pt>
              </c:numCache>
            </c:numRef>
          </c:val>
        </c:ser>
        <c:ser>
          <c:idx val="1"/>
          <c:order val="1"/>
          <c:tx>
            <c:strRef>
              <c:f>'Breast cancer'!$D$4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4056524184476945E-2"/>
                  <c:y val="2.1929824561403555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3.0790000000000008E-2"/>
          </c:errBars>
          <c:val>
            <c:numRef>
              <c:f>'Breast cancer'!$E$4</c:f>
              <c:numCache>
                <c:formatCode>General</c:formatCode>
                <c:ptCount val="1"/>
                <c:pt idx="0">
                  <c:v>0.31700000000000056</c:v>
                </c:pt>
              </c:numCache>
            </c:numRef>
          </c:val>
        </c:ser>
        <c:ser>
          <c:idx val="2"/>
          <c:order val="2"/>
          <c:tx>
            <c:strRef>
              <c:f>'Breast cancer'!$D$5</c:f>
              <c:strCache>
                <c:ptCount val="1"/>
              </c:strCache>
            </c:strRef>
          </c:tx>
          <c:val>
            <c:numRef>
              <c:f>'Breast cancer'!$E$5</c:f>
              <c:numCache>
                <c:formatCode>General</c:formatCode>
                <c:ptCount val="1"/>
              </c:numCache>
            </c:numRef>
          </c:val>
        </c:ser>
        <c:ser>
          <c:idx val="3"/>
          <c:order val="3"/>
          <c:tx>
            <c:strRef>
              <c:f>'Breast cancer'!$D$6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3217073827310123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2970000000000021E-2"/>
          </c:errBars>
          <c:val>
            <c:numRef>
              <c:f>'Breast cancer'!$E$6</c:f>
              <c:numCache>
                <c:formatCode>General</c:formatCode>
                <c:ptCount val="1"/>
                <c:pt idx="0">
                  <c:v>0.21600000000000025</c:v>
                </c:pt>
              </c:numCache>
            </c:numRef>
          </c:val>
        </c:ser>
        <c:ser>
          <c:idx val="4"/>
          <c:order val="4"/>
          <c:tx>
            <c:strRef>
              <c:f>'Breast cancer'!$D$7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51467124301770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100" b="0" dirty="0"/>
                      <a:t>0</a:t>
                    </a:r>
                    <a:r>
                      <a:rPr lang="en-US" dirty="0"/>
                      <a:t>.290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4.1000000000000016E-2"/>
          </c:errBars>
          <c:val>
            <c:numRef>
              <c:f>'Breast cancer'!$E$7</c:f>
              <c:numCache>
                <c:formatCode>General</c:formatCode>
                <c:ptCount val="1"/>
                <c:pt idx="0">
                  <c:v>0.29000000000000031</c:v>
                </c:pt>
              </c:numCache>
            </c:numRef>
          </c:val>
        </c:ser>
        <c:ser>
          <c:idx val="5"/>
          <c:order val="5"/>
          <c:tx>
            <c:strRef>
              <c:f>'Breast cancer'!$D$8</c:f>
              <c:strCache>
                <c:ptCount val="1"/>
              </c:strCache>
            </c:strRef>
          </c:tx>
          <c:val>
            <c:numRef>
              <c:f>'Breast cancer'!$E$8</c:f>
              <c:numCache>
                <c:formatCode>General</c:formatCode>
                <c:ptCount val="1"/>
              </c:numCache>
            </c:numRef>
          </c:val>
        </c:ser>
        <c:ser>
          <c:idx val="6"/>
          <c:order val="6"/>
          <c:tx>
            <c:strRef>
              <c:f>'Breast cancer'!$D$9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514671243017705E-2"/>
                  <c:y val="4.2359338141286898E-17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2470000000000005E-2"/>
          </c:errBars>
          <c:val>
            <c:numRef>
              <c:f>'Breast cancer'!$E$9</c:f>
              <c:numCache>
                <c:formatCode>General</c:formatCode>
                <c:ptCount val="1"/>
                <c:pt idx="0">
                  <c:v>0.21500000000000025</c:v>
                </c:pt>
              </c:numCache>
            </c:numRef>
          </c:val>
        </c:ser>
        <c:ser>
          <c:idx val="7"/>
          <c:order val="7"/>
          <c:tx>
            <c:strRef>
              <c:f>'Breast cancer'!$D$10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3.53538259640622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3.4600000000000075E-2"/>
          </c:errBars>
          <c:val>
            <c:numRef>
              <c:f>'Breast cancer'!$E$10</c:f>
              <c:numCache>
                <c:formatCode>General</c:formatCode>
                <c:ptCount val="1"/>
                <c:pt idx="0">
                  <c:v>0.28300000000000008</c:v>
                </c:pt>
              </c:numCache>
            </c:numRef>
          </c:val>
        </c:ser>
        <c:ser>
          <c:idx val="8"/>
          <c:order val="8"/>
          <c:tx>
            <c:strRef>
              <c:f>'Breast cancer'!$D$11</c:f>
              <c:strCache>
                <c:ptCount val="1"/>
              </c:strCache>
            </c:strRef>
          </c:tx>
          <c:val>
            <c:numRef>
              <c:f>'Breast cancer'!$E$11</c:f>
              <c:numCache>
                <c:formatCode>General</c:formatCode>
                <c:ptCount val="1"/>
              </c:numCache>
            </c:numRef>
          </c:val>
        </c:ser>
        <c:ser>
          <c:idx val="9"/>
          <c:order val="9"/>
          <c:tx>
            <c:strRef>
              <c:f>'Breast cancer'!$D$12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535382596406221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0000000000000021E-2"/>
          </c:errBars>
          <c:val>
            <c:numRef>
              <c:f>'Breast cancer'!$E$12</c:f>
              <c:numCache>
                <c:formatCode>General</c:formatCode>
                <c:ptCount val="1"/>
                <c:pt idx="0">
                  <c:v>0.19800000000000023</c:v>
                </c:pt>
              </c:numCache>
            </c:numRef>
          </c:val>
        </c:ser>
        <c:ser>
          <c:idx val="10"/>
          <c:order val="10"/>
          <c:tx>
            <c:strRef>
              <c:f>'Breast cancer'!$D$13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4.7258858267716482E-2"/>
                  <c:y val="-4.2193327807708413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3.3399999999999999E-2"/>
          </c:errBars>
          <c:val>
            <c:numRef>
              <c:f>'Breast cancer'!$E$13</c:f>
              <c:numCache>
                <c:formatCode>General</c:formatCode>
                <c:ptCount val="1"/>
                <c:pt idx="0">
                  <c:v>0.27100000000000002</c:v>
                </c:pt>
              </c:numCache>
            </c:numRef>
          </c:val>
        </c:ser>
        <c:axId val="59435264"/>
        <c:axId val="62067072"/>
      </c:barChart>
      <c:catAx>
        <c:axId val="59435264"/>
        <c:scaling>
          <c:orientation val="minMax"/>
        </c:scaling>
        <c:delete val="1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200" dirty="0"/>
                  <a:t>Federally Qualified Health Centers</a:t>
                </a:r>
              </a:p>
            </c:rich>
          </c:tx>
          <c:layout>
            <c:manualLayout>
              <c:xMode val="edge"/>
              <c:yMode val="edge"/>
              <c:x val="0.30621766029246411"/>
              <c:y val="0.74925317723442464"/>
            </c:manualLayout>
          </c:layout>
        </c:title>
        <c:tickLblPos val="none"/>
        <c:crossAx val="62067072"/>
        <c:crosses val="autoZero"/>
        <c:auto val="1"/>
        <c:lblAlgn val="ctr"/>
        <c:lblOffset val="100"/>
      </c:catAx>
      <c:valAx>
        <c:axId val="62067072"/>
        <c:scaling>
          <c:orientation val="minMax"/>
          <c:max val="0.4"/>
        </c:scaling>
        <c:axPos val="l"/>
        <c:majorGridlines>
          <c:spPr>
            <a:ln>
              <a:solidFill>
                <a:sysClr val="window" lastClr="FFFFFF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200"/>
                </a:pPr>
                <a:r>
                  <a:rPr lang="en-US" sz="1200" dirty="0"/>
                  <a:t>Mortality-to-Incidence Ratios </a:t>
                </a:r>
              </a:p>
              <a:p>
                <a:pPr>
                  <a:defRPr sz="1200"/>
                </a:pPr>
                <a:r>
                  <a:rPr lang="en-US" sz="1200" dirty="0"/>
                  <a:t>(per 100,000 persons)</a:t>
                </a:r>
              </a:p>
            </c:rich>
          </c:tx>
        </c:title>
        <c:numFmt formatCode="General" sourceLinked="1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sz="1200"/>
            </a:pPr>
            <a:endParaRPr lang="en-US"/>
          </a:p>
        </c:txPr>
        <c:crossAx val="59435264"/>
        <c:crosses val="autoZero"/>
        <c:crossBetween val="between"/>
      </c:valAx>
      <c:spPr>
        <a:solidFill>
          <a:schemeClr val="accent2">
            <a:lumMod val="20000"/>
            <a:lumOff val="80000"/>
          </a:schemeClr>
        </a:solidFill>
        <a:ln>
          <a:noFill/>
        </a:ln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egendEntry>
        <c:idx val="10"/>
        <c:delete val="1"/>
      </c:legendEntry>
      <c:layout>
        <c:manualLayout>
          <c:xMode val="edge"/>
          <c:yMode val="edge"/>
          <c:x val="0.78560953318335303"/>
          <c:y val="0.15746546484321075"/>
          <c:w val="0.1995095144356957"/>
          <c:h val="0.11639936455311513"/>
        </c:manualLayout>
      </c:layout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gap"/>
  </c:chart>
  <c:spPr>
    <a:solidFill>
      <a:schemeClr val="bg1"/>
    </a:solidFill>
    <a:ln>
      <a:solidFill>
        <a:prstClr val="black"/>
      </a:solidFill>
    </a:ln>
  </c:sp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sz="1500" dirty="0"/>
              <a:t>Mean Mortality-to-Incidence</a:t>
            </a:r>
            <a:r>
              <a:rPr lang="en-US" sz="1500" baseline="0" dirty="0"/>
              <a:t> Ratios (MIRs) for Prostate Cancer, by Race and FQHCs Quartiles at the County Level*</a:t>
            </a:r>
            <a:endParaRPr lang="en-US" sz="1500" dirty="0"/>
          </a:p>
        </c:rich>
      </c:tx>
    </c:title>
    <c:plotArea>
      <c:layout>
        <c:manualLayout>
          <c:layoutTarget val="inner"/>
          <c:xMode val="edge"/>
          <c:yMode val="edge"/>
          <c:x val="0.2008267716535431"/>
          <c:y val="0.14218039604149593"/>
          <c:w val="0.74114364113576714"/>
          <c:h val="0.54211838651747479"/>
        </c:manualLayout>
      </c:layout>
      <c:barChart>
        <c:barDir val="col"/>
        <c:grouping val="clustered"/>
        <c:ser>
          <c:idx val="0"/>
          <c:order val="0"/>
          <c:tx>
            <c:strRef>
              <c:f>'Prostate Cancer'!$D$7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4793222962514365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9.0800000000000047E-3"/>
          </c:errBars>
          <c:val>
            <c:numRef>
              <c:f>'Prostate Cancer'!$E$7</c:f>
              <c:numCache>
                <c:formatCode>General</c:formatCode>
                <c:ptCount val="1"/>
                <c:pt idx="0">
                  <c:v>0.19800000000000001</c:v>
                </c:pt>
              </c:numCache>
            </c:numRef>
          </c:val>
        </c:ser>
        <c:ser>
          <c:idx val="1"/>
          <c:order val="1"/>
          <c:tx>
            <c:strRef>
              <c:f>'Prostate Cancer'!$D$8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5.0173944166070177E-2"/>
                  <c:y val="-2.0413731178339596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2.9700000000000004E-2"/>
          </c:errBars>
          <c:val>
            <c:numRef>
              <c:f>'Prostate Cancer'!$E$8</c:f>
              <c:numCache>
                <c:formatCode>General</c:formatCode>
                <c:ptCount val="1"/>
                <c:pt idx="0">
                  <c:v>0.30600000000000038</c:v>
                </c:pt>
              </c:numCache>
            </c:numRef>
          </c:val>
        </c:ser>
        <c:ser>
          <c:idx val="2"/>
          <c:order val="2"/>
          <c:tx>
            <c:strRef>
              <c:f>'Prostate Cancer'!$D$9</c:f>
              <c:strCache>
                <c:ptCount val="1"/>
              </c:strCache>
            </c:strRef>
          </c:tx>
          <c:val>
            <c:numRef>
              <c:f>'Prostate Cancer'!$E$9</c:f>
              <c:numCache>
                <c:formatCode>General</c:formatCode>
                <c:ptCount val="1"/>
              </c:numCache>
            </c:numRef>
          </c:val>
        </c:ser>
        <c:ser>
          <c:idx val="3"/>
          <c:order val="3"/>
          <c:tx>
            <c:strRef>
              <c:f>'Prostate Cancer'!$D$10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7159297395517876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2400000000000001E-2"/>
          </c:errBars>
          <c:val>
            <c:numRef>
              <c:f>'Prostate Cancer'!$E$10</c:f>
              <c:numCache>
                <c:formatCode>General</c:formatCode>
                <c:ptCount val="1"/>
                <c:pt idx="0">
                  <c:v>0.18700000000000028</c:v>
                </c:pt>
              </c:numCache>
            </c:numRef>
          </c:val>
        </c:ser>
        <c:ser>
          <c:idx val="4"/>
          <c:order val="4"/>
          <c:tx>
            <c:strRef>
              <c:f>'Prostate Cancer'!$D$11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4.4548795036984015E-2"/>
                  <c:y val="-2.3432103881751653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3.8400000000000011E-2"/>
          </c:errBars>
          <c:val>
            <c:numRef>
              <c:f>'Prostate Cancer'!$E$11</c:f>
              <c:numCache>
                <c:formatCode>General</c:formatCode>
                <c:ptCount val="1"/>
                <c:pt idx="0">
                  <c:v>0.26900000000000002</c:v>
                </c:pt>
              </c:numCache>
            </c:numRef>
          </c:val>
        </c:ser>
        <c:ser>
          <c:idx val="5"/>
          <c:order val="5"/>
          <c:tx>
            <c:strRef>
              <c:f>'Prostate Cancer'!$D$12</c:f>
              <c:strCache>
                <c:ptCount val="1"/>
              </c:strCache>
            </c:strRef>
          </c:tx>
          <c:val>
            <c:numRef>
              <c:f>'Prostate Cancer'!$E$12</c:f>
              <c:numCache>
                <c:formatCode>General</c:formatCode>
                <c:ptCount val="1"/>
              </c:numCache>
            </c:numRef>
          </c:val>
        </c:ser>
        <c:ser>
          <c:idx val="6"/>
          <c:order val="6"/>
          <c:tx>
            <c:strRef>
              <c:f>'Prostate Cancer'!$D$13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7159297395517876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0100000000000001E-2"/>
          </c:errBars>
          <c:val>
            <c:numRef>
              <c:f>'Prostate Cancer'!$E$13</c:f>
              <c:numCache>
                <c:formatCode>General</c:formatCode>
                <c:ptCount val="1"/>
                <c:pt idx="0">
                  <c:v>0.18100000000000024</c:v>
                </c:pt>
              </c:numCache>
            </c:numRef>
          </c:val>
        </c:ser>
        <c:ser>
          <c:idx val="7"/>
          <c:order val="7"/>
          <c:tx>
            <c:strRef>
              <c:f>'Prostate Cancer'!$D$14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4.2761632068718781E-2"/>
                  <c:y val="-6.5789473684210523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3.15E-2"/>
          </c:errBars>
          <c:val>
            <c:numRef>
              <c:f>'Prostate Cancer'!$E$14</c:f>
              <c:numCache>
                <c:formatCode>General</c:formatCode>
                <c:ptCount val="1"/>
                <c:pt idx="0">
                  <c:v>0.24400000000000024</c:v>
                </c:pt>
              </c:numCache>
            </c:numRef>
          </c:val>
        </c:ser>
        <c:ser>
          <c:idx val="8"/>
          <c:order val="8"/>
          <c:tx>
            <c:strRef>
              <c:f>'Prostate Cancer'!$D$15</c:f>
              <c:strCache>
                <c:ptCount val="1"/>
              </c:strCache>
            </c:strRef>
          </c:tx>
          <c:val>
            <c:numRef>
              <c:f>'Prostate Cancer'!$E$15</c:f>
              <c:numCache>
                <c:formatCode>General</c:formatCode>
                <c:ptCount val="1"/>
              </c:numCache>
            </c:numRef>
          </c:val>
        </c:ser>
        <c:ser>
          <c:idx val="9"/>
          <c:order val="9"/>
          <c:tx>
            <c:strRef>
              <c:f>'Prostate Cancer'!$D$16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906672723601857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100" b="0" dirty="0"/>
                      <a:t>0</a:t>
                    </a:r>
                    <a:r>
                      <a:rPr lang="en-US" dirty="0"/>
                      <a:t>.170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9.9300000000000048E-3"/>
          </c:errBars>
          <c:val>
            <c:numRef>
              <c:f>'Prostate Cancer'!$E$16</c:f>
              <c:numCache>
                <c:formatCode>General</c:formatCode>
                <c:ptCount val="1"/>
                <c:pt idx="0">
                  <c:v>0.17</c:v>
                </c:pt>
              </c:numCache>
            </c:numRef>
          </c:val>
        </c:ser>
        <c:ser>
          <c:idx val="10"/>
          <c:order val="10"/>
          <c:tx>
            <c:strRef>
              <c:f>'Prostate Cancer'!$D$17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5.5220711047482704E-2"/>
                  <c:y val="-6.579120044205009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2.8800000000000006E-2"/>
          </c:errBars>
          <c:val>
            <c:numRef>
              <c:f>'Prostate Cancer'!$E$17</c:f>
              <c:numCache>
                <c:formatCode>General</c:formatCode>
                <c:ptCount val="1"/>
                <c:pt idx="0">
                  <c:v>0.23400000000000001</c:v>
                </c:pt>
              </c:numCache>
            </c:numRef>
          </c:val>
        </c:ser>
        <c:axId val="62308352"/>
        <c:axId val="62309888"/>
      </c:barChart>
      <c:catAx>
        <c:axId val="62308352"/>
        <c:scaling>
          <c:orientation val="minMax"/>
        </c:scaling>
        <c:delete val="1"/>
        <c:axPos val="b"/>
        <c:tickLblPos val="none"/>
        <c:crossAx val="62309888"/>
        <c:crosses val="autoZero"/>
        <c:auto val="1"/>
        <c:lblAlgn val="ctr"/>
        <c:lblOffset val="100"/>
      </c:catAx>
      <c:valAx>
        <c:axId val="62309888"/>
        <c:scaling>
          <c:orientation val="minMax"/>
          <c:max val="0.4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b="1" i="0" baseline="0" dirty="0"/>
                  <a:t>Mortality-to-Incidence Ratios </a:t>
                </a:r>
              </a:p>
              <a:p>
                <a:pPr>
                  <a:defRPr/>
                </a:pPr>
                <a:r>
                  <a:rPr lang="en-US" sz="1200" b="1" i="0" baseline="0" dirty="0"/>
                  <a:t>(per 100,000 persons)</a:t>
                </a:r>
              </a:p>
            </c:rich>
          </c:tx>
        </c:title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62308352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egendEntry>
        <c:idx val="10"/>
        <c:delete val="1"/>
      </c:legendEntry>
      <c:layout>
        <c:manualLayout>
          <c:xMode val="edge"/>
          <c:yMode val="edge"/>
          <c:x val="0.76151777618706751"/>
          <c:y val="0.16157527096333765"/>
          <c:w val="0.17234025292293034"/>
          <c:h val="0.10118455587788369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</c:chart>
  <c:spPr>
    <a:solidFill>
      <a:schemeClr val="bg1"/>
    </a:solidFill>
    <a:ln>
      <a:solidFill>
        <a:schemeClr val="tx1"/>
      </a:solidFill>
    </a:ln>
  </c:sp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sz="1500" dirty="0"/>
              <a:t>Mean Mortality</a:t>
            </a:r>
            <a:r>
              <a:rPr lang="en-US" sz="1500" baseline="0" dirty="0"/>
              <a:t>-to-Incidence Ratios (MIRs) for Colon Cancer, by Race and FQHCs Quartiles at the County Level*</a:t>
            </a:r>
            <a:endParaRPr lang="en-US" sz="1500" dirty="0"/>
          </a:p>
        </c:rich>
      </c:tx>
    </c:title>
    <c:plotArea>
      <c:layout>
        <c:manualLayout>
          <c:layoutTarget val="inner"/>
          <c:xMode val="edge"/>
          <c:yMode val="edge"/>
          <c:x val="0.19705732095988002"/>
          <c:y val="0.13760777634535618"/>
          <c:w val="0.75588395200599989"/>
          <c:h val="0.55989656720541514"/>
        </c:manualLayout>
      </c:layout>
      <c:barChart>
        <c:barDir val="col"/>
        <c:grouping val="clustered"/>
        <c:ser>
          <c:idx val="0"/>
          <c:order val="0"/>
          <c:tx>
            <c:strRef>
              <c:f>'Colon Cancer'!$D$7</c:f>
              <c:strCache>
                <c:ptCount val="1"/>
                <c:pt idx="0">
                  <c:v>White</c:v>
                </c:pt>
              </c:strCache>
            </c:strRef>
          </c:tx>
          <c:dPt>
            <c:idx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-3.079009354599905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100" b="0"/>
                  </a:pPr>
                  <a:endParaRPr lang="en-US"/>
                </a:p>
              </c:txPr>
              <c:showVal val="1"/>
            </c:dLbl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3700000000000049E-2"/>
          </c:errBars>
          <c:val>
            <c:numRef>
              <c:f>'Colon Cancer'!$E$7</c:f>
              <c:numCache>
                <c:formatCode>General</c:formatCode>
                <c:ptCount val="1"/>
                <c:pt idx="0">
                  <c:v>0.39500000000000096</c:v>
                </c:pt>
              </c:numCache>
            </c:numRef>
          </c:val>
        </c:ser>
        <c:ser>
          <c:idx val="1"/>
          <c:order val="1"/>
          <c:tx>
            <c:strRef>
              <c:f>'Colon Cancer'!$D$8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5.1849925009373805E-2"/>
                  <c:y val="-8.771929824561403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0.05"/>
          </c:errBars>
          <c:val>
            <c:numRef>
              <c:f>'Colon Cancer'!$E$8</c:f>
              <c:numCache>
                <c:formatCode>General</c:formatCode>
                <c:ptCount val="1"/>
                <c:pt idx="0">
                  <c:v>0.505</c:v>
                </c:pt>
              </c:numCache>
            </c:numRef>
          </c:val>
        </c:ser>
        <c:ser>
          <c:idx val="2"/>
          <c:order val="2"/>
          <c:tx>
            <c:strRef>
              <c:f>'Colon Cancer'!$D$9</c:f>
              <c:strCache>
                <c:ptCount val="1"/>
              </c:strCache>
            </c:strRef>
          </c:tx>
          <c:val>
            <c:numRef>
              <c:f>'Colon Cancer'!$E$9</c:f>
              <c:numCache>
                <c:formatCode>General</c:formatCode>
                <c:ptCount val="1"/>
              </c:numCache>
            </c:numRef>
          </c:val>
        </c:ser>
        <c:ser>
          <c:idx val="3"/>
          <c:order val="3"/>
          <c:tx>
            <c:strRef>
              <c:f>'Colon Cancer'!$D$10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5063597819503405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2.0159999999999997E-2"/>
          </c:errBars>
          <c:val>
            <c:numRef>
              <c:f>'Colon Cancer'!$E$10</c:f>
              <c:numCache>
                <c:formatCode>General</c:formatCode>
                <c:ptCount val="1"/>
                <c:pt idx="0">
                  <c:v>0.39500000000000096</c:v>
                </c:pt>
              </c:numCache>
            </c:numRef>
          </c:val>
        </c:ser>
        <c:ser>
          <c:idx val="4"/>
          <c:order val="4"/>
          <c:tx>
            <c:strRef>
              <c:f>'Colon Cancer'!$D$11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5.4826115485564306E-2"/>
                  <c:y val="2.1929824561403512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5.2200000000000003E-2"/>
          </c:errBars>
          <c:val>
            <c:numRef>
              <c:f>'Colon Cancer'!$E$11</c:f>
              <c:numCache>
                <c:formatCode>General</c:formatCode>
                <c:ptCount val="1"/>
                <c:pt idx="0">
                  <c:v>0.47300000000000031</c:v>
                </c:pt>
              </c:numCache>
            </c:numRef>
          </c:val>
        </c:ser>
        <c:ser>
          <c:idx val="5"/>
          <c:order val="5"/>
          <c:tx>
            <c:strRef>
              <c:f>'Colon Cancer'!$D$12</c:f>
              <c:strCache>
                <c:ptCount val="1"/>
              </c:strCache>
            </c:strRef>
          </c:tx>
          <c:val>
            <c:numRef>
              <c:f>'Colon Cancer'!$E$12</c:f>
              <c:numCache>
                <c:formatCode>General</c:formatCode>
                <c:ptCount val="1"/>
              </c:numCache>
            </c:numRef>
          </c:val>
        </c:ser>
        <c:ser>
          <c:idx val="6"/>
          <c:order val="6"/>
          <c:tx>
            <c:strRef>
              <c:f>'Colon Cancer'!$D$13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5063597819503439E-2"/>
                  <c:y val="-1.84360003465969E-7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2.0900000000000005E-2"/>
          </c:errBars>
          <c:val>
            <c:numRef>
              <c:f>'Colon Cancer'!$E$13</c:f>
              <c:numCache>
                <c:formatCode>General</c:formatCode>
                <c:ptCount val="1"/>
                <c:pt idx="0">
                  <c:v>0.39200000000000096</c:v>
                </c:pt>
              </c:numCache>
            </c:numRef>
          </c:val>
        </c:ser>
        <c:ser>
          <c:idx val="7"/>
          <c:order val="7"/>
          <c:tx>
            <c:strRef>
              <c:f>'Colon Cancer'!$D$14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4.2308539557555334E-2"/>
                  <c:y val="-2.1929824561403512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4.9780000000000192E-2"/>
          </c:errBars>
          <c:val>
            <c:numRef>
              <c:f>'Colon Cancer'!$E$14</c:f>
              <c:numCache>
                <c:formatCode>General</c:formatCode>
                <c:ptCount val="1"/>
                <c:pt idx="0">
                  <c:v>0.46700000000000008</c:v>
                </c:pt>
              </c:numCache>
            </c:numRef>
          </c:val>
        </c:ser>
        <c:ser>
          <c:idx val="8"/>
          <c:order val="8"/>
          <c:tx>
            <c:strRef>
              <c:f>'Colon Cancer'!$D$15</c:f>
              <c:strCache>
                <c:ptCount val="1"/>
              </c:strCache>
            </c:strRef>
          </c:tx>
          <c:val>
            <c:numRef>
              <c:f>'Colon Cancer'!$E$15</c:f>
              <c:numCache>
                <c:formatCode>General</c:formatCode>
                <c:ptCount val="1"/>
              </c:numCache>
            </c:numRef>
          </c:val>
        </c:ser>
        <c:ser>
          <c:idx val="9"/>
          <c:order val="9"/>
          <c:tx>
            <c:strRef>
              <c:f>'Colon Cancer'!$D$16</c:f>
              <c:strCache>
                <c:ptCount val="1"/>
                <c:pt idx="0">
                  <c:v>White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-3.7200349956255589E-2"/>
                  <c:y val="2.3598080443643908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1.8570000000000003E-2"/>
          </c:errBars>
          <c:val>
            <c:numRef>
              <c:f>'Colon Cancer'!$E$16</c:f>
              <c:numCache>
                <c:formatCode>General</c:formatCode>
                <c:ptCount val="1"/>
                <c:pt idx="0">
                  <c:v>0.37600000000000072</c:v>
                </c:pt>
              </c:numCache>
            </c:numRef>
          </c:val>
        </c:ser>
        <c:ser>
          <c:idx val="10"/>
          <c:order val="10"/>
          <c:tx>
            <c:strRef>
              <c:f>'Colon Cancer'!$D$17</c:f>
              <c:strCache>
                <c:ptCount val="1"/>
                <c:pt idx="0">
                  <c:v>Black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-4.3992079115110702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100" b="0"/>
                </a:pPr>
                <a:endParaRPr lang="en-US"/>
              </a:p>
            </c:txPr>
            <c:showVal val="1"/>
          </c:dLbls>
          <c:errBars>
            <c:errBarType val="both"/>
            <c:errValType val="fixedVal"/>
            <c:val val="4.880000000000001E-2"/>
          </c:errBars>
          <c:val>
            <c:numRef>
              <c:f>'Colon Cancer'!$E$17</c:f>
              <c:numCache>
                <c:formatCode>General</c:formatCode>
                <c:ptCount val="1"/>
                <c:pt idx="0">
                  <c:v>0.43900000000000072</c:v>
                </c:pt>
              </c:numCache>
            </c:numRef>
          </c:val>
        </c:ser>
        <c:axId val="63321984"/>
        <c:axId val="63323520"/>
      </c:barChart>
      <c:catAx>
        <c:axId val="63321984"/>
        <c:scaling>
          <c:orientation val="minMax"/>
        </c:scaling>
        <c:delete val="1"/>
        <c:axPos val="b"/>
        <c:tickLblPos val="none"/>
        <c:crossAx val="63323520"/>
        <c:crosses val="autoZero"/>
        <c:auto val="1"/>
        <c:lblAlgn val="ctr"/>
        <c:lblOffset val="100"/>
      </c:catAx>
      <c:valAx>
        <c:axId val="63323520"/>
        <c:scaling>
          <c:orientation val="minMax"/>
          <c:max val="0.65000000000000224"/>
          <c:min val="0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200" b="1"/>
                </a:pPr>
                <a:r>
                  <a:rPr lang="en-US" sz="1200" b="1" i="0" baseline="0" dirty="0"/>
                  <a:t>Mortality-to-Incidence Ratios </a:t>
                </a:r>
                <a:endParaRPr lang="en-US" sz="1200" b="1" dirty="0"/>
              </a:p>
              <a:p>
                <a:pPr>
                  <a:defRPr sz="1200" b="1"/>
                </a:pPr>
                <a:r>
                  <a:rPr lang="en-US" sz="1200" b="1" i="0" baseline="0" dirty="0"/>
                  <a:t>(per 100,000 persons)</a:t>
                </a:r>
                <a:endParaRPr lang="en-US" sz="1200" b="1" dirty="0"/>
              </a:p>
            </c:rich>
          </c:tx>
          <c:layout>
            <c:manualLayout>
              <c:xMode val="edge"/>
              <c:yMode val="edge"/>
              <c:x val="1.9369627507163381E-2"/>
              <c:y val="0.30519270569898432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63321984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egendEntry>
        <c:idx val="10"/>
        <c:delete val="1"/>
      </c:legendEntry>
      <c:layout>
        <c:manualLayout>
          <c:xMode val="edge"/>
          <c:yMode val="edge"/>
          <c:x val="0.78209903449568918"/>
          <c:y val="0.14003532964390503"/>
          <c:w val="0.15873312710911144"/>
          <c:h val="0.10995648570244508"/>
        </c:manualLayout>
      </c:layout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gap"/>
  </c:chart>
  <c:spPr>
    <a:solidFill>
      <a:schemeClr val="bg1"/>
    </a:solidFill>
    <a:ln>
      <a:solidFill>
        <a:prstClr val="black"/>
      </a:solidFill>
    </a:ln>
  </c:spPr>
  <c:externalData r:id="rId1"/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0.19643</cdr:x>
      <cdr:y>0.69737</cdr:y>
    </cdr:from>
    <cdr:to>
      <cdr:x>0.95619</cdr:x>
      <cdr:y>0.77137</cdr:y>
    </cdr:to>
    <cdr:grpSp>
      <cdr:nvGrpSpPr>
        <cdr:cNvPr id="2" name="Group 1"/>
        <cdr:cNvGrpSpPr/>
      </cdr:nvGrpSpPr>
      <cdr:grpSpPr>
        <a:xfrm xmlns:a="http://schemas.openxmlformats.org/drawingml/2006/main">
          <a:off x="838206" y="4038609"/>
          <a:ext cx="3242048" cy="428549"/>
          <a:chOff x="300024" y="-53037"/>
          <a:chExt cx="2846030" cy="225932"/>
        </a:xfrm>
      </cdr:grpSpPr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300024" y="-38132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Q1</a:t>
            </a:r>
          </a:p>
        </cdr:txBody>
      </cdr:sp>
      <cdr:sp macro="" textlink="">
        <cdr:nvSpPr>
          <cdr:cNvPr id="4" name="TextBox 1"/>
          <cdr:cNvSpPr txBox="1"/>
        </cdr:nvSpPr>
        <cdr:spPr>
          <a:xfrm xmlns:a="http://schemas.openxmlformats.org/drawingml/2006/main">
            <a:off x="1053579" y="-43066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Q2</a:t>
            </a:r>
          </a:p>
        </cdr:txBody>
      </cdr:sp>
      <cdr:sp macro="" textlink="">
        <cdr:nvSpPr>
          <cdr:cNvPr id="5" name="TextBox 1"/>
          <cdr:cNvSpPr txBox="1"/>
        </cdr:nvSpPr>
        <cdr:spPr>
          <a:xfrm xmlns:a="http://schemas.openxmlformats.org/drawingml/2006/main">
            <a:off x="1806843" y="-42491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Q3</a:t>
            </a:r>
          </a:p>
        </cdr:txBody>
      </cdr:sp>
      <cdr:sp macro="" textlink="">
        <cdr:nvSpPr>
          <cdr:cNvPr id="6" name="TextBox 1"/>
          <cdr:cNvSpPr txBox="1"/>
        </cdr:nvSpPr>
        <cdr:spPr>
          <a:xfrm xmlns:a="http://schemas.openxmlformats.org/drawingml/2006/main">
            <a:off x="2614262" y="-53037"/>
            <a:ext cx="531792" cy="225932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Q4</a:t>
            </a:r>
          </a:p>
        </cdr:txBody>
      </cdr:sp>
    </cdr:grpSp>
  </cdr:relSizeAnchor>
  <cdr:relSizeAnchor xmlns:cdr="http://schemas.openxmlformats.org/drawingml/2006/chartDrawing">
    <cdr:from>
      <cdr:x>0</cdr:x>
      <cdr:y>0</cdr:y>
    </cdr:from>
    <cdr:to>
      <cdr:x>0.00493</cdr:x>
      <cdr:y>0.00734</cdr:y>
    </cdr:to>
    <cdr:pic>
      <cdr:nvPicPr>
        <cdr:cNvPr id="7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0.02026</cdr:x>
      <cdr:y>0.80263</cdr:y>
    </cdr:from>
    <cdr:to>
      <cdr:x>0.98119</cdr:x>
      <cdr:y>1</cdr:y>
    </cdr:to>
    <cdr:sp macro="" textlink="">
      <cdr:nvSpPr>
        <cdr:cNvPr id="13" name="TextBox 8"/>
        <cdr:cNvSpPr txBox="1"/>
      </cdr:nvSpPr>
      <cdr:spPr>
        <a:xfrm xmlns:a="http://schemas.openxmlformats.org/drawingml/2006/main">
          <a:off x="86453" y="4648200"/>
          <a:ext cx="4100481" cy="1143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i="1" dirty="0" smtClean="0"/>
            <a:t>*   </a:t>
          </a:r>
          <a:r>
            <a:rPr lang="en-US" sz="1100" i="1" dirty="0"/>
            <a:t>White</a:t>
          </a:r>
          <a:r>
            <a:rPr lang="en-US" sz="1100" i="1" baseline="0" dirty="0"/>
            <a:t> FQHCs Quartiles: Q1 = 0-4 FQHCs; Q2 = 5-8 FQHCs; Q3 =</a:t>
          </a:r>
          <a:r>
            <a:rPr lang="en-US" sz="1100" i="1" baseline="0" dirty="0" smtClean="0"/>
            <a:t>9-  </a:t>
          </a:r>
          <a:br>
            <a:rPr lang="en-US" sz="1100" i="1" baseline="0" dirty="0" smtClean="0"/>
          </a:br>
          <a:r>
            <a:rPr lang="en-US" sz="1100" i="1" baseline="0" dirty="0" smtClean="0"/>
            <a:t>     19 </a:t>
          </a:r>
          <a:r>
            <a:rPr lang="en-US" sz="1100" i="1" baseline="0" dirty="0"/>
            <a:t>FQHCs; Q4 = 20 FQHCs +</a:t>
          </a:r>
        </a:p>
        <a:p xmlns:a="http://schemas.openxmlformats.org/drawingml/2006/main">
          <a:r>
            <a:rPr lang="en-US" sz="1100" i="1" baseline="0" dirty="0"/>
            <a:t>    Black FQHCs Quartiles: Q1 = 0-6 FQHCs; Q2 = 7-14 FQHCs; Q3 = </a:t>
          </a:r>
          <a:r>
            <a:rPr lang="en-US" sz="1100" i="1" baseline="0" dirty="0" smtClean="0"/>
            <a:t>15-</a:t>
          </a:r>
          <a:br>
            <a:rPr lang="en-US" sz="1100" i="1" baseline="0" dirty="0" smtClean="0"/>
          </a:br>
          <a:r>
            <a:rPr lang="en-US" sz="1100" i="1" baseline="0" dirty="0" smtClean="0"/>
            <a:t>    22 </a:t>
          </a:r>
          <a:r>
            <a:rPr lang="en-US" sz="1100" i="1" baseline="0" dirty="0"/>
            <a:t>FQHCs; Q4 = 23 FQHCs +</a:t>
          </a:r>
        </a:p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100" i="1" baseline="0" dirty="0"/>
            <a:t>    </a:t>
          </a:r>
          <a:r>
            <a:rPr lang="en-US" sz="1100" b="1" i="1" baseline="0" dirty="0"/>
            <a:t>White: p-value = 0.02; </a:t>
          </a:r>
          <a:r>
            <a:rPr lang="en-US" sz="1100" b="0" i="1" baseline="0" dirty="0"/>
            <a:t>Black: p-value = 0.23</a:t>
          </a:r>
        </a:p>
        <a:p xmlns:a="http://schemas.openxmlformats.org/drawingml/2006/main">
          <a:endParaRPr lang="en-US" sz="1100" i="1" dirty="0"/>
        </a:p>
      </cdr:txBody>
    </cdr:sp>
  </cdr:relSizeAnchor>
  <cdr:relSizeAnchor xmlns:cdr="http://schemas.openxmlformats.org/drawingml/2006/chartDrawing">
    <cdr:from>
      <cdr:x>0</cdr:x>
      <cdr:y>0</cdr:y>
    </cdr:from>
    <cdr:to>
      <cdr:x>0.00493</cdr:x>
      <cdr:y>0.00734</cdr:y>
    </cdr:to>
    <cdr:pic>
      <cdr:nvPicPr>
        <cdr:cNvPr id="8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0.00493</cdr:x>
      <cdr:y>0.00734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0.21479</cdr:x>
      <cdr:y>0.70756</cdr:y>
    </cdr:from>
    <cdr:to>
      <cdr:x>0.952</cdr:x>
      <cdr:y>0.81092</cdr:y>
    </cdr:to>
    <cdr:grpSp>
      <cdr:nvGrpSpPr>
        <cdr:cNvPr id="8" name="Group 7"/>
        <cdr:cNvGrpSpPr/>
      </cdr:nvGrpSpPr>
      <cdr:grpSpPr>
        <a:xfrm xmlns:a="http://schemas.openxmlformats.org/drawingml/2006/main">
          <a:off x="916552" y="4097621"/>
          <a:ext cx="3145822" cy="598579"/>
          <a:chOff x="1233597" y="3424161"/>
          <a:chExt cx="3370337" cy="318794"/>
        </a:xfrm>
      </cdr:grpSpPr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1233597" y="3424161"/>
            <a:ext cx="563187" cy="302124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r>
              <a:rPr lang="en-US" sz="1100" dirty="0"/>
              <a:t>Q1</a:t>
            </a:r>
          </a:p>
        </cdr:txBody>
      </cdr:sp>
      <cdr:sp macro="" textlink="">
        <cdr:nvSpPr>
          <cdr:cNvPr id="5" name="TextBox 1"/>
          <cdr:cNvSpPr txBox="1"/>
        </cdr:nvSpPr>
        <cdr:spPr>
          <a:xfrm xmlns:a="http://schemas.openxmlformats.org/drawingml/2006/main">
            <a:off x="2125233" y="3440831"/>
            <a:ext cx="563186" cy="302124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Q2</a:t>
            </a:r>
          </a:p>
        </cdr:txBody>
      </cdr:sp>
      <cdr:sp macro="" textlink="">
        <cdr:nvSpPr>
          <cdr:cNvPr id="6" name="TextBox 1"/>
          <cdr:cNvSpPr txBox="1"/>
        </cdr:nvSpPr>
        <cdr:spPr>
          <a:xfrm xmlns:a="http://schemas.openxmlformats.org/drawingml/2006/main">
            <a:off x="3102838" y="3435277"/>
            <a:ext cx="563187" cy="302124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Q3</a:t>
            </a:r>
          </a:p>
        </cdr:txBody>
      </cdr:sp>
      <cdr:sp macro="" textlink="">
        <cdr:nvSpPr>
          <cdr:cNvPr id="7" name="TextBox 1"/>
          <cdr:cNvSpPr txBox="1"/>
        </cdr:nvSpPr>
        <cdr:spPr>
          <a:xfrm xmlns:a="http://schemas.openxmlformats.org/drawingml/2006/main">
            <a:off x="4040748" y="3429993"/>
            <a:ext cx="563186" cy="30212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Q4</a:t>
            </a:r>
          </a:p>
        </cdr:txBody>
      </cdr:sp>
    </cdr:grpSp>
  </cdr:relSizeAnchor>
  <cdr:relSizeAnchor xmlns:cdr="http://schemas.openxmlformats.org/drawingml/2006/chartDrawing">
    <cdr:from>
      <cdr:x>0</cdr:x>
      <cdr:y>0.80263</cdr:y>
    </cdr:from>
    <cdr:to>
      <cdr:x>1</cdr:x>
      <cdr:y>0.99687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0" y="4648199"/>
          <a:ext cx="4267200" cy="11248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i="1" dirty="0"/>
            <a:t>* </a:t>
          </a:r>
          <a:r>
            <a:rPr lang="en-US" sz="1100" i="1" baseline="0" dirty="0" smtClean="0"/>
            <a:t> </a:t>
          </a:r>
          <a:r>
            <a:rPr lang="en-US" sz="1100" i="1" dirty="0" smtClean="0"/>
            <a:t>White </a:t>
          </a:r>
          <a:r>
            <a:rPr lang="en-US" sz="1100" i="1" dirty="0"/>
            <a:t>FQHCs</a:t>
          </a:r>
          <a:r>
            <a:rPr lang="en-US" sz="1100" i="1" baseline="0" dirty="0"/>
            <a:t> Quartiles: </a:t>
          </a:r>
          <a:r>
            <a:rPr lang="en-US" sz="1100" i="1" baseline="0" dirty="0" smtClean="0"/>
            <a:t>Q1=0 </a:t>
          </a:r>
          <a:r>
            <a:rPr lang="en-US" sz="1100" i="1" baseline="0" dirty="0"/>
            <a:t>FQHC; Q2 = 1 FQHC; Q3 =2-3 FQHCs; </a:t>
          </a:r>
          <a:r>
            <a:rPr lang="en-US" sz="1100" i="1" baseline="0" dirty="0" smtClean="0"/>
            <a:t>     </a:t>
          </a:r>
          <a:br>
            <a:rPr lang="en-US" sz="1100" i="1" baseline="0" dirty="0" smtClean="0"/>
          </a:br>
          <a:r>
            <a:rPr lang="en-US" sz="1100" i="1" baseline="0" dirty="0" smtClean="0"/>
            <a:t>    Q4 = </a:t>
          </a:r>
          <a:r>
            <a:rPr lang="en-US" sz="1100" i="1" baseline="0" dirty="0"/>
            <a:t>4 </a:t>
          </a:r>
          <a:r>
            <a:rPr lang="en-US" sz="1100" i="1" baseline="0" dirty="0" smtClean="0"/>
            <a:t>FQHCs +;</a:t>
          </a:r>
          <a:r>
            <a:rPr lang="en-US" sz="1100" i="1" dirty="0" smtClean="0"/>
            <a:t>    </a:t>
          </a:r>
          <a:br>
            <a:rPr lang="en-US" sz="1100" i="1" dirty="0" smtClean="0"/>
          </a:br>
          <a:r>
            <a:rPr lang="en-US" sz="1100" i="1" dirty="0" smtClean="0"/>
            <a:t>    </a:t>
          </a:r>
          <a:r>
            <a:rPr lang="en-US" sz="1100" i="1" baseline="0" dirty="0" smtClean="0"/>
            <a:t>Black </a:t>
          </a:r>
          <a:r>
            <a:rPr lang="en-US" sz="1100" i="1" baseline="0" dirty="0"/>
            <a:t>FQHCs Quartiles: </a:t>
          </a:r>
          <a:r>
            <a:rPr lang="en-US" sz="1100" i="1" baseline="0" dirty="0" smtClean="0"/>
            <a:t>Q1=2 </a:t>
          </a:r>
          <a:r>
            <a:rPr lang="en-US" sz="1100" i="1" baseline="0" dirty="0"/>
            <a:t>FQHCs; Q2 = 3-4 FQHCs; Q3 = 5-11 </a:t>
          </a:r>
          <a:r>
            <a:rPr lang="en-US" sz="1100" i="1" baseline="0" dirty="0" smtClean="0"/>
            <a:t/>
          </a:r>
          <a:br>
            <a:rPr lang="en-US" sz="1100" i="1" baseline="0" dirty="0" smtClean="0"/>
          </a:br>
          <a:r>
            <a:rPr lang="en-US" sz="1100" i="1" baseline="0" dirty="0" smtClean="0"/>
            <a:t>    FQHCs</a:t>
          </a:r>
          <a:r>
            <a:rPr lang="en-US" sz="1100" i="1" baseline="0" dirty="0"/>
            <a:t>; Q4 = </a:t>
          </a:r>
          <a:r>
            <a:rPr lang="en-US" sz="1100" i="1" baseline="0" dirty="0" smtClean="0"/>
            <a:t>12 </a:t>
          </a:r>
          <a:r>
            <a:rPr lang="en-US" sz="1100" i="1" baseline="0" dirty="0"/>
            <a:t>FQHCs +</a:t>
          </a:r>
        </a:p>
        <a:p xmlns:a="http://schemas.openxmlformats.org/drawingml/2006/main">
          <a:r>
            <a:rPr lang="en-US" sz="1100" i="1" baseline="0" dirty="0"/>
            <a:t>  </a:t>
          </a:r>
          <a:r>
            <a:rPr lang="en-US" sz="1100" i="1" baseline="0" dirty="0" smtClean="0"/>
            <a:t> </a:t>
          </a:r>
          <a:r>
            <a:rPr lang="en-US" sz="1100" b="1" i="1" baseline="0" dirty="0" smtClean="0"/>
            <a:t>White</a:t>
          </a:r>
          <a:r>
            <a:rPr lang="en-US" sz="1100" b="1" i="1" baseline="0" dirty="0"/>
            <a:t>: p-value &lt;0.01; Black: p-value &lt;0.01</a:t>
          </a:r>
          <a:endParaRPr lang="en-US" sz="1100" b="1" i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0.21818</cdr:x>
      <cdr:y>0.68421</cdr:y>
    </cdr:from>
    <cdr:to>
      <cdr:x>0.93635</cdr:x>
      <cdr:y>0.72293</cdr:y>
    </cdr:to>
    <cdr:grpSp>
      <cdr:nvGrpSpPr>
        <cdr:cNvPr id="3" name="Group 2"/>
        <cdr:cNvGrpSpPr/>
      </cdr:nvGrpSpPr>
      <cdr:grpSpPr>
        <a:xfrm xmlns:a="http://schemas.openxmlformats.org/drawingml/2006/main">
          <a:off x="914392" y="3962397"/>
          <a:ext cx="3009851" cy="224235"/>
          <a:chOff x="0" y="432"/>
          <a:chExt cx="1031351" cy="103500"/>
        </a:xfrm>
      </cdr:grpSpPr>
      <cdr:sp macro="" textlink="">
        <cdr:nvSpPr>
          <cdr:cNvPr id="4" name="TextBox 2"/>
          <cdr:cNvSpPr txBox="1"/>
        </cdr:nvSpPr>
        <cdr:spPr>
          <a:xfrm xmlns:a="http://schemas.openxmlformats.org/drawingml/2006/main">
            <a:off x="0" y="1213"/>
            <a:ext cx="127523" cy="9923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Q1</a:t>
            </a:r>
          </a:p>
        </cdr:txBody>
      </cdr:sp>
      <cdr:sp macro="" textlink="">
        <cdr:nvSpPr>
          <cdr:cNvPr id="5" name="TextBox 1"/>
          <cdr:cNvSpPr txBox="1"/>
        </cdr:nvSpPr>
        <cdr:spPr>
          <a:xfrm xmlns:a="http://schemas.openxmlformats.org/drawingml/2006/main">
            <a:off x="289620" y="432"/>
            <a:ext cx="171082" cy="9923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Q2</a:t>
            </a:r>
          </a:p>
        </cdr:txBody>
      </cdr:sp>
      <cdr:sp macro="" textlink="">
        <cdr:nvSpPr>
          <cdr:cNvPr id="6" name="TextBox 1"/>
          <cdr:cNvSpPr txBox="1"/>
        </cdr:nvSpPr>
        <cdr:spPr>
          <a:xfrm xmlns:a="http://schemas.openxmlformats.org/drawingml/2006/main">
            <a:off x="567988" y="1736"/>
            <a:ext cx="171082" cy="9923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200" dirty="0"/>
              <a:t>Q3</a:t>
            </a:r>
          </a:p>
        </cdr:txBody>
      </cdr:sp>
      <cdr:sp macro="" textlink="">
        <cdr:nvSpPr>
          <cdr:cNvPr id="7" name="TextBox 1"/>
          <cdr:cNvSpPr txBox="1"/>
        </cdr:nvSpPr>
        <cdr:spPr>
          <a:xfrm xmlns:a="http://schemas.openxmlformats.org/drawingml/2006/main">
            <a:off x="860269" y="4697"/>
            <a:ext cx="171082" cy="9923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Q4</a:t>
            </a:r>
          </a:p>
        </cdr:txBody>
      </cdr:sp>
    </cdr:grpSp>
  </cdr:relSizeAnchor>
  <cdr:relSizeAnchor xmlns:cdr="http://schemas.openxmlformats.org/drawingml/2006/chartDrawing">
    <cdr:from>
      <cdr:x>0.03004</cdr:x>
      <cdr:y>0.80263</cdr:y>
    </cdr:from>
    <cdr:to>
      <cdr:x>0.94993</cdr:x>
      <cdr:y>1</cdr:y>
    </cdr:to>
    <cdr:sp macro="" textlink="">
      <cdr:nvSpPr>
        <cdr:cNvPr id="8" name="TextBox 8"/>
        <cdr:cNvSpPr txBox="1"/>
      </cdr:nvSpPr>
      <cdr:spPr>
        <a:xfrm xmlns:a="http://schemas.openxmlformats.org/drawingml/2006/main">
          <a:off x="125898" y="4648200"/>
          <a:ext cx="3855259" cy="1143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100" i="1" dirty="0" smtClean="0"/>
            <a:t>* </a:t>
          </a:r>
          <a:r>
            <a:rPr lang="en-US" sz="1100" i="1" dirty="0"/>
            <a:t>White</a:t>
          </a:r>
          <a:r>
            <a:rPr lang="en-US" sz="1100" i="1" baseline="0" dirty="0"/>
            <a:t> FQHCs Quartiles: Q1 = 0 FQHC; Q2 = 1 FQHC; Q3 =2-3 </a:t>
          </a:r>
          <a:r>
            <a:rPr lang="en-US" sz="1100" i="1" baseline="0" dirty="0" smtClean="0"/>
            <a:t/>
          </a:r>
          <a:br>
            <a:rPr lang="en-US" sz="1100" i="1" baseline="0" dirty="0" smtClean="0"/>
          </a:br>
          <a:r>
            <a:rPr lang="en-US" sz="1100" i="1" baseline="0" dirty="0" smtClean="0"/>
            <a:t>   FQHCs</a:t>
          </a:r>
          <a:r>
            <a:rPr lang="en-US" sz="1100" i="1" baseline="0" dirty="0"/>
            <a:t>; Q4 = 4 FQHCs +</a:t>
          </a:r>
        </a:p>
        <a:p xmlns:a="http://schemas.openxmlformats.org/drawingml/2006/main">
          <a:r>
            <a:rPr lang="en-US" sz="1100" i="1" baseline="0" dirty="0"/>
            <a:t>   </a:t>
          </a:r>
          <a:r>
            <a:rPr lang="en-US" sz="1100" i="1" baseline="0" dirty="0" smtClean="0"/>
            <a:t>Black </a:t>
          </a:r>
          <a:r>
            <a:rPr lang="en-US" sz="1100" i="1" baseline="0" dirty="0"/>
            <a:t>FQHCs Quartiles: Q1 = 0-2 FQHC; Q2 = 3-4 FQHCs; Q3 = </a:t>
          </a:r>
          <a:r>
            <a:rPr lang="en-US" sz="1100" i="1" baseline="0" dirty="0" smtClean="0"/>
            <a:t/>
          </a:r>
          <a:br>
            <a:rPr lang="en-US" sz="1100" i="1" baseline="0" dirty="0" smtClean="0"/>
          </a:br>
          <a:r>
            <a:rPr lang="en-US" sz="1100" i="1" baseline="0" dirty="0" smtClean="0"/>
            <a:t>   5-11 </a:t>
          </a:r>
          <a:r>
            <a:rPr lang="en-US" sz="1100" i="1" baseline="0" dirty="0"/>
            <a:t>FQHCs; Q4 = 12 FQHCs +</a:t>
          </a:r>
        </a:p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100" i="1" baseline="0" dirty="0"/>
            <a:t>   </a:t>
          </a:r>
          <a:r>
            <a:rPr lang="en-US" sz="1100" b="1" i="1" baseline="0" dirty="0" smtClean="0"/>
            <a:t>White</a:t>
          </a:r>
          <a:r>
            <a:rPr lang="en-US" sz="1100" b="1" i="1" baseline="0" dirty="0"/>
            <a:t>: p-value &lt;0.01; Black: p-value &lt;0.01</a:t>
          </a:r>
          <a:endParaRPr lang="en-US" sz="1100" b="1" i="1" dirty="0"/>
        </a:p>
        <a:p xmlns:a="http://schemas.openxmlformats.org/drawingml/2006/main">
          <a:endParaRPr lang="en-US" sz="1100" i="1" dirty="0"/>
        </a:p>
      </cdr:txBody>
    </cdr:sp>
  </cdr:relSizeAnchor>
  <cdr:relSizeAnchor xmlns:cdr="http://schemas.openxmlformats.org/drawingml/2006/chartDrawing">
    <cdr:from>
      <cdr:x>0.21818</cdr:x>
      <cdr:y>0.73684</cdr:y>
    </cdr:from>
    <cdr:to>
      <cdr:x>0.85824</cdr:x>
      <cdr:y>0.78106</cdr:y>
    </cdr:to>
    <cdr:pic>
      <cdr:nvPicPr>
        <cdr:cNvPr id="10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914400" y="4267200"/>
          <a:ext cx="2682472" cy="256054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</cdr:x>
      <cdr:y>0.69737</cdr:y>
    </cdr:from>
    <cdr:to>
      <cdr:x>0.98353</cdr:x>
      <cdr:y>0.75449</cdr:y>
    </cdr:to>
    <cdr:grpSp>
      <cdr:nvGrpSpPr>
        <cdr:cNvPr id="2" name="Group 1"/>
        <cdr:cNvGrpSpPr/>
      </cdr:nvGrpSpPr>
      <cdr:grpSpPr>
        <a:xfrm xmlns:a="http://schemas.openxmlformats.org/drawingml/2006/main">
          <a:off x="1066800" y="4038609"/>
          <a:ext cx="3130119" cy="330793"/>
          <a:chOff x="208280" y="3342"/>
          <a:chExt cx="2132784" cy="176180"/>
        </a:xfrm>
      </cdr:grpSpPr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208280" y="5459"/>
            <a:ext cx="291592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Q1</a:t>
            </a:r>
          </a:p>
        </cdr:txBody>
      </cdr:sp>
      <cdr:sp macro="" textlink="">
        <cdr:nvSpPr>
          <cdr:cNvPr id="4" name="TextBox 1"/>
          <cdr:cNvSpPr txBox="1"/>
        </cdr:nvSpPr>
        <cdr:spPr>
          <a:xfrm xmlns:a="http://schemas.openxmlformats.org/drawingml/2006/main">
            <a:off x="785962" y="4095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Q2</a:t>
            </a:r>
          </a:p>
        </cdr:txBody>
      </cdr:sp>
      <cdr:sp macro="" textlink="">
        <cdr:nvSpPr>
          <cdr:cNvPr id="5" name="TextBox 1"/>
          <cdr:cNvSpPr txBox="1"/>
        </cdr:nvSpPr>
        <cdr:spPr>
          <a:xfrm xmlns:a="http://schemas.openxmlformats.org/drawingml/2006/main">
            <a:off x="1356708" y="6371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200" dirty="0"/>
              <a:t>Q3</a:t>
            </a:r>
          </a:p>
        </cdr:txBody>
      </cdr:sp>
      <cdr:sp macro="" textlink="">
        <cdr:nvSpPr>
          <cdr:cNvPr id="6" name="TextBox 1"/>
          <cdr:cNvSpPr txBox="1"/>
        </cdr:nvSpPr>
        <cdr:spPr>
          <a:xfrm xmlns:a="http://schemas.openxmlformats.org/drawingml/2006/main">
            <a:off x="1949870" y="3342"/>
            <a:ext cx="391194" cy="173151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r>
              <a:rPr lang="en-US" sz="1100" dirty="0"/>
              <a:t>Q4</a:t>
            </a:r>
          </a:p>
        </cdr:txBody>
      </cdr:sp>
    </cdr:grpSp>
  </cdr:relSizeAnchor>
  <cdr:relSizeAnchor xmlns:cdr="http://schemas.openxmlformats.org/drawingml/2006/chartDrawing">
    <cdr:from>
      <cdr:x>0.03009</cdr:x>
      <cdr:y>0.80263</cdr:y>
    </cdr:from>
    <cdr:to>
      <cdr:x>0.97421</cdr:x>
      <cdr:y>0.99532</cdr:y>
    </cdr:to>
    <cdr:sp macro="" textlink="">
      <cdr:nvSpPr>
        <cdr:cNvPr id="8" name="TextBox 8"/>
        <cdr:cNvSpPr txBox="1"/>
      </cdr:nvSpPr>
      <cdr:spPr>
        <a:xfrm xmlns:a="http://schemas.openxmlformats.org/drawingml/2006/main">
          <a:off x="128400" y="4648200"/>
          <a:ext cx="4028749" cy="11158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100" i="1" dirty="0" smtClean="0"/>
            <a:t>*  White FQHCs</a:t>
          </a:r>
          <a:r>
            <a:rPr lang="en-US" sz="1100" i="1" baseline="0" dirty="0" smtClean="0"/>
            <a:t> Quartiles: Q1 = 0 FQHC; Q2 = 1 FQHC; Q3 =2-3 </a:t>
          </a:r>
          <a:br>
            <a:rPr lang="en-US" sz="1100" i="1" baseline="0" dirty="0" smtClean="0"/>
          </a:br>
          <a:r>
            <a:rPr lang="en-US" sz="1100" i="1" baseline="0" dirty="0" smtClean="0"/>
            <a:t>    FQHCs; Q4 = 4 FQHCs +</a:t>
          </a:r>
        </a:p>
        <a:p xmlns:a="http://schemas.openxmlformats.org/drawingml/2006/main">
          <a:r>
            <a:rPr lang="en-US" sz="1100" i="1" baseline="0" dirty="0" smtClean="0"/>
            <a:t>    </a:t>
          </a:r>
          <a:r>
            <a:rPr lang="en-US" sz="1100" i="1" baseline="0" dirty="0"/>
            <a:t>Black FQHCs Quartiles: Q1 = 1 FQHC; Q2 = 2-3 FQHCs; Q3 = 4-8 </a:t>
          </a:r>
          <a:r>
            <a:rPr lang="en-US" sz="1100" i="1" baseline="0" dirty="0" smtClean="0"/>
            <a:t/>
          </a:r>
          <a:br>
            <a:rPr lang="en-US" sz="1100" i="1" baseline="0" dirty="0" smtClean="0"/>
          </a:br>
          <a:r>
            <a:rPr lang="en-US" sz="1100" i="1" baseline="0" dirty="0" smtClean="0"/>
            <a:t>    FQHCs</a:t>
          </a:r>
          <a:r>
            <a:rPr lang="en-US" sz="1100" i="1" baseline="0" dirty="0"/>
            <a:t>; Q4 = 9 FQHCs +</a:t>
          </a:r>
        </a:p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100" b="1" i="1" baseline="0" dirty="0"/>
            <a:t>    White: p-value &lt;0.01; Black: p-value &lt;0.01</a:t>
          </a:r>
          <a:endParaRPr lang="en-US" sz="1100" b="1" i="1" dirty="0"/>
        </a:p>
        <a:p xmlns:a="http://schemas.openxmlformats.org/drawingml/2006/main">
          <a:endParaRPr lang="en-US" sz="1100" i="1" dirty="0"/>
        </a:p>
      </cdr:txBody>
    </cdr:sp>
  </cdr:relSizeAnchor>
  <cdr:relSizeAnchor xmlns:cdr="http://schemas.openxmlformats.org/drawingml/2006/chartDrawing">
    <cdr:from>
      <cdr:x>0.21429</cdr:x>
      <cdr:y>0.73684</cdr:y>
    </cdr:from>
    <cdr:to>
      <cdr:x>0.84291</cdr:x>
      <cdr:y>0.78106</cdr:y>
    </cdr:to>
    <cdr:pic>
      <cdr:nvPicPr>
        <cdr:cNvPr id="10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914400" y="4267200"/>
          <a:ext cx="2682472" cy="256054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6688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F0ADED9-A2DC-47C7-BF11-72C971597FF5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6688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D02EDBC-B31E-4967-9DFC-B79F1806E9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6688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EA902F9-95B5-42D0-9DEB-732DECBA6A9D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87" tIns="46643" rIns="93287" bIns="4664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9600"/>
            <a:ext cx="5616575" cy="4187825"/>
          </a:xfrm>
          <a:prstGeom prst="rect">
            <a:avLst/>
          </a:prstGeom>
        </p:spPr>
        <p:txBody>
          <a:bodyPr vert="horz" lIns="93287" tIns="46643" rIns="93287" bIns="4664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6688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0F2216E-F16E-4DCA-8686-1DC6C5AD1A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5863" y="698500"/>
            <a:ext cx="4649787" cy="34877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063" tIns="45532" rIns="91063" bIns="45532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39" name="Slide Number Placeholder 3"/>
          <p:cNvSpPr txBox="1">
            <a:spLocks noGrp="1"/>
          </p:cNvSpPr>
          <p:nvPr/>
        </p:nvSpPr>
        <p:spPr bwMode="auto">
          <a:xfrm>
            <a:off x="3976688" y="883920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063" tIns="45532" rIns="91063" bIns="45532" anchor="b"/>
          <a:lstStyle/>
          <a:p>
            <a:pPr algn="r" defTabSz="882650"/>
            <a:fld id="{47D77288-142B-42D7-8133-16890BC7D05D}" type="slidenum">
              <a:rPr lang="en-US" sz="1200">
                <a:latin typeface="Calibri" pitchFamily="34" charset="0"/>
              </a:rPr>
              <a:pPr algn="r" defTabSz="882650"/>
              <a:t>24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5863" y="698500"/>
            <a:ext cx="4649787" cy="34877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063" tIns="45532" rIns="91063" bIns="45532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1987" name="Slide Number Placeholder 3"/>
          <p:cNvSpPr txBox="1">
            <a:spLocks noGrp="1"/>
          </p:cNvSpPr>
          <p:nvPr/>
        </p:nvSpPr>
        <p:spPr bwMode="auto">
          <a:xfrm>
            <a:off x="3976688" y="8839200"/>
            <a:ext cx="304165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063" tIns="45532" rIns="91063" bIns="45532" anchor="b"/>
          <a:lstStyle/>
          <a:p>
            <a:pPr algn="r" defTabSz="882650"/>
            <a:fld id="{458A68E3-7414-45E9-A359-F92039DFD30B}" type="slidenum">
              <a:rPr lang="en-US" sz="1200">
                <a:latin typeface="Calibri" pitchFamily="34" charset="0"/>
              </a:rPr>
              <a:pPr algn="r" defTabSz="882650"/>
              <a:t>25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BCA87-3C55-4267-B0A0-4FAB4A092A8E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EE1F9-8832-4321-B3DD-96E5E54138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1ADFD-1757-4922-B835-71D846FE0C85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67859-4CE5-47B5-A942-AE50C2460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7E589-41CA-4CCF-9986-CF67B958C8EE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37189-DA45-49AA-9425-CA6BE5ECAB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551C0-2B14-4C3B-B4B9-DCB3D92D8F43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B4008-6BEE-4E04-840B-FF890AA5A7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55DCC-0ADD-4BB6-9327-2D1930B3B25D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D2C52-8A07-4449-875C-C012F90F77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1A2AA-25D3-43FC-AA2D-732E6DCDB1CA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AA6A0-E0CB-4C58-897A-BBECA1CC5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180E-B357-4173-8771-51F3E79959B5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FE704-8BAA-44FF-BC84-D728996664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242EC-4B59-4A73-A7B2-068C62A7143E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3D6E8-F63F-40E7-B749-A046344870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B49C4-5E7F-4303-996F-872A5D86DEA3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D5909-7B24-4EE0-8B2A-A25C788DFE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6A19A-6FBD-493F-B0E1-0C423A0C5177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C74FE-D4AA-4B94-8640-1365DC0F67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CB0DD-DFA8-49F0-9FC3-EE2C74310405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49A6C-25CA-46A7-97AD-15D998206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4D4D925-F1F5-40F9-8669-526747DEE4DC}" type="datetimeFigureOut">
              <a:rPr lang="en-US"/>
              <a:pPr>
                <a:defRPr/>
              </a:pPr>
              <a:t>3/21/2012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01574B-E47F-4FFF-A758-5E37B3553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5" r:id="rId2"/>
    <p:sldLayoutId id="2147484017" r:id="rId3"/>
    <p:sldLayoutId id="2147484014" r:id="rId4"/>
    <p:sldLayoutId id="2147484013" r:id="rId5"/>
    <p:sldLayoutId id="2147484012" r:id="rId6"/>
    <p:sldLayoutId id="2147484011" r:id="rId7"/>
    <p:sldLayoutId id="2147484010" r:id="rId8"/>
    <p:sldLayoutId id="2147484018" r:id="rId9"/>
    <p:sldLayoutId id="2147484009" r:id="rId10"/>
    <p:sldLayoutId id="21474840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-222250"/>
            <a:ext cx="8610600" cy="1828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CPCRN FQHC WORKGROUP</a:t>
            </a:r>
            <a:endParaRPr lang="en-US" dirty="0"/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533400" y="1828800"/>
            <a:ext cx="7854950" cy="1752600"/>
          </a:xfrm>
        </p:spPr>
        <p:txBody>
          <a:bodyPr/>
          <a:lstStyle/>
          <a:p>
            <a:pPr marR="0"/>
            <a:r>
              <a:rPr lang="en-US" smtClean="0"/>
              <a:t>Report to the CPCRN Steering Committee</a:t>
            </a:r>
          </a:p>
          <a:p>
            <a:pPr marR="0"/>
            <a:r>
              <a:rPr lang="en-US" smtClean="0"/>
              <a:t>March 22, 2012</a:t>
            </a:r>
          </a:p>
          <a:p>
            <a:pPr marR="0"/>
            <a:r>
              <a:rPr lang="en-US" smtClean="0"/>
              <a:t>Columbia, South Carolina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930650" y="4151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2697163" y="3962400"/>
            <a:ext cx="373062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Emory University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Harvard University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University of California Los Angeles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University of Colorado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University of South Carolina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University of Texas Houston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University of Washington</a:t>
            </a:r>
          </a:p>
          <a:p>
            <a:pPr algn="ctr"/>
            <a:r>
              <a:rPr lang="en-US">
                <a:solidFill>
                  <a:schemeClr val="tx2"/>
                </a:solidFill>
                <a:latin typeface="Constantia" pitchFamily="18" charset="0"/>
              </a:rPr>
              <a:t>Washington University</a:t>
            </a:r>
          </a:p>
          <a:p>
            <a:pPr algn="ctr"/>
            <a:endParaRPr lang="en-US">
              <a:solidFill>
                <a:schemeClr val="tx2"/>
              </a:solidFill>
            </a:endParaRPr>
          </a:p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1143000"/>
          </a:xfrm>
        </p:spPr>
        <p:txBody>
          <a:bodyPr/>
          <a:lstStyle/>
          <a:p>
            <a:pPr algn="ctr"/>
            <a:r>
              <a:rPr lang="en-US" sz="3600" b="1" smtClean="0">
                <a:solidFill>
                  <a:srgbClr val="0B5395"/>
                </a:solidFill>
              </a:rPr>
              <a:t/>
            </a:r>
            <a:br>
              <a:rPr lang="en-US" sz="3600" b="1" smtClean="0">
                <a:solidFill>
                  <a:srgbClr val="0B5395"/>
                </a:solidFill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 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FQHC Workgroup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Year 3 Accomplishments &amp; Plans</a:t>
            </a:r>
            <a:r>
              <a:rPr lang="en-US" sz="3200" b="1" smtClean="0">
                <a:solidFill>
                  <a:srgbClr val="0B5395"/>
                </a:solidFill>
              </a:rPr>
              <a:t/>
            </a:r>
            <a:br>
              <a:rPr lang="en-US" sz="3200" b="1" smtClean="0">
                <a:solidFill>
                  <a:srgbClr val="0B5395"/>
                </a:solidFill>
              </a:rPr>
            </a:br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endParaRPr lang="en-US" sz="3600" smtClean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66800" y="2239963"/>
            <a:ext cx="8229600" cy="4389437"/>
          </a:xfrm>
        </p:spPr>
        <p:txBody>
          <a:bodyPr/>
          <a:lstStyle/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Partnership Committee 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CPCRN FQHC cross-site survey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Data Subgroup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Qualitative Inquiry Subgroup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Partnership Committee 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8229600" cy="55626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Focus : </a:t>
            </a:r>
          </a:p>
          <a:p>
            <a:pPr marL="742950" lvl="1" indent="-285750">
              <a:buFont typeface="Wingdings" pitchFamily="2" charset="2"/>
              <a:buNone/>
            </a:pPr>
            <a:r>
              <a:rPr lang="en-US" sz="2200" b="1" smtClean="0">
                <a:solidFill>
                  <a:srgbClr val="0B5395"/>
                </a:solidFill>
              </a:rPr>
              <a:t>	Facilitate opportunities to partner with FQHCs, state, regional &amp; national associations  and other stakeholders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Year 3 Objectives </a:t>
            </a:r>
          </a:p>
          <a:p>
            <a:pPr lvl="2" indent="-285750" eaLnBrk="1" hangingPunct="1">
              <a:buFont typeface="Wingdings" pitchFamily="2" charset="2"/>
              <a:buChar char="§"/>
            </a:pPr>
            <a:r>
              <a:rPr lang="en-US" sz="2200" b="1" smtClean="0">
                <a:solidFill>
                  <a:srgbClr val="0B5395"/>
                </a:solidFill>
              </a:rPr>
              <a:t>Engage FQHCs/PCAs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200" b="1" smtClean="0">
                <a:solidFill>
                  <a:srgbClr val="0B5395"/>
                </a:solidFill>
              </a:rPr>
              <a:t>Strategy</a:t>
            </a:r>
          </a:p>
          <a:p>
            <a:pPr lvl="3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Increase FQHC/PCA awareness of the CPCRN FQHC Workgroup</a:t>
            </a:r>
          </a:p>
          <a:p>
            <a:pPr lvl="3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Solicit FQHC/PCA participation in the FQHC Workgroup, Partnership Committee and other Subgroups</a:t>
            </a:r>
          </a:p>
          <a:p>
            <a:pPr lvl="3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Identify appropriate methods for soliciting periodic feedback on projects from FQHCs/PCAs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Partnership Committee 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686800" cy="5562600"/>
          </a:xfrm>
        </p:spPr>
        <p:txBody>
          <a:bodyPr/>
          <a:lstStyle/>
          <a:p>
            <a:pPr lvl="1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Accomplishments to date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000" b="1" smtClean="0">
                <a:solidFill>
                  <a:srgbClr val="0B5395"/>
                </a:solidFill>
              </a:rPr>
              <a:t>Developed “Fact Sheet” - workgroup  &amp; benefits to participation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000" b="1" smtClean="0">
                <a:solidFill>
                  <a:srgbClr val="0B5395"/>
                </a:solidFill>
              </a:rPr>
              <a:t>Engaged national stakeholders</a:t>
            </a:r>
          </a:p>
          <a:p>
            <a:pPr lvl="4" indent="-285750">
              <a:buFont typeface="Wingdings" pitchFamily="2" charset="2"/>
              <a:buChar char="§"/>
            </a:pPr>
            <a:r>
              <a:rPr lang="en-US" sz="1800" b="1" smtClean="0">
                <a:solidFill>
                  <a:srgbClr val="0B5395"/>
                </a:solidFill>
              </a:rPr>
              <a:t>HRSA, NACHC, National CRC Roundtable</a:t>
            </a:r>
          </a:p>
          <a:p>
            <a:pPr lvl="4" indent="-285750">
              <a:buFont typeface="Wingdings" pitchFamily="2" charset="2"/>
              <a:buChar char="§"/>
            </a:pPr>
            <a:r>
              <a:rPr lang="en-US" sz="1800" b="1" smtClean="0">
                <a:solidFill>
                  <a:srgbClr val="0B5395"/>
                </a:solidFill>
              </a:rPr>
              <a:t>NACHC/NCCR/ACS Summit Planning Committee - MF and SPT 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000" b="1" smtClean="0">
                <a:solidFill>
                  <a:srgbClr val="0B5395"/>
                </a:solidFill>
              </a:rPr>
              <a:t>Convened partnership committee meeting</a:t>
            </a:r>
          </a:p>
          <a:p>
            <a:pPr lvl="4" indent="-285750">
              <a:buFont typeface="Wingdings" pitchFamily="2" charset="2"/>
              <a:buChar char="§"/>
            </a:pPr>
            <a:r>
              <a:rPr lang="en-US" sz="1800" b="1" smtClean="0">
                <a:solidFill>
                  <a:srgbClr val="0B5395"/>
                </a:solidFill>
              </a:rPr>
              <a:t>Interest expressed by 6 PCAs</a:t>
            </a:r>
          </a:p>
          <a:p>
            <a:pPr lvl="4" indent="-285750">
              <a:buFont typeface="Wingdings" pitchFamily="2" charset="2"/>
              <a:buChar char="§"/>
            </a:pPr>
            <a:r>
              <a:rPr lang="en-US" sz="1800" b="1" smtClean="0">
                <a:solidFill>
                  <a:srgbClr val="0B5395"/>
                </a:solidFill>
              </a:rPr>
              <a:t>Commitment to participate from 5 PCAs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000" b="1" smtClean="0">
                <a:solidFill>
                  <a:srgbClr val="0B5395"/>
                </a:solidFill>
              </a:rPr>
              <a:t>Conference call &amp; invited to join FQHC Workgroup calls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sz="2000" b="1" smtClean="0">
                <a:solidFill>
                  <a:srgbClr val="0B5395"/>
                </a:solidFill>
              </a:rPr>
              <a:t>Solicited &amp; received feedback on CPCRN FQHC Survey </a:t>
            </a:r>
          </a:p>
          <a:p>
            <a:pPr lvl="1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Plans Moving Forward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Recruitment for CPCRN FQHC survey</a:t>
            </a:r>
          </a:p>
          <a:p>
            <a:pPr lvl="2" indent="-285750">
              <a:buFont typeface="Wingdings" pitchFamily="2" charset="2"/>
              <a:buChar char="§"/>
            </a:pPr>
            <a:r>
              <a:rPr lang="en-US" b="1" smtClean="0">
                <a:solidFill>
                  <a:srgbClr val="0B5395"/>
                </a:solidFill>
              </a:rPr>
              <a:t>Assist with dissemination of survey results to FQHCs/PCAs</a:t>
            </a:r>
          </a:p>
          <a:p>
            <a:pPr lvl="2" indent="-285750">
              <a:buFont typeface="Wingdings" pitchFamily="2" charset="2"/>
              <a:buChar char="§"/>
            </a:pPr>
            <a:endParaRPr lang="en-US" b="1" smtClean="0">
              <a:solidFill>
                <a:srgbClr val="0B5395"/>
              </a:solidFill>
            </a:endParaRPr>
          </a:p>
          <a:p>
            <a:pPr lvl="1" indent="-285750">
              <a:buFont typeface="Wingdings" pitchFamily="2" charset="2"/>
              <a:buChar char="§"/>
            </a:pPr>
            <a:endParaRPr lang="en-US" sz="2300" b="1" smtClean="0">
              <a:solidFill>
                <a:srgbClr val="0B5395"/>
              </a:solidFill>
            </a:endParaRP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 idx="4294967295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CPCRN FQHC Cross-Center Survey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Update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4294967295"/>
          </p:nvPr>
        </p:nvSpPr>
        <p:spPr>
          <a:xfrm>
            <a:off x="381000" y="1447800"/>
            <a:ext cx="8610600" cy="4389438"/>
          </a:xfrm>
        </p:spPr>
        <p:txBody>
          <a:bodyPr/>
          <a:lstStyle/>
          <a:p>
            <a:pPr marL="495300" indent="-495300"/>
            <a:r>
              <a:rPr lang="en-US" b="1" smtClean="0">
                <a:solidFill>
                  <a:srgbClr val="0B5395"/>
                </a:solidFill>
              </a:rPr>
              <a:t>Survey content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Literature review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Thoughtful consideration of CFIR measures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HRSA – UDS reporting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NCQA 2011 PCMH standards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Safety Net Medical Home Initiative (SNMHI) – Chin et al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SCOPE study – Crabtree et al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National Demonstration Project – Jaen et al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Upstate NY PBRN – Fox et al</a:t>
            </a:r>
          </a:p>
          <a:p>
            <a:pPr marL="862013" lvl="1" indent="-495300"/>
            <a:r>
              <a:rPr lang="en-US" sz="2200" b="1" smtClean="0">
                <a:solidFill>
                  <a:srgbClr val="0B5395"/>
                </a:solidFill>
              </a:rPr>
              <a:t>Jim Hotz MD– NACHC, NCCR, Georgia PCA</a:t>
            </a:r>
          </a:p>
          <a:p>
            <a:pPr marL="495300" indent="-495300"/>
            <a:r>
              <a:rPr lang="en-US" b="1" smtClean="0">
                <a:solidFill>
                  <a:srgbClr val="0B5395"/>
                </a:solidFill>
              </a:rPr>
              <a:t>Online survey logistics</a:t>
            </a:r>
          </a:p>
          <a:p>
            <a:pPr marL="495300" indent="-495300"/>
            <a:r>
              <a:rPr lang="en-US" b="1" smtClean="0">
                <a:solidFill>
                  <a:srgbClr val="0B5395"/>
                </a:solidFill>
              </a:rPr>
              <a:t>Survey protocol </a:t>
            </a:r>
            <a:r>
              <a:rPr lang="en-US" sz="2400" i="1" smtClean="0">
                <a:solidFill>
                  <a:srgbClr val="0B5395"/>
                </a:solidFill>
              </a:rPr>
              <a:t>(handouts)</a:t>
            </a:r>
          </a:p>
          <a:p>
            <a:pPr marL="495300" indent="-495300">
              <a:buFont typeface="Wingdings 2" pitchFamily="18" charset="2"/>
              <a:buNone/>
            </a:pPr>
            <a:endParaRPr lang="en-US" sz="2400" i="1" smtClean="0">
              <a:solidFill>
                <a:srgbClr val="0B5395"/>
              </a:solidFill>
            </a:endParaRPr>
          </a:p>
          <a:p>
            <a:pPr marL="862013" lvl="1" indent="-495300"/>
            <a:endParaRPr lang="en-US" b="1" smtClean="0">
              <a:solidFill>
                <a:srgbClr val="0B5395"/>
              </a:solidFill>
            </a:endParaRPr>
          </a:p>
          <a:p>
            <a:pPr marL="862013" lvl="1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1314450" lvl="2" indent="-400050"/>
            <a:r>
              <a:rPr lang="en-US" b="1" smtClean="0">
                <a:solidFill>
                  <a:srgbClr val="0B5395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5400" smtClean="0"/>
              <a:t/>
            </a:r>
            <a:br>
              <a:rPr lang="en-US" sz="5400" smtClean="0"/>
            </a:br>
            <a:endParaRPr lang="en-US" smtClean="0"/>
          </a:p>
        </p:txBody>
      </p:sp>
      <p:sp>
        <p:nvSpPr>
          <p:cNvPr id="20482" name="Title 1"/>
          <p:cNvSpPr>
            <a:spLocks/>
          </p:cNvSpPr>
          <p:nvPr/>
        </p:nvSpPr>
        <p:spPr bwMode="auto">
          <a:xfrm>
            <a:off x="457200" y="-457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/>
            <a:r>
              <a:rPr lang="en-US" sz="3600">
                <a:latin typeface="Trebuchet MS" pitchFamily="34" charset="0"/>
              </a:rPr>
              <a:t>CPCRN FQHC Survey Protocol</a:t>
            </a:r>
          </a:p>
        </p:txBody>
      </p:sp>
      <p:pic>
        <p:nvPicPr>
          <p:cNvPr id="20483" name="Picture 2" descr="FQHC Survey Diagram 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838200"/>
            <a:ext cx="39687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 idx="4294967295"/>
          </p:nvPr>
        </p:nvSpPr>
        <p:spPr>
          <a:xfrm>
            <a:off x="457200" y="-381000"/>
            <a:ext cx="8229600" cy="1143000"/>
          </a:xfrm>
        </p:spPr>
        <p:txBody>
          <a:bodyPr/>
          <a:lstStyle/>
          <a:p>
            <a:pPr algn="ctr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CPCRN FQHC Survey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4294967295"/>
          </p:nvPr>
        </p:nvSpPr>
        <p:spPr>
          <a:xfrm>
            <a:off x="609600" y="762000"/>
            <a:ext cx="8534400" cy="4724400"/>
          </a:xfrm>
        </p:spPr>
        <p:txBody>
          <a:bodyPr/>
          <a:lstStyle/>
          <a:p>
            <a:pPr marL="862013" lvl="1" indent="-495300">
              <a:buFont typeface="Wingdings 2" pitchFamily="18" charset="2"/>
              <a:buNone/>
            </a:pPr>
            <a:r>
              <a:rPr lang="en-US" sz="2000" b="1" smtClean="0">
                <a:solidFill>
                  <a:srgbClr val="0B5395"/>
                </a:solidFill>
              </a:rPr>
              <a:t>Survey Content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Introductory statement/informed consent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Screening Section – 5 questions </a:t>
            </a:r>
            <a:r>
              <a:rPr lang="en-US" sz="1800" i="1" smtClean="0">
                <a:solidFill>
                  <a:srgbClr val="0B5395"/>
                </a:solidFill>
              </a:rPr>
              <a:t>(handout)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Practice Adaptive Reserve (PAR) - 23 items </a:t>
            </a:r>
            <a:r>
              <a:rPr lang="en-US" sz="1800" i="1" smtClean="0">
                <a:solidFill>
                  <a:srgbClr val="0B5395"/>
                </a:solidFill>
              </a:rPr>
              <a:t>(handout)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CFIR Measures – 36 items</a:t>
            </a:r>
          </a:p>
          <a:p>
            <a:pPr marL="1136650" lvl="2" indent="-495300"/>
            <a:r>
              <a:rPr lang="en-US" sz="1800" b="1" i="1" smtClean="0">
                <a:solidFill>
                  <a:srgbClr val="0070C0"/>
                </a:solidFill>
              </a:rPr>
              <a:t>Work environment </a:t>
            </a:r>
            <a:r>
              <a:rPr lang="en-US" sz="1800" i="1" smtClean="0">
                <a:solidFill>
                  <a:srgbClr val="0070C0"/>
                </a:solidFill>
              </a:rPr>
              <a:t>(?SNMHI),</a:t>
            </a:r>
            <a:r>
              <a:rPr lang="en-US" sz="1800" b="1" i="1" smtClean="0">
                <a:solidFill>
                  <a:srgbClr val="0070C0"/>
                </a:solidFill>
              </a:rPr>
              <a:t> workflow </a:t>
            </a:r>
            <a:r>
              <a:rPr lang="en-US" sz="1800" i="1" smtClean="0">
                <a:solidFill>
                  <a:srgbClr val="0070C0"/>
                </a:solidFill>
              </a:rPr>
              <a:t>(UW-AAPCHO) 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Best Practice(s) Section Draft  </a:t>
            </a:r>
            <a:r>
              <a:rPr lang="en-US" sz="1800" i="1" smtClean="0">
                <a:solidFill>
                  <a:srgbClr val="0B5395"/>
                </a:solidFill>
              </a:rPr>
              <a:t>(handouts)</a:t>
            </a:r>
          </a:p>
          <a:p>
            <a:pPr marL="1409700" lvl="3" indent="-495300"/>
            <a:r>
              <a:rPr lang="en-US" sz="1800" i="1" smtClean="0">
                <a:solidFill>
                  <a:srgbClr val="0070C0"/>
                </a:solidFill>
              </a:rPr>
              <a:t>Open ended question – Given the history of your clinic how likely do you think your clinic will succeed with the best practice(s)?</a:t>
            </a:r>
          </a:p>
          <a:p>
            <a:pPr marL="1409700" lvl="3" indent="-495300"/>
            <a:r>
              <a:rPr lang="en-US" sz="1800" i="1" smtClean="0">
                <a:solidFill>
                  <a:srgbClr val="336600"/>
                </a:solidFill>
              </a:rPr>
              <a:t>EMR – challenges to Pt care with EMR installation/upgrades/use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Demographic Section – 7 questions </a:t>
            </a:r>
            <a:r>
              <a:rPr lang="en-US" sz="1800" i="1" smtClean="0">
                <a:solidFill>
                  <a:srgbClr val="0B5395"/>
                </a:solidFill>
              </a:rPr>
              <a:t>(handout)</a:t>
            </a:r>
          </a:p>
          <a:p>
            <a:pPr marL="1136650" lvl="2" indent="-495300"/>
            <a:r>
              <a:rPr lang="en-US" sz="1800" b="1" smtClean="0">
                <a:solidFill>
                  <a:srgbClr val="0B5395"/>
                </a:solidFill>
              </a:rPr>
              <a:t>Post Survey</a:t>
            </a:r>
          </a:p>
          <a:p>
            <a:pPr marL="862013" lvl="1" indent="-495300">
              <a:buFont typeface="Wingdings 2" pitchFamily="18" charset="2"/>
              <a:buNone/>
            </a:pPr>
            <a:r>
              <a:rPr lang="en-US" sz="2000" b="1" i="1" smtClean="0">
                <a:solidFill>
                  <a:srgbClr val="0070C0"/>
                </a:solidFill>
              </a:rPr>
              <a:t>Clinic characteristics (FQHC contact </a:t>
            </a:r>
            <a:r>
              <a:rPr lang="en-US" sz="2000" b="1" i="1" u="sng" smtClean="0">
                <a:solidFill>
                  <a:srgbClr val="0070C0"/>
                </a:solidFill>
              </a:rPr>
              <a:t>+</a:t>
            </a:r>
            <a:r>
              <a:rPr lang="en-US" sz="2000" b="1" i="1" smtClean="0">
                <a:solidFill>
                  <a:srgbClr val="0070C0"/>
                </a:solidFill>
              </a:rPr>
              <a:t> UDS data)</a:t>
            </a:r>
          </a:p>
          <a:p>
            <a:pPr marL="1409700" lvl="3" indent="-495300"/>
            <a:r>
              <a:rPr lang="en-US" sz="1800" smtClean="0">
                <a:solidFill>
                  <a:srgbClr val="336600"/>
                </a:solidFill>
              </a:rPr>
              <a:t>Population/panel based care (SNMHI)</a:t>
            </a:r>
          </a:p>
          <a:p>
            <a:pPr marL="1409700" lvl="3" indent="-495300"/>
            <a:r>
              <a:rPr lang="en-US" sz="1800" smtClean="0">
                <a:solidFill>
                  <a:srgbClr val="0070C0"/>
                </a:solidFill>
              </a:rPr>
              <a:t>Has your clinic participated in a HRSA Health Disparities Collaborative project? (SNMHI)</a:t>
            </a:r>
          </a:p>
          <a:p>
            <a:pPr marL="1409700" lvl="3" indent="-495300"/>
            <a:r>
              <a:rPr lang="en-US" sz="1800" i="1" smtClean="0">
                <a:solidFill>
                  <a:srgbClr val="0070C0"/>
                </a:solidFill>
              </a:rPr>
              <a:t>Staff turnover – clinic’s ability to recruit and retain providers, nurses and MAs – 3 questions (SNMHI)</a:t>
            </a:r>
          </a:p>
          <a:p>
            <a:pPr marL="1136650" lvl="2" indent="-495300"/>
            <a:endParaRPr lang="en-US" sz="1800" i="1" smtClean="0">
              <a:solidFill>
                <a:srgbClr val="0070C0"/>
              </a:solidFill>
            </a:endParaRPr>
          </a:p>
          <a:p>
            <a:pPr marL="862013" lvl="1" indent="-495300">
              <a:buFont typeface="Wingdings 2" pitchFamily="18" charset="2"/>
              <a:buNone/>
            </a:pPr>
            <a:endParaRPr lang="en-US" b="1" smtClean="0">
              <a:solidFill>
                <a:srgbClr val="0B5395"/>
              </a:solidFill>
            </a:endParaRPr>
          </a:p>
          <a:p>
            <a:pPr marL="862013" lvl="1" indent="-495300">
              <a:buFont typeface="Wingdings 2" pitchFamily="18" charset="2"/>
              <a:buNone/>
            </a:pPr>
            <a:endParaRPr lang="en-US" b="1" smtClean="0">
              <a:solidFill>
                <a:srgbClr val="0B5395"/>
              </a:solidFill>
            </a:endParaRPr>
          </a:p>
          <a:p>
            <a:pPr marL="862013" lvl="1" indent="-495300">
              <a:buFont typeface="Wingdings 2" pitchFamily="18" charset="2"/>
              <a:buNone/>
            </a:pPr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495300" indent="-495300"/>
            <a:endParaRPr lang="en-US" b="1" smtClean="0">
              <a:solidFill>
                <a:srgbClr val="0B5395"/>
              </a:solidFill>
            </a:endParaRPr>
          </a:p>
          <a:p>
            <a:pPr marL="1136650" lvl="2" indent="-495300"/>
            <a:endParaRPr lang="en-US" b="1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 idx="4294967295"/>
          </p:nvPr>
        </p:nvSpPr>
        <p:spPr>
          <a:xfrm>
            <a:off x="533400" y="-381000"/>
            <a:ext cx="8229600" cy="1143000"/>
          </a:xfrm>
        </p:spPr>
        <p:txBody>
          <a:bodyPr/>
          <a:lstStyle/>
          <a:p>
            <a:pPr algn="ctr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2800" smtClean="0">
                <a:solidFill>
                  <a:srgbClr val="0B5395"/>
                </a:solidFill>
                <a:latin typeface="Trebuchet MS" pitchFamily="34" charset="0"/>
              </a:rPr>
              <a:t>CFIR constructs(# items)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685800" y="990600"/>
            <a:ext cx="8229600" cy="4724400"/>
          </a:xfrm>
        </p:spPr>
        <p:txBody>
          <a:bodyPr/>
          <a:lstStyle/>
          <a:p>
            <a:pPr marL="1409700" lvl="3" indent="-495300">
              <a:defRPr/>
            </a:pPr>
            <a:r>
              <a:rPr lang="en-US" b="1" i="1" dirty="0" smtClean="0">
                <a:solidFill>
                  <a:srgbClr val="0B5395"/>
                </a:solidFill>
              </a:rPr>
              <a:t>Intervention characteristics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Relative Advantage (2) 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Complexity (4)</a:t>
            </a:r>
          </a:p>
          <a:p>
            <a:pPr marL="1409700" lvl="3" indent="-495300">
              <a:defRPr/>
            </a:pPr>
            <a:r>
              <a:rPr lang="en-US" b="1" i="1" dirty="0" smtClean="0">
                <a:solidFill>
                  <a:srgbClr val="0B5395"/>
                </a:solidFill>
              </a:rPr>
              <a:t>Outer setting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External Policies &amp; Incentives (TBD)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Pt needs and resources (1)</a:t>
            </a:r>
          </a:p>
          <a:p>
            <a:pPr marL="1409700" lvl="3" indent="-495300">
              <a:defRPr/>
            </a:pPr>
            <a:r>
              <a:rPr lang="en-US" b="1" i="1" dirty="0" smtClean="0">
                <a:solidFill>
                  <a:srgbClr val="0B5395"/>
                </a:solidFill>
              </a:rPr>
              <a:t>Inner Setting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Structural Characteristics 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(UDS data vs. Clinic characteristics section)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Resources  (4)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Networking &amp; Communication </a:t>
            </a:r>
            <a:endParaRPr lang="en-US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959610" lvl="5" indent="-495300">
              <a:defRPr/>
            </a:pPr>
            <a:r>
              <a:rPr lang="en-US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Overlap w/ Process items</a:t>
            </a:r>
          </a:p>
          <a:p>
            <a:pPr marL="1684338" lvl="4" indent="-495300">
              <a:buFont typeface="Wingdings 2" pitchFamily="18" charset="2"/>
              <a:buNone/>
              <a:defRPr/>
            </a:pPr>
            <a:endParaRPr lang="en-US" i="1" dirty="0" smtClean="0">
              <a:solidFill>
                <a:srgbClr val="0B5395"/>
              </a:solidFill>
            </a:endParaRPr>
          </a:p>
          <a:p>
            <a:pPr marL="1684338" lvl="4" indent="-495300">
              <a:buFont typeface="Wingdings 2" pitchFamily="18" charset="2"/>
              <a:buNone/>
              <a:defRPr/>
            </a:pPr>
            <a:endParaRPr lang="en-US" i="1" dirty="0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 idx="4294967295"/>
          </p:nvPr>
        </p:nvSpPr>
        <p:spPr>
          <a:xfrm>
            <a:off x="533400" y="-609600"/>
            <a:ext cx="8229600" cy="1143000"/>
          </a:xfrm>
        </p:spPr>
        <p:txBody>
          <a:bodyPr/>
          <a:lstStyle/>
          <a:p>
            <a:pPr algn="ctr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/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2800" smtClean="0">
                <a:solidFill>
                  <a:srgbClr val="0B5395"/>
                </a:solidFill>
                <a:latin typeface="Trebuchet MS" pitchFamily="34" charset="0"/>
              </a:rPr>
              <a:t>CFIR constructs(# items)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685800" y="685800"/>
            <a:ext cx="8229600" cy="4724400"/>
          </a:xfrm>
        </p:spPr>
        <p:txBody>
          <a:bodyPr/>
          <a:lstStyle/>
          <a:p>
            <a:pPr marL="1409700" lvl="3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Inner Setting (cont’d)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Implementation Climate (7)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Compatibility (3)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Tension for change (TBD)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Relative Priority (included in overall climate questions)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Organizational rewards &amp; incentives (TBD)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Goals and Feedback (TBD)</a:t>
            </a:r>
          </a:p>
          <a:p>
            <a:pPr marL="1959610" lvl="5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Learning Climate (PAR)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Culture (PAR)</a:t>
            </a:r>
          </a:p>
          <a:p>
            <a:pPr marL="2142490" lvl="6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Leadership  (PAR)</a:t>
            </a:r>
          </a:p>
          <a:p>
            <a:pPr marL="2142490" lvl="6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Stress  (4)</a:t>
            </a:r>
          </a:p>
          <a:p>
            <a:pPr marL="2142490" lvl="6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Effort  (5)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Individual characteristics - </a:t>
            </a:r>
            <a:r>
              <a:rPr lang="en-US" sz="1800" i="1" dirty="0" smtClean="0">
                <a:solidFill>
                  <a:srgbClr val="0B5395"/>
                </a:solidFill>
              </a:rPr>
              <a:t>Knowledge and Beliefs (4)</a:t>
            </a:r>
          </a:p>
          <a:p>
            <a:pPr marL="1409700" lvl="3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Process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Engaging champions (3)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Executing (1)</a:t>
            </a:r>
          </a:p>
          <a:p>
            <a:pPr marL="1684338" lvl="4" indent="-495300">
              <a:defRPr/>
            </a:pPr>
            <a:r>
              <a:rPr lang="en-US" i="1" dirty="0" smtClean="0">
                <a:solidFill>
                  <a:srgbClr val="0B5395"/>
                </a:solidFill>
              </a:rPr>
              <a:t>Reflecting (PAR; 2)</a:t>
            </a:r>
          </a:p>
          <a:p>
            <a:pPr marL="1684338" lvl="4" indent="-495300">
              <a:buFont typeface="Wingdings 2" pitchFamily="18" charset="2"/>
              <a:buNone/>
              <a:defRPr/>
            </a:pPr>
            <a:endParaRPr lang="en-US" i="1" dirty="0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5400" smtClean="0"/>
              <a:t/>
            </a:r>
            <a:br>
              <a:rPr lang="en-US" sz="5400" smtClean="0"/>
            </a:br>
            <a:endParaRPr lang="en-US" smtClean="0"/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685800" y="990600"/>
            <a:ext cx="8534400" cy="5181600"/>
          </a:xfrm>
        </p:spPr>
        <p:txBody>
          <a:bodyPr/>
          <a:lstStyle/>
          <a:p>
            <a:r>
              <a:rPr lang="en-US" sz="2400" b="1" smtClean="0">
                <a:solidFill>
                  <a:srgbClr val="0B5395"/>
                </a:solidFill>
              </a:rPr>
              <a:t>March 2012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UW - conditional IRB approval, 14 interested clinics </a:t>
            </a:r>
            <a:endParaRPr lang="en-US" sz="2200" b="1" smtClean="0">
              <a:solidFill>
                <a:srgbClr val="0B5395"/>
              </a:solidFill>
            </a:endParaRPr>
          </a:p>
          <a:p>
            <a:r>
              <a:rPr lang="en-US" sz="2400" b="1" smtClean="0">
                <a:solidFill>
                  <a:srgbClr val="0B5395"/>
                </a:solidFill>
              </a:rPr>
              <a:t>April 2012 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April 1-15: Pre-testing, IRB applications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April 15-30: Final survey to UNC CC and IRBs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April 15-May 15: UNC CC develop online survey</a:t>
            </a:r>
          </a:p>
          <a:p>
            <a:r>
              <a:rPr lang="en-US" sz="2400" b="1" smtClean="0">
                <a:solidFill>
                  <a:srgbClr val="0B5395"/>
                </a:solidFill>
              </a:rPr>
              <a:t>May– June 2012 - Implement survey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May 16-30 : Wave 1 survey 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June 1-15: Wave 2 survey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June 16-30: Wave 3 survey</a:t>
            </a:r>
          </a:p>
          <a:p>
            <a:r>
              <a:rPr lang="en-US" sz="2400" b="1" smtClean="0">
                <a:solidFill>
                  <a:srgbClr val="0B5395"/>
                </a:solidFill>
              </a:rPr>
              <a:t>July-Aug 2012 – Analysis</a:t>
            </a:r>
          </a:p>
          <a:p>
            <a:r>
              <a:rPr lang="en-US" sz="2400" b="1" smtClean="0">
                <a:solidFill>
                  <a:srgbClr val="0B5395"/>
                </a:solidFill>
              </a:rPr>
              <a:t>National Conferences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Aug 2012 – CDC National Cancer Conference</a:t>
            </a:r>
          </a:p>
          <a:p>
            <a:pPr lvl="1"/>
            <a:r>
              <a:rPr lang="en-US" sz="2000" smtClean="0">
                <a:solidFill>
                  <a:srgbClr val="0B5395"/>
                </a:solidFill>
              </a:rPr>
              <a:t>Sept 2012 – NACHC CHI and Expo Sept 7-12, 2012, Orlando FL</a:t>
            </a:r>
          </a:p>
          <a:p>
            <a:endParaRPr lang="en-US" b="1" smtClean="0">
              <a:solidFill>
                <a:srgbClr val="0B5395"/>
              </a:solidFill>
            </a:endParaRPr>
          </a:p>
        </p:txBody>
      </p:sp>
      <p:sp>
        <p:nvSpPr>
          <p:cNvPr id="24579" name="Title 1"/>
          <p:cNvSpPr>
            <a:spLocks/>
          </p:cNvSpPr>
          <p:nvPr/>
        </p:nvSpPr>
        <p:spPr bwMode="auto">
          <a:xfrm>
            <a:off x="457200" y="-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/>
            <a:r>
              <a:rPr lang="en-US" sz="3600">
                <a:latin typeface="Trebuchet MS" pitchFamily="34" charset="0"/>
              </a:rPr>
              <a:t>CPCRN FQHC Survey Timeline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Steering Committee Input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838200" y="1630363"/>
            <a:ext cx="8229600" cy="4389437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B5395"/>
                </a:solidFill>
              </a:rPr>
              <a:t>Findings to provide back to FQHCs/clinics</a:t>
            </a:r>
          </a:p>
          <a:p>
            <a:pPr marL="730250" lvl="1" indent="-273050">
              <a:buClr>
                <a:srgbClr val="0BD0D9"/>
              </a:buClr>
              <a:buSzPct val="95000"/>
            </a:pPr>
            <a:r>
              <a:rPr lang="en-US" smtClean="0">
                <a:solidFill>
                  <a:srgbClr val="0B5395"/>
                </a:solidFill>
              </a:rPr>
              <a:t>To inform implementation intervention development </a:t>
            </a:r>
          </a:p>
          <a:p>
            <a:pPr marL="730250" lvl="1" indent="-273050">
              <a:buClr>
                <a:srgbClr val="0BD0D9"/>
              </a:buClr>
              <a:buSzPct val="95000"/>
            </a:pPr>
            <a:r>
              <a:rPr lang="en-US" smtClean="0">
                <a:solidFill>
                  <a:srgbClr val="0B5395"/>
                </a:solidFill>
              </a:rPr>
              <a:t>To inform FQHC QI efforts</a:t>
            </a:r>
          </a:p>
          <a:p>
            <a:pPr eaLnBrk="1" hangingPunct="1"/>
            <a:r>
              <a:rPr lang="en-US" b="1" smtClean="0">
                <a:solidFill>
                  <a:srgbClr val="0B5395"/>
                </a:solidFill>
              </a:rPr>
              <a:t>CRC screening vs. Tobacco cessation</a:t>
            </a:r>
          </a:p>
          <a:p>
            <a:pPr eaLnBrk="1" hangingPunct="1"/>
            <a:r>
              <a:rPr lang="en-US" b="1" smtClean="0">
                <a:solidFill>
                  <a:srgbClr val="0B5395"/>
                </a:solidFill>
              </a:rPr>
              <a:t># Clinic respondents</a:t>
            </a:r>
          </a:p>
          <a:p>
            <a:pPr marL="730250" lvl="1" indent="-273050" eaLnBrk="1" hangingPunct="1"/>
            <a:r>
              <a:rPr lang="en-US" smtClean="0">
                <a:solidFill>
                  <a:srgbClr val="0B5395"/>
                </a:solidFill>
              </a:rPr>
              <a:t>FQHC/Clinic level analysis</a:t>
            </a:r>
          </a:p>
          <a:p>
            <a:pPr marL="730250" lvl="1" indent="-273050" eaLnBrk="1" hangingPunct="1"/>
            <a:r>
              <a:rPr lang="en-US" smtClean="0">
                <a:solidFill>
                  <a:srgbClr val="0B5395"/>
                </a:solidFill>
              </a:rPr>
              <a:t>Clinic role (providers, nurses, MAs) level analysis</a:t>
            </a:r>
          </a:p>
          <a:p>
            <a:pPr eaLnBrk="1" hangingPunct="1"/>
            <a:r>
              <a:rPr lang="en-US" b="1" smtClean="0">
                <a:solidFill>
                  <a:srgbClr val="0B5395"/>
                </a:solidFill>
              </a:rPr>
              <a:t>Survey content</a:t>
            </a:r>
          </a:p>
          <a:p>
            <a:pPr marL="730250" lvl="1" indent="-273050" eaLnBrk="1" hangingPunct="1"/>
            <a:r>
              <a:rPr lang="en-US" smtClean="0">
                <a:solidFill>
                  <a:srgbClr val="0B5395"/>
                </a:solidFill>
              </a:rPr>
              <a:t>CFIR constructs</a:t>
            </a:r>
          </a:p>
          <a:p>
            <a:pPr eaLnBrk="1" hangingPunct="1"/>
            <a:endParaRPr lang="en-US" smtClean="0">
              <a:solidFill>
                <a:srgbClr val="0B5395"/>
              </a:solidFill>
            </a:endParaRPr>
          </a:p>
          <a:p>
            <a:pPr marL="730250" lvl="1" indent="-27305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CPCRN FQHC Survey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838200" y="1447800"/>
            <a:ext cx="8229600" cy="4389438"/>
          </a:xfrm>
        </p:spPr>
        <p:txBody>
          <a:bodyPr/>
          <a:lstStyle/>
          <a:p>
            <a:pPr marL="495300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Implementation Outcome</a:t>
            </a:r>
          </a:p>
          <a:p>
            <a:pPr marL="862013" lvl="1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CRC screening processes and procedures</a:t>
            </a:r>
          </a:p>
          <a:p>
            <a:pPr marL="1136650" lvl="2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HRSA – UDS reporting roll out 2012</a:t>
            </a:r>
          </a:p>
          <a:p>
            <a:pPr marL="1136650" lvl="2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NCQA 2011 PCMH standards</a:t>
            </a:r>
          </a:p>
          <a:p>
            <a:pPr marL="1136650" lvl="2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Complements  </a:t>
            </a:r>
          </a:p>
          <a:p>
            <a:pPr marL="1409700" lvl="3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Safety Net Medical Home Initiative</a:t>
            </a:r>
          </a:p>
          <a:p>
            <a:pPr marL="1409700" lvl="3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SCOPE study</a:t>
            </a:r>
          </a:p>
          <a:p>
            <a:pPr marL="1409700" lvl="3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National Demonstration Project</a:t>
            </a:r>
          </a:p>
          <a:p>
            <a:pPr marL="862013" lvl="1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Tobacco cessation</a:t>
            </a:r>
          </a:p>
          <a:p>
            <a:pPr marL="1136650" lvl="2" indent="-495300">
              <a:defRPr/>
            </a:pPr>
            <a:r>
              <a:rPr lang="en-US" b="1" dirty="0" smtClean="0">
                <a:solidFill>
                  <a:srgbClr val="0B5395"/>
                </a:solidFill>
              </a:rPr>
              <a:t>HRSA – UDS reporting roll out ~ 10 years ago</a:t>
            </a:r>
          </a:p>
          <a:p>
            <a:pPr marL="862013" lvl="1" indent="-495300">
              <a:buFont typeface="Wingdings 2" pitchFamily="18" charset="2"/>
              <a:buNone/>
              <a:defRPr/>
            </a:pPr>
            <a:endParaRPr lang="en-US" b="1" dirty="0" smtClean="0">
              <a:solidFill>
                <a:srgbClr val="0B5395"/>
              </a:solidFill>
            </a:endParaRPr>
          </a:p>
          <a:p>
            <a:pPr marL="495300" indent="-495300">
              <a:defRPr/>
            </a:pPr>
            <a:endParaRPr lang="en-US" b="1" dirty="0" smtClean="0">
              <a:solidFill>
                <a:srgbClr val="0B5395"/>
              </a:solidFill>
            </a:endParaRPr>
          </a:p>
          <a:p>
            <a:pPr marL="547687" indent="-457200">
              <a:defRPr/>
            </a:pPr>
            <a:endParaRPr lang="en-US" b="1" dirty="0" smtClean="0">
              <a:solidFill>
                <a:srgbClr val="0B5395"/>
              </a:solidFill>
            </a:endParaRPr>
          </a:p>
          <a:p>
            <a:pPr marL="1314450" lvl="2" indent="-400050">
              <a:defRPr/>
            </a:pPr>
            <a:endParaRPr lang="en-US" b="1" dirty="0" smtClean="0">
              <a:solidFill>
                <a:srgbClr val="0B539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ctrTitle" idx="4294967295"/>
          </p:nvPr>
        </p:nvSpPr>
        <p:spPr>
          <a:xfrm>
            <a:off x="0" y="838200"/>
            <a:ext cx="8915400" cy="3048000"/>
          </a:xfrm>
        </p:spPr>
        <p:txBody>
          <a:bodyPr lIns="91440" rIns="91440" bIns="45720" anchor="ctr"/>
          <a:lstStyle/>
          <a:p>
            <a:pPr algn="ctr"/>
            <a:r>
              <a:rPr lang="en-US" sz="4400" smtClean="0">
                <a:latin typeface="Constantia" pitchFamily="18" charset="0"/>
              </a:rPr>
              <a:t>The Impact of Federally Qualified Health Centers on Cancer Mortality-to-Incidence Ratios:  </a:t>
            </a:r>
            <a:br>
              <a:rPr lang="en-US" sz="4400" smtClean="0">
                <a:latin typeface="Constantia" pitchFamily="18" charset="0"/>
              </a:rPr>
            </a:br>
            <a:r>
              <a:rPr lang="en-US" sz="4400" smtClean="0">
                <a:latin typeface="Constantia" pitchFamily="18" charset="0"/>
              </a:rPr>
              <a:t>An Ecological Analysis</a:t>
            </a:r>
          </a:p>
        </p:txBody>
      </p:sp>
      <p:sp>
        <p:nvSpPr>
          <p:cNvPr id="48131" name="Subtitle 2"/>
          <p:cNvSpPr>
            <a:spLocks noGrp="1"/>
          </p:cNvSpPr>
          <p:nvPr>
            <p:ph type="subTitle" idx="4294967295"/>
          </p:nvPr>
        </p:nvSpPr>
        <p:spPr>
          <a:xfrm>
            <a:off x="228600" y="4495800"/>
            <a:ext cx="8763000" cy="762000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en-US" sz="4000" b="1" smtClean="0">
                <a:solidFill>
                  <a:schemeClr val="folHlink"/>
                </a:solidFill>
              </a:rPr>
              <a:t>CPCRN FQHC Data Subgroup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mtClean="0"/>
              <a:t>Data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200" b="1" smtClean="0"/>
              <a:t>FQHCs Data - US Department of Health and Human Services Health Resources and Services Administration (HRSA)</a:t>
            </a:r>
          </a:p>
          <a:p>
            <a:pPr lvl="1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300" b="1" smtClean="0">
                <a:solidFill>
                  <a:srgbClr val="C00000"/>
                </a:solidFill>
              </a:rPr>
              <a:t>FQHCs identified by county then FQHC concentration was classified into quartiles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200" b="1" smtClean="0"/>
              <a:t>Age-adjusted Cancer Incidence and Mortality Data - Surveillance, Epidemiology, and End Results (SEER) Program </a:t>
            </a:r>
          </a:p>
          <a:p>
            <a:pPr lvl="1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300" b="1" smtClean="0">
                <a:solidFill>
                  <a:srgbClr val="C00000"/>
                </a:solidFill>
              </a:rPr>
              <a:t>Incidence from 2004-2008;  Mortality from 2003-2007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200" b="1" smtClean="0"/>
              <a:t>Mortality-to-Incidence ratio (MIRs) = the age-adjusted mortality rate divided by the age-adjusted cancer incidence rate (</a:t>
            </a:r>
            <a:r>
              <a:rPr lang="en-US" sz="2200" b="1" smtClean="0">
                <a:solidFill>
                  <a:srgbClr val="C00000"/>
                </a:solidFill>
              </a:rPr>
              <a:t>MIR takes on values ranging from 0 to 1</a:t>
            </a:r>
            <a:r>
              <a:rPr lang="en-US" sz="2200" b="1" smtClean="0"/>
              <a:t>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/>
          <a:lstStyle/>
          <a:p>
            <a:r>
              <a:rPr lang="en-US" sz="3200" smtClean="0"/>
              <a:t>Results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91200" y="4953000"/>
            <a:ext cx="2366963" cy="276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0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200" b="1" dirty="0">
                <a:solidFill>
                  <a:prstClr val="black"/>
                </a:solidFill>
                <a:latin typeface="+mn-lt"/>
                <a:cs typeface="+mn-cs"/>
              </a:rPr>
              <a:t>Federally Qualified Health Centers</a:t>
            </a:r>
          </a:p>
        </p:txBody>
      </p:sp>
      <p:graphicFrame>
        <p:nvGraphicFramePr>
          <p:cNvPr id="5" name="Chart 4"/>
          <p:cNvGraphicFramePr/>
          <p:nvPr/>
        </p:nvGraphicFramePr>
        <p:xfrm>
          <a:off x="4648200" y="695325"/>
          <a:ext cx="4267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/>
          <p:nvPr/>
        </p:nvGraphicFramePr>
        <p:xfrm>
          <a:off x="228600" y="695325"/>
          <a:ext cx="4267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/>
          <a:lstStyle/>
          <a:p>
            <a:r>
              <a:rPr lang="en-US" sz="3200" smtClean="0"/>
              <a:t>Results</a:t>
            </a:r>
          </a:p>
        </p:txBody>
      </p:sp>
      <p:graphicFrame>
        <p:nvGraphicFramePr>
          <p:cNvPr id="6" name="Chart 5"/>
          <p:cNvGraphicFramePr/>
          <p:nvPr/>
        </p:nvGraphicFramePr>
        <p:xfrm>
          <a:off x="4648200" y="774700"/>
          <a:ext cx="41910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228600" y="774700"/>
          <a:ext cx="4267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mtClean="0"/>
              <a:t>Conclusion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389438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b="1" smtClean="0"/>
              <a:t>Blacks have higher MIRs for all four cancers (Breast, Cervical, Colon, and Prostate) than Whites.</a:t>
            </a:r>
          </a:p>
          <a:p>
            <a:pPr>
              <a:lnSpc>
                <a:spcPct val="9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b="1" smtClean="0"/>
              <a:t>The overall inverse trend seems evident across race (with MIR decreasing with higher FQHC concentration); but is more pronounced in Blacks.</a:t>
            </a:r>
          </a:p>
          <a:p>
            <a:pPr>
              <a:lnSpc>
                <a:spcPct val="9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b="1" smtClean="0"/>
              <a:t>These formative research results suggest FQHCs may play a role in reducing cancer mortality; and effects may vary by race.</a:t>
            </a:r>
          </a:p>
          <a:p>
            <a:pPr>
              <a:lnSpc>
                <a:spcPct val="90000"/>
              </a:lnSpc>
              <a:buClr>
                <a:srgbClr val="C00000"/>
              </a:buClr>
              <a:buFont typeface="Wingdings" pitchFamily="2" charset="2"/>
              <a:buNone/>
            </a:pP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mtClean="0"/>
              <a:t>Collaborators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2087563"/>
            <a:ext cx="8229600" cy="4389437"/>
          </a:xfrm>
        </p:spPr>
        <p:txBody>
          <a:bodyPr/>
          <a:lstStyle/>
          <a:p>
            <a:r>
              <a:rPr lang="en-US" b="1" smtClean="0"/>
              <a:t>University of South Carolina </a:t>
            </a:r>
            <a:r>
              <a:rPr lang="en-US" smtClean="0"/>
              <a:t>– Swann Arp Adams, PhD.; James Hébert, MSPH, ScD; Leepao Khang, MPH; Daniella Friedman, PhD; Sudha Xirasagar, PhD</a:t>
            </a:r>
          </a:p>
          <a:p>
            <a:r>
              <a:rPr lang="en-US" b="1" smtClean="0"/>
              <a:t>University of Washington </a:t>
            </a:r>
            <a:r>
              <a:rPr lang="en-US" smtClean="0"/>
              <a:t>– Mei Po Yip, PhD</a:t>
            </a:r>
          </a:p>
          <a:p>
            <a:r>
              <a:rPr lang="en-US" b="1" smtClean="0"/>
              <a:t>Harvard University </a:t>
            </a:r>
            <a:r>
              <a:rPr lang="en-US" smtClean="0"/>
              <a:t>– Reginald Tucker-Seely, MA, ScM, ScD</a:t>
            </a:r>
          </a:p>
          <a:p>
            <a:endParaRPr lang="en-US" smtClean="0"/>
          </a:p>
        </p:txBody>
      </p:sp>
      <p:sp>
        <p:nvSpPr>
          <p:cNvPr id="32771" name="AutoShape 4" descr="data:image/jpeg;base64,/9j/4AAQSkZJRgABAQAAAQABAAD/2wBDAAkGBwgHBgkIBwgKCgkLDRYPDQwMDRsUFRAWIB0iIiAdHx8kKDQsJCYxJx8fLT0tMTU3Ojo6Iys/RD84QzQ5Ojf/2wBDAQoKCg0MDRoPDxo3JR8lNzc3Nzc3Nzc3Nzc3Nzc3Nzc3Nzc3Nzc3Nzc3Nzc3Nzc3Nzc3Nzc3Nzc3Nzc3Nzc3Nzf/wAARCABZASIDASIAAhEBAxEB/8QAHAABAAIDAQEBAAAAAAAAAAAAAAUGAQQHAgMI/8QAPxAAAQMDAwIDBQUECAcAAAAAAQIDBAAFEQYSIRMxB0FRFCJhcYEVMpGhsRYjUnIkQlNikqKy0SVFY3WjwuH/xAAaAQEAAwEBAQAAAAAAAAAAAAAAAQIDBQQG/8QAJREBAAICAQIFBQAAAAAAAAAAAAECAxEEEiExQnGB4VFykaHw/9oADAMBAAIRAxEAPwDuNKUoFKUoFKUoFKUoFKUoFKUoFKUoFKUoFKUoFKUoFKUoFKUoFKUoFKUoFKUoFKUoFKUoFKUoFKUoMUyKVV/EC8zLRZEC2AfaEx9EWOojIStZCQfzqaVm1orHiLOVpHdQHzNeS80OC4j/ABCuNXJ3TVpfeh3q46juUmIpImyG33g22tfIB2kJHngfCtf2/wAN5SC4l3UC8d1ByQrHzOa9ccTtvvPt8p07b1mv7RH+IU6reM9RGPnXEmp3heo7fbrsOM+9IfSP1qu6muGlzEWNNTr2XSRsSt9YbxnnOTk8Zq+Pgze3TG/x8kVmZfpEKBGQQayDX5w8P9aXi1X+DGemvyIEh9DLjLqyvG87QUk8jBx+dfotxWxpah3AJ5rHlcW3Gv027kxp9aZqrN6neXoBrUvsyOsuImR0N3Az5Zqytr3tpV3yAeK8yH0zTNVm96o+xtQRIEiMownWSt6UOzByACr4HPepKPclPX2Tb9qdjUdt1KwfvbioY/y0EpSvk6vY2tYGdqScGtLTdxXd7FCuDraW1yGg4UJOQM0EjkVnNQ1/uzlok21S2kKgyZIjyHSrBZKhhs/Iqwk/zCvduubk+63GM22kRYZS31cnKnSMkD4AEc+uaCVyKzmo3UNxXaLDcbmhsOKiRXHw2o4CihJOM+XatPTtynXJAclqt4SppKwmM8VqSTjhXpQT1YyK1575iwJMgJ3dJpS8euATVW0jq6Te5UWNLjR0qlQEzkGM8XOmDj3XMgbTz+RoLlWMj1rNVe2X+dcr/KiRmIfs0OSph9CnyH0AAEL247EkcZ7HOfKgtFKVE2W6ruMy6sLbSgQZfQSQc7hsSrJ/xUEtTIrXnmUIizAQ0uRxsDyiE9+ckVCWC5Xq5SHDLiQWo7Ly2lqbdUpRKfMZFBY6ZrwvdsOMA44zVRZ1VMemIsyLbi9ofCX2io9Jtnv1t3mkjsPXg4wcBcaV5QMCvVApmoXUl5ctSYjMSN7VOmu9GMyVbUlQBUSpXkkAEk/hk8VpIvd0gXeDCv8ACjoanrLUeTFcKgHdpVsUCBjIBwRnOD24yFnzSvOfxqrp1HKe1BLtyDbmmo8hDJ67+11wKAJKU+Z5wPjQWqlYHas0ClKUGKhdW2EaiszkLrKjvhSXWH0jJacScpV8eRU3SlbTWdwOPyIGoJepLfpjVaLaIVxWqS+5b29qphZAP7wn5Izx+lTjGtD+36NKWyzNKiMgoeeSQkowkHIHbaMgfM/DmR1ahSNbaPktjKurJZV/KpsE/wCmqxZ4xj+PFxyMB6Gp0AehDY/VJroVmuSszaPLv32s0rr4m3BnVsq3wLHEmx0LU021tIdWQOVZGfTtjsK5tOlu6g1D1X2o8NyW+lCkMM7ENkqxyOCTk8k8mrVola1eMrSlgBRlSh/4nP8Aaq8qPnXrkdzjbeFJOOezxrq4aUxzqsd+mJ3/AHovHi6XpDwjdtt5YuN5uDMhqK4HGWWEHC1D7qlE4xg845+ddYcRvQpHkRjPpWUgBISPIVEalv7WnoCp8uLJditgl1xlG7pjOMkd8V8/mz3zW6rztnM7lWmtM6lRY2tLqXavsdtKWfa97nXUwD26eNoXjjdux548qviU7UBIJwAADWhb7qm4Whq5RmHFIdRvbb43KFRumtXwtRXCfBhsSG3oBSJKXkbShRJwPj2NZIbUm0Kk3721/pLiKiKjraUOSSc+mCKj9L6bm2K8z3VzRItzjTbcNC89RlKSo7CcYIG7A88Vv6m1A1p2K1KlRZDrC3EtlTKc7VKOEjHfkkCpGLIL0VMh1pUckblIcxlI+OKD6uoLjSkjuUkAn41oaZt71psECBJUhTsdkIWpCiUkj0JANedM3+FqO0ouNvUSwpa0c9wUqx+fB+RFbF2ukW0xDJmLKUbkoSAMqWtRwlIHmSTig8X61tXq0S7c+SlEhG0LT3QrulQ+IIBHyrX0paDZLIxCed60nlyS/wD2rqjlavqSa0Zmq1W1vr3Sy3CLFJA65CFgKJwAQkkjOe+MD1qZuk1UCGZKYr0kIGVIaxkJ8zz6UHw1Pb3rtpy622MpCXpcN1lClkhIUpJAJIB458gaitHWWXZ96JFoscEFtKS7bVKK3SO5XltPz7mtvSupo2p4jky3R30xQdqHnU7Q4oHBAHfgitfVGr2dNPR0TrfLcbkOBpl1oJKVuHsnvwfnxQTtyYXJgSWGykLdZWhO7tkgjk1U9P6Pe067Z37YmEy4mIiNd2UZS3IKU8Op93JWFZ5ONwPJ4q2KfcELrJjLLmzcGARuJ/hz2zUDpfWMXUs6VFhQ5SDD92Sp1ISGl+SPieD29KCz96psrT95naugXKQ3bWGYD6lpmx1L9ofaKSOipOMY5GTk9hjua39T6sZ0ygyLlAl+wpKUmU2kKSCTjkA5/KpyFMjT4jMuG8h5h5IW24g5CgexFB985HFQ9jtci3zbw++tpSJs3rtBBOUp2IThWR3yk9vWvgdSBN/YsztulIffStbaztKFNoxlQOfiOO/NSlzuUO1QnJlxkojx2x7zizgCg2z2qMsUB63tykvqbKnZLjqdiifdUcgHIHNR8fU0ma314Wn7k7GI3Nur2NlwfBKiCPqBWzb9TW6fcPs1KnGbiEFaojyClaUjHvfEc9xxQTR9fSohq2Po1RIum5roOw0MBIJ37kqUckdscj860XtWLEyTHh2S4zExnSyt1kJ27h3AyR61o2zXqbwZItthuUgxXSy8E9MdNwd0nKu9Bc09qZqLtl6Zm21ya+2uEllSkvIkEAtFJwc+VaLupXlsF+12O4z2D91bYQ3u+IC1DI+NB9tT2aRc/YZVtfaZuNvfL0cvJKmySkpUlQHOCkkZHbvUa1aNQ3e7W+ZqNVvixbc6X2YsFanC47tKQpS1JGAAo8Ac55NbNg1vabzOXbsuwrk396HLRsc+nr8xWzqfUSdPRVzZFvlPw2kb3XmAFBvnHI74884486Cb7c+VQNtsKY93uc+a1FeVJkpdYVs95sBKQOSODuBPB9K37Hd4V8tjNxt7ocjvJ3JI8vgfQ1oXfUhtVxiwnrbKcVLdDUZxG3a4rBJHfjABPPpQT4rNYT2rNApSlApSlBXNSQJEq96ckMIUpuNNWp0jslJZWMn64H1qAtjPW8YbrIVjMe3tNp+Sif8AaugYPrUQxZEsaml3oOD+kRW2C3jsUKUc/wCb8q3pl1WYn6a/aduS6Xitp8cJTeMdJyQpHzKMfoo1DmB0fGZyK5yFXVbpz6Ky4P8AUKt1oiJY8d52TtK4zjoH8RISP0zUNNSt7x7UAkg+1t5+QYTzXWrknrn7Ft93dPKte4QmbhBkQpSEuMSGlNOJPmkjBFbI8qGuEooHhLLcjW+fpmY7umWWQpkbu6mjyhWPTH6VDszDaPF9M5trp2y99SBvB4cfbx73p97KRz5mtjWhlaZ15CvVvaU59rsGAttPYvZ9xR+XOT6Ct7xF08W/D1Bh5MuylE1pzsols5cOR5lO4/OgsN8bTcb1bLafeabUZjwxkYR9wH0yogj+WvGtX3l21m0Q3C3KuzoioWngoQRlxY/lQFH54rxomQu8RF6ieaLa7glAaSocpbSOB9VFR+tavs0XVGppzr6lriWopjN9NxSCHiApw5BHkUD8aCE0IkaW11e9JqymJIAnW9B7bCOUjHkCCOf4anfESDdJEGDcLI17RLtkpMkRicdYYIUn8CcfHFVrxKszemfsrVVpD3Ut0pIklbq3CplXunuT2OOPjV6kX+Gwm1vKWn2e4KCEPbhhJKcpH17fOgr9p8Q9M6hSq13Irt8t4dFyDcEdMqJyNoV2OfLnNXCQhKLe4hPKUskDPPG2qz4jWGzXXTM9+6MtJWzHU41KSMLbWB7pBHJ8hjz7VIacE1vRcJN1P9LEEdUn12/7UFH8L9WWK0aYVDnzei8mW+S30XDgFxWOQkg/SseJOqbLeoNqjW2b1n03WOspLLieN481JAqa8GHUOaOUEKB2TZAOPLLhP6Gvfi8oJsdt3ED/AIrGwSf74oL0kHYOfKubeE/Opdcf9yT/AO9dIQoFCT5ECubeE5H7S63GRk3FJAz5e/QWnXcZmTp1xh9sLadeaQ4k/wBZJWAR+FUu1TXvDXUybHc3VuacububfKcyfZnCfuE+mcfLg9s1edZqAsmSRj2ljnP/AFE161Vp2DqmxP2u4pPTdGULT95tY7KT8j+Pag+FyAOtLLwOY0nn4e5VZ1Ko33xTs1ik5MCCwqc40eQ6sfdz8iR+FRuh591Z1rC01qBClTbTGkBuR5PMnZtPx4A5+Y8qk9ctvad1pa9ZIaUuClsxLgUJyW0K7L+QOCfrQdF7DGOMVWnblpiVqSI8i9QPtVjfHS0iQguK3Yygp790j8KsEOZHmx25MN5DzDqQtDiFApUkjIINc5t/SleOEuTCSHWWbX05DqBlKXdw4J9cYoOlpGCcADzODXOPBzl7V/P/ADx79a6QeASTxXN/Bsgu6tIIIVe3lAjzGTQbmuXkTtXaa0y+B7FNdckSkY4eDaFKCFeoJSMjzq+AcEVzjxetVxQq1apsrSnZVnd6jjaRkqb7kfLuD8DVz01qC36jtTNxtjyXG3EglOfeQrHKSPIigp3jHYQ5ZRqO3q6F1tSg62+nuUg8g8c+v/zipm/XAXbwtn3Io2pl2Rb5QfLcyVY/Os+ITpnWZ7T8Ahy4XJPRQhPPTQT7zivRIFfTVUJq2+Gt2gxx+6jWd5lHwSlogfoKCiR1SPDGbBuDaXXdKXRpr2lIJUYbpSPe9cE8/j8Ab3qh5t+Rph5lxLja7q2pK0nKVAtOYNb7Fui3XS0eBOaS7HfhtpWhXpsFcxtybtpnVdl0fcN0i3i5CTbZJPKW+m4Cj6Ej5ZPwwHZx2rNYScgGs0ClKUClKUCh7UpQV9WmY/7Yo1KHP3yYao6m9v3iSkhWfgARjzz5VXHNLz2vFxF9ZjhcB+Nlx3I91wAJwfoBg10LFYCcY5rWue9d+mvY2yP0pjNKzWI1pcGPLWwuQ2FrjudRon+qrBGfwJr7OtIeaU04kKQtJSoHzB717pUjViQI8OA1Bjo2R2mw2hIPZIGK1LRp21WZ11y2RUsKe5d2k4Wf4iPX496laUGhd7PAvUYRbnHTIj7txbX2J+I861mtM2Zq3rtyIDPsaiFdBQ3ISR2wDwPpUxSghY+lrTHcQsMLc2EFCHnVOJSQcghKiQCKkZ0FifFXGlJK2XOFJBIyPpWzSgh7Ppiz2R1TlphNxNwwpLOUpPbkp7Z4HNerzpu0XxbarvCalhv7iHhuSD647ZqWpQa0aExGiCIyFJZSkpA3EkD596i7dpGx2yWJVvgojv7tynGyQXD/AHj/AFvXnNTtKCNu9it15S2m5xxIQ2cpQonbn1I7GtqHDahx0sR9wbTnAUoq/M1sUoNN22RXbixcVsp9rYQptDuOQlWMj5cCtlxpLqChwBSVDCgRkEV7pQV8aMsSVlTMRTCSSS3HeW2gknJ91JA71K262QrYx0LfGajtZJ2toAyTySfU5rbpQfOQyiQw4y6MtuJKVDOMg96ibTpWy2Z/rWuA3FX5lrI3fE+v1qapQeSgEEHkHggiq9J0Pp9+UqUmIuM8tW5xUR9bG8/3thGfrVjpQaFts8C2BXscdKFKAClnlaseqjyfrWbraol2i+y3BvqsE5U2SQFdxg47jBPBrepQadttsW2MdCGgttZ4RuJA+We1Ym2uHOfiPymQt2G71WF9ihWCD9ME8Vu0oMAYFZpSgUpSgUpSgUpSgUpSgUpSgUpSgUpSgUpSgUpSgUpSgUpSgUpSgUpSgUpSgUpSgUpSgUpSgUpSgUpSgUpSg//Z"/>
          <p:cNvSpPr>
            <a:spLocks noChangeAspect="1" noChangeArrowheads="1"/>
          </p:cNvSpPr>
          <p:nvPr/>
        </p:nvSpPr>
        <p:spPr bwMode="auto">
          <a:xfrm>
            <a:off x="63500" y="-347663"/>
            <a:ext cx="2266950" cy="70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2" name="AutoShape 6" descr="data:image/jpeg;base64,/9j/4AAQSkZJRgABAQAAAQABAAD/2wBDAAkGBwgHBgkIBwgKCgkLDRYPDQwMDRsUFRAWIB0iIiAdHx8kKDQsJCYxJx8fLT0tMTU3Ojo6Iys/RD84QzQ5Ojf/2wBDAQoKCg0MDRoPDxo3JR8lNzc3Nzc3Nzc3Nzc3Nzc3Nzc3Nzc3Nzc3Nzc3Nzc3Nzc3Nzc3Nzc3Nzc3Nzc3Nzc3Nzf/wAARCABZASIDASIAAhEBAxEB/8QAHAABAAIDAQEBAAAAAAAAAAAAAAUGAQQHAgMI/8QAPxAAAQMDAwIDBQUECAcAAAAAAQIDBAAFEQYSIRMxB0FRFCJhcYEVMpGhsRYjUnIkQlNikqKy0SVFY3WjwuH/xAAaAQEAAwEBAQAAAAAAAAAAAAAAAQIDBQQG/8QAJREBAAICAQIFBQAAAAAAAAAAAAECAxEEEiExQnGB4VFykaHw/9oADAMBAAIRAxEAPwDuNKUoFKUoFKUoFKUoFKUoFKUoFKUoFKUoFKUoFKUoFKUoFKUoFKUoFKUoFKUoFKUoFKUoFKUoFKUoMUyKVV/EC8zLRZEC2AfaEx9EWOojIStZCQfzqaVm1orHiLOVpHdQHzNeS80OC4j/ABCuNXJ3TVpfeh3q46juUmIpImyG33g22tfIB2kJHngfCtf2/wAN5SC4l3UC8d1ByQrHzOa9ccTtvvPt8p07b1mv7RH+IU6reM9RGPnXEmp3heo7fbrsOM+9IfSP1qu6muGlzEWNNTr2XSRsSt9YbxnnOTk8Zq+Pgze3TG/x8kVmZfpEKBGQQayDX5w8P9aXi1X+DGemvyIEh9DLjLqyvG87QUk8jBx+dfotxWxpah3AJ5rHlcW3Gv027kxp9aZqrN6neXoBrUvsyOsuImR0N3Az5Zqytr3tpV3yAeK8yH0zTNVm96o+xtQRIEiMownWSt6UOzByACr4HPepKPclPX2Tb9qdjUdt1KwfvbioY/y0EpSvk6vY2tYGdqScGtLTdxXd7FCuDraW1yGg4UJOQM0EjkVnNQ1/uzlok21S2kKgyZIjyHSrBZKhhs/Iqwk/zCvduubk+63GM22kRYZS31cnKnSMkD4AEc+uaCVyKzmo3UNxXaLDcbmhsOKiRXHw2o4CihJOM+XatPTtynXJAclqt4SppKwmM8VqSTjhXpQT1YyK1575iwJMgJ3dJpS8euATVW0jq6Te5UWNLjR0qlQEzkGM8XOmDj3XMgbTz+RoLlWMj1rNVe2X+dcr/KiRmIfs0OSph9CnyH0AAEL247EkcZ7HOfKgtFKVE2W6ruMy6sLbSgQZfQSQc7hsSrJ/xUEtTIrXnmUIizAQ0uRxsDyiE9+ckVCWC5Xq5SHDLiQWo7Ly2lqbdUpRKfMZFBY6ZrwvdsOMA44zVRZ1VMemIsyLbi9ofCX2io9Jtnv1t3mkjsPXg4wcBcaV5QMCvVApmoXUl5ctSYjMSN7VOmu9GMyVbUlQBUSpXkkAEk/hk8VpIvd0gXeDCv8ACjoanrLUeTFcKgHdpVsUCBjIBwRnOD24yFnzSvOfxqrp1HKe1BLtyDbmmo8hDJ67+11wKAJKU+Z5wPjQWqlYHas0ClKUGKhdW2EaiszkLrKjvhSXWH0jJacScpV8eRU3SlbTWdwOPyIGoJepLfpjVaLaIVxWqS+5b29qphZAP7wn5Izx+lTjGtD+36NKWyzNKiMgoeeSQkowkHIHbaMgfM/DmR1ahSNbaPktjKurJZV/KpsE/wCmqxZ4xj+PFxyMB6Gp0AehDY/VJroVmuSszaPLv32s0rr4m3BnVsq3wLHEmx0LU021tIdWQOVZGfTtjsK5tOlu6g1D1X2o8NyW+lCkMM7ENkqxyOCTk8k8mrVola1eMrSlgBRlSh/4nP8Aaq8qPnXrkdzjbeFJOOezxrq4aUxzqsd+mJ3/AHovHi6XpDwjdtt5YuN5uDMhqK4HGWWEHC1D7qlE4xg845+ddYcRvQpHkRjPpWUgBISPIVEalv7WnoCp8uLJditgl1xlG7pjOMkd8V8/mz3zW6rztnM7lWmtM6lRY2tLqXavsdtKWfa97nXUwD26eNoXjjdux548qviU7UBIJwAADWhb7qm4Whq5RmHFIdRvbb43KFRumtXwtRXCfBhsSG3oBSJKXkbShRJwPj2NZIbUm0Kk3721/pLiKiKjraUOSSc+mCKj9L6bm2K8z3VzRItzjTbcNC89RlKSo7CcYIG7A88Vv6m1A1p2K1KlRZDrC3EtlTKc7VKOEjHfkkCpGLIL0VMh1pUckblIcxlI+OKD6uoLjSkjuUkAn41oaZt71psECBJUhTsdkIWpCiUkj0JANedM3+FqO0ouNvUSwpa0c9wUqx+fB+RFbF2ukW0xDJmLKUbkoSAMqWtRwlIHmSTig8X61tXq0S7c+SlEhG0LT3QrulQ+IIBHyrX0paDZLIxCed60nlyS/wD2rqjlavqSa0Zmq1W1vr3Sy3CLFJA65CFgKJwAQkkjOe+MD1qZuk1UCGZKYr0kIGVIaxkJ8zz6UHw1Pb3rtpy622MpCXpcN1lClkhIUpJAJIB458gaitHWWXZ96JFoscEFtKS7bVKK3SO5XltPz7mtvSupo2p4jky3R30xQdqHnU7Q4oHBAHfgitfVGr2dNPR0TrfLcbkOBpl1oJKVuHsnvwfnxQTtyYXJgSWGykLdZWhO7tkgjk1U9P6Pe067Z37YmEy4mIiNd2UZS3IKU8Op93JWFZ5ONwPJ4q2KfcELrJjLLmzcGARuJ/hz2zUDpfWMXUs6VFhQ5SDD92Sp1ISGl+SPieD29KCz96psrT95naugXKQ3bWGYD6lpmx1L9ofaKSOipOMY5GTk9hjua39T6sZ0ygyLlAl+wpKUmU2kKSCTjkA5/KpyFMjT4jMuG8h5h5IW24g5CgexFB985HFQ9jtci3zbw++tpSJs3rtBBOUp2IThWR3yk9vWvgdSBN/YsztulIffStbaztKFNoxlQOfiOO/NSlzuUO1QnJlxkojx2x7zizgCg2z2qMsUB63tykvqbKnZLjqdiifdUcgHIHNR8fU0ma314Wn7k7GI3Nur2NlwfBKiCPqBWzb9TW6fcPs1KnGbiEFaojyClaUjHvfEc9xxQTR9fSohq2Po1RIum5roOw0MBIJ37kqUckdscj860XtWLEyTHh2S4zExnSyt1kJ27h3AyR61o2zXqbwZItthuUgxXSy8E9MdNwd0nKu9Bc09qZqLtl6Zm21ya+2uEllSkvIkEAtFJwc+VaLupXlsF+12O4z2D91bYQ3u+IC1DI+NB9tT2aRc/YZVtfaZuNvfL0cvJKmySkpUlQHOCkkZHbvUa1aNQ3e7W+ZqNVvixbc6X2YsFanC47tKQpS1JGAAo8Ac55NbNg1vabzOXbsuwrk396HLRsc+nr8xWzqfUSdPRVzZFvlPw2kb3XmAFBvnHI74884486Cb7c+VQNtsKY93uc+a1FeVJkpdYVs95sBKQOSODuBPB9K37Hd4V8tjNxt7ocjvJ3JI8vgfQ1oXfUhtVxiwnrbKcVLdDUZxG3a4rBJHfjABPPpQT4rNYT2rNApSlApSlBXNSQJEq96ckMIUpuNNWp0jslJZWMn64H1qAtjPW8YbrIVjMe3tNp+Sif8AaugYPrUQxZEsaml3oOD+kRW2C3jsUKUc/wCb8q3pl1WYn6a/aduS6Xitp8cJTeMdJyQpHzKMfoo1DmB0fGZyK5yFXVbpz6Ky4P8AUKt1oiJY8d52TtK4zjoH8RISP0zUNNSt7x7UAkg+1t5+QYTzXWrknrn7Ft93dPKte4QmbhBkQpSEuMSGlNOJPmkjBFbI8qGuEooHhLLcjW+fpmY7umWWQpkbu6mjyhWPTH6VDszDaPF9M5trp2y99SBvB4cfbx73p97KRz5mtjWhlaZ15CvVvaU59rsGAttPYvZ9xR+XOT6Ct7xF08W/D1Bh5MuylE1pzsols5cOR5lO4/OgsN8bTcb1bLafeabUZjwxkYR9wH0yogj+WvGtX3l21m0Q3C3KuzoioWngoQRlxY/lQFH54rxomQu8RF6ieaLa7glAaSocpbSOB9VFR+tavs0XVGppzr6lriWopjN9NxSCHiApw5BHkUD8aCE0IkaW11e9JqymJIAnW9B7bCOUjHkCCOf4anfESDdJEGDcLI17RLtkpMkRicdYYIUn8CcfHFVrxKszemfsrVVpD3Ut0pIklbq3CplXunuT2OOPjV6kX+Gwm1vKWn2e4KCEPbhhJKcpH17fOgr9p8Q9M6hSq13Irt8t4dFyDcEdMqJyNoV2OfLnNXCQhKLe4hPKUskDPPG2qz4jWGzXXTM9+6MtJWzHU41KSMLbWB7pBHJ8hjz7VIacE1vRcJN1P9LEEdUn12/7UFH8L9WWK0aYVDnzei8mW+S30XDgFxWOQkg/SseJOqbLeoNqjW2b1n03WOspLLieN481JAqa8GHUOaOUEKB2TZAOPLLhP6Gvfi8oJsdt3ED/AIrGwSf74oL0kHYOfKubeE/Opdcf9yT/AO9dIQoFCT5ECubeE5H7S63GRk3FJAz5e/QWnXcZmTp1xh9sLadeaQ4k/wBZJWAR+FUu1TXvDXUybHc3VuacububfKcyfZnCfuE+mcfLg9s1edZqAsmSRj2ljnP/AFE161Vp2DqmxP2u4pPTdGULT95tY7KT8j+Pag+FyAOtLLwOY0nn4e5VZ1Ko33xTs1ik5MCCwqc40eQ6sfdz8iR+FRuh591Z1rC01qBClTbTGkBuR5PMnZtPx4A5+Y8qk9ctvad1pa9ZIaUuClsxLgUJyW0K7L+QOCfrQdF7DGOMVWnblpiVqSI8i9QPtVjfHS0iQguK3Yygp790j8KsEOZHmx25MN5DzDqQtDiFApUkjIINc5t/SleOEuTCSHWWbX05DqBlKXdw4J9cYoOlpGCcADzODXOPBzl7V/P/ADx79a6QeASTxXN/Bsgu6tIIIVe3lAjzGTQbmuXkTtXaa0y+B7FNdckSkY4eDaFKCFeoJSMjzq+AcEVzjxetVxQq1apsrSnZVnd6jjaRkqb7kfLuD8DVz01qC36jtTNxtjyXG3EglOfeQrHKSPIigp3jHYQ5ZRqO3q6F1tSg62+nuUg8g8c+v/zipm/XAXbwtn3Io2pl2Rb5QfLcyVY/Os+ITpnWZ7T8Ahy4XJPRQhPPTQT7zivRIFfTVUJq2+Gt2gxx+6jWd5lHwSlogfoKCiR1SPDGbBuDaXXdKXRpr2lIJUYbpSPe9cE8/j8Ab3qh5t+Rph5lxLja7q2pK0nKVAtOYNb7Fui3XS0eBOaS7HfhtpWhXpsFcxtybtpnVdl0fcN0i3i5CTbZJPKW+m4Cj6Ej5ZPwwHZx2rNYScgGs0ClKUClKUCh7UpQV9WmY/7Yo1KHP3yYao6m9v3iSkhWfgARjzz5VXHNLz2vFxF9ZjhcB+Nlx3I91wAJwfoBg10LFYCcY5rWue9d+mvY2yP0pjNKzWI1pcGPLWwuQ2FrjudRon+qrBGfwJr7OtIeaU04kKQtJSoHzB717pUjViQI8OA1Bjo2R2mw2hIPZIGK1LRp21WZ11y2RUsKe5d2k4Wf4iPX496laUGhd7PAvUYRbnHTIj7txbX2J+I861mtM2Zq3rtyIDPsaiFdBQ3ISR2wDwPpUxSghY+lrTHcQsMLc2EFCHnVOJSQcghKiQCKkZ0FifFXGlJK2XOFJBIyPpWzSgh7Ppiz2R1TlphNxNwwpLOUpPbkp7Z4HNerzpu0XxbarvCalhv7iHhuSD647ZqWpQa0aExGiCIyFJZSkpA3EkD596i7dpGx2yWJVvgojv7tynGyQXD/AHj/AFvXnNTtKCNu9it15S2m5xxIQ2cpQonbn1I7GtqHDahx0sR9wbTnAUoq/M1sUoNN22RXbixcVsp9rYQptDuOQlWMj5cCtlxpLqChwBSVDCgRkEV7pQV8aMsSVlTMRTCSSS3HeW2gknJ91JA71K262QrYx0LfGajtZJ2toAyTySfU5rbpQfOQyiQw4y6MtuJKVDOMg96ibTpWy2Z/rWuA3FX5lrI3fE+v1qapQeSgEEHkHggiq9J0Pp9+UqUmIuM8tW5xUR9bG8/3thGfrVjpQaFts8C2BXscdKFKAClnlaseqjyfrWbraol2i+y3BvqsE5U2SQFdxg47jBPBrepQadttsW2MdCGgttZ4RuJA+We1Ym2uHOfiPymQt2G71WF9ihWCD9ME8Vu0oMAYFZpSgUpSgUpSgUpSgUpSgUpSgUpSgUpSgUpSgUpSgUpSgUpSgUpSgUpSgUpSgUpSgUpSgUpSgUpSgUpSgUpSg//Z"/>
          <p:cNvSpPr>
            <a:spLocks noChangeAspect="1" noChangeArrowheads="1"/>
          </p:cNvSpPr>
          <p:nvPr/>
        </p:nvSpPr>
        <p:spPr bwMode="auto">
          <a:xfrm>
            <a:off x="63500" y="-347663"/>
            <a:ext cx="2266950" cy="70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3" name="AutoShape 14" descr="data:image/jpeg;base64,/9j/4AAQSkZJRgABAQAAAQABAAD/2wBDAAkGBwgHBgkIBwgKCgkLDRYPDQwMDRsUFRAWIB0iIiAdHx8kKDQsJCYxJx8fLT0tMTU3Ojo6Iys/RD84QzQ5Ojf/2wBDAQoKCg0MDRoPDxo3JR8lNzc3Nzc3Nzc3Nzc3Nzc3Nzc3Nzc3Nzc3Nzc3Nzc3Nzc3Nzc3Nzc3Nzc3Nzc3Nzc3Nzf/wAARCABJAWEDASIAAhEBAxEB/8QAHAAAAQQDAQAAAAAAAAAAAAAAAAIFBgcBAwQI/8QAUhAAAQMDAwEEBQUKCAsJAAAAAQIDBAAFEQYSITEHE0FRFCJhcYEVMpGU0wgWIzNCVXOho9E1N2Jyk7GywRckNkNFUlR0gpKiJVNWY7PCw9Lw/8QAGAEBAAMBAAAAAAAAAAAAAAAAAAECBAP/xAAoEQEAAgEDAgUEAwAAAAAAAAAAARECAzFhEiEEE3Hh8CKRocFBgdH/2gAMAwEAAhEDEQA/ALxrlm3CHBLfpkpljvDtR3qwnceuBmugniqs17qTTl0uq7De7dc3VQXgrvIhSQCUjnGc4waiZp10dKdXKjxetS3Wx6gkm6xC7puSpCWJjKQr0fKUglePyd248/DPSuaI5fLZbnNNxpnpUl7Z8mXBXP4BWdyleakAe47kedM9gZRF3NaMvyJrCgS7Y7phClJzztyMp+jHPNd8V5hm3uNR1Ow2kJcSwt1P4S3NEp9IaOc+sCE7PPenGQKpcteWOOPaI+cx8ttjXq5odiac0qlc9EBxLdwubwG3hXrgE8FXXJ5/vqfR7jCekmKzLYckITuU2hYKkj2gdKrG4NLXbY0efdE6XsJRiPAbP+NyB4FeeQemRz1Oea49N3/SelLoBabdeFuSihjv3wlCVZPgCR4+ypjKt0Z6EamN4x34/c/4uaikoJIyRSquwCisKUEjJIA8zSe8TgHcnnpz1oF0UUlagkZJAHtoFUUjvE7QrIwfHNKBoM0UlSgkEkgD20JUFdCD7qBVFYJxSQ4lWdqknHXnpQLopKVBQyCCPYc0qgKKQXUZxvTnyzSgcmgzRSVKCc5OB5msIcSv5qgfPBoF0UUkqwMnpQKopDbiHBlC0qHmk5pdAUUkrSCASAT0BPWsg5oM0UlSwn5xAHtNYDqFHCVJJ8s0C6KwORSS4kEZUkZ8zQLopG8ZIyMjqM0ugKKKKAorBUAMk499JQ4lYyhSVD2HNAuiikqUEDKiAPaaBVFJStKs7VJVjrg0qgKKKKDRLdLUV5xCdykIUoJ8yB0qtm5GrnWflO7XKzabZdO7a+ylS+em4qPX41N9VTZVusEyVAbDkptv8ChSc7lngDHjyarJUKPapjHy8yvU2rZSdyIS1bm2M8859UDp4e7A5qubZ4bGJiZ7fPxXqc3LtAuBSxOumn72oLHdlhXochCvNtRUQVeWCn306lpS1KeW4pS0lO5b7fBUn8Wp1A6uJzxt4X6uOnDdGn3ebJdiokNPrZwh+Na4CFNMHxSp11QSceIHNPbNknpaSgNRk+r6qkjYlA8toJIHThKgD7Oc1NSengyOz4dtlOn020wZqgA5Nuzgfluc55bSRsT4gZAGeg6Vku6kuDK3rHqWw3wJ59H9HSn4cE4+JFKuUm6WNHrviBFQoIS67bWnIvXx7pe5A9qqZ5TFvu89EG5QmtP6hd9aFcICj3MrjqFJx19vPTnwqJdtPGN/f3+2yztNTZk+zRpNyjejS1pPes4I2KBII591Oo6VFdATLvItkmNqBG2dCkqjqWB+MASkhXHBzu6ipV4V1/hg1MenOYR/tCZXI0NfWmmy4tUF3ahIySdp6CuO3fJ0u0aU7hMZ1tvu1MhISdmGVDIx0x0qQzWZi1JMSSyyPyu8YK8/9QpuatsuM6pxqVbWnHPnKTA2lZ9uHOaK0faadV9x97V0Mnu+5ERwr7zG3G09c1n0e7dPlGJn/c1faVhyJdFpKXJ8NST1CoRIP7SosrlBlxntNOxNMyw5MskyUyq1PueuY6kuJWWFHxACSUk+Ax4VZwwOmKaVQrmoJCpsIhJBAMEnBHT/ADlK9Hu2M/KMT6mr7Sllct1+2/Idw342+iuZz/NNMvZeEjs/sO0AD0NB48/GnNUW6rBSqfDUkjBBhE5/aUIh3RtAS3OhpSOgEIjH7SllcnUgH3VXv+S2up8KM2lLepGu/ihKeBKR6rnHuUlZ9yql3o92/OMT6mr7Skqh3NakrXOglSPmqMIkpz1we84pZXLttsJi3QmYcVtKGWkBKQBjp/fXTxTX6PdvzjE+pq+0oMe7DrcYn1NX2lCuUO0+zGXf9Tl1EAsN3xC1F4eskhtsgo9u7H66sVNM3ybP3BRk28qBzn0A5znr+Mrb6Ndh/pGJ9TV9pS+CuXD2ihB0JqDfg/8AZ73Xz2HH66iuj5DLeqbYuWlu399ZmkQu7Vlu4AhKioq49dPgnBOFEgmpuqJdHEbVToageoMInP7StL8WYy0C/cLchpvBBXCwlGPe5xQrk9gjzqPa6gfKun3YAnpgrkOtpbeWjcgqCgoJUPFKsYI8c456VzRr/GlSfRY2q7G6/wD902lJV9AdpzXEubzZSufCcbUOhhEgj+k5oVyaNF3Ca5dbrb7pb4jM6KlouSYSiWXwoHacH5quORzwRUvpmjW64Rkd3GlQGUZztbgFI+gOVtMe7Z5uMT6mr7Sllco7qVLR7StKFYQVhiUU5xnonpU1GKaTCualpWqbCUtPAUYRJHuPeUr0e7fnGJ9TV9pSyuXTcocaXHIktNupbytIcGQFAHBxUQ7JIdvVpC3TGGI5ebL6EOoSnISXDkAjwOB9AqTGLdiCFT4hB6gwlc/tKS3EuiBhudCSPJMIjn+kpZXJ2HSozr+xM3mwOrLncTIJ9LiSkpBUy6j1geeo4wRTkY93H+kYn1NX2lYXFuq0lK58MpIwQYSuf2lLK5cOilJultY1G+2yJtzYbWsoA9RGPVQDjJAyTz4k+ypJTS3EuiEhCJ0JKR4JhEAftKz6PdvzhE+pq+0pZXJ1opq7i7Z/hGJ9TV9pR6PdvzjE+pq+0pZXKP8AaP3qzZGX1KFoduCEXEfkqQQdoX/IKsA+B8eKTdtrWvrAix7Uuqbd+UEMY2ej7fVLgHHzxhOf5WPGpCuJdVJUlc+GpJGCDCP2lao9unRklEaTb2UnkhqBtB+hyhXJ6qGdr237yHyop4lRsFXT8cin/wBGu+M/KMT6mr7SsLh3RwYcnQ1DrhUEn/5KWVy2WqKuOZCnGYzanXAoGOnalYCQATnx4x8BTlXHCZlthQlyGnc4292yW9v/AFHNdlSgUUUUCHG0rThQBxyAfOondY9isky6T5k6NDuN0bKUPPrCCAltKAEk+HAJ99d0rV9lZjOPNy0v7GA+EtEHcgnAwTxnPhnNRy/T03+6wLb34baF2XHUqM4CtbYjqWD445qJ2d9LDKMu9xDXGgafnst2yz3aM7b4MJajDYf9V5w9VubeSB7fFXsrbp64Sk9m0h9MuSpxhpxLbyAlxSQnIG1ROFDHRRxx16U4aUgi2asvdvaeedYajRVo75QUQVF3PIA8hUVujaUWvVsNsbWTfWEd0nhO1Rb3DHkc8++q94d4iMp6fSfn3ddgYgWm22OfMu0eNGmsqROYfk72pQKCd2VcFYURkp4IJ6gCnSzwNL3KGxZ4FziS1w5RlxO6dStbIDm8AeSRkJ91OGsoqHYVohIUtlp2a00e5wCEYPA4wKZVOJ0ffri3HeW8hMGM4lElwZJW8pCsEAdAAfhTZF+ZFxPf3WIhsJycDJ648a2CmGPqq0uPqZXJShYkqjp3KGFqSgLJBHhg9TjkYp4hymJsVqVFcS6w8gLbWk8KSehFXZJxmN0d7Sr/ACNNaNn3OGAZCEpQ2T0SpSgkK+Gc1FeyixW2/wClm71elrutxlOL79yU4pfdEKICQCfV4x09nsqwr9aYl8tEm2T0FUeQgoXjgj2g+BHUVR8vs81xoea9O0dOXKik52sqwtSR0C2zwojzGfh0oqspVlf03qCHPhXKaLEA8ZkR+QVtRvwZIcG45CcjG3kAkEYqI2vUt57T9UyINumv2vTkP1nnIyi28+nPqjd1G7HQY4z51Fbv2tXK66Su1ivkMNXB1PdB9pBR0UN6VoJ4OARx59Kln3NyUCx3hefwhlpCvcEcf1mgnT2hLC5D7hDEhpQHEhqS4HgR0O/OSffUFs+sLvovWg0nq2WqdBdKREuDo/CBKjhBUc8jIIJPIIznFXD4cVQv3SrbQudjdCR3qmHUqV4lIUnaPpKvpoNZdmu9uRshudxTbfSyTGExzZt7rftxu6Z8PLir+wAnA6AV54tClL+6AjLWSVFYKieufRa9EUFV9o1ruVw19p23W29XK3tXBt0yjGlLSAlvByEg4BIOM48s1r7VbIjTeiX7jarleW5jbjSQ6u6yFcFWDwV4/VUjvCd/app7/wAu3SlfSpArh7ef4uZf6dn+2KBv7LLI1qDREK53W4Xl2Y6t0LcF1kJztWoDgLx0AqDymbxE7WGdMnUl7XAXKRjM93cWyNxSSFe8ZqzOwz+LW2/pHv8A1VVXup3nGO3yO4xHVJcS42UtIUElR2HjJ4FBf6EJQhKEj1UjAyc157v79x/w2CyMXa4ogOz4+9lMtxKdikoWtIAVwDk1cPy/e/8AwlO+tMf/AGql1vvTPugGHZMVcZ1U1kqYWoKKcNJ6kceGaC5Nfaui6K0+ZjiO8fWe6isD/OLx4nwAAyT/AHkVVmibFd+1Oe9edXTJKrQyva2whZQ26rxSgA8JHGT1OevBpj7e7u7O105BUohm3MobQnw3LSFk/QpI/wCGr37P7ei2aLs0VCQCIbal48VqSFKP0k0HMvs70eqMWPvfghJTjcGwFf8AN1qDx7fcOzfWrW67THdKvRpD/dOrKw2W2yrZg556YIwT05wauKoFrxSrpfrRao1rXcjCdTcJbaFhJQkbg2MkgesoZx5JNBD9Aahvlr7Tp9o1S8oLuaO9Q2VqWltZ9dKUZ6DaVJxjqBU57Wm3Boe4TI0uVEkxUh1p6M8ptWQeh2kZBBIwff1FV32yMXZUm3asaskq3SIC0NqecdbWDhW5s4ST0VkfECpprq8R792PzLrEUFNSYqV8HO05AKfeDkfCgaeyW0t6m0YmdeZ11kSVSFpLnym+k4B46Lpout1v3Z12hwrei6TLjZJ6kFLM50uqQlStpAUecpPI8Oec81t7M9UPaX7MjOcssyZCakuFb0daDsyepSTkD24pWlIcftR1V99F0mNoRblpS1amidzYByhSyeoJ5464x4YoH/tR7Q5GnZEexWBpL16lbcFYyloKOE+9RPTy6mnjT2h2m4KHdSypN2ubqQp9yRIWpCFHkpQnICUgk4wKp4LXK7fSZgJIvBQAr/VTwn9QTXpNNBUuv4N40AwNRaTuD/oCFhMu3SnVPM+scBSQTkDJAIBHh7q2a01I3qLsne1JZZUuHIZUj8Q+ttbS96UrQraRnhR6+w1Ne0NLa9D31L3CPQXST/wmqI0ip09j2sEn8UHmSP52U5/UBQWr2HmRL0Yi4zpsuXKfecCnJEhbmEpOABuJx08Kd+1ELb0NdZLEiRHfjs9607HeU2pKgR4pI8+lNXYP/FxD/Tvf2zTv2qfxeX7/AHY/1igj/Y/GcvOgDIuk+fIfluuJW6uY4VoCVEDardlPwqtrfqrU+i76xcp0qdcbLIeeZSmRJU6FoQspUBuPCxj41aPYR/FxC/Tvf2zSNM6dg6o7O37XcUEtuTZZQtPCm1iQ5hST5j/91oJxabnEvFtj3CA6HYshAW2scZB8x4H2VCzGfPbL3Hp8/wBCFnE30USnO673vC3ynO3oM46Z5qu9G365dluq3tN6hI+S3V7ivwRnIS6j+ScYI/dzbEYId7UJMhCgpIsLACgcghT7p/uoOrXE+VGtCYNtXi5XNwRIh3bdilAlS8+ASkKV8AOtQTsK1LLeXdNN3p51dwiOKdSX3CtZGdq05Ofmqx9Psp8TdrjcNay7pCtEq42+3oVBjFl1tKO9yC8s7iCSMJQCPJVV9qaXP0l2nwdVPWqRbok5YD7Tq0KyMBLmNhPhhXPj7KD0GOazSGVodaS42oKQobgoeINLoCiiigqmNbVixJbKY+/5Bjoz3zfzg4cnOen8rp7acHmEs6ogna2N1+dKdhSTt9FVxx09xqQ6pvNv05CZdejB1Tq0tIaQjcducqOB+SlOTTZKkPahvDjFnuHoVuhJ3yJ0dttRdeUAQlKlAgYTySPMCqVENkZ5Z3lMdpttQ8+xq/U7sRLCn0QYZSH3ChHHe/OUASBj2VGG41yuukr9d24janJdxRNZaaWpQdQ0U5KSQCQdhI45rsszN6cbmagh3T0iEtzu2WLmoBMphI27isD1SpWSk4IwfbT6xqmalCmEaWnKcaOxSWH46m0kcYz3gI6eIHupvum5wn6YiZ7fhyybi/dbbp6bITFHfXJpTfozxcSUkHByUg58xiuXVjHf6kuiEJbKhbYJBWoJx/jK88ngVrvMXUVwt705lbMD5PcDibbAcClqxgr3qxgL2HgAdT15rezKdtnydeVXV27WKcEtvKlNt7mAr8WvcEg4CvVIPTOfCkpjGu+M/wBfopqBtvSFlDGz5ZfVjejO0xwBxnrnw6+PSpHoZpbGj7Ky5t3ohNJVtWFDISOhHB94rmsGorbebpcIUdLRVFcJacGCH04wpaT44UFJJHlUjaQltAShISkDAAGAKtEM+plltlCPa8us6x2Zq52+O/J9GlNqfZZRuUtnOF8ewHOfAgZ4pwsd9tl+gomWyW0+0oDOD6yD5KHVJ9hpzIB6imibpXT098yJ1jtsh4jBcdioUo/EipcVSdoFhh677TIcCxkLDLIF1lx8KS0ATjKum7Axj9xpGhVy+y3Vsy06ibW1Z55Hc3Aj8DlOdqirwyOD5HHGOau2DAh25hLECKxGZTwG2WwhI+Ara8wy+2W32kOIPVK0gg/A0HM/dbfGgGdImxm4gTuL6nUhGPPPSqdVZpXarrtu9PR3mdMQgltpb6Sn0pKSVHak+CieT5Y8eBarOkdNsSBIYsFsbfBJDiYiAoH34p5SlKQAlIAAwAB0oPP+tmZmje2BrVEuK4u2OPocDyASAkoCFjpwoZJA8eKueJqzT8uImUxerepkjO70lAx78ninZ5lp9stvNocQeqVpBB+FNCdIaaS+H02C1h4HcHBERuz55xQMNpkI1Lr03qBldqt8FUVuTj1JDi1Aq2HxCQkc9Mn2Vw9vb7bfZ6+04tKVuyGktpJ5UQrJx58AmrEQ222gIbQlKRwEpGAK1vxI0kgyI7TpT07xAVj6aCA9hElp3s7iNNLSpbL7yHEg8pJWVAH4KB+NVzcLhHc+6BTI9IaLKJyGgvcNoIQEkZ/nZHvr0IxDixyox4zLRUMKKEBOforV8l27GPQIv9Cn91B1k+rmvOcifFP3QQlekNhj5RS33gUCNwQEYz/O4r0ZtG3bgY6YrkFqtwGBAi4/Qp/dQea+3OA9F7Q5r7gw3MbadaPhgICD+tB+kVf3Z5NTcNEWOQF71ehNIWf5SUhKv1g0xdrehRq2ypdgpxc4CVKjAcBxJHLZ8OcDB8D7zUE7G9bt6bdf0rqQqhAO7o63xsDSz85C89M9QT7fMUF43CbHt8N6ZMeQzHZQVuOLOAkCoj2XXFu/wbpf+8St2fcHMJzyy0gBLaCPD1Ru96iamDjUeW0A82082cEBYCgfbTHfbxadMtobbTGany1paixkAJU8skAcDnaCRk+AoHDUlqZvlim2yTju5LKkEn8k+B+Bwa84af1QiJ2fak0rcXkocA7yKCQQVbwFoBHt5Hx8q9PKQh1stupC0kYUFDg1z/JVu/2CL/Qp/dQV12COxpWgXIe5twpkupdaPOArzHkRUJ1TYbv2WasTftOtrctTqj6uCUoQfnNLPgPI/wB45v8AZgxGHO8YisNrxjchsA/qrcttDiSlxCVJPUKGQaDz3qyKNSy4vaDogKffaU25PgpyXmXEYwdo5IIGDjwGecnFz6S1VbdT2xuXBfQHdoD8dSgHGV+KVDr18fGnaNb4UValxojDKldVNthJP0VxT9M2G5PB64WW3yXR+W9GQs/SRQQftU1Au7QXNI6XBn3WYQiQI5ChHbzlW89E56c+Gaa9Sabj6J7FLhbVuJVKfU2t9zP4x1S0jA9gA+gZ86tmDb4VuZDMCIxGaAwEMthAA9wpb8SNIKTIjtOlPzStAVj6aCtOxG9WqJoCOzJuUNl1t94rbdfSlSQVZGQT5VjtB1lbLzpzUUK1S2JEaLBHfvoUChTjiwG0pV4nhXT2VZAt0IDAhx8fok/urHyXb8EegxsEgkd0nkjOPD2n6aCA9hUuOns5aHfIJYfe70bh6nrZ58uCDTn2STGJekt8d1LgE2UTtIOMvLUP1EH41KxbIAbW2IUcIcAC0hpOFAefHNZi22DDWVxIbDClDBLbYSSPhQRrtI0RG1lZlNYQ3cGQVRXz+SfFJ/knx+mqX0lqqdoyLqJm7uOIusWG3BhR3uVIO9ZwPNKSoqznoRjwr0ueetcztvhPLK3okdxZ6qW2CTQN+kLbFtGmrdBgbCw0wnapGMKJ5J48ySfjUd7ZrI1eNCzXFlIegD0tpSj/AKoO4fFJI+ipuyy0w2G2G0NoHRKE4A+FYkR2JKAiQy26gHIStIUM+fNBW3YTqpu76WRaH3czbYNhCuCpok7CPPA9X4DPXmZXDUseDMMYx33VJOFqbCcJPq8ckc+uj/mHjxTk1boLK0rahx0LT0UloAimm46bTLuPpjUgsrKtxJRvKFYSCpBJ9UkISOQRx05OQz9+Nh/OTH66K5vvE0//ALI79Zc/fRQcd7t93ialN8jQW7uwY4joi96GlsAnKynd6qirjOcHAxnziN7tDXcoLtnf07bXXQHGkyy4uSTklpphpRTlQB58s8VbrvQe+uSX+Oi/p/8A2qqJhow15xrsrg3aTAeKZg+TGi4haLZeDiOkpI2FqQnhPQEoVnB/XuaclllxRsTrqnF71ON3SOptZKVAkkkEg7yeU9eQKmmo/wCDX/0Z/qrzJO/hOR+lV/XXLPLppu8LoR4i52+esLidvUuY/wB1GkID2Uh2BZHDJedKRwlx8gJb9pxkgda44NqTImSyzZ5Epor3zLKqaplyKtWdwAJCHWyQSDx448qmvZ5/kxD/AEaf6qem/wCEHP0Q/tGrUzZ6vldURGyKx7bd7ndLU9Gs7Vgh2xR2lbqFuONkYLQQj1UpPHJPUA4qeDpWtPX4mtifmirxDLnnOVM0UUVKgooooCiiigKKKKAooooCiiigKKKKApg1Jo2w6mRi725p5zGA8BtcT7lDBp/ooIPb+zdm2fg4GpdQx4o6RUTPwaRjGB6uQPjTzZtH2e0SzNYjrfnK4MuW6p53HkFLJIHsFP8ARQYAxWaKKAooooCiiigKKKKAooooCiiigKKKKAooooCiiigKKKKD/9k="/>
          <p:cNvSpPr>
            <a:spLocks noChangeAspect="1" noChangeArrowheads="1"/>
          </p:cNvSpPr>
          <p:nvPr/>
        </p:nvSpPr>
        <p:spPr bwMode="auto">
          <a:xfrm>
            <a:off x="155575" y="-136525"/>
            <a:ext cx="11620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4" name="AutoShape 16" descr="data:image/jpeg;base64,/9j/4AAQSkZJRgABAQAAAQABAAD/2wBDAAkGBwgHBgkIBwgKCgkLDRYPDQwMDRsUFRAWIB0iIiAdHx8kKDQsJCYxJx8fLT0tMTU3Ojo6Iys/RD84QzQ5Ojf/2wBDAQoKCg0MDRoPDxo3JR8lNzc3Nzc3Nzc3Nzc3Nzc3Nzc3Nzc3Nzc3Nzc3Nzc3Nzc3Nzc3Nzc3Nzc3Nzc3Nzc3Nzf/wAARCABJAWEDASIAAhEBAxEB/8QAHAAAAQQDAQAAAAAAAAAAAAAAAAIFBgcBAwQI/8QAUhAAAQMDAwEEBQUKCAsJAAAAAQIDBAAFEQYSITEHE0FRFCJhcYEVMpGU0wgWIzNCVXOho9E1N2Jyk7GywRckNkNFUlR0gpKiJVNWY7PCw9Lw/8QAGAEBAAMBAAAAAAAAAAAAAAAAAAECBAP/xAAoEQEAAgEDAgUEAwAAAAAAAAAAARECAzFhEiEEE3Hh8CKRocFBgdH/2gAMAwEAAhEDEQA/ALxrlm3CHBLfpkpljvDtR3qwnceuBmugniqs17qTTl0uq7De7dc3VQXgrvIhSQCUjnGc4waiZp10dKdXKjxetS3Wx6gkm6xC7puSpCWJjKQr0fKUglePyd248/DPSuaI5fLZbnNNxpnpUl7Z8mXBXP4BWdyleakAe47kedM9gZRF3NaMvyJrCgS7Y7phClJzztyMp+jHPNd8V5hm3uNR1Ow2kJcSwt1P4S3NEp9IaOc+sCE7PPenGQKpcteWOOPaI+cx8ttjXq5odiac0qlc9EBxLdwubwG3hXrgE8FXXJ5/vqfR7jCekmKzLYckITuU2hYKkj2gdKrG4NLXbY0efdE6XsJRiPAbP+NyB4FeeQemRz1Oea49N3/SelLoBabdeFuSihjv3wlCVZPgCR4+ypjKt0Z6EamN4x34/c/4uaikoJIyRSquwCisKUEjJIA8zSe8TgHcnnpz1oF0UUlagkZJAHtoFUUjvE7QrIwfHNKBoM0UlSgkEkgD20JUFdCD7qBVFYJxSQ4lWdqknHXnpQLopKVBQyCCPYc0qgKKQXUZxvTnyzSgcmgzRSVKCc5OB5msIcSv5qgfPBoF0UUkqwMnpQKopDbiHBlC0qHmk5pdAUUkrSCASAT0BPWsg5oM0UlSwn5xAHtNYDqFHCVJJ8s0C6KwORSS4kEZUkZ8zQLopG8ZIyMjqM0ugKKKKAorBUAMk499JQ4lYyhSVD2HNAuiikqUEDKiAPaaBVFJStKs7VJVjrg0qgKKKKDRLdLUV5xCdykIUoJ8yB0qtm5GrnWflO7XKzabZdO7a+ylS+em4qPX41N9VTZVusEyVAbDkptv8ChSc7lngDHjyarJUKPapjHy8yvU2rZSdyIS1bm2M8859UDp4e7A5qubZ4bGJiZ7fPxXqc3LtAuBSxOumn72oLHdlhXochCvNtRUQVeWCn306lpS1KeW4pS0lO5b7fBUn8Wp1A6uJzxt4X6uOnDdGn3ebJdiokNPrZwh+Na4CFNMHxSp11QSceIHNPbNknpaSgNRk+r6qkjYlA8toJIHThKgD7Oc1NSengyOz4dtlOn020wZqgA5Nuzgfluc55bSRsT4gZAGeg6Vku6kuDK3rHqWw3wJ59H9HSn4cE4+JFKuUm6WNHrviBFQoIS67bWnIvXx7pe5A9qqZ5TFvu89EG5QmtP6hd9aFcICj3MrjqFJx19vPTnwqJdtPGN/f3+2yztNTZk+zRpNyjejS1pPes4I2KBII591Oo6VFdATLvItkmNqBG2dCkqjqWB+MASkhXHBzu6ipV4V1/hg1MenOYR/tCZXI0NfWmmy4tUF3ahIySdp6CuO3fJ0u0aU7hMZ1tvu1MhISdmGVDIx0x0qQzWZi1JMSSyyPyu8YK8/9QpuatsuM6pxqVbWnHPnKTA2lZ9uHOaK0faadV9x97V0Mnu+5ERwr7zG3G09c1n0e7dPlGJn/c1faVhyJdFpKXJ8NST1CoRIP7SosrlBlxntNOxNMyw5MskyUyq1PueuY6kuJWWFHxACSUk+Ax4VZwwOmKaVQrmoJCpsIhJBAMEnBHT/ADlK9Hu2M/KMT6mr7Sllct1+2/Idw342+iuZz/NNMvZeEjs/sO0AD0NB48/GnNUW6rBSqfDUkjBBhE5/aUIh3RtAS3OhpSOgEIjH7SllcnUgH3VXv+S2up8KM2lLepGu/ihKeBKR6rnHuUlZ9yql3o92/OMT6mr7Skqh3NakrXOglSPmqMIkpz1we84pZXLttsJi3QmYcVtKGWkBKQBjp/fXTxTX6PdvzjE+pq+0oMe7DrcYn1NX2lCuUO0+zGXf9Tl1EAsN3xC1F4eskhtsgo9u7H66sVNM3ybP3BRk28qBzn0A5znr+Mrb6Ndh/pGJ9TV9pS+CuXD2ihB0JqDfg/8AZ73Xz2HH66iuj5DLeqbYuWlu399ZmkQu7Vlu4AhKioq49dPgnBOFEgmpuqJdHEbVToageoMInP7StL8WYy0C/cLchpvBBXCwlGPe5xQrk9gjzqPa6gfKun3YAnpgrkOtpbeWjcgqCgoJUPFKsYI8c456VzRr/GlSfRY2q7G6/wD902lJV9AdpzXEubzZSufCcbUOhhEgj+k5oVyaNF3Ca5dbrb7pb4jM6KlouSYSiWXwoHacH5quORzwRUvpmjW64Rkd3GlQGUZztbgFI+gOVtMe7Z5uMT6mr7Sllco7qVLR7StKFYQVhiUU5xnonpU1GKaTCualpWqbCUtPAUYRJHuPeUr0e7fnGJ9TV9pSyuXTcocaXHIktNupbytIcGQFAHBxUQ7JIdvVpC3TGGI5ebL6EOoSnISXDkAjwOB9AqTGLdiCFT4hB6gwlc/tKS3EuiBhudCSPJMIjn+kpZXJ2HSozr+xM3mwOrLncTIJ9LiSkpBUy6j1geeo4wRTkY93H+kYn1NX2lYXFuq0lK58MpIwQYSuf2lLK5cOilJultY1G+2yJtzYbWsoA9RGPVQDjJAyTz4k+ypJTS3EuiEhCJ0JKR4JhEAftKz6PdvzhE+pq+0pZXJ1opq7i7Z/hGJ9TV9pR6PdvzjE+pq+0pZXKP8AaP3qzZGX1KFoduCEXEfkqQQdoX/IKsA+B8eKTdtrWvrAix7Uuqbd+UEMY2ej7fVLgHHzxhOf5WPGpCuJdVJUlc+GpJGCDCP2lao9unRklEaTb2UnkhqBtB+hyhXJ6qGdr237yHyop4lRsFXT8cin/wBGu+M/KMT6mr7SsLh3RwYcnQ1DrhUEn/5KWVy2WqKuOZCnGYzanXAoGOnalYCQATnx4x8BTlXHCZlthQlyGnc4292yW9v/AFHNdlSgUUUUCHG0rThQBxyAfOondY9isky6T5k6NDuN0bKUPPrCCAltKAEk+HAJ99d0rV9lZjOPNy0v7GA+EtEHcgnAwTxnPhnNRy/T03+6wLb34baF2XHUqM4CtbYjqWD445qJ2d9LDKMu9xDXGgafnst2yz3aM7b4MJajDYf9V5w9VubeSB7fFXsrbp64Sk9m0h9MuSpxhpxLbyAlxSQnIG1ROFDHRRxx16U4aUgi2asvdvaeedYajRVo75QUQVF3PIA8hUVujaUWvVsNsbWTfWEd0nhO1Rb3DHkc8++q94d4iMp6fSfn3ddgYgWm22OfMu0eNGmsqROYfk72pQKCd2VcFYURkp4IJ6gCnSzwNL3KGxZ4FziS1w5RlxO6dStbIDm8AeSRkJ91OGsoqHYVohIUtlp2a00e5wCEYPA4wKZVOJ0ffri3HeW8hMGM4lElwZJW8pCsEAdAAfhTZF+ZFxPf3WIhsJycDJ648a2CmGPqq0uPqZXJShYkqjp3KGFqSgLJBHhg9TjkYp4hymJsVqVFcS6w8gLbWk8KSehFXZJxmN0d7Sr/ACNNaNn3OGAZCEpQ2T0SpSgkK+Gc1FeyixW2/wClm71elrutxlOL79yU4pfdEKICQCfV4x09nsqwr9aYl8tEm2T0FUeQgoXjgj2g+BHUVR8vs81xoea9O0dOXKik52sqwtSR0C2zwojzGfh0oqspVlf03qCHPhXKaLEA8ZkR+QVtRvwZIcG45CcjG3kAkEYqI2vUt57T9UyINumv2vTkP1nnIyi28+nPqjd1G7HQY4z51Fbv2tXK66Su1ivkMNXB1PdB9pBR0UN6VoJ4OARx59Kln3NyUCx3hefwhlpCvcEcf1mgnT2hLC5D7hDEhpQHEhqS4HgR0O/OSffUFs+sLvovWg0nq2WqdBdKREuDo/CBKjhBUc8jIIJPIIznFXD4cVQv3SrbQudjdCR3qmHUqV4lIUnaPpKvpoNZdmu9uRshudxTbfSyTGExzZt7rftxu6Z8PLir+wAnA6AV54tClL+6AjLWSVFYKieufRa9EUFV9o1ruVw19p23W29XK3tXBt0yjGlLSAlvByEg4BIOM48s1r7VbIjTeiX7jarleW5jbjSQ6u6yFcFWDwV4/VUjvCd/app7/wAu3SlfSpArh7ef4uZf6dn+2KBv7LLI1qDREK53W4Xl2Y6t0LcF1kJztWoDgLx0AqDymbxE7WGdMnUl7XAXKRjM93cWyNxSSFe8ZqzOwz+LW2/pHv8A1VVXup3nGO3yO4xHVJcS42UtIUElR2HjJ4FBf6EJQhKEj1UjAyc157v79x/w2CyMXa4ogOz4+9lMtxKdikoWtIAVwDk1cPy/e/8AwlO+tMf/AGql1vvTPugGHZMVcZ1U1kqYWoKKcNJ6kceGaC5Nfaui6K0+ZjiO8fWe6isD/OLx4nwAAyT/AHkVVmibFd+1Oe9edXTJKrQyva2whZQ26rxSgA8JHGT1OevBpj7e7u7O105BUohm3MobQnw3LSFk/QpI/wCGr37P7ei2aLs0VCQCIbal48VqSFKP0k0HMvs70eqMWPvfghJTjcGwFf8AN1qDx7fcOzfWrW67THdKvRpD/dOrKw2W2yrZg556YIwT05wauKoFrxSrpfrRao1rXcjCdTcJbaFhJQkbg2MkgesoZx5JNBD9Aahvlr7Tp9o1S8oLuaO9Q2VqWltZ9dKUZ6DaVJxjqBU57Wm3Boe4TI0uVEkxUh1p6M8ptWQeh2kZBBIwff1FV32yMXZUm3asaskq3SIC0NqecdbWDhW5s4ST0VkfECpprq8R792PzLrEUFNSYqV8HO05AKfeDkfCgaeyW0t6m0YmdeZ11kSVSFpLnym+k4B46Lpout1v3Z12hwrei6TLjZJ6kFLM50uqQlStpAUecpPI8Oec81t7M9UPaX7MjOcssyZCakuFb0daDsyepSTkD24pWlIcftR1V99F0mNoRblpS1amidzYByhSyeoJ5464x4YoH/tR7Q5GnZEexWBpL16lbcFYyloKOE+9RPTy6mnjT2h2m4KHdSypN2ubqQp9yRIWpCFHkpQnICUgk4wKp4LXK7fSZgJIvBQAr/VTwn9QTXpNNBUuv4N40AwNRaTuD/oCFhMu3SnVPM+scBSQTkDJAIBHh7q2a01I3qLsne1JZZUuHIZUj8Q+ttbS96UrQraRnhR6+w1Ne0NLa9D31L3CPQXST/wmqI0ip09j2sEn8UHmSP52U5/UBQWr2HmRL0Yi4zpsuXKfecCnJEhbmEpOABuJx08Kd+1ELb0NdZLEiRHfjs9607HeU2pKgR4pI8+lNXYP/FxD/Tvf2zTv2qfxeX7/AHY/1igj/Y/GcvOgDIuk+fIfluuJW6uY4VoCVEDardlPwqtrfqrU+i76xcp0qdcbLIeeZSmRJU6FoQspUBuPCxj41aPYR/FxC/Tvf2zSNM6dg6o7O37XcUEtuTZZQtPCm1iQ5hST5j/91oJxabnEvFtj3CA6HYshAW2scZB8x4H2VCzGfPbL3Hp8/wBCFnE30USnO673vC3ynO3oM46Z5qu9G365dluq3tN6hI+S3V7ivwRnIS6j+ScYI/dzbEYId7UJMhCgpIsLACgcghT7p/uoOrXE+VGtCYNtXi5XNwRIh3bdilAlS8+ASkKV8AOtQTsK1LLeXdNN3p51dwiOKdSX3CtZGdq05Ofmqx9Psp8TdrjcNay7pCtEq42+3oVBjFl1tKO9yC8s7iCSMJQCPJVV9qaXP0l2nwdVPWqRbok5YD7Tq0KyMBLmNhPhhXPj7KD0GOazSGVodaS42oKQobgoeINLoCiiigqmNbVixJbKY+/5Bjoz3zfzg4cnOen8rp7acHmEs6ogna2N1+dKdhSTt9FVxx09xqQ6pvNv05CZdejB1Tq0tIaQjcducqOB+SlOTTZKkPahvDjFnuHoVuhJ3yJ0dttRdeUAQlKlAgYTySPMCqVENkZ5Z3lMdpttQ8+xq/U7sRLCn0QYZSH3ChHHe/OUASBj2VGG41yuukr9d24janJdxRNZaaWpQdQ0U5KSQCQdhI45rsszN6cbmagh3T0iEtzu2WLmoBMphI27isD1SpWSk4IwfbT6xqmalCmEaWnKcaOxSWH46m0kcYz3gI6eIHupvum5wn6YiZ7fhyybi/dbbp6bITFHfXJpTfozxcSUkHByUg58xiuXVjHf6kuiEJbKhbYJBWoJx/jK88ngVrvMXUVwt705lbMD5PcDibbAcClqxgr3qxgL2HgAdT15rezKdtnydeVXV27WKcEtvKlNt7mAr8WvcEg4CvVIPTOfCkpjGu+M/wBfopqBtvSFlDGz5ZfVjejO0xwBxnrnw6+PSpHoZpbGj7Ky5t3ohNJVtWFDISOhHB94rmsGorbebpcIUdLRVFcJacGCH04wpaT44UFJJHlUjaQltAShISkDAAGAKtEM+plltlCPa8us6x2Zq52+O/J9GlNqfZZRuUtnOF8ewHOfAgZ4pwsd9tl+gomWyW0+0oDOD6yD5KHVJ9hpzIB6imibpXT098yJ1jtsh4jBcdioUo/EipcVSdoFhh677TIcCxkLDLIF1lx8KS0ATjKum7Axj9xpGhVy+y3Vsy06ibW1Z55Hc3Aj8DlOdqirwyOD5HHGOau2DAh25hLECKxGZTwG2WwhI+Ara8wy+2W32kOIPVK0gg/A0HM/dbfGgGdImxm4gTuL6nUhGPPPSqdVZpXarrtu9PR3mdMQgltpb6Sn0pKSVHak+CieT5Y8eBarOkdNsSBIYsFsbfBJDiYiAoH34p5SlKQAlIAAwAB0oPP+tmZmje2BrVEuK4u2OPocDyASAkoCFjpwoZJA8eKueJqzT8uImUxerepkjO70lAx78ninZ5lp9stvNocQeqVpBB+FNCdIaaS+H02C1h4HcHBERuz55xQMNpkI1Lr03qBldqt8FUVuTj1JDi1Aq2HxCQkc9Mn2Vw9vb7bfZ6+04tKVuyGktpJ5UQrJx58AmrEQ222gIbQlKRwEpGAK1vxI0kgyI7TpT07xAVj6aCA9hElp3s7iNNLSpbL7yHEg8pJWVAH4KB+NVzcLhHc+6BTI9IaLKJyGgvcNoIQEkZ/nZHvr0IxDixyox4zLRUMKKEBOforV8l27GPQIv9Cn91B1k+rmvOcifFP3QQlekNhj5RS33gUCNwQEYz/O4r0ZtG3bgY6YrkFqtwGBAi4/Qp/dQea+3OA9F7Q5r7gw3MbadaPhgICD+tB+kVf3Z5NTcNEWOQF71ehNIWf5SUhKv1g0xdrehRq2ypdgpxc4CVKjAcBxJHLZ8OcDB8D7zUE7G9bt6bdf0rqQqhAO7o63xsDSz85C89M9QT7fMUF43CbHt8N6ZMeQzHZQVuOLOAkCoj2XXFu/wbpf+8St2fcHMJzyy0gBLaCPD1Ru96iamDjUeW0A82082cEBYCgfbTHfbxadMtobbTGany1paixkAJU8skAcDnaCRk+AoHDUlqZvlim2yTju5LKkEn8k+B+Bwa84af1QiJ2fak0rcXkocA7yKCQQVbwFoBHt5Hx8q9PKQh1stupC0kYUFDg1z/JVu/2CL/Qp/dQV12COxpWgXIe5twpkupdaPOArzHkRUJ1TYbv2WasTftOtrctTqj6uCUoQfnNLPgPI/wB45v8AZgxGHO8YisNrxjchsA/qrcttDiSlxCVJPUKGQaDz3qyKNSy4vaDogKffaU25PgpyXmXEYwdo5IIGDjwGecnFz6S1VbdT2xuXBfQHdoD8dSgHGV+KVDr18fGnaNb4UValxojDKldVNthJP0VxT9M2G5PB64WW3yXR+W9GQs/SRQQftU1Au7QXNI6XBn3WYQiQI5ChHbzlW89E56c+Gaa9Sabj6J7FLhbVuJVKfU2t9zP4x1S0jA9gA+gZ86tmDb4VuZDMCIxGaAwEMthAA9wpb8SNIKTIjtOlPzStAVj6aCtOxG9WqJoCOzJuUNl1t94rbdfSlSQVZGQT5VjtB1lbLzpzUUK1S2JEaLBHfvoUChTjiwG0pV4nhXT2VZAt0IDAhx8fok/urHyXb8EegxsEgkd0nkjOPD2n6aCA9hUuOns5aHfIJYfe70bh6nrZ58uCDTn2STGJekt8d1LgE2UTtIOMvLUP1EH41KxbIAbW2IUcIcAC0hpOFAefHNZi22DDWVxIbDClDBLbYSSPhQRrtI0RG1lZlNYQ3cGQVRXz+SfFJ/knx+mqX0lqqdoyLqJm7uOIusWG3BhR3uVIO9ZwPNKSoqznoRjwr0ueetcztvhPLK3okdxZ6qW2CTQN+kLbFtGmrdBgbCw0wnapGMKJ5J48ySfjUd7ZrI1eNCzXFlIegD0tpSj/AKoO4fFJI+ipuyy0w2G2G0NoHRKE4A+FYkR2JKAiQy26gHIStIUM+fNBW3YTqpu76WRaH3czbYNhCuCpok7CPPA9X4DPXmZXDUseDMMYx33VJOFqbCcJPq8ckc+uj/mHjxTk1boLK0rahx0LT0UloAimm46bTLuPpjUgsrKtxJRvKFYSCpBJ9UkISOQRx05OQz9+Nh/OTH66K5vvE0//ALI79Zc/fRQcd7t93ialN8jQW7uwY4joi96GlsAnKynd6qirjOcHAxnziN7tDXcoLtnf07bXXQHGkyy4uSTklpphpRTlQB58s8VbrvQe+uSX+Oi/p/8A2qqJhow15xrsrg3aTAeKZg+TGi4haLZeDiOkpI2FqQnhPQEoVnB/XuaclllxRsTrqnF71ON3SOptZKVAkkkEg7yeU9eQKmmo/wCDX/0Z/qrzJO/hOR+lV/XXLPLppu8LoR4i52+esLidvUuY/wB1GkID2Uh2BZHDJedKRwlx8gJb9pxkgda44NqTImSyzZ5Epor3zLKqaplyKtWdwAJCHWyQSDx448qmvZ5/kxD/AEaf6qem/wCEHP0Q/tGrUzZ6vldURGyKx7bd7ndLU9Gs7Vgh2xR2lbqFuONkYLQQj1UpPHJPUA4qeDpWtPX4mtifmirxDLnnOVM0UUVKgooooCiiigKKKKAooooCiiigKKKKApg1Jo2w6mRi725p5zGA8BtcT7lDBp/ooIPb+zdm2fg4GpdQx4o6RUTPwaRjGB6uQPjTzZtH2e0SzNYjrfnK4MuW6p53HkFLJIHsFP8ARQYAxWaKKAooooCiiigKKKKAooooCiiigKKKKAooooCiiigKKKKD/9k="/>
          <p:cNvSpPr>
            <a:spLocks noChangeAspect="1" noChangeArrowheads="1"/>
          </p:cNvSpPr>
          <p:nvPr/>
        </p:nvSpPr>
        <p:spPr bwMode="auto">
          <a:xfrm>
            <a:off x="155575" y="-136525"/>
            <a:ext cx="11620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5" name="AutoShape 18" descr="data:image/jpeg;base64,/9j/4AAQSkZJRgABAQAAAQABAAD/2wBDAAkGBwgHBgkIBwgKCgkLDRYPDQwMDRsUFRAWIB0iIiAdHx8kKDQsJCYxJx8fLT0tMTU3Ojo6Iys/RD84QzQ5Ojf/2wBDAQoKCg0MDRoPDxo3JR8lNzc3Nzc3Nzc3Nzc3Nzc3Nzc3Nzc3Nzc3Nzc3Nzc3Nzc3Nzc3Nzc3Nzc3Nzc3Nzc3Nzf/wAARCABJAWEDASIAAhEBAxEB/8QAHAAAAQQDAQAAAAAAAAAAAAAAAAIFBgcBAwQI/8QAUhAAAQMDAwEEBQUKCAsJAAAAAQIDBAAFEQYSITEHE0FRFCJhcYEVMpGU0wgWIzNCVXOho9E1N2Jyk7GywRckNkNFUlR0gpKiJVNWY7PCw9Lw/8QAGAEBAAMBAAAAAAAAAAAAAAAAAAECBAP/xAAoEQEAAgEDAgUEAwAAAAAAAAAAARECAzFhEiEEE3Hh8CKRocFBgdH/2gAMAwEAAhEDEQA/ALxrlm3CHBLfpkpljvDtR3qwnceuBmugniqs17qTTl0uq7De7dc3VQXgrvIhSQCUjnGc4waiZp10dKdXKjxetS3Wx6gkm6xC7puSpCWJjKQr0fKUglePyd248/DPSuaI5fLZbnNNxpnpUl7Z8mXBXP4BWdyleakAe47kedM9gZRF3NaMvyJrCgS7Y7phClJzztyMp+jHPNd8V5hm3uNR1Ow2kJcSwt1P4S3NEp9IaOc+sCE7PPenGQKpcteWOOPaI+cx8ttjXq5odiac0qlc9EBxLdwubwG3hXrgE8FXXJ5/vqfR7jCekmKzLYckITuU2hYKkj2gdKrG4NLXbY0efdE6XsJRiPAbP+NyB4FeeQemRz1Oea49N3/SelLoBabdeFuSihjv3wlCVZPgCR4+ypjKt0Z6EamN4x34/c/4uaikoJIyRSquwCisKUEjJIA8zSe8TgHcnnpz1oF0UUlagkZJAHtoFUUjvE7QrIwfHNKBoM0UlSgkEkgD20JUFdCD7qBVFYJxSQ4lWdqknHXnpQLopKVBQyCCPYc0qgKKQXUZxvTnyzSgcmgzRSVKCc5OB5msIcSv5qgfPBoF0UUkqwMnpQKopDbiHBlC0qHmk5pdAUUkrSCASAT0BPWsg5oM0UlSwn5xAHtNYDqFHCVJJ8s0C6KwORSS4kEZUkZ8zQLopG8ZIyMjqM0ugKKKKAorBUAMk499JQ4lYyhSVD2HNAuiikqUEDKiAPaaBVFJStKs7VJVjrg0qgKKKKDRLdLUV5xCdykIUoJ8yB0qtm5GrnWflO7XKzabZdO7a+ylS+em4qPX41N9VTZVusEyVAbDkptv8ChSc7lngDHjyarJUKPapjHy8yvU2rZSdyIS1bm2M8859UDp4e7A5qubZ4bGJiZ7fPxXqc3LtAuBSxOumn72oLHdlhXochCvNtRUQVeWCn306lpS1KeW4pS0lO5b7fBUn8Wp1A6uJzxt4X6uOnDdGn3ebJdiokNPrZwh+Na4CFNMHxSp11QSceIHNPbNknpaSgNRk+r6qkjYlA8toJIHThKgD7Oc1NSengyOz4dtlOn020wZqgA5Nuzgfluc55bSRsT4gZAGeg6Vku6kuDK3rHqWw3wJ59H9HSn4cE4+JFKuUm6WNHrviBFQoIS67bWnIvXx7pe5A9qqZ5TFvu89EG5QmtP6hd9aFcICj3MrjqFJx19vPTnwqJdtPGN/f3+2yztNTZk+zRpNyjejS1pPes4I2KBII591Oo6VFdATLvItkmNqBG2dCkqjqWB+MASkhXHBzu6ipV4V1/hg1MenOYR/tCZXI0NfWmmy4tUF3ahIySdp6CuO3fJ0u0aU7hMZ1tvu1MhISdmGVDIx0x0qQzWZi1JMSSyyPyu8YK8/9QpuatsuM6pxqVbWnHPnKTA2lZ9uHOaK0faadV9x97V0Mnu+5ERwr7zG3G09c1n0e7dPlGJn/c1faVhyJdFpKXJ8NST1CoRIP7SosrlBlxntNOxNMyw5MskyUyq1PueuY6kuJWWFHxACSUk+Ax4VZwwOmKaVQrmoJCpsIhJBAMEnBHT/ADlK9Hu2M/KMT6mr7Sllct1+2/Idw342+iuZz/NNMvZeEjs/sO0AD0NB48/GnNUW6rBSqfDUkjBBhE5/aUIh3RtAS3OhpSOgEIjH7SllcnUgH3VXv+S2up8KM2lLepGu/ihKeBKR6rnHuUlZ9yql3o92/OMT6mr7Skqh3NakrXOglSPmqMIkpz1we84pZXLttsJi3QmYcVtKGWkBKQBjp/fXTxTX6PdvzjE+pq+0oMe7DrcYn1NX2lCuUO0+zGXf9Tl1EAsN3xC1F4eskhtsgo9u7H66sVNM3ybP3BRk28qBzn0A5znr+Mrb6Ndh/pGJ9TV9pS+CuXD2ihB0JqDfg/8AZ73Xz2HH66iuj5DLeqbYuWlu399ZmkQu7Vlu4AhKioq49dPgnBOFEgmpuqJdHEbVToageoMInP7StL8WYy0C/cLchpvBBXCwlGPe5xQrk9gjzqPa6gfKun3YAnpgrkOtpbeWjcgqCgoJUPFKsYI8c456VzRr/GlSfRY2q7G6/wD902lJV9AdpzXEubzZSufCcbUOhhEgj+k5oVyaNF3Ca5dbrb7pb4jM6KlouSYSiWXwoHacH5quORzwRUvpmjW64Rkd3GlQGUZztbgFI+gOVtMe7Z5uMT6mr7Sllco7qVLR7StKFYQVhiUU5xnonpU1GKaTCualpWqbCUtPAUYRJHuPeUr0e7fnGJ9TV9pSyuXTcocaXHIktNupbytIcGQFAHBxUQ7JIdvVpC3TGGI5ebL6EOoSnISXDkAjwOB9AqTGLdiCFT4hB6gwlc/tKS3EuiBhudCSPJMIjn+kpZXJ2HSozr+xM3mwOrLncTIJ9LiSkpBUy6j1geeo4wRTkY93H+kYn1NX2lYXFuq0lK58MpIwQYSuf2lLK5cOilJultY1G+2yJtzYbWsoA9RGPVQDjJAyTz4k+ypJTS3EuiEhCJ0JKR4JhEAftKz6PdvzhE+pq+0pZXJ1opq7i7Z/hGJ9TV9pR6PdvzjE+pq+0pZXKP8AaP3qzZGX1KFoduCEXEfkqQQdoX/IKsA+B8eKTdtrWvrAix7Uuqbd+UEMY2ej7fVLgHHzxhOf5WPGpCuJdVJUlc+GpJGCDCP2lao9unRklEaTb2UnkhqBtB+hyhXJ6qGdr237yHyop4lRsFXT8cin/wBGu+M/KMT6mr7SsLh3RwYcnQ1DrhUEn/5KWVy2WqKuOZCnGYzanXAoGOnalYCQATnx4x8BTlXHCZlthQlyGnc4292yW9v/AFHNdlSgUUUUCHG0rThQBxyAfOondY9isky6T5k6NDuN0bKUPPrCCAltKAEk+HAJ99d0rV9lZjOPNy0v7GA+EtEHcgnAwTxnPhnNRy/T03+6wLb34baF2XHUqM4CtbYjqWD445qJ2d9LDKMu9xDXGgafnst2yz3aM7b4MJajDYf9V5w9VubeSB7fFXsrbp64Sk9m0h9MuSpxhpxLbyAlxSQnIG1ROFDHRRxx16U4aUgi2asvdvaeedYajRVo75QUQVF3PIA8hUVujaUWvVsNsbWTfWEd0nhO1Rb3DHkc8++q94d4iMp6fSfn3ddgYgWm22OfMu0eNGmsqROYfk72pQKCd2VcFYURkp4IJ6gCnSzwNL3KGxZ4FziS1w5RlxO6dStbIDm8AeSRkJ91OGsoqHYVohIUtlp2a00e5wCEYPA4wKZVOJ0ffri3HeW8hMGM4lElwZJW8pCsEAdAAfhTZF+ZFxPf3WIhsJycDJ648a2CmGPqq0uPqZXJShYkqjp3KGFqSgLJBHhg9TjkYp4hymJsVqVFcS6w8gLbWk8KSehFXZJxmN0d7Sr/ACNNaNn3OGAZCEpQ2T0SpSgkK+Gc1FeyixW2/wClm71elrutxlOL79yU4pfdEKICQCfV4x09nsqwr9aYl8tEm2T0FUeQgoXjgj2g+BHUVR8vs81xoea9O0dOXKik52sqwtSR0C2zwojzGfh0oqspVlf03qCHPhXKaLEA8ZkR+QVtRvwZIcG45CcjG3kAkEYqI2vUt57T9UyINumv2vTkP1nnIyi28+nPqjd1G7HQY4z51Fbv2tXK66Su1ivkMNXB1PdB9pBR0UN6VoJ4OARx59Kln3NyUCx3hefwhlpCvcEcf1mgnT2hLC5D7hDEhpQHEhqS4HgR0O/OSffUFs+sLvovWg0nq2WqdBdKREuDo/CBKjhBUc8jIIJPIIznFXD4cVQv3SrbQudjdCR3qmHUqV4lIUnaPpKvpoNZdmu9uRshudxTbfSyTGExzZt7rftxu6Z8PLir+wAnA6AV54tClL+6AjLWSVFYKieufRa9EUFV9o1ruVw19p23W29XK3tXBt0yjGlLSAlvByEg4BIOM48s1r7VbIjTeiX7jarleW5jbjSQ6u6yFcFWDwV4/VUjvCd/app7/wAu3SlfSpArh7ef4uZf6dn+2KBv7LLI1qDREK53W4Xl2Y6t0LcF1kJztWoDgLx0AqDymbxE7WGdMnUl7XAXKRjM93cWyNxSSFe8ZqzOwz+LW2/pHv8A1VVXup3nGO3yO4xHVJcS42UtIUElR2HjJ4FBf6EJQhKEj1UjAyc157v79x/w2CyMXa4ogOz4+9lMtxKdikoWtIAVwDk1cPy/e/8AwlO+tMf/AGql1vvTPugGHZMVcZ1U1kqYWoKKcNJ6kceGaC5Nfaui6K0+ZjiO8fWe6isD/OLx4nwAAyT/AHkVVmibFd+1Oe9edXTJKrQyva2whZQ26rxSgA8JHGT1OevBpj7e7u7O105BUohm3MobQnw3LSFk/QpI/wCGr37P7ei2aLs0VCQCIbal48VqSFKP0k0HMvs70eqMWPvfghJTjcGwFf8AN1qDx7fcOzfWrW67THdKvRpD/dOrKw2W2yrZg556YIwT05wauKoFrxSrpfrRao1rXcjCdTcJbaFhJQkbg2MkgesoZx5JNBD9Aahvlr7Tp9o1S8oLuaO9Q2VqWltZ9dKUZ6DaVJxjqBU57Wm3Boe4TI0uVEkxUh1p6M8ptWQeh2kZBBIwff1FV32yMXZUm3asaskq3SIC0NqecdbWDhW5s4ST0VkfECpprq8R792PzLrEUFNSYqV8HO05AKfeDkfCgaeyW0t6m0YmdeZ11kSVSFpLnym+k4B46Lpout1v3Z12hwrei6TLjZJ6kFLM50uqQlStpAUecpPI8Oec81t7M9UPaX7MjOcssyZCakuFb0daDsyepSTkD24pWlIcftR1V99F0mNoRblpS1amidzYByhSyeoJ5464x4YoH/tR7Q5GnZEexWBpL16lbcFYyloKOE+9RPTy6mnjT2h2m4KHdSypN2ubqQp9yRIWpCFHkpQnICUgk4wKp4LXK7fSZgJIvBQAr/VTwn9QTXpNNBUuv4N40AwNRaTuD/oCFhMu3SnVPM+scBSQTkDJAIBHh7q2a01I3qLsne1JZZUuHIZUj8Q+ttbS96UrQraRnhR6+w1Ne0NLa9D31L3CPQXST/wmqI0ip09j2sEn8UHmSP52U5/UBQWr2HmRL0Yi4zpsuXKfecCnJEhbmEpOABuJx08Kd+1ELb0NdZLEiRHfjs9607HeU2pKgR4pI8+lNXYP/FxD/Tvf2zTv2qfxeX7/AHY/1igj/Y/GcvOgDIuk+fIfluuJW6uY4VoCVEDardlPwqtrfqrU+i76xcp0qdcbLIeeZSmRJU6FoQspUBuPCxj41aPYR/FxC/Tvf2zSNM6dg6o7O37XcUEtuTZZQtPCm1iQ5hST5j/91oJxabnEvFtj3CA6HYshAW2scZB8x4H2VCzGfPbL3Hp8/wBCFnE30USnO673vC3ynO3oM46Z5qu9G365dluq3tN6hI+S3V7ivwRnIS6j+ScYI/dzbEYId7UJMhCgpIsLACgcghT7p/uoOrXE+VGtCYNtXi5XNwRIh3bdilAlS8+ASkKV8AOtQTsK1LLeXdNN3p51dwiOKdSX3CtZGdq05Ofmqx9Psp8TdrjcNay7pCtEq42+3oVBjFl1tKO9yC8s7iCSMJQCPJVV9qaXP0l2nwdVPWqRbok5YD7Tq0KyMBLmNhPhhXPj7KD0GOazSGVodaS42oKQobgoeINLoCiiigqmNbVixJbKY+/5Bjoz3zfzg4cnOen8rp7acHmEs6ogna2N1+dKdhSTt9FVxx09xqQ6pvNv05CZdejB1Tq0tIaQjcducqOB+SlOTTZKkPahvDjFnuHoVuhJ3yJ0dttRdeUAQlKlAgYTySPMCqVENkZ5Z3lMdpttQ8+xq/U7sRLCn0QYZSH3ChHHe/OUASBj2VGG41yuukr9d24janJdxRNZaaWpQdQ0U5KSQCQdhI45rsszN6cbmagh3T0iEtzu2WLmoBMphI27isD1SpWSk4IwfbT6xqmalCmEaWnKcaOxSWH46m0kcYz3gI6eIHupvum5wn6YiZ7fhyybi/dbbp6bITFHfXJpTfozxcSUkHByUg58xiuXVjHf6kuiEJbKhbYJBWoJx/jK88ngVrvMXUVwt705lbMD5PcDibbAcClqxgr3qxgL2HgAdT15rezKdtnydeVXV27WKcEtvKlNt7mAr8WvcEg4CvVIPTOfCkpjGu+M/wBfopqBtvSFlDGz5ZfVjejO0xwBxnrnw6+PSpHoZpbGj7Ky5t3ohNJVtWFDISOhHB94rmsGorbebpcIUdLRVFcJacGCH04wpaT44UFJJHlUjaQltAShISkDAAGAKtEM+plltlCPa8us6x2Zq52+O/J9GlNqfZZRuUtnOF8ewHOfAgZ4pwsd9tl+gomWyW0+0oDOD6yD5KHVJ9hpzIB6imibpXT098yJ1jtsh4jBcdioUo/EipcVSdoFhh677TIcCxkLDLIF1lx8KS0ATjKum7Axj9xpGhVy+y3Vsy06ibW1Z55Hc3Aj8DlOdqirwyOD5HHGOau2DAh25hLECKxGZTwG2WwhI+Ara8wy+2W32kOIPVK0gg/A0HM/dbfGgGdImxm4gTuL6nUhGPPPSqdVZpXarrtu9PR3mdMQgltpb6Sn0pKSVHak+CieT5Y8eBarOkdNsSBIYsFsbfBJDiYiAoH34p5SlKQAlIAAwAB0oPP+tmZmje2BrVEuK4u2OPocDyASAkoCFjpwoZJA8eKueJqzT8uImUxerepkjO70lAx78ninZ5lp9stvNocQeqVpBB+FNCdIaaS+H02C1h4HcHBERuz55xQMNpkI1Lr03qBldqt8FUVuTj1JDi1Aq2HxCQkc9Mn2Vw9vb7bfZ6+04tKVuyGktpJ5UQrJx58AmrEQ222gIbQlKRwEpGAK1vxI0kgyI7TpT07xAVj6aCA9hElp3s7iNNLSpbL7yHEg8pJWVAH4KB+NVzcLhHc+6BTI9IaLKJyGgvcNoIQEkZ/nZHvr0IxDixyox4zLRUMKKEBOforV8l27GPQIv9Cn91B1k+rmvOcifFP3QQlekNhj5RS33gUCNwQEYz/O4r0ZtG3bgY6YrkFqtwGBAi4/Qp/dQea+3OA9F7Q5r7gw3MbadaPhgICD+tB+kVf3Z5NTcNEWOQF71ehNIWf5SUhKv1g0xdrehRq2ypdgpxc4CVKjAcBxJHLZ8OcDB8D7zUE7G9bt6bdf0rqQqhAO7o63xsDSz85C89M9QT7fMUF43CbHt8N6ZMeQzHZQVuOLOAkCoj2XXFu/wbpf+8St2fcHMJzyy0gBLaCPD1Ru96iamDjUeW0A82082cEBYCgfbTHfbxadMtobbTGany1paixkAJU8skAcDnaCRk+AoHDUlqZvlim2yTju5LKkEn8k+B+Bwa84af1QiJ2fak0rcXkocA7yKCQQVbwFoBHt5Hx8q9PKQh1stupC0kYUFDg1z/JVu/2CL/Qp/dQV12COxpWgXIe5twpkupdaPOArzHkRUJ1TYbv2WasTftOtrctTqj6uCUoQfnNLPgPI/wB45v8AZgxGHO8YisNrxjchsA/qrcttDiSlxCVJPUKGQaDz3qyKNSy4vaDogKffaU25PgpyXmXEYwdo5IIGDjwGecnFz6S1VbdT2xuXBfQHdoD8dSgHGV+KVDr18fGnaNb4UValxojDKldVNthJP0VxT9M2G5PB64WW3yXR+W9GQs/SRQQftU1Au7QXNI6XBn3WYQiQI5ChHbzlW89E56c+Gaa9Sabj6J7FLhbVuJVKfU2t9zP4x1S0jA9gA+gZ86tmDb4VuZDMCIxGaAwEMthAA9wpb8SNIKTIjtOlPzStAVj6aCtOxG9WqJoCOzJuUNl1t94rbdfSlSQVZGQT5VjtB1lbLzpzUUK1S2JEaLBHfvoUChTjiwG0pV4nhXT2VZAt0IDAhx8fok/urHyXb8EegxsEgkd0nkjOPD2n6aCA9hUuOns5aHfIJYfe70bh6nrZ58uCDTn2STGJekt8d1LgE2UTtIOMvLUP1EH41KxbIAbW2IUcIcAC0hpOFAefHNZi22DDWVxIbDClDBLbYSSPhQRrtI0RG1lZlNYQ3cGQVRXz+SfFJ/knx+mqX0lqqdoyLqJm7uOIusWG3BhR3uVIO9ZwPNKSoqznoRjwr0ueetcztvhPLK3okdxZ6qW2CTQN+kLbFtGmrdBgbCw0wnapGMKJ5J48ySfjUd7ZrI1eNCzXFlIegD0tpSj/AKoO4fFJI+ipuyy0w2G2G0NoHRKE4A+FYkR2JKAiQy26gHIStIUM+fNBW3YTqpu76WRaH3czbYNhCuCpok7CPPA9X4DPXmZXDUseDMMYx33VJOFqbCcJPq8ckc+uj/mHjxTk1boLK0rahx0LT0UloAimm46bTLuPpjUgsrKtxJRvKFYSCpBJ9UkISOQRx05OQz9+Nh/OTH66K5vvE0//ALI79Zc/fRQcd7t93ialN8jQW7uwY4joi96GlsAnKynd6qirjOcHAxnziN7tDXcoLtnf07bXXQHGkyy4uSTklpphpRTlQB58s8VbrvQe+uSX+Oi/p/8A2qqJhow15xrsrg3aTAeKZg+TGi4haLZeDiOkpI2FqQnhPQEoVnB/XuaclllxRsTrqnF71ON3SOptZKVAkkkEg7yeU9eQKmmo/wCDX/0Z/qrzJO/hOR+lV/XXLPLppu8LoR4i52+esLidvUuY/wB1GkID2Uh2BZHDJedKRwlx8gJb9pxkgda44NqTImSyzZ5Epor3zLKqaplyKtWdwAJCHWyQSDx448qmvZ5/kxD/AEaf6qem/wCEHP0Q/tGrUzZ6vldURGyKx7bd7ndLU9Gs7Vgh2xR2lbqFuONkYLQQj1UpPHJPUA4qeDpWtPX4mtifmirxDLnnOVM0UUVKgooooCiiigKKKKAooooCiiigKKKKApg1Jo2w6mRi725p5zGA8BtcT7lDBp/ooIPb+zdm2fg4GpdQx4o6RUTPwaRjGB6uQPjTzZtH2e0SzNYjrfnK4MuW6p53HkFLJIHsFP8ARQYAxWaKKAooooCiiigKKKKAooooCiiigKKKKAooooCiiigKKKKD/9k="/>
          <p:cNvSpPr>
            <a:spLocks noChangeAspect="1" noChangeArrowheads="1"/>
          </p:cNvSpPr>
          <p:nvPr/>
        </p:nvSpPr>
        <p:spPr bwMode="auto">
          <a:xfrm>
            <a:off x="63500" y="-203200"/>
            <a:ext cx="19526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6" name="AutoShape 20" descr="data:image/jpeg;base64,/9j/4AAQSkZJRgABAQAAAQABAAD/2wBDAAkGBwgHBgkIBwgKCgkLDRYPDQwMDRsUFRAWIB0iIiAdHx8kKDQsJCYxJx8fLT0tMTU3Ojo6Iys/RD84QzQ5Ojf/2wBDAQoKCg0MDRoPDxo3JR8lNzc3Nzc3Nzc3Nzc3Nzc3Nzc3Nzc3Nzc3Nzc3Nzc3Nzc3Nzc3Nzc3Nzc3Nzc3Nzc3Nzf/wAARCABJAWEDASIAAhEBAxEB/8QAHAAAAQQDAQAAAAAAAAAAAAAAAAIFBgcBAwQI/8QAUhAAAQMDAwEEBQUKCAsJAAAAAQIDBAAFEQYSITEHE0FRFCJhcYEVMpGU0wgWIzNCVXOho9E1N2Jyk7GywRckNkNFUlR0gpKiJVNWY7PCw9Lw/8QAGAEBAAMBAAAAAAAAAAAAAAAAAAECBAP/xAAoEQEAAgEDAgUEAwAAAAAAAAAAARECAzFhEiEEE3Hh8CKRocFBgdH/2gAMAwEAAhEDEQA/ALxrlm3CHBLfpkpljvDtR3qwnceuBmugniqs17qTTl0uq7De7dc3VQXgrvIhSQCUjnGc4waiZp10dKdXKjxetS3Wx6gkm6xC7puSpCWJjKQr0fKUglePyd248/DPSuaI5fLZbnNNxpnpUl7Z8mXBXP4BWdyleakAe47kedM9gZRF3NaMvyJrCgS7Y7phClJzztyMp+jHPNd8V5hm3uNR1Ow2kJcSwt1P4S3NEp9IaOc+sCE7PPenGQKpcteWOOPaI+cx8ttjXq5odiac0qlc9EBxLdwubwG3hXrgE8FXXJ5/vqfR7jCekmKzLYckITuU2hYKkj2gdKrG4NLXbY0efdE6XsJRiPAbP+NyB4FeeQemRz1Oea49N3/SelLoBabdeFuSihjv3wlCVZPgCR4+ypjKt0Z6EamN4x34/c/4uaikoJIyRSquwCisKUEjJIA8zSe8TgHcnnpz1oF0UUlagkZJAHtoFUUjvE7QrIwfHNKBoM0UlSgkEkgD20JUFdCD7qBVFYJxSQ4lWdqknHXnpQLopKVBQyCCPYc0qgKKQXUZxvTnyzSgcmgzRSVKCc5OB5msIcSv5qgfPBoF0UUkqwMnpQKopDbiHBlC0qHmk5pdAUUkrSCASAT0BPWsg5oM0UlSwn5xAHtNYDqFHCVJJ8s0C6KwORSS4kEZUkZ8zQLopG8ZIyMjqM0ugKKKKAorBUAMk499JQ4lYyhSVD2HNAuiikqUEDKiAPaaBVFJStKs7VJVjrg0qgKKKKDRLdLUV5xCdykIUoJ8yB0qtm5GrnWflO7XKzabZdO7a+ylS+em4qPX41N9VTZVusEyVAbDkptv8ChSc7lngDHjyarJUKPapjHy8yvU2rZSdyIS1bm2M8859UDp4e7A5qubZ4bGJiZ7fPxXqc3LtAuBSxOumn72oLHdlhXochCvNtRUQVeWCn306lpS1KeW4pS0lO5b7fBUn8Wp1A6uJzxt4X6uOnDdGn3ebJdiokNPrZwh+Na4CFNMHxSp11QSceIHNPbNknpaSgNRk+r6qkjYlA8toJIHThKgD7Oc1NSengyOz4dtlOn020wZqgA5Nuzgfluc55bSRsT4gZAGeg6Vku6kuDK3rHqWw3wJ59H9HSn4cE4+JFKuUm6WNHrviBFQoIS67bWnIvXx7pe5A9qqZ5TFvu89EG5QmtP6hd9aFcICj3MrjqFJx19vPTnwqJdtPGN/f3+2yztNTZk+zRpNyjejS1pPes4I2KBII591Oo6VFdATLvItkmNqBG2dCkqjqWB+MASkhXHBzu6ipV4V1/hg1MenOYR/tCZXI0NfWmmy4tUF3ahIySdp6CuO3fJ0u0aU7hMZ1tvu1MhISdmGVDIx0x0qQzWZi1JMSSyyPyu8YK8/9QpuatsuM6pxqVbWnHPnKTA2lZ9uHOaK0faadV9x97V0Mnu+5ERwr7zG3G09c1n0e7dPlGJn/c1faVhyJdFpKXJ8NST1CoRIP7SosrlBlxntNOxNMyw5MskyUyq1PueuY6kuJWWFHxACSUk+Ax4VZwwOmKaVQrmoJCpsIhJBAMEnBHT/ADlK9Hu2M/KMT6mr7Sllct1+2/Idw342+iuZz/NNMvZeEjs/sO0AD0NB48/GnNUW6rBSqfDUkjBBhE5/aUIh3RtAS3OhpSOgEIjH7SllcnUgH3VXv+S2up8KM2lLepGu/ihKeBKR6rnHuUlZ9yql3o92/OMT6mr7Skqh3NakrXOglSPmqMIkpz1we84pZXLttsJi3QmYcVtKGWkBKQBjp/fXTxTX6PdvzjE+pq+0oMe7DrcYn1NX2lCuUO0+zGXf9Tl1EAsN3xC1F4eskhtsgo9u7H66sVNM3ybP3BRk28qBzn0A5znr+Mrb6Ndh/pGJ9TV9pS+CuXD2ihB0JqDfg/8AZ73Xz2HH66iuj5DLeqbYuWlu399ZmkQu7Vlu4AhKioq49dPgnBOFEgmpuqJdHEbVToageoMInP7StL8WYy0C/cLchpvBBXCwlGPe5xQrk9gjzqPa6gfKun3YAnpgrkOtpbeWjcgqCgoJUPFKsYI8c456VzRr/GlSfRY2q7G6/wD902lJV9AdpzXEubzZSufCcbUOhhEgj+k5oVyaNF3Ca5dbrb7pb4jM6KlouSYSiWXwoHacH5quORzwRUvpmjW64Rkd3GlQGUZztbgFI+gOVtMe7Z5uMT6mr7Sllco7qVLR7StKFYQVhiUU5xnonpU1GKaTCualpWqbCUtPAUYRJHuPeUr0e7fnGJ9TV9pSyuXTcocaXHIktNupbytIcGQFAHBxUQ7JIdvVpC3TGGI5ebL6EOoSnISXDkAjwOB9AqTGLdiCFT4hB6gwlc/tKS3EuiBhudCSPJMIjn+kpZXJ2HSozr+xM3mwOrLncTIJ9LiSkpBUy6j1geeo4wRTkY93H+kYn1NX2lYXFuq0lK58MpIwQYSuf2lLK5cOilJultY1G+2yJtzYbWsoA9RGPVQDjJAyTz4k+ypJTS3EuiEhCJ0JKR4JhEAftKz6PdvzhE+pq+0pZXJ1opq7i7Z/hGJ9TV9pR6PdvzjE+pq+0pZXKP8AaP3qzZGX1KFoduCEXEfkqQQdoX/IKsA+B8eKTdtrWvrAix7Uuqbd+UEMY2ej7fVLgHHzxhOf5WPGpCuJdVJUlc+GpJGCDCP2lao9unRklEaTb2UnkhqBtB+hyhXJ6qGdr237yHyop4lRsFXT8cin/wBGu+M/KMT6mr7SsLh3RwYcnQ1DrhUEn/5KWVy2WqKuOZCnGYzanXAoGOnalYCQATnx4x8BTlXHCZlthQlyGnc4292yW9v/AFHNdlSgUUUUCHG0rThQBxyAfOondY9isky6T5k6NDuN0bKUPPrCCAltKAEk+HAJ99d0rV9lZjOPNy0v7GA+EtEHcgnAwTxnPhnNRy/T03+6wLb34baF2XHUqM4CtbYjqWD445qJ2d9LDKMu9xDXGgafnst2yz3aM7b4MJajDYf9V5w9VubeSB7fFXsrbp64Sk9m0h9MuSpxhpxLbyAlxSQnIG1ROFDHRRxx16U4aUgi2asvdvaeedYajRVo75QUQVF3PIA8hUVujaUWvVsNsbWTfWEd0nhO1Rb3DHkc8++q94d4iMp6fSfn3ddgYgWm22OfMu0eNGmsqROYfk72pQKCd2VcFYURkp4IJ6gCnSzwNL3KGxZ4FziS1w5RlxO6dStbIDm8AeSRkJ91OGsoqHYVohIUtlp2a00e5wCEYPA4wKZVOJ0ffri3HeW8hMGM4lElwZJW8pCsEAdAAfhTZF+ZFxPf3WIhsJycDJ648a2CmGPqq0uPqZXJShYkqjp3KGFqSgLJBHhg9TjkYp4hymJsVqVFcS6w8gLbWk8KSehFXZJxmN0d7Sr/ACNNaNn3OGAZCEpQ2T0SpSgkK+Gc1FeyixW2/wClm71elrutxlOL79yU4pfdEKICQCfV4x09nsqwr9aYl8tEm2T0FUeQgoXjgj2g+BHUVR8vs81xoea9O0dOXKik52sqwtSR0C2zwojzGfh0oqspVlf03qCHPhXKaLEA8ZkR+QVtRvwZIcG45CcjG3kAkEYqI2vUt57T9UyINumv2vTkP1nnIyi28+nPqjd1G7HQY4z51Fbv2tXK66Su1ivkMNXB1PdB9pBR0UN6VoJ4OARx59Kln3NyUCx3hefwhlpCvcEcf1mgnT2hLC5D7hDEhpQHEhqS4HgR0O/OSffUFs+sLvovWg0nq2WqdBdKREuDo/CBKjhBUc8jIIJPIIznFXD4cVQv3SrbQudjdCR3qmHUqV4lIUnaPpKvpoNZdmu9uRshudxTbfSyTGExzZt7rftxu6Z8PLir+wAnA6AV54tClL+6AjLWSVFYKieufRa9EUFV9o1ruVw19p23W29XK3tXBt0yjGlLSAlvByEg4BIOM48s1r7VbIjTeiX7jarleW5jbjSQ6u6yFcFWDwV4/VUjvCd/app7/wAu3SlfSpArh7ef4uZf6dn+2KBv7LLI1qDREK53W4Xl2Y6t0LcF1kJztWoDgLx0AqDymbxE7WGdMnUl7XAXKRjM93cWyNxSSFe8ZqzOwz+LW2/pHv8A1VVXup3nGO3yO4xHVJcS42UtIUElR2HjJ4FBf6EJQhKEj1UjAyc157v79x/w2CyMXa4ogOz4+9lMtxKdikoWtIAVwDk1cPy/e/8AwlO+tMf/AGql1vvTPugGHZMVcZ1U1kqYWoKKcNJ6kceGaC5Nfaui6K0+ZjiO8fWe6isD/OLx4nwAAyT/AHkVVmibFd+1Oe9edXTJKrQyva2whZQ26rxSgA8JHGT1OevBpj7e7u7O105BUohm3MobQnw3LSFk/QpI/wCGr37P7ei2aLs0VCQCIbal48VqSFKP0k0HMvs70eqMWPvfghJTjcGwFf8AN1qDx7fcOzfWrW67THdKvRpD/dOrKw2W2yrZg556YIwT05wauKoFrxSrpfrRao1rXcjCdTcJbaFhJQkbg2MkgesoZx5JNBD9Aahvlr7Tp9o1S8oLuaO9Q2VqWltZ9dKUZ6DaVJxjqBU57Wm3Boe4TI0uVEkxUh1p6M8ptWQeh2kZBBIwff1FV32yMXZUm3asaskq3SIC0NqecdbWDhW5s4ST0VkfECpprq8R792PzLrEUFNSYqV8HO05AKfeDkfCgaeyW0t6m0YmdeZ11kSVSFpLnym+k4B46Lpout1v3Z12hwrei6TLjZJ6kFLM50uqQlStpAUecpPI8Oec81t7M9UPaX7MjOcssyZCakuFb0daDsyepSTkD24pWlIcftR1V99F0mNoRblpS1amidzYByhSyeoJ5464x4YoH/tR7Q5GnZEexWBpL16lbcFYyloKOE+9RPTy6mnjT2h2m4KHdSypN2ubqQp9yRIWpCFHkpQnICUgk4wKp4LXK7fSZgJIvBQAr/VTwn9QTXpNNBUuv4N40AwNRaTuD/oCFhMu3SnVPM+scBSQTkDJAIBHh7q2a01I3qLsne1JZZUuHIZUj8Q+ttbS96UrQraRnhR6+w1Ne0NLa9D31L3CPQXST/wmqI0ip09j2sEn8UHmSP52U5/UBQWr2HmRL0Yi4zpsuXKfecCnJEhbmEpOABuJx08Kd+1ELb0NdZLEiRHfjs9607HeU2pKgR4pI8+lNXYP/FxD/Tvf2zTv2qfxeX7/AHY/1igj/Y/GcvOgDIuk+fIfluuJW6uY4VoCVEDardlPwqtrfqrU+i76xcp0qdcbLIeeZSmRJU6FoQspUBuPCxj41aPYR/FxC/Tvf2zSNM6dg6o7O37XcUEtuTZZQtPCm1iQ5hST5j/91oJxabnEvFtj3CA6HYshAW2scZB8x4H2VCzGfPbL3Hp8/wBCFnE30USnO673vC3ynO3oM46Z5qu9G365dluq3tN6hI+S3V7ivwRnIS6j+ScYI/dzbEYId7UJMhCgpIsLACgcghT7p/uoOrXE+VGtCYNtXi5XNwRIh3bdilAlS8+ASkKV8AOtQTsK1LLeXdNN3p51dwiOKdSX3CtZGdq05Ofmqx9Psp8TdrjcNay7pCtEq42+3oVBjFl1tKO9yC8s7iCSMJQCPJVV9qaXP0l2nwdVPWqRbok5YD7Tq0KyMBLmNhPhhXPj7KD0GOazSGVodaS42oKQobgoeINLoCiiigqmNbVixJbKY+/5Bjoz3zfzg4cnOen8rp7acHmEs6ogna2N1+dKdhSTt9FVxx09xqQ6pvNv05CZdejB1Tq0tIaQjcducqOB+SlOTTZKkPahvDjFnuHoVuhJ3yJ0dttRdeUAQlKlAgYTySPMCqVENkZ5Z3lMdpttQ8+xq/U7sRLCn0QYZSH3ChHHe/OUASBj2VGG41yuukr9d24janJdxRNZaaWpQdQ0U5KSQCQdhI45rsszN6cbmagh3T0iEtzu2WLmoBMphI27isD1SpWSk4IwfbT6xqmalCmEaWnKcaOxSWH46m0kcYz3gI6eIHupvum5wn6YiZ7fhyybi/dbbp6bITFHfXJpTfozxcSUkHByUg58xiuXVjHf6kuiEJbKhbYJBWoJx/jK88ngVrvMXUVwt705lbMD5PcDibbAcClqxgr3qxgL2HgAdT15rezKdtnydeVXV27WKcEtvKlNt7mAr8WvcEg4CvVIPTOfCkpjGu+M/wBfopqBtvSFlDGz5ZfVjejO0xwBxnrnw6+PSpHoZpbGj7Ky5t3ohNJVtWFDISOhHB94rmsGorbebpcIUdLRVFcJacGCH04wpaT44UFJJHlUjaQltAShISkDAAGAKtEM+plltlCPa8us6x2Zq52+O/J9GlNqfZZRuUtnOF8ewHOfAgZ4pwsd9tl+gomWyW0+0oDOD6yD5KHVJ9hpzIB6imibpXT098yJ1jtsh4jBcdioUo/EipcVSdoFhh677TIcCxkLDLIF1lx8KS0ATjKum7Axj9xpGhVy+y3Vsy06ibW1Z55Hc3Aj8DlOdqirwyOD5HHGOau2DAh25hLECKxGZTwG2WwhI+Ara8wy+2W32kOIPVK0gg/A0HM/dbfGgGdImxm4gTuL6nUhGPPPSqdVZpXarrtu9PR3mdMQgltpb6Sn0pKSVHak+CieT5Y8eBarOkdNsSBIYsFsbfBJDiYiAoH34p5SlKQAlIAAwAB0oPP+tmZmje2BrVEuK4u2OPocDyASAkoCFjpwoZJA8eKueJqzT8uImUxerepkjO70lAx78ninZ5lp9stvNocQeqVpBB+FNCdIaaS+H02C1h4HcHBERuz55xQMNpkI1Lr03qBldqt8FUVuTj1JDi1Aq2HxCQkc9Mn2Vw9vb7bfZ6+04tKVuyGktpJ5UQrJx58AmrEQ222gIbQlKRwEpGAK1vxI0kgyI7TpT07xAVj6aCA9hElp3s7iNNLSpbL7yHEg8pJWVAH4KB+NVzcLhHc+6BTI9IaLKJyGgvcNoIQEkZ/nZHvr0IxDixyox4zLRUMKKEBOforV8l27GPQIv9Cn91B1k+rmvOcifFP3QQlekNhj5RS33gUCNwQEYz/O4r0ZtG3bgY6YrkFqtwGBAi4/Qp/dQea+3OA9F7Q5r7gw3MbadaPhgICD+tB+kVf3Z5NTcNEWOQF71ehNIWf5SUhKv1g0xdrehRq2ypdgpxc4CVKjAcBxJHLZ8OcDB8D7zUE7G9bt6bdf0rqQqhAO7o63xsDSz85C89M9QT7fMUF43CbHt8N6ZMeQzHZQVuOLOAkCoj2XXFu/wbpf+8St2fcHMJzyy0gBLaCPD1Ru96iamDjUeW0A82082cEBYCgfbTHfbxadMtobbTGany1paixkAJU8skAcDnaCRk+AoHDUlqZvlim2yTju5LKkEn8k+B+Bwa84af1QiJ2fak0rcXkocA7yKCQQVbwFoBHt5Hx8q9PKQh1stupC0kYUFDg1z/JVu/2CL/Qp/dQV12COxpWgXIe5twpkupdaPOArzHkRUJ1TYbv2WasTftOtrctTqj6uCUoQfnNLPgPI/wB45v8AZgxGHO8YisNrxjchsA/qrcttDiSlxCVJPUKGQaDz3qyKNSy4vaDogKffaU25PgpyXmXEYwdo5IIGDjwGecnFz6S1VbdT2xuXBfQHdoD8dSgHGV+KVDr18fGnaNb4UValxojDKldVNthJP0VxT9M2G5PB64WW3yXR+W9GQs/SRQQftU1Au7QXNI6XBn3WYQiQI5ChHbzlW89E56c+Gaa9Sabj6J7FLhbVuJVKfU2t9zP4x1S0jA9gA+gZ86tmDb4VuZDMCIxGaAwEMthAA9wpb8SNIKTIjtOlPzStAVj6aCtOxG9WqJoCOzJuUNl1t94rbdfSlSQVZGQT5VjtB1lbLzpzUUK1S2JEaLBHfvoUChTjiwG0pV4nhXT2VZAt0IDAhx8fok/urHyXb8EegxsEgkd0nkjOPD2n6aCA9hUuOns5aHfIJYfe70bh6nrZ58uCDTn2STGJekt8d1LgE2UTtIOMvLUP1EH41KxbIAbW2IUcIcAC0hpOFAefHNZi22DDWVxIbDClDBLbYSSPhQRrtI0RG1lZlNYQ3cGQVRXz+SfFJ/knx+mqX0lqqdoyLqJm7uOIusWG3BhR3uVIO9ZwPNKSoqznoRjwr0ueetcztvhPLK3okdxZ6qW2CTQN+kLbFtGmrdBgbCw0wnapGMKJ5J48ySfjUd7ZrI1eNCzXFlIegD0tpSj/AKoO4fFJI+ipuyy0w2G2G0NoHRKE4A+FYkR2JKAiQy26gHIStIUM+fNBW3YTqpu76WRaH3czbYNhCuCpok7CPPA9X4DPXmZXDUseDMMYx33VJOFqbCcJPq8ckc+uj/mHjxTk1boLK0rahx0LT0UloAimm46bTLuPpjUgsrKtxJRvKFYSCpBJ9UkISOQRx05OQz9+Nh/OTH66K5vvE0//ALI79Zc/fRQcd7t93ialN8jQW7uwY4joi96GlsAnKynd6qirjOcHAxnziN7tDXcoLtnf07bXXQHGkyy4uSTklpphpRTlQB58s8VbrvQe+uSX+Oi/p/8A2qqJhow15xrsrg3aTAeKZg+TGi4haLZeDiOkpI2FqQnhPQEoVnB/XuaclllxRsTrqnF71ON3SOptZKVAkkkEg7yeU9eQKmmo/wCDX/0Z/qrzJO/hOR+lV/XXLPLppu8LoR4i52+esLidvUuY/wB1GkID2Uh2BZHDJedKRwlx8gJb9pxkgda44NqTImSyzZ5Epor3zLKqaplyKtWdwAJCHWyQSDx448qmvZ5/kxD/AEaf6qem/wCEHP0Q/tGrUzZ6vldURGyKx7bd7ndLU9Gs7Vgh2xR2lbqFuONkYLQQj1UpPHJPUA4qeDpWtPX4mtifmirxDLnnOVM0UUVKgooooCiiigKKKKAooooCiiigKKKKApg1Jo2w6mRi725p5zGA8BtcT7lDBp/ooIPb+zdm2fg4GpdQx4o6RUTPwaRjGB6uQPjTzZtH2e0SzNYjrfnK4MuW6p53HkFLJIHsFP8ARQYAxWaKKAooooCiiigKKKKAooooCiiigKKKKAooooCiiigKKKKD/9k="/>
          <p:cNvSpPr>
            <a:spLocks noChangeAspect="1" noChangeArrowheads="1"/>
          </p:cNvSpPr>
          <p:nvPr/>
        </p:nvSpPr>
        <p:spPr bwMode="auto">
          <a:xfrm>
            <a:off x="63500" y="-203200"/>
            <a:ext cx="19526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2777" name="Picture 22" descr="http://rainier.seis.sc.edu/camelia/LOGO201LP_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6019800"/>
            <a:ext cx="26543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24" descr="http://t3.gstatic.com/images?q=tbn:ANd9GcS-fA3bQnMejcz3AnUI3_FW-0qD5Qf_Sai3tp3WYIDYqc8YXVXJ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6019800"/>
            <a:ext cx="2895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9" name="AutoShape 28" descr="data:image/jpeg;base64,/9j/4AAQSkZJRgABAQAAAQABAAD/2wCEAAkGBhQSERUUEhQWFBIWFBwZGBcYGB4bHBYcHhwdHR8YGRUeICcfHx8mHSUdITEkLyc1MC8tFiAxNTo2Ny03LikBCQoKDgwOGg8PGi4lHyQsLy0sNS8sNSwsKSwqNSo1KS8sLykpLCwsLiwsNCk1LSwpKSkqLC4tNSw1KiwqKTAsLf/AABEIAEAAoAMBIgACEQEDEQH/xAAcAAABBQEBAQAAAAAAAAAAAAAAAQQFBgcCAwj/xAA4EAACAQMCBAQEAwUJAAAAAAABAgMAERIEIQUGEzEiQVFhByMycRRCkTNSYnKBFRaCobHB0eHx/8QAGAEAAwEBAAAAAAAAAAAAAAAAAAECAwT/xAApEQACAgAEBAUFAAAAAAAAAAAAAQIRAxIhUQQxYdETIpGh8BQycbHB/9oADAMBAAIRAxEAPwDcaS9BrPvixzxJo4xDAWSeVMllFvAAwB8JBuSL/ak3Q0rLpxLjUOnUNNIsalwl2O2R7Any/wBqonG/jNFHKU08YmRD43Z8AQO/TAUlvS+wqicw8UjTVahTpdMwWeRcpDOWaxtkW64uSALm1M5eZEZgzabRlgAAfnAjHsBacWtYWPsKylPZndDgsRpOufU1Lmb4lto5IVMMb9SFZXxmviD3C2SzbdjcXuKnOBc96TVLGY5RlI2IjP1hgC1io9gTftWNcV5wbUY/iIdNJjfHPrbXtew6/nYU2l5nVsbwaTwCy/tfAL3stp9t96M+vMf0OLX2+6Po5HB7G/8A1tXVYnwbndtGmllxtC76pZYoyxVsDEVYdR2xa7N+be/rW1K21aKSZxTg4OmdUUUVRAUUUUAFFFFABRRRQAUUl6AaAFooooAa8T4ikETyyEKiKSSf9PuTsB6msg0YTis8jSyllijlb8NKmVmwHUxm2IVJSMBckW7DzuXxcglbh5MROKyAygeaYsN/YPix/lqp/CThkbagyMQrGJgkZ+p1vizKp7IALe5v3sayk3mSNYryuQvKIdeNcQMYDSBZyoPYnrIcb3FshtfyJv22rQtZPNZ1ZAIm0zsxA3Dm/gO5Gy9z6j32yDmxJtLr5Gjkkjd40JdTiW2CNuO4zQ0z0/GtdKSiT6uYkbqpZzidtwo2Hlf3qc9WjtfCSxUsRNVSJX4SvIs8phGUv4YYqdrfMjutz2sLnetQ4pJIdJNkoAbSTM+3aTBdu9/N9t/p77b4rpNFrNPd4k1cGxVnSJ12HfI4nsPP2rhuYNUylTrNQyMLEGQkMCPP2IpKVKjTE4OWLPNFr1Jvg/AhPwoOWVDC2oYMyFsQXgv4ARfdSLb9jter58PedxqSYnlLykFsmGN3BPUiRbDwoMCPZj6Uw5Y4DGeDOkxCI+nuzPayFmaUMfazR3/lqncqcMmXikMS3WSOQGQhifl7NfId0Zb7+YKCm24tHHOpuf5ZvlcyXsbWB8iRcA+4uL/rXVcSuALnsN9gT/kN63OUhOWuNyanQJqHCCR0ZtlOIILAbFr+XrScE5mDaKDUaqSKMyxhz+VRfy8TE7XFzf8ASoflHlqIcOjM2lTrCNss4hnfJjuCLk9qY8MSUaXSwnTupOgaJpOkWYPZfkMCLKD9WRuNrCxqLZ0uEW2lv3LzquLwxWEksaFlLDJgLqu5YXPYDz96NPxeKRgqSIzFBIFDC+DWs9u+JuLH3qncPgY/2PnFJ8mJhJlG3y26IQZXGxy2H/FSvMPCZFn002lWzAHTviAMYnGz27WjcBgPc07IeHFOr3/pMPx/ThUYzRhXICHIWa5sLH3O33rrW8cghJEs0cZCZkMwBC3tkQT2vt96qPNmjcx6rTRadgraJVjZI8+sVDgRluy4C1gdznsdrU9EQk4hp3aNmjOhdCzRtYM7J4WuNiVDXB/rRY/DVWO+duYvw2knaKRF1CRZqpsT32JU+R3FWNazni+jmGm4npzDK887ySRuqFllRguIzGwKAY4n0271oWnmDKGF7EXFwQd/UHcUJ2xTioxVfOR60UUVRiQHOrhNI8jSTRCLx3htkbXspBVgVJ2NwR61k3InM82kmVBHFhLOockeI5eAnqC/hBBbEDvYbXNbZxfhSamGSGS+Ei4mxsfuCOxBsf6VmWg+GyRM7z6jMI7LDGq+JmAvk/iBJH1YggeAMTbYZTUrWU1g401Id/Fnl4sgnQXMd2NvNDbMf4SBIPbq1XfhfFI084hJV+km9wLDqx5C5/gv/Wr7wzUL0dQNS4VDIZhK97Wc3BVWuMFuq/ukEg++U8e4KIj1YGV9K52aNriO5sEJvfG+yk7/AJG8Q3U07zI7OHn4mG8Butuxr3ExqOlOSR0gs9+26mPwg9jcG/qD+hGKcA4UdTKkW+JJMmPdUB8dvc3CD+J1prDpSzBUDu7tZVUkl2PkBfv/AOnatU+HXCtPpmKPLEdTiHZQwJFrkAG/0KLkfvEl/pwpLzuzRxfBxettr06knznxmTQaWFY0jLSy2cMLoBbIrjbdeydxYb1U/hlrOprGDPJE7nqYR49NwoviwsWRbNfAEKMdvK0vqeEprVKamRo0eR5Ym8Xy2kICq5d7FNioGIVsrKR5yXIXI34aWSeWQSShmjXC4S192t+8fMb23Fz3ptSc1scCcVB7l7YbVXuS9Q7xTGR2kK6udAWNyFSQqo2A8hVhNV3h2hn0rzIkaSwyTvKjZ4MhkOTK6kG4DXswvse22+r5kRrK0cabjA09llaWUzaqSOPbK2N2C32t4QbfajXc1xnSTygzQmF+nJ8sGSJrqfoN1NwwN9xZqXW8FlL6MgKxi1LTSm9vqSRSFB77v+i+u1R/FeWp5IOIxqq31UyvGS+1gsSnLbb6CfP6hUuzVKDav5r2LD/b0fXkgOSvHEJTcWVkuRkrX3sQQfSvGXmaNVJxkusImkXHxRob2Li+xIDHHv4TXlxngDTzaeVSEK5JMDvnC4BaPbucgvtYt6001XAJF1s0yxRzxaiNFZWbExsgZfMEMjA7+Y9DT1JSgPJ+bolk6arLK5hSZemmQaN2xDA+l+9OdPx1ZCcEkZQ8iZhbrlHcMO9x4gVFxuRTHT8HkXiHWCKIBo1gGJAsVcvsnktjYfamum5dkTVjUIoiJMhnVHOGovfp/LOwfsS5A8+96NQcYewul5pPT0GGc41RI6jKFYgI7XxFgCSBt2tUmOZo76gFZA+nKZrjuc/pw38V+w99qgdDy3qIdNw4BEaXRsc0zsHBR0ur29wbEetSU/Cc+IRyBgD+H+eg3DYuGh327N1LG24U0lZUlC9Ov77FjRri9re1dUgFLVnOFQXHeVYZ5Yp2jzlia4GRXMC/ha2zAHcA7XFjsanaKAM74pnJNJ+KIOkf9otnLIqkpFp4lBDdaRmLsQvkACy2tUtBwWJH0kkOoZfxKErp5fmAqzpEUaRdmyuBcxPspyuBW0arh6OQSCGHZ1NmHsGG9vbtUMeU1V0ePAMmOBwxK45kKDGyjG7vcY75m/smkxptaGd6fgaLEzxPDpVk6YM6iaTFZHZAuLouC5KboWAX85IIxcaHg/R1OojQyPrhfGWV7CZ1wkMSph01aWMllbJnWxJAxq5/3PLBkddP03maZ1xkYM7DEkoXAtY/T2vvUnpOWo1+o5eFVIsACqCyq9vE4AvYMx7n1pZUU5yfNleg4S2ugWKYSMqylhMz4yJHe4iZ02d7Eo3kLbksN7pptMqIqILKqgAegAsBXaKALAWA8vSuqogKS1LRQAlqLUtFACWotS0UAJai1LRQAlq8YtEiu7qoDvbI+bYiwv8AYV70UAFFFFAH/9k="/>
          <p:cNvSpPr>
            <a:spLocks noChangeAspect="1" noChangeArrowheads="1"/>
          </p:cNvSpPr>
          <p:nvPr/>
        </p:nvSpPr>
        <p:spPr bwMode="auto">
          <a:xfrm>
            <a:off x="63500" y="-301625"/>
            <a:ext cx="152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80" name="AutoShape 30" descr="data:image/jpeg;base64,/9j/4AAQSkZJRgABAQAAAQABAAD/2wCEAAkGBhQSERUUEhQWFBIWFBwZGBcYGB4bHBYcHhwdHR8YGRUeICcfHx8mHSUdITEkLyc1MC8tFiAxNTo2Ny03LikBCQoKDgwOGg8PGi4lHyQsLy0sNS8sNSwsKSwqNSo1KS8sLykpLCwsLiwsNCk1LSwpKSkqLC4tNSw1KiwqKTAsLf/AABEIAEAAoAMBIgACEQEDEQH/xAAcAAABBQEBAQAAAAAAAAAAAAAAAQQFBgcCAwj/xAA4EAACAQMCBAQEAwUJAAAAAAABAgMAERIEIQUGEzEiQVFhByMycRRCkTNSYnKBFRaCobHB0eHx/8QAGAEAAwEBAAAAAAAAAAAAAAAAAAECAwT/xAApEQACAgAEBAUFAAAAAAAAAAAAAQIRAxIhUQQxYdETIpGh8BQycbHB/9oADAMBAAIRAxEAPwDcaS9BrPvixzxJo4xDAWSeVMllFvAAwB8JBuSL/ak3Q0rLpxLjUOnUNNIsalwl2O2R7Any/wBqonG/jNFHKU08YmRD43Z8AQO/TAUlvS+wqicw8UjTVahTpdMwWeRcpDOWaxtkW64uSALm1M5eZEZgzabRlgAAfnAjHsBacWtYWPsKylPZndDgsRpOufU1Lmb4lto5IVMMb9SFZXxmviD3C2SzbdjcXuKnOBc96TVLGY5RlI2IjP1hgC1io9gTftWNcV5wbUY/iIdNJjfHPrbXtew6/nYU2l5nVsbwaTwCy/tfAL3stp9t96M+vMf0OLX2+6Po5HB7G/8A1tXVYnwbndtGmllxtC76pZYoyxVsDEVYdR2xa7N+be/rW1K21aKSZxTg4OmdUUUVRAUUUUAFFFFABRRRQAUUl6AaAFooooAa8T4ikETyyEKiKSSf9PuTsB6msg0YTis8jSyllijlb8NKmVmwHUxm2IVJSMBckW7DzuXxcglbh5MROKyAygeaYsN/YPix/lqp/CThkbagyMQrGJgkZ+p1vizKp7IALe5v3sayk3mSNYryuQvKIdeNcQMYDSBZyoPYnrIcb3FshtfyJv22rQtZPNZ1ZAIm0zsxA3Dm/gO5Gy9z6j32yDmxJtLr5Gjkkjd40JdTiW2CNuO4zQ0z0/GtdKSiT6uYkbqpZzidtwo2Hlf3qc9WjtfCSxUsRNVSJX4SvIs8phGUv4YYqdrfMjutz2sLnetQ4pJIdJNkoAbSTM+3aTBdu9/N9t/p77b4rpNFrNPd4k1cGxVnSJ12HfI4nsPP2rhuYNUylTrNQyMLEGQkMCPP2IpKVKjTE4OWLPNFr1Jvg/AhPwoOWVDC2oYMyFsQXgv4ARfdSLb9jter58PedxqSYnlLykFsmGN3BPUiRbDwoMCPZj6Uw5Y4DGeDOkxCI+nuzPayFmaUMfazR3/lqncqcMmXikMS3WSOQGQhifl7NfId0Zb7+YKCm24tHHOpuf5ZvlcyXsbWB8iRcA+4uL/rXVcSuALnsN9gT/kN63OUhOWuNyanQJqHCCR0ZtlOIILAbFr+XrScE5mDaKDUaqSKMyxhz+VRfy8TE7XFzf8ASoflHlqIcOjM2lTrCNss4hnfJjuCLk9qY8MSUaXSwnTupOgaJpOkWYPZfkMCLKD9WRuNrCxqLZ0uEW2lv3LzquLwxWEksaFlLDJgLqu5YXPYDz96NPxeKRgqSIzFBIFDC+DWs9u+JuLH3qncPgY/2PnFJ8mJhJlG3y26IQZXGxy2H/FSvMPCZFn002lWzAHTviAMYnGz27WjcBgPc07IeHFOr3/pMPx/ThUYzRhXICHIWa5sLH3O33rrW8cghJEs0cZCZkMwBC3tkQT2vt96qPNmjcx6rTRadgraJVjZI8+sVDgRluy4C1gdznsdrU9EQk4hp3aNmjOhdCzRtYM7J4WuNiVDXB/rRY/DVWO+duYvw2knaKRF1CRZqpsT32JU+R3FWNazni+jmGm4npzDK887ySRuqFllRguIzGwKAY4n0271oWnmDKGF7EXFwQd/UHcUJ2xTioxVfOR60UUVRiQHOrhNI8jSTRCLx3htkbXspBVgVJ2NwR61k3InM82kmVBHFhLOockeI5eAnqC/hBBbEDvYbXNbZxfhSamGSGS+Ei4mxsfuCOxBsf6VmWg+GyRM7z6jMI7LDGq+JmAvk/iBJH1YggeAMTbYZTUrWU1g401Id/Fnl4sgnQXMd2NvNDbMf4SBIPbq1XfhfFI084hJV+km9wLDqx5C5/gv/Wr7wzUL0dQNS4VDIZhK97Wc3BVWuMFuq/ukEg++U8e4KIj1YGV9K52aNriO5sEJvfG+yk7/AJG8Q3U07zI7OHn4mG8Butuxr3ExqOlOSR0gs9+26mPwg9jcG/qD+hGKcA4UdTKkW+JJMmPdUB8dvc3CD+J1prDpSzBUDu7tZVUkl2PkBfv/AOnatU+HXCtPpmKPLEdTiHZQwJFrkAG/0KLkfvEl/pwpLzuzRxfBxettr06knznxmTQaWFY0jLSy2cMLoBbIrjbdeydxYb1U/hlrOprGDPJE7nqYR49NwoviwsWRbNfAEKMdvK0vqeEprVKamRo0eR5Ym8Xy2kICq5d7FNioGIVsrKR5yXIXI34aWSeWQSShmjXC4S192t+8fMb23Fz3ptSc1scCcVB7l7YbVXuS9Q7xTGR2kK6udAWNyFSQqo2A8hVhNV3h2hn0rzIkaSwyTvKjZ4MhkOTK6kG4DXswvse22+r5kRrK0cabjA09llaWUzaqSOPbK2N2C32t4QbfajXc1xnSTygzQmF+nJ8sGSJrqfoN1NwwN9xZqXW8FlL6MgKxi1LTSm9vqSRSFB77v+i+u1R/FeWp5IOIxqq31UyvGS+1gsSnLbb6CfP6hUuzVKDav5r2LD/b0fXkgOSvHEJTcWVkuRkrX3sQQfSvGXmaNVJxkusImkXHxRob2Li+xIDHHv4TXlxngDTzaeVSEK5JMDvnC4BaPbucgvtYt6001XAJF1s0yxRzxaiNFZWbExsgZfMEMjA7+Y9DT1JSgPJ+bolk6arLK5hSZemmQaN2xDA+l+9OdPx1ZCcEkZQ8iZhbrlHcMO9x4gVFxuRTHT8HkXiHWCKIBo1gGJAsVcvsnktjYfamum5dkTVjUIoiJMhnVHOGovfp/LOwfsS5A8+96NQcYewul5pPT0GGc41RI6jKFYgI7XxFgCSBt2tUmOZo76gFZA+nKZrjuc/pw38V+w99qgdDy3qIdNw4BEaXRsc0zsHBR0ur29wbEetSU/Cc+IRyBgD+H+eg3DYuGh327N1LG24U0lZUlC9Ov77FjRri9re1dUgFLVnOFQXHeVYZ5Yp2jzlia4GRXMC/ha2zAHcA7XFjsanaKAM74pnJNJ+KIOkf9otnLIqkpFp4lBDdaRmLsQvkACy2tUtBwWJH0kkOoZfxKErp5fmAqzpEUaRdmyuBcxPspyuBW0arh6OQSCGHZ1NmHsGG9vbtUMeU1V0ePAMmOBwxK45kKDGyjG7vcY75m/smkxptaGd6fgaLEzxPDpVk6YM6iaTFZHZAuLouC5KboWAX85IIxcaHg/R1OojQyPrhfGWV7CZ1wkMSph01aWMllbJnWxJAxq5/3PLBkddP03maZ1xkYM7DEkoXAtY/T2vvUnpOWo1+o5eFVIsACqCyq9vE4AvYMx7n1pZUU5yfNleg4S2ugWKYSMqylhMz4yJHe4iZ02d7Eo3kLbksN7pptMqIqILKqgAegAsBXaKALAWA8vSuqogKS1LRQAlqLUtFACWotS0UAJai1LRQAlq8YtEiu7qoDvbI+bYiwv8AYV70UAFFFFAH/9k="/>
          <p:cNvSpPr>
            <a:spLocks noChangeAspect="1" noChangeArrowheads="1"/>
          </p:cNvSpPr>
          <p:nvPr/>
        </p:nvSpPr>
        <p:spPr bwMode="auto">
          <a:xfrm>
            <a:off x="63500" y="-301625"/>
            <a:ext cx="152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2781" name="Picture 32" descr="http://www.chakranews.com/wp-content/uploads/2011/10/Harvard-University-Logo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34200" y="586740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ubtitle 2"/>
          <p:cNvSpPr>
            <a:spLocks noGrp="1"/>
          </p:cNvSpPr>
          <p:nvPr>
            <p:ph type="subTitle" idx="4294967295"/>
          </p:nvPr>
        </p:nvSpPr>
        <p:spPr>
          <a:xfrm>
            <a:off x="533400" y="990600"/>
            <a:ext cx="7854950" cy="1752600"/>
          </a:xfrm>
        </p:spPr>
        <p:txBody>
          <a:bodyPr lIns="0" rIns="18288"/>
          <a:lstStyle/>
          <a:p>
            <a:pPr marL="0" indent="0" algn="ctr">
              <a:buFont typeface="Wingdings 2" pitchFamily="18" charset="2"/>
              <a:buNone/>
            </a:pPr>
            <a:r>
              <a:rPr lang="en-US" sz="4400" smtClean="0">
                <a:solidFill>
                  <a:schemeClr val="folHlink"/>
                </a:solidFill>
              </a:rPr>
              <a:t>FQHC Qualitative Inquiry</a:t>
            </a:r>
            <a:r>
              <a:rPr lang="en-US" smtClean="0">
                <a:solidFill>
                  <a:schemeClr val="folHlink"/>
                </a:solidFill>
              </a:rPr>
              <a:t> </a:t>
            </a:r>
            <a:r>
              <a:rPr lang="en-US" sz="4400" smtClean="0">
                <a:solidFill>
                  <a:schemeClr val="folHlink"/>
                </a:solidFill>
              </a:rPr>
              <a:t>Subgroup (QIS)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 idx="4294967295"/>
          </p:nvPr>
        </p:nvSpPr>
        <p:spPr/>
        <p:txBody>
          <a:bodyPr lIns="91440" rIns="91440" bIns="45720" anchor="ctr"/>
          <a:lstStyle/>
          <a:p>
            <a:r>
              <a:rPr lang="en-US" sz="4600" smtClean="0"/>
              <a:t>QIS Participants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UT Houston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Maria Fernandez, Lily Liang, Patricia Mullen, Bijal Balasubramanian, William Calo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Emory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Michelle Kegler, Michelle Carvalho, Gillian Schauer, Yao Shi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University of South Carolina (SC)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Vicki Young, Dayna Campbell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University of Colorado (UC)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Betsy Risendal, Andrea Dwyer, Yvonne Kellar-Guenther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University of Washington (UW)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Shin-Ping Tu, Jane Edelson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b="1" smtClean="0"/>
              <a:t>National Association of Community Health Centers (NACHC)</a:t>
            </a:r>
            <a:r>
              <a:rPr lang="en-US" sz="2200" smtClean="0"/>
              <a:t>: </a:t>
            </a:r>
          </a:p>
          <a:p>
            <a:pPr marL="0" indent="0">
              <a:lnSpc>
                <a:spcPct val="80000"/>
              </a:lnSpc>
              <a:buFont typeface="Wingdings 2" pitchFamily="18" charset="2"/>
              <a:buNone/>
            </a:pPr>
            <a:r>
              <a:rPr lang="en-US" sz="2200" smtClean="0"/>
              <a:t>Michelle Proser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 idx="4294967295"/>
          </p:nvPr>
        </p:nvSpPr>
        <p:spPr/>
        <p:txBody>
          <a:bodyPr lIns="91440" rIns="91440" bIns="45720" anchor="ctr"/>
          <a:lstStyle/>
          <a:p>
            <a:r>
              <a:rPr lang="en-US" sz="4600" smtClean="0"/>
              <a:t>QIS Goal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en-US" smtClean="0"/>
              <a:t>To identify and explore factors influencing implementation of evidence-based cancer programs and practices for cancer control in FQHCs.</a:t>
            </a:r>
          </a:p>
          <a:p>
            <a:pPr>
              <a:buFont typeface="Wingdings 2" pitchFamily="18" charset="2"/>
              <a:buNone/>
            </a:pP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 idx="4294967295"/>
          </p:nvPr>
        </p:nvSpPr>
        <p:spPr>
          <a:xfrm>
            <a:off x="533400" y="304800"/>
            <a:ext cx="8229600" cy="1143000"/>
          </a:xfrm>
        </p:spPr>
        <p:txBody>
          <a:bodyPr lIns="91440" rIns="91440" bIns="45720" anchor="ctr"/>
          <a:lstStyle/>
          <a:p>
            <a:r>
              <a:rPr lang="en-US" sz="4600" smtClean="0"/>
              <a:t>QIS Activities </a:t>
            </a:r>
            <a:br>
              <a:rPr lang="en-US" sz="4600" smtClean="0"/>
            </a:br>
            <a:r>
              <a:rPr lang="en-US" sz="2900" smtClean="0"/>
              <a:t>(Aug 2011- Mar 2012)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457200" y="1600200"/>
          <a:ext cx="8153400" cy="3708400"/>
        </p:xfrm>
        <a:graphic>
          <a:graphicData uri="http://schemas.openxmlformats.org/drawingml/2006/table">
            <a:tbl>
              <a:tblPr/>
              <a:tblGrid>
                <a:gridCol w="944563"/>
                <a:gridCol w="2636837"/>
                <a:gridCol w="1524000"/>
                <a:gridCol w="1676400"/>
                <a:gridCol w="1371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Activities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Location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Participants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Leading Site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Aug 29</a:t>
                      </a:r>
                      <a:r>
                        <a:rPr kumimoji="0" lang="en-US" sz="13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 focus group at NACHC Community Health Institute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San Diego, 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4 CMO/Medical Directors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UT Houston (Emory, SC)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Nov 10</a:t>
                      </a:r>
                      <a:r>
                        <a:rPr kumimoji="0" lang="en-US" sz="13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 focus group (intensive workshop) at Midwest Stream Farmworker Health Forum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Albuquerque, NM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5 Front-line workers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UT Houston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Mar 8</a:t>
                      </a:r>
                      <a:r>
                        <a:rPr kumimoji="0" lang="en-US" sz="13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Two focus groups at Colorado Community Health Network Quarterly Meeting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Denver, 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15 Medical Directors;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8 Operation Managers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UC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Mar 21</a:t>
                      </a:r>
                      <a:r>
                        <a:rPr kumimoji="0" lang="en-US" sz="13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st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  – 25</a:t>
                      </a:r>
                      <a:r>
                        <a:rPr kumimoji="0" lang="en-US" sz="13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Personal Interviews at NACHC Policy and Issues Forum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Washington, D.C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(Approximately)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 10 Medical Directors; 6 CEOs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UT Houston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(SC, UC)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 idx="4294967295"/>
          </p:nvPr>
        </p:nvSpPr>
        <p:spPr>
          <a:xfrm>
            <a:off x="457200" y="304800"/>
            <a:ext cx="8229600" cy="1143000"/>
          </a:xfrm>
        </p:spPr>
        <p:txBody>
          <a:bodyPr lIns="91440" rIns="91440" bIns="45720" anchor="ctr"/>
          <a:lstStyle/>
          <a:p>
            <a:r>
              <a:rPr lang="en-US" sz="4600" smtClean="0"/>
              <a:t>QIS Planned Activities </a:t>
            </a:r>
            <a:br>
              <a:rPr lang="en-US" sz="4600" smtClean="0"/>
            </a:br>
            <a:r>
              <a:rPr lang="en-US" sz="2900" smtClean="0"/>
              <a:t>(2012-2013)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457200" y="1600200"/>
          <a:ext cx="8229600" cy="3479800"/>
        </p:xfrm>
        <a:graphic>
          <a:graphicData uri="http://schemas.openxmlformats.org/drawingml/2006/table">
            <a:tbl>
              <a:tblPr/>
              <a:tblGrid>
                <a:gridCol w="914400"/>
                <a:gridCol w="3200400"/>
                <a:gridCol w="1219200"/>
                <a:gridCol w="1524000"/>
                <a:gridCol w="1371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Activities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Location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Participants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Leading Site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Apr 8</a:t>
                      </a:r>
                      <a:r>
                        <a:rPr kumimoji="0" lang="en-US" sz="15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 focus group at the South Carolina Primary Health Care Association Quarterly Meeting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Columbia, 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Clinical staff including CMOs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SC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Apr 18</a:t>
                      </a:r>
                      <a:r>
                        <a:rPr kumimoji="0" lang="en-US" sz="15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th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-21</a:t>
                      </a:r>
                      <a:r>
                        <a:rPr kumimoji="0" lang="en-US" sz="15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st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,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Personal interviews at the Georgia Association for Primary Health Care (GAPHC) Patient Centered Medical Home Learning Session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Pine Mountain, 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CEOs, CMOs and other clinical staff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Emory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May,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Focus group and interviews at 2 FQHCs in Texas (Legacy  &amp; Lone Star Family Health Center)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CEOs, CMOs and providers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UT Houston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2012-2013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Case study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TBD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Leadership and Clinical Staff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</a:rPr>
                        <a:t>Emory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1143000"/>
          </a:xfrm>
        </p:spPr>
        <p:txBody>
          <a:bodyPr lIns="91440" rIns="91440" bIns="45720" anchor="ctr"/>
          <a:lstStyle/>
          <a:p>
            <a:r>
              <a:rPr lang="en-US" sz="4600" smtClean="0"/>
              <a:t>QIS Timeline </a:t>
            </a:r>
            <a:r>
              <a:rPr lang="en-US" sz="2900" smtClean="0"/>
              <a:t>(2012 – 2013)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914400"/>
          <a:ext cx="7924800" cy="5599113"/>
        </p:xfrm>
        <a:graphic>
          <a:graphicData uri="http://schemas.openxmlformats.org/drawingml/2006/table">
            <a:tbl>
              <a:tblPr/>
              <a:tblGrid>
                <a:gridCol w="1601788"/>
                <a:gridCol w="292100"/>
                <a:gridCol w="304800"/>
                <a:gridCol w="303212"/>
                <a:gridCol w="287338"/>
                <a:gridCol w="322262"/>
                <a:gridCol w="314325"/>
                <a:gridCol w="242888"/>
                <a:gridCol w="301625"/>
                <a:gridCol w="341312"/>
                <a:gridCol w="285750"/>
                <a:gridCol w="311150"/>
                <a:gridCol w="311150"/>
                <a:gridCol w="290513"/>
                <a:gridCol w="304800"/>
                <a:gridCol w="304800"/>
                <a:gridCol w="287337"/>
                <a:gridCol w="320675"/>
                <a:gridCol w="292100"/>
                <a:gridCol w="255588"/>
                <a:gridCol w="309562"/>
                <a:gridCol w="339725"/>
              </a:tblGrid>
              <a:tr h="1698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Year 3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Year 4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70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Jan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Feb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Mar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Apr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May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Jun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Jul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Aug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Sept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Oct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Nov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Dec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Jan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Feb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Mar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Apr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May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Jun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Jul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Aug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Sept</a:t>
                      </a:r>
                      <a:endParaRPr kumimoji="0" lang="en-US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1.Qualitative Inquiry Paper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Instruments Development</a:t>
                      </a:r>
                      <a:endParaRPr kumimoji="0" 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Revised Focus Group Guide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Interview Guide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Data Collection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Groups at CCHN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Interviews at NACHC P&amp;I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Groups in SC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Interviews in GA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Transcription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Analysis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Coding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Consolidate results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Manuscript Preparation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Presentation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CDC Cancer Conference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NACHC CHI, 2012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Case Study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Case study plan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Data Collection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Analysis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Manuscript Preparation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en-US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7866" marR="4786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2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 lIns="91440" rIns="91440" bIns="45720" anchor="ctr"/>
          <a:lstStyle/>
          <a:p>
            <a:r>
              <a:rPr lang="en-US" sz="4600" smtClean="0"/>
              <a:t>Preliminary Findings</a:t>
            </a:r>
          </a:p>
        </p:txBody>
      </p:sp>
      <p:sp>
        <p:nvSpPr>
          <p:cNvPr id="40962" name="Content Placeholder 3"/>
          <p:cNvSpPr>
            <a:spLocks noGrp="1"/>
          </p:cNvSpPr>
          <p:nvPr>
            <p:ph idx="4294967295"/>
          </p:nvPr>
        </p:nvSpPr>
        <p:spPr>
          <a:xfrm>
            <a:off x="457200" y="1295400"/>
            <a:ext cx="8229600" cy="4800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smtClean="0"/>
              <a:t>Data fit well with the Consolidated Framework for Implementation Research (CFIR) constructs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Breast, cervical and colorectal cancer screening initiatives were discussed as the primary success areas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The use of EMR is pivotal in CHC’s work and part of the success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Leadership engagement is essential for practice change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CHCs are willing to change but are in need of good tool(s) to implement change(s)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Providing sufficient training and resources for staff to implement change is very important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Programs aligning with the goal of improving quality of care are more likely to be implemented</a:t>
            </a:r>
          </a:p>
          <a:p>
            <a:pPr>
              <a:lnSpc>
                <a:spcPct val="80000"/>
              </a:lnSpc>
            </a:pPr>
            <a:endParaRPr lang="en-US" sz="24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en-US" sz="20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2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143000"/>
          </a:xfrm>
        </p:spPr>
        <p:txBody>
          <a:bodyPr lIns="91440" rIns="91440" bIns="45720" anchor="ctr"/>
          <a:lstStyle/>
          <a:p>
            <a:r>
              <a:rPr lang="en-US" sz="4600" smtClean="0"/>
              <a:t>QIS Products To-Date</a:t>
            </a:r>
            <a:endParaRPr lang="en-US" sz="2900" smtClean="0"/>
          </a:p>
        </p:txBody>
      </p:sp>
      <p:sp>
        <p:nvSpPr>
          <p:cNvPr id="43010" name="Content Placeholder 3"/>
          <p:cNvSpPr>
            <a:spLocks noGrp="1"/>
          </p:cNvSpPr>
          <p:nvPr>
            <p:ph idx="4294967295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sz="2800" smtClean="0"/>
              <a:t>Instruments</a:t>
            </a:r>
          </a:p>
          <a:p>
            <a:pPr lvl="1">
              <a:buFontTx/>
              <a:buChar char="-"/>
            </a:pPr>
            <a:r>
              <a:rPr lang="en-US" sz="2200" smtClean="0"/>
              <a:t>Appreciative Inquiry Guide for Intensive Training (3 hours)</a:t>
            </a:r>
          </a:p>
          <a:p>
            <a:pPr lvl="1">
              <a:buFontTx/>
              <a:buChar char="-"/>
            </a:pPr>
            <a:r>
              <a:rPr lang="en-US" sz="2200" smtClean="0"/>
              <a:t>Revised and shortened Focus Group Guide (1 hour)</a:t>
            </a:r>
          </a:p>
          <a:p>
            <a:pPr lvl="1">
              <a:buFontTx/>
              <a:buChar char="-"/>
            </a:pPr>
            <a:r>
              <a:rPr lang="en-US" sz="2200" smtClean="0"/>
              <a:t>Personal Interview Guide (1 hour)</a:t>
            </a:r>
          </a:p>
          <a:p>
            <a:pPr>
              <a:buFont typeface="Arial" charset="0"/>
              <a:buChar char="•"/>
            </a:pPr>
            <a:r>
              <a:rPr lang="en-US" sz="3000" smtClean="0"/>
              <a:t>Presentation</a:t>
            </a:r>
          </a:p>
          <a:p>
            <a:pPr lvl="1">
              <a:buFontTx/>
              <a:buChar char="-"/>
            </a:pPr>
            <a:r>
              <a:rPr lang="en-US" sz="2200" smtClean="0"/>
              <a:t>Presentation on  Appreciative Inquiry and evidence-based cancer control practices at Midwest Stream Farmworker Health Forum</a:t>
            </a:r>
          </a:p>
          <a:p>
            <a:pPr>
              <a:buFont typeface="Arial" charset="0"/>
              <a:buChar char="•"/>
            </a:pPr>
            <a:r>
              <a:rPr lang="en-US" sz="3000" smtClean="0"/>
              <a:t>Abstracts submitted</a:t>
            </a:r>
          </a:p>
          <a:p>
            <a:pPr lvl="1">
              <a:buFontTx/>
              <a:buChar char="-"/>
            </a:pPr>
            <a:r>
              <a:rPr lang="en-US" sz="2200" smtClean="0"/>
              <a:t>NIH 5th Dissemination and Implementation Conference (not accepted)</a:t>
            </a:r>
          </a:p>
          <a:p>
            <a:pPr lvl="1">
              <a:buFontTx/>
              <a:buChar char="-"/>
            </a:pPr>
            <a:r>
              <a:rPr lang="en-US" sz="2200" smtClean="0"/>
              <a:t>CDC 2012 Cancer Conference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 txBox="1">
            <a:spLocks/>
          </p:cNvSpPr>
          <p:nvPr/>
        </p:nvSpPr>
        <p:spPr bwMode="auto">
          <a:xfrm>
            <a:off x="0" y="2286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3600">
                <a:solidFill>
                  <a:srgbClr val="002060"/>
                </a:solidFill>
                <a:latin typeface="Trebuchet MS" pitchFamily="34" charset="0"/>
              </a:rPr>
              <a:t>FQHC Workgroup</a:t>
            </a:r>
          </a:p>
          <a:p>
            <a:pPr algn="ctr" eaLnBrk="0" hangingPunct="0"/>
            <a:r>
              <a:rPr lang="en-US" sz="2800">
                <a:solidFill>
                  <a:srgbClr val="0B5395"/>
                </a:solidFill>
                <a:latin typeface="Trebuchet MS" pitchFamily="34" charset="0"/>
              </a:rPr>
              <a:t> </a:t>
            </a:r>
          </a:p>
          <a:p>
            <a:r>
              <a:rPr lang="en-US" sz="2000" b="1">
                <a:solidFill>
                  <a:srgbClr val="0B5395"/>
                </a:solidFill>
                <a:latin typeface="Constantia" pitchFamily="18" charset="0"/>
              </a:rPr>
              <a:t>	</a:t>
            </a:r>
            <a:endParaRPr lang="en-US" sz="2400" b="1">
              <a:solidFill>
                <a:srgbClr val="0B5395"/>
              </a:solidFill>
              <a:latin typeface="Constantia" pitchFamily="18" charset="0"/>
            </a:endParaRPr>
          </a:p>
        </p:txBody>
      </p:sp>
      <p:graphicFrame>
        <p:nvGraphicFramePr>
          <p:cNvPr id="35041" name="Group 225"/>
          <p:cNvGraphicFramePr>
            <a:graphicFrameLocks noGrp="1"/>
          </p:cNvGraphicFramePr>
          <p:nvPr/>
        </p:nvGraphicFramePr>
        <p:xfrm>
          <a:off x="76200" y="2667000"/>
          <a:ext cx="8991600" cy="3594100"/>
        </p:xfrm>
        <a:graphic>
          <a:graphicData uri="http://schemas.openxmlformats.org/drawingml/2006/table">
            <a:tbl>
              <a:tblPr/>
              <a:tblGrid>
                <a:gridCol w="3962400"/>
                <a:gridCol w="685800"/>
                <a:gridCol w="533400"/>
                <a:gridCol w="685800"/>
                <a:gridCol w="609600"/>
                <a:gridCol w="457200"/>
                <a:gridCol w="609600"/>
                <a:gridCol w="457200"/>
                <a:gridCol w="457200"/>
                <a:gridCol w="533400"/>
              </a:tblGrid>
              <a:tr h="411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cs typeface="Times New Roman" pitchFamily="18" charset="0"/>
                        </a:rPr>
                        <a:t>MANUSCRIPT FOCUS</a:t>
                      </a: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LEAD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SITE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 Co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Emory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UCLA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USC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UT-H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UW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WU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Harv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Qualitative Inquiry Subgroup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   Factors influencing implementation of EBPs for cancer prevention and control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UT-H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Multiple case studies of FQHCs implementing EBP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Emory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Data Subgroup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 FQHCs -MIR/EMR Editorial 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USC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 GIS Mapping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USC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Cross-Center Survey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 CFIR Measures/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Survey development*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 Survey results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UW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    Practice Adaptive Reserve – NDP / AAPCHO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B5395"/>
                          </a:solidFill>
                          <a:effectLst/>
                          <a:latin typeface="Times" pitchFamily="18" charset="0"/>
                          <a:ea typeface="Times" pitchFamily="18" charset="0"/>
                          <a:cs typeface="Times New Roman" pitchFamily="18" charset="0"/>
                        </a:rPr>
                        <a:t>TBD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B5395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" pitchFamily="18" charset="0"/>
                        <a:cs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168" name="Text Box 127"/>
          <p:cNvSpPr txBox="1">
            <a:spLocks noChangeArrowheads="1"/>
          </p:cNvSpPr>
          <p:nvPr/>
        </p:nvSpPr>
        <p:spPr bwMode="auto">
          <a:xfrm>
            <a:off x="76200" y="965200"/>
            <a:ext cx="91757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0B5395"/>
                </a:solidFill>
              </a:rPr>
              <a:t>Abstracts submitted to CDC National Cancer Conference</a:t>
            </a:r>
            <a:r>
              <a:rPr lang="en-US" b="1">
                <a:solidFill>
                  <a:srgbClr val="0B5395"/>
                </a:solidFill>
              </a:rPr>
              <a:t> </a:t>
            </a:r>
          </a:p>
          <a:p>
            <a:r>
              <a:rPr lang="en-US">
                <a:solidFill>
                  <a:srgbClr val="002060"/>
                </a:solidFill>
              </a:rPr>
              <a:t>1. The CPCRN: Partnerships and Processes to Promote Prevention Practices at FQHCs</a:t>
            </a:r>
          </a:p>
          <a:p>
            <a:r>
              <a:rPr lang="en-US">
                <a:solidFill>
                  <a:srgbClr val="002060"/>
                </a:solidFill>
              </a:rPr>
              <a:t>2. Exploring Factors Influencing Adoption and Implementation of Evidence-based Cancer</a:t>
            </a:r>
          </a:p>
          <a:p>
            <a:r>
              <a:rPr lang="en-US">
                <a:solidFill>
                  <a:srgbClr val="002060"/>
                </a:solidFill>
              </a:rPr>
              <a:t>    Prevention and Control Practices in FQHCs: A Qualitative Study</a:t>
            </a:r>
          </a:p>
          <a:p>
            <a:r>
              <a:rPr lang="en-US">
                <a:solidFill>
                  <a:srgbClr val="002060"/>
                </a:solidFill>
              </a:rPr>
              <a:t>3. Using GIS Mapping to Inform Cancer Related Primary Care Practice Decisions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7074</TotalTime>
  <Words>1365</Words>
  <Application>Microsoft Office PowerPoint</Application>
  <PresentationFormat>On-screen Show (4:3)</PresentationFormat>
  <Paragraphs>807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4</vt:i4>
      </vt:variant>
      <vt:variant>
        <vt:lpstr>Slide Titles</vt:lpstr>
      </vt:variant>
      <vt:variant>
        <vt:i4>27</vt:i4>
      </vt:variant>
    </vt:vector>
  </HeadingPairs>
  <TitlesOfParts>
    <vt:vector size="39" baseType="lpstr">
      <vt:lpstr>Arial</vt:lpstr>
      <vt:lpstr>Calibri</vt:lpstr>
      <vt:lpstr>Constantia</vt:lpstr>
      <vt:lpstr>Wingdings 2</vt:lpstr>
      <vt:lpstr>Trebuchet MS</vt:lpstr>
      <vt:lpstr>Wingdings</vt:lpstr>
      <vt:lpstr>Times New Roman</vt:lpstr>
      <vt:lpstr>Times</vt:lpstr>
      <vt:lpstr>Flow</vt:lpstr>
      <vt:lpstr>Flow</vt:lpstr>
      <vt:lpstr>Flow</vt:lpstr>
      <vt:lpstr>Flow</vt:lpstr>
      <vt:lpstr>Slide 1</vt:lpstr>
      <vt:lpstr>           FQHC Workgroup Year 3 Accomplishments &amp; Plans  </vt:lpstr>
      <vt:lpstr>FQHC Workgroup  Partnership Committee </vt:lpstr>
      <vt:lpstr>FQHC Workgroup  Partnership Committee </vt:lpstr>
      <vt:lpstr>CPCRN FQHC Cross-Center Survey Update</vt:lpstr>
      <vt:lpstr> </vt:lpstr>
      <vt:lpstr>CPCRN FQHC Survey</vt:lpstr>
      <vt:lpstr> CFIR constructs(# items)</vt:lpstr>
      <vt:lpstr> CFIR constructs(# items)</vt:lpstr>
      <vt:lpstr> </vt:lpstr>
      <vt:lpstr>FQHC Workgroup  Steering Committee Input</vt:lpstr>
      <vt:lpstr>CPCRN FQHC Survey</vt:lpstr>
      <vt:lpstr>The Impact of Federally Qualified Health Centers on Cancer Mortality-to-Incidence Ratios:   An Ecological Analysis</vt:lpstr>
      <vt:lpstr>Data Information</vt:lpstr>
      <vt:lpstr>Results</vt:lpstr>
      <vt:lpstr>Results</vt:lpstr>
      <vt:lpstr>Conclusion</vt:lpstr>
      <vt:lpstr>Collaborators</vt:lpstr>
      <vt:lpstr>Slide 19</vt:lpstr>
      <vt:lpstr>QIS Participants</vt:lpstr>
      <vt:lpstr>QIS Goal</vt:lpstr>
      <vt:lpstr>QIS Activities  (Aug 2011- Mar 2012)</vt:lpstr>
      <vt:lpstr>QIS Planned Activities  (2012-2013)</vt:lpstr>
      <vt:lpstr>QIS Timeline (2012 – 2013)</vt:lpstr>
      <vt:lpstr>Preliminary Findings</vt:lpstr>
      <vt:lpstr>QIS Products To-Date</vt:lpstr>
      <vt:lpstr>Slide 27</vt:lpstr>
    </vt:vector>
  </TitlesOfParts>
  <Company>TAMHSC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CTxCPCRN The Central Texas Cancer Prevention and Control Research Network</dc:title>
  <dc:creator>MMWernicke</dc:creator>
  <cp:lastModifiedBy>Shin-Ping Tu</cp:lastModifiedBy>
  <cp:revision>469</cp:revision>
  <cp:lastPrinted>2011-05-24T22:30:25Z</cp:lastPrinted>
  <dcterms:created xsi:type="dcterms:W3CDTF">2009-09-30T19:03:27Z</dcterms:created>
  <dcterms:modified xsi:type="dcterms:W3CDTF">2012-03-22T04:16:17Z</dcterms:modified>
</cp:coreProperties>
</file>