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handoutMasterIdLst>
    <p:handoutMasterId r:id="rId18"/>
  </p:handoutMasterIdLst>
  <p:sldIdLst>
    <p:sldId id="256" r:id="rId2"/>
    <p:sldId id="268" r:id="rId3"/>
    <p:sldId id="272" r:id="rId4"/>
    <p:sldId id="275" r:id="rId5"/>
    <p:sldId id="271" r:id="rId6"/>
    <p:sldId id="257" r:id="rId7"/>
    <p:sldId id="259" r:id="rId8"/>
    <p:sldId id="263" r:id="rId9"/>
    <p:sldId id="264" r:id="rId10"/>
    <p:sldId id="279" r:id="rId11"/>
    <p:sldId id="262" r:id="rId12"/>
    <p:sldId id="280" r:id="rId13"/>
    <p:sldId id="269" r:id="rId14"/>
    <p:sldId id="270" r:id="rId15"/>
    <p:sldId id="277" r:id="rId16"/>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824" autoAdjust="0"/>
  </p:normalViewPr>
  <p:slideViewPr>
    <p:cSldViewPr>
      <p:cViewPr varScale="1">
        <p:scale>
          <a:sx n="89" d="100"/>
          <a:sy n="89" d="100"/>
        </p:scale>
        <p:origin x="-227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169920" cy="480060"/>
          </a:xfrm>
          <a:prstGeom prst="rect">
            <a:avLst/>
          </a:prstGeom>
        </p:spPr>
        <p:txBody>
          <a:bodyPr vert="horz" lIns="96656" tIns="48328" rIns="96656" bIns="48328" rtlCol="0"/>
          <a:lstStyle>
            <a:lvl1pPr algn="l">
              <a:defRPr sz="1200"/>
            </a:lvl1pPr>
          </a:lstStyle>
          <a:p>
            <a:endParaRPr lang="en-US"/>
          </a:p>
        </p:txBody>
      </p:sp>
      <p:sp>
        <p:nvSpPr>
          <p:cNvPr id="3" name="Date Placeholder 2"/>
          <p:cNvSpPr>
            <a:spLocks noGrp="1"/>
          </p:cNvSpPr>
          <p:nvPr>
            <p:ph type="dt" sz="quarter" idx="1"/>
          </p:nvPr>
        </p:nvSpPr>
        <p:spPr>
          <a:xfrm>
            <a:off x="4143588" y="1"/>
            <a:ext cx="3169920" cy="480060"/>
          </a:xfrm>
          <a:prstGeom prst="rect">
            <a:avLst/>
          </a:prstGeom>
        </p:spPr>
        <p:txBody>
          <a:bodyPr vert="horz" lIns="96656" tIns="48328" rIns="96656" bIns="48328" rtlCol="0"/>
          <a:lstStyle>
            <a:lvl1pPr algn="r">
              <a:defRPr sz="1200"/>
            </a:lvl1pPr>
          </a:lstStyle>
          <a:p>
            <a:fld id="{CEFAD34D-09AD-4671-BC9F-A20E4CC4D8A1}" type="datetimeFigureOut">
              <a:rPr lang="en-US" smtClean="0"/>
              <a:t>3/21/2012</a:t>
            </a:fld>
            <a:endParaRPr lang="en-US"/>
          </a:p>
        </p:txBody>
      </p:sp>
      <p:sp>
        <p:nvSpPr>
          <p:cNvPr id="4" name="Footer Placeholder 3"/>
          <p:cNvSpPr>
            <a:spLocks noGrp="1"/>
          </p:cNvSpPr>
          <p:nvPr>
            <p:ph type="ftr" sz="quarter" idx="2"/>
          </p:nvPr>
        </p:nvSpPr>
        <p:spPr>
          <a:xfrm>
            <a:off x="0" y="9119474"/>
            <a:ext cx="3169920" cy="480060"/>
          </a:xfrm>
          <a:prstGeom prst="rect">
            <a:avLst/>
          </a:prstGeom>
        </p:spPr>
        <p:txBody>
          <a:bodyPr vert="horz" lIns="96656" tIns="48328" rIns="96656" bIns="48328" rtlCol="0" anchor="b"/>
          <a:lstStyle>
            <a:lvl1pPr algn="l">
              <a:defRPr sz="1200"/>
            </a:lvl1pPr>
          </a:lstStyle>
          <a:p>
            <a:endParaRPr lang="en-US"/>
          </a:p>
        </p:txBody>
      </p:sp>
      <p:sp>
        <p:nvSpPr>
          <p:cNvPr id="5" name="Slide Number Placeholder 4"/>
          <p:cNvSpPr>
            <a:spLocks noGrp="1"/>
          </p:cNvSpPr>
          <p:nvPr>
            <p:ph type="sldNum" sz="quarter" idx="3"/>
          </p:nvPr>
        </p:nvSpPr>
        <p:spPr>
          <a:xfrm>
            <a:off x="4143588" y="9119474"/>
            <a:ext cx="3169920" cy="480060"/>
          </a:xfrm>
          <a:prstGeom prst="rect">
            <a:avLst/>
          </a:prstGeom>
        </p:spPr>
        <p:txBody>
          <a:bodyPr vert="horz" lIns="96656" tIns="48328" rIns="96656" bIns="48328" rtlCol="0" anchor="b"/>
          <a:lstStyle>
            <a:lvl1pPr algn="r">
              <a:defRPr sz="1200"/>
            </a:lvl1pPr>
          </a:lstStyle>
          <a:p>
            <a:fld id="{7890FACB-D6AC-4B92-9B93-142293487B6A}" type="slidenum">
              <a:rPr lang="en-US" smtClean="0"/>
              <a:t>‹#›</a:t>
            </a:fld>
            <a:endParaRPr lang="en-US"/>
          </a:p>
        </p:txBody>
      </p:sp>
    </p:spTree>
    <p:extLst>
      <p:ext uri="{BB962C8B-B14F-4D97-AF65-F5344CB8AC3E}">
        <p14:creationId xmlns:p14="http://schemas.microsoft.com/office/powerpoint/2010/main" val="37433870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169920" cy="480060"/>
          </a:xfrm>
          <a:prstGeom prst="rect">
            <a:avLst/>
          </a:prstGeom>
        </p:spPr>
        <p:txBody>
          <a:bodyPr vert="horz" lIns="96656" tIns="48328" rIns="96656" bIns="48328" rtlCol="0"/>
          <a:lstStyle>
            <a:lvl1pPr algn="l">
              <a:defRPr sz="1200"/>
            </a:lvl1pPr>
          </a:lstStyle>
          <a:p>
            <a:endParaRPr lang="en-US"/>
          </a:p>
        </p:txBody>
      </p:sp>
      <p:sp>
        <p:nvSpPr>
          <p:cNvPr id="3" name="Date Placeholder 2"/>
          <p:cNvSpPr>
            <a:spLocks noGrp="1"/>
          </p:cNvSpPr>
          <p:nvPr>
            <p:ph type="dt" idx="1"/>
          </p:nvPr>
        </p:nvSpPr>
        <p:spPr>
          <a:xfrm>
            <a:off x="4143588" y="1"/>
            <a:ext cx="3169920" cy="480060"/>
          </a:xfrm>
          <a:prstGeom prst="rect">
            <a:avLst/>
          </a:prstGeom>
        </p:spPr>
        <p:txBody>
          <a:bodyPr vert="horz" lIns="96656" tIns="48328" rIns="96656" bIns="48328" rtlCol="0"/>
          <a:lstStyle>
            <a:lvl1pPr algn="r">
              <a:defRPr sz="1200"/>
            </a:lvl1pPr>
          </a:lstStyle>
          <a:p>
            <a:fld id="{3406E571-EB77-48DC-915E-BE214854E012}" type="datetimeFigureOut">
              <a:rPr lang="en-US" smtClean="0"/>
              <a:pPr/>
              <a:t>3/21/2012</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56" tIns="48328" rIns="96656" bIns="48328" rtlCol="0" anchor="ctr"/>
          <a:lstStyle/>
          <a:p>
            <a:endParaRPr lang="en-US"/>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656" tIns="48328" rIns="96656" bIns="4832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56" tIns="48328" rIns="96656" bIns="48328" rtlCol="0" anchor="b"/>
          <a:lstStyle>
            <a:lvl1pPr algn="l">
              <a:defRPr sz="1200"/>
            </a:lvl1pPr>
          </a:lstStyle>
          <a:p>
            <a:endParaRPr lang="en-US"/>
          </a:p>
        </p:txBody>
      </p:sp>
      <p:sp>
        <p:nvSpPr>
          <p:cNvPr id="7" name="Slide Number Placeholder 6"/>
          <p:cNvSpPr>
            <a:spLocks noGrp="1"/>
          </p:cNvSpPr>
          <p:nvPr>
            <p:ph type="sldNum" sz="quarter" idx="5"/>
          </p:nvPr>
        </p:nvSpPr>
        <p:spPr>
          <a:xfrm>
            <a:off x="4143588" y="9119474"/>
            <a:ext cx="3169920" cy="480060"/>
          </a:xfrm>
          <a:prstGeom prst="rect">
            <a:avLst/>
          </a:prstGeom>
        </p:spPr>
        <p:txBody>
          <a:bodyPr vert="horz" lIns="96656" tIns="48328" rIns="96656" bIns="48328" rtlCol="0" anchor="b"/>
          <a:lstStyle>
            <a:lvl1pPr algn="r">
              <a:defRPr sz="1200"/>
            </a:lvl1pPr>
          </a:lstStyle>
          <a:p>
            <a:fld id="{CDCCE55F-38FE-4D87-8E14-01225C4D83C8}" type="slidenum">
              <a:rPr lang="en-US" smtClean="0"/>
              <a:pPr/>
              <a:t>‹#›</a:t>
            </a:fld>
            <a:endParaRPr lang="en-US"/>
          </a:p>
        </p:txBody>
      </p:sp>
    </p:spTree>
    <p:extLst>
      <p:ext uri="{BB962C8B-B14F-4D97-AF65-F5344CB8AC3E}">
        <p14:creationId xmlns:p14="http://schemas.microsoft.com/office/powerpoint/2010/main" val="3081512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solidFill>
                  <a:schemeClr val="tx1"/>
                </a:solidFill>
              </a:rPr>
              <a:t>This project will develop, validate, and evaluate an online, interactive, decision support and program planning tool -</a:t>
            </a:r>
          </a:p>
          <a:p>
            <a:r>
              <a:rPr lang="en-US" dirty="0" smtClean="0">
                <a:solidFill>
                  <a:schemeClr val="tx1"/>
                </a:solidFill>
              </a:rPr>
              <a:t>Tailored Aid for Communities adapting Tested Interventions for Cancer Control –TACTICC</a:t>
            </a:r>
          </a:p>
          <a:p>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044"/>
            <a:r>
              <a:rPr lang="en-US" dirty="0" smtClean="0"/>
              <a:t>2008 - TACTIC (Technical Assistance for Choosing evidence based cancer control Tools In Communities)</a:t>
            </a:r>
          </a:p>
          <a:p>
            <a:endParaRPr lang="en-US" dirty="0" smtClean="0"/>
          </a:p>
          <a:p>
            <a:r>
              <a:rPr lang="en-US" dirty="0" smtClean="0"/>
              <a:t>2011 In addition to the participation of the CPCRN, we have Canadian partners, the</a:t>
            </a:r>
            <a:r>
              <a:rPr lang="en-US" baseline="0" dirty="0" smtClean="0"/>
              <a:t> American Cancer Society, National Center for Farmworker Health, state and other cancer control organizations, and public health training organizations,</a:t>
            </a:r>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2</a:t>
            </a:fld>
            <a:endParaRPr lang="en-US"/>
          </a:p>
        </p:txBody>
      </p:sp>
    </p:spTree>
    <p:extLst>
      <p:ext uri="{BB962C8B-B14F-4D97-AF65-F5344CB8AC3E}">
        <p14:creationId xmlns:p14="http://schemas.microsoft.com/office/powerpoint/2010/main" val="528002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sz="1200" kern="1200" dirty="0" smtClean="0">
                <a:solidFill>
                  <a:schemeClr val="tx1"/>
                </a:solidFill>
                <a:effectLst/>
                <a:latin typeface="+mn-lt"/>
                <a:ea typeface="+mn-ea"/>
                <a:cs typeface="+mn-cs"/>
              </a:rPr>
              <a:t>Dr. Fernandez will be responsible for coordinating the process content development and coordinating recruitment for evaluation.  She will be the primary liaison for the interface development.</a:t>
            </a:r>
          </a:p>
          <a:p>
            <a:endParaRPr lang="en-US" sz="1200" kern="1200" dirty="0" smtClean="0">
              <a:solidFill>
                <a:schemeClr val="tx1"/>
              </a:solidFill>
              <a:effectLst/>
              <a:latin typeface="+mn-lt"/>
              <a:ea typeface="+mn-ea"/>
              <a:cs typeface="+mn-cs"/>
            </a:endParaRPr>
          </a:p>
          <a:p>
            <a:r>
              <a:rPr lang="en-US" sz="1200" b="0" u="none" strike="noStrike" kern="1200" dirty="0" smtClean="0">
                <a:solidFill>
                  <a:schemeClr val="tx1"/>
                </a:solidFill>
                <a:effectLst/>
                <a:latin typeface="+mn-lt"/>
                <a:ea typeface="+mn-ea"/>
                <a:cs typeface="+mn-cs"/>
              </a:rPr>
              <a:t>Dr. Mullen will provide overall leadership and coordination for the CPCRN- Cancer Care Ontario consortium, assuring the quality, timeliness, and efficiency of the various tasks and products encompassed in the specific aims. She will coordinate content development, contribute to the evaluation module in years 1-2, and promote message testing during recruitment for the evaluation.  </a:t>
            </a:r>
          </a:p>
          <a:p>
            <a:endParaRPr lang="en-US" sz="1200" b="0" u="none" strike="noStrike"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Dr. Bartholomew will contribute to the process content of the decision support tool, particularly to the modules on assessing fit, identifying “active ingredients” of EBAs, and adapting EBAs; and she will lead the promotion planning.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Paul Swank will contribute to the development of the measures and to the evaluation through the use of Item Response Theory. </a:t>
            </a:r>
          </a:p>
          <a:p>
            <a:endParaRPr lang="en-US" sz="1200" b="1" u="sng" kern="1200" dirty="0" smtClean="0">
              <a:solidFill>
                <a:schemeClr val="tx1"/>
              </a:solidFill>
              <a:effectLst/>
              <a:latin typeface="+mn-lt"/>
              <a:ea typeface="+mn-ea"/>
              <a:cs typeface="+mn-cs"/>
            </a:endParaRPr>
          </a:p>
          <a:p>
            <a:r>
              <a:rPr lang="en-US" sz="1200" b="0" u="none" kern="1200" dirty="0" smtClean="0">
                <a:solidFill>
                  <a:schemeClr val="tx1"/>
                </a:solidFill>
                <a:effectLst/>
                <a:latin typeface="+mn-lt"/>
                <a:ea typeface="+mn-ea"/>
                <a:cs typeface="+mn-cs"/>
              </a:rPr>
              <a:t>Cam Escoffery</a:t>
            </a:r>
            <a:r>
              <a:rPr lang="en-US" sz="1200" b="0" i="0" u="none" strike="noStrike" kern="1200" baseline="0" dirty="0" smtClean="0">
                <a:solidFill>
                  <a:schemeClr val="tx1"/>
                </a:solidFill>
                <a:latin typeface="+mn-lt"/>
                <a:ea typeface="+mn-ea"/>
                <a:cs typeface="+mn-cs"/>
              </a:rPr>
              <a:t> will lead the evaluation team’s effort in refining the primary outcome measures related to evidence-based behaviors. She will direct the evaluation of TACTIC, working closely with colleagues from the Cancer Prevention and Control Research Network through each phase of the evaluation. </a:t>
            </a:r>
          </a:p>
          <a:p>
            <a:endParaRPr lang="en-US" sz="1200" b="0" i="0" u="none" strike="noStrike" kern="1200" baseline="0" dirty="0" smtClean="0">
              <a:solidFill>
                <a:schemeClr val="tx1"/>
              </a:solidFill>
              <a:effectLst/>
              <a:latin typeface="+mn-lt"/>
              <a:ea typeface="+mn-ea"/>
              <a:cs typeface="+mn-cs"/>
            </a:endParaRPr>
          </a:p>
          <a:p>
            <a:r>
              <a:rPr lang="en-US" sz="1200" b="0" i="0" u="none" strike="noStrike" kern="1200" baseline="0" dirty="0" err="1" smtClean="0">
                <a:solidFill>
                  <a:schemeClr val="tx1"/>
                </a:solidFill>
                <a:effectLst/>
                <a:latin typeface="+mn-lt"/>
                <a:ea typeface="+mn-ea"/>
                <a:cs typeface="+mn-cs"/>
              </a:rPr>
              <a:t>Regine</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Haardoerfer</a:t>
            </a:r>
            <a:r>
              <a:rPr lang="en-US" sz="1200" b="0" i="0" u="none" strike="noStrike" kern="1200" baseline="0" dirty="0" smtClean="0">
                <a:solidFill>
                  <a:schemeClr val="tx1"/>
                </a:solidFill>
                <a:effectLst/>
                <a:latin typeface="+mn-lt"/>
                <a:ea typeface="+mn-ea"/>
                <a:cs typeface="+mn-cs"/>
              </a:rPr>
              <a:t> will work on planning the evaluation activities and data analysis.</a:t>
            </a:r>
            <a:endParaRPr lang="en-US" sz="1200" b="1" u="sng"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3</a:t>
            </a:fld>
            <a:endParaRPr lang="en-US"/>
          </a:p>
        </p:txBody>
      </p:sp>
    </p:spTree>
    <p:extLst>
      <p:ext uri="{BB962C8B-B14F-4D97-AF65-F5344CB8AC3E}">
        <p14:creationId xmlns:p14="http://schemas.microsoft.com/office/powerpoint/2010/main" val="3411349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will attend the annual Program Advisory Committee meeting held in conjunction with the annual CPCRN face-to-face meetings, participate on quarterly Advisory Committee phone calls, and will advise on the development of content and the evaluation of the interactive tool.  Each consultant will provide access to their respective CPCRN network partners, recruit partners for participation in the Beta testing, assist with recruitment for the evaluation and in the promotion of the online tool. </a:t>
            </a:r>
            <a:endParaRPr lang="en-US" dirty="0" smtClean="0"/>
          </a:p>
          <a:p>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4</a:t>
            </a:fld>
            <a:endParaRPr lang="en-US"/>
          </a:p>
        </p:txBody>
      </p:sp>
    </p:spTree>
    <p:extLst>
      <p:ext uri="{BB962C8B-B14F-4D97-AF65-F5344CB8AC3E}">
        <p14:creationId xmlns:p14="http://schemas.microsoft.com/office/powerpoint/2010/main" val="38522707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ffectLst/>
                <a:latin typeface="+mn-lt"/>
                <a:ea typeface="+mn-ea"/>
                <a:cs typeface="+mn-cs"/>
              </a:rPr>
              <a:t>Practice needs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ffectLst/>
                <a:latin typeface="+mn-lt"/>
                <a:ea typeface="+mn-ea"/>
                <a:cs typeface="+mn-cs"/>
              </a:rPr>
              <a:t>Existing</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resources provide information about effective programs, but offer little instruction to practitioners on how to choose, adapt, and implement these programs in communities.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ffectLst/>
                <a:latin typeface="+mn-lt"/>
                <a:ea typeface="+mn-ea"/>
                <a:cs typeface="+mn-cs"/>
              </a:rPr>
              <a:t>resources such as the Community Guide suggest strategies rather than fully tested implementable programs.  This gap leaves practitioners with the tasks of developing implementation protocols and program materials in order to implement the recommended strategy.  These tasks and confusion over exactly what active behavior change “ingredients” are being recommended make  it a challenge to apply EBAs in practice.</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ffectLst/>
                <a:latin typeface="+mn-lt"/>
                <a:ea typeface="+mn-ea"/>
                <a:cs typeface="+mn-cs"/>
              </a:rPr>
              <a:t>while efforts to stimulate use of EBAs for cancer control such as training on Cancer Control PLANET and NCI’s “Using What Works” seem to have increased awareness about these resources and the availability of EBAs among some community cancer control planners, they have been less successful than hoped in increasing actual use.</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ffectLst/>
                <a:latin typeface="+mn-lt"/>
                <a:ea typeface="+mn-ea"/>
                <a:cs typeface="+mn-cs"/>
              </a:rPr>
              <a:t>Conceptual</a:t>
            </a:r>
            <a:r>
              <a:rPr lang="en-US" sz="1200" kern="1200" baseline="0" dirty="0" smtClean="0">
                <a:solidFill>
                  <a:schemeClr val="tx1"/>
                </a:solidFill>
                <a:effectLst/>
                <a:latin typeface="+mn-lt"/>
                <a:ea typeface="+mn-ea"/>
                <a:cs typeface="+mn-cs"/>
              </a:rPr>
              <a:t> needs</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200" kern="1200" dirty="0" smtClean="0">
                <a:solidFill>
                  <a:schemeClr val="tx1"/>
                </a:solidFill>
                <a:effectLst/>
                <a:latin typeface="+mn-lt"/>
                <a:ea typeface="+mn-ea"/>
                <a:cs typeface="+mn-cs"/>
              </a:rPr>
              <a:t>A key gap is that dissemination has historically been conceptualized as a linear process – another step along the “discovery to delivery” continuum in which developers must “push” their products out into the community for use.  This conceptualization does not substantially acknowledge the need to increase planners’ capacity to find, adapt, and implement programs. Failure to involve community stakeholders, local data and experiences during the development process for EBAs, and the community’s perception that research-tested interventions are frequently not appropriate for their context, are common consequences of such a perspective. </a:t>
            </a:r>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5</a:t>
            </a:fld>
            <a:endParaRPr lang="en-US"/>
          </a:p>
        </p:txBody>
      </p:sp>
    </p:spTree>
    <p:extLst>
      <p:ext uri="{BB962C8B-B14F-4D97-AF65-F5344CB8AC3E}">
        <p14:creationId xmlns:p14="http://schemas.microsoft.com/office/powerpoint/2010/main" val="1025652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Why Aims are important:</a:t>
            </a:r>
          </a:p>
          <a:p>
            <a:pPr>
              <a:buFont typeface="Arial" pitchFamily="34" charset="0"/>
              <a:buChar char="•"/>
            </a:pPr>
            <a:r>
              <a:rPr lang="en-US" dirty="0" smtClean="0"/>
              <a:t>Despite knowledge about what works and availability of EBAs, however, they are often not used in communities. </a:t>
            </a:r>
          </a:p>
          <a:p>
            <a:pPr>
              <a:buFont typeface="Arial" pitchFamily="34" charset="0"/>
              <a:buChar char="•"/>
            </a:pPr>
            <a:r>
              <a:rPr lang="en-US" dirty="0" smtClean="0"/>
              <a:t>A central problem with existing resources and models is that they are not tools.  They are not responsive to user needs, they make the planner do more work than they reasonably can do, and they do not offer timely, relevant, science-based assistance. </a:t>
            </a:r>
          </a:p>
          <a:p>
            <a:pPr>
              <a:buFont typeface="Arial" pitchFamily="34" charset="0"/>
              <a:buChar char="•"/>
            </a:pPr>
            <a:r>
              <a:rPr lang="en-US" dirty="0" smtClean="0"/>
              <a:t>This study will deliver and evaluate a tool that will fill these needs.  </a:t>
            </a:r>
          </a:p>
          <a:p>
            <a:pPr>
              <a:buFont typeface="Arial" pitchFamily="34" charset="0"/>
              <a:buChar char="•"/>
            </a:pPr>
            <a:r>
              <a:rPr lang="en-US" dirty="0" smtClean="0"/>
              <a:t>The long term goal is to reduce cancer morbidity and mortality by expanding the reach, implementation, and maintenance of effective programs in communities.  </a:t>
            </a:r>
          </a:p>
          <a:p>
            <a:pPr>
              <a:buFont typeface="Arial" pitchFamily="34" charset="0"/>
              <a:buChar char="•"/>
            </a:pPr>
            <a:r>
              <a:rPr lang="en-US" i="1" dirty="0" smtClean="0"/>
              <a:t>The project objective, to increase the capacity of cancer control planners to find, adapt and implement EBAs, is a major step toward this goal. </a:t>
            </a:r>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study will be guided by a new conceptual model that integrates four frameworks:  a) RE-AIM to identify the longer range outcomes of this study, b) Interactive Systems Framework to guide the focus for enhancing implementation capacity for EBA use, c) Intervention Mapping to provide a systematic process for program adaptation, and d) Social Cognitive Theory to inform identification of determinants and intermediate processes, e.g., self-efficacy, for adoption and implementation behaviors. </a:t>
            </a:r>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sz="1200" kern="1200" dirty="0" smtClean="0">
                <a:solidFill>
                  <a:schemeClr val="tx1"/>
                </a:solidFill>
                <a:effectLst/>
                <a:latin typeface="+mn-lt"/>
                <a:ea typeface="+mn-ea"/>
                <a:cs typeface="+mn-cs"/>
              </a:rPr>
              <a:t>Four conceptual frameworks have provided guidance for our preliminary studies and our proposed development and evaluation activities: </a:t>
            </a:r>
          </a:p>
          <a:p>
            <a:r>
              <a:rPr lang="en-US" sz="1200" b="1" kern="1200" dirty="0" smtClean="0">
                <a:solidFill>
                  <a:schemeClr val="tx1"/>
                </a:solidFill>
                <a:effectLst/>
                <a:latin typeface="+mn-lt"/>
                <a:ea typeface="+mn-ea"/>
                <a:cs typeface="+mn-cs"/>
              </a:rPr>
              <a:t>The Interactive Systems Framework (ISF)</a:t>
            </a:r>
            <a:r>
              <a:rPr lang="en-US" sz="1200" kern="1200" dirty="0" smtClean="0">
                <a:solidFill>
                  <a:schemeClr val="tx1"/>
                </a:solidFill>
                <a:effectLst/>
                <a:latin typeface="+mn-lt"/>
                <a:ea typeface="+mn-ea"/>
                <a:cs typeface="+mn-cs"/>
              </a:rPr>
              <a:t> is a heuristic for understanding needs across three systems--the synthesis and translation system (work on making the innovation as understandable and easy to implement as possible), prevention support system (building capacity among organizational staff to support implementation), and delivery system (technical assistance to implementers in the field).  The ISF suggests the importance of capacity development across these systems and helped us define TACTICC as a tool to enable actors in the prevention support and delivery systems to more effectively find, adapt, and implement EBAs.  Furthermore, even though the ISF describes a prevention synthesis and translation system for intervention developers, we believe that this system also applies to the user during the adaptation process.  For example we expect that TACTICC will enable users to more readily understand the logic, methods and core elements of the original EBA.  The ISF authors define capacity as “skills and motivation” for both innovation implementation and general organizational function. [</a:t>
            </a:r>
            <a:r>
              <a:rPr lang="en-US" sz="1200" kern="1200" dirty="0" err="1" smtClean="0">
                <a:solidFill>
                  <a:schemeClr val="tx1"/>
                </a:solidFill>
                <a:effectLst/>
                <a:latin typeface="+mn-lt"/>
                <a:ea typeface="+mn-ea"/>
                <a:cs typeface="+mn-cs"/>
              </a:rPr>
              <a:t>Wandersman</a:t>
            </a:r>
            <a:r>
              <a:rPr lang="en-US" sz="1200" kern="1200" dirty="0" smtClean="0">
                <a:solidFill>
                  <a:schemeClr val="tx1"/>
                </a:solidFill>
                <a:effectLst/>
                <a:latin typeface="+mn-lt"/>
                <a:ea typeface="+mn-ea"/>
                <a:cs typeface="+mn-cs"/>
              </a:rPr>
              <a:t> A, Duffy J, </a:t>
            </a:r>
            <a:r>
              <a:rPr lang="en-US" sz="1200" kern="1200" dirty="0" err="1" smtClean="0">
                <a:solidFill>
                  <a:schemeClr val="tx1"/>
                </a:solidFill>
                <a:effectLst/>
                <a:latin typeface="+mn-lt"/>
                <a:ea typeface="+mn-ea"/>
                <a:cs typeface="+mn-cs"/>
              </a:rPr>
              <a:t>Flaspohler</a:t>
            </a:r>
            <a:r>
              <a:rPr lang="en-US" sz="1200" kern="1200" dirty="0" smtClean="0">
                <a:solidFill>
                  <a:schemeClr val="tx1"/>
                </a:solidFill>
                <a:effectLst/>
                <a:latin typeface="+mn-lt"/>
                <a:ea typeface="+mn-ea"/>
                <a:cs typeface="+mn-cs"/>
              </a:rPr>
              <a:t> P, Noonan R, </a:t>
            </a:r>
            <a:r>
              <a:rPr lang="en-US" sz="1200" kern="1200" dirty="0" err="1" smtClean="0">
                <a:solidFill>
                  <a:schemeClr val="tx1"/>
                </a:solidFill>
                <a:effectLst/>
                <a:latin typeface="+mn-lt"/>
                <a:ea typeface="+mn-ea"/>
                <a:cs typeface="+mn-cs"/>
              </a:rPr>
              <a:t>Lubell</a:t>
            </a:r>
            <a:r>
              <a:rPr lang="en-US" sz="1200" kern="1200" dirty="0" smtClean="0">
                <a:solidFill>
                  <a:schemeClr val="tx1"/>
                </a:solidFill>
                <a:effectLst/>
                <a:latin typeface="+mn-lt"/>
                <a:ea typeface="+mn-ea"/>
                <a:cs typeface="+mn-cs"/>
              </a:rPr>
              <a:t> K, </a:t>
            </a:r>
            <a:r>
              <a:rPr lang="en-US" sz="1200" kern="1200" dirty="0" err="1" smtClean="0">
                <a:solidFill>
                  <a:schemeClr val="tx1"/>
                </a:solidFill>
                <a:effectLst/>
                <a:latin typeface="+mn-lt"/>
                <a:ea typeface="+mn-ea"/>
                <a:cs typeface="+mn-cs"/>
              </a:rPr>
              <a:t>Stillman</a:t>
            </a:r>
            <a:r>
              <a:rPr lang="en-US" sz="1200" kern="1200" dirty="0" smtClean="0">
                <a:solidFill>
                  <a:schemeClr val="tx1"/>
                </a:solidFill>
                <a:effectLst/>
                <a:latin typeface="+mn-lt"/>
                <a:ea typeface="+mn-ea"/>
                <a:cs typeface="+mn-cs"/>
              </a:rPr>
              <a:t> L, </a:t>
            </a:r>
            <a:r>
              <a:rPr lang="en-US" sz="1200" kern="1200" dirty="0" err="1" smtClean="0">
                <a:solidFill>
                  <a:schemeClr val="tx1"/>
                </a:solidFill>
                <a:effectLst/>
                <a:latin typeface="+mn-lt"/>
                <a:ea typeface="+mn-ea"/>
                <a:cs typeface="+mn-cs"/>
              </a:rPr>
              <a:t>Blachman</a:t>
            </a:r>
            <a:r>
              <a:rPr lang="en-US" sz="1200" kern="1200" dirty="0" smtClean="0">
                <a:solidFill>
                  <a:schemeClr val="tx1"/>
                </a:solidFill>
                <a:effectLst/>
                <a:latin typeface="+mn-lt"/>
                <a:ea typeface="+mn-ea"/>
                <a:cs typeface="+mn-cs"/>
              </a:rPr>
              <a:t> M, </a:t>
            </a:r>
            <a:r>
              <a:rPr lang="en-US" sz="1200" kern="1200" dirty="0" err="1" smtClean="0">
                <a:solidFill>
                  <a:schemeClr val="tx1"/>
                </a:solidFill>
                <a:effectLst/>
                <a:latin typeface="+mn-lt"/>
                <a:ea typeface="+mn-ea"/>
                <a:cs typeface="+mn-cs"/>
              </a:rPr>
              <a:t>Dunville</a:t>
            </a:r>
            <a:r>
              <a:rPr lang="en-US" sz="1200" kern="1200" dirty="0" smtClean="0">
                <a:solidFill>
                  <a:schemeClr val="tx1"/>
                </a:solidFill>
                <a:effectLst/>
                <a:latin typeface="+mn-lt"/>
                <a:ea typeface="+mn-ea"/>
                <a:cs typeface="+mn-cs"/>
              </a:rPr>
              <a:t> R, Saul J. Bridging the gap between prevention research and practice: The interactive systems framework for dissemination and implementation. </a:t>
            </a:r>
            <a:r>
              <a:rPr lang="en-US" sz="1200" i="1" kern="1200" dirty="0" smtClean="0">
                <a:solidFill>
                  <a:schemeClr val="tx1"/>
                </a:solidFill>
                <a:effectLst/>
                <a:latin typeface="+mn-lt"/>
                <a:ea typeface="+mn-ea"/>
                <a:cs typeface="+mn-cs"/>
              </a:rPr>
              <a:t>American Journal of Community Psychology. </a:t>
            </a:r>
            <a:r>
              <a:rPr lang="en-US" sz="1200" kern="1200" dirty="0" smtClean="0">
                <a:solidFill>
                  <a:schemeClr val="tx1"/>
                </a:solidFill>
                <a:effectLst/>
                <a:latin typeface="+mn-lt"/>
                <a:ea typeface="+mn-ea"/>
                <a:cs typeface="+mn-cs"/>
              </a:rPr>
              <a:t>2008;41(3):171-181.]</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We depend on </a:t>
            </a:r>
            <a:r>
              <a:rPr lang="en-US" sz="1200" b="1" kern="1200" dirty="0" smtClean="0">
                <a:solidFill>
                  <a:schemeClr val="tx1"/>
                </a:solidFill>
                <a:effectLst/>
                <a:latin typeface="+mn-lt"/>
                <a:ea typeface="+mn-ea"/>
                <a:cs typeface="+mn-cs"/>
              </a:rPr>
              <a:t>Social Cognitive Theory</a:t>
            </a:r>
            <a:r>
              <a:rPr lang="en-US" sz="1200" kern="1200" dirty="0" smtClean="0">
                <a:solidFill>
                  <a:schemeClr val="tx1"/>
                </a:solidFill>
                <a:effectLst/>
                <a:latin typeface="+mn-lt"/>
                <a:ea typeface="+mn-ea"/>
                <a:cs typeface="+mn-cs"/>
              </a:rPr>
              <a:t> to inform our understanding of how to influence the development of these skills and motivation (including self-efficacy and outcome expectations). Social Cognitive Theory (SCT) provides explanations of the psychological mechanisms by which adoption, adaptation, and implementation occur.  For a system to adopt and implement a program, the people in the system must be aware of the innovation, hold positive outcome expectations for it, and have sufficient self-efficacy, behavioral capability, and skills for both adoption and implementation.  SCT also suggests methods for behavior change including vicarious experiences (modeling—behavior of others that is noted in detail and perceived to be reinforced); enactive mastery experiences with feedback to serve as indicators of capability; verbal persuasion and other social influences that suggest the person or group possesses certain capabilities; and skill training with guided practice; and reinforcement.</a:t>
            </a:r>
            <a:r>
              <a:rPr lang="en-US" sz="1200" kern="1200" baseline="300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Bandura A. </a:t>
            </a:r>
            <a:r>
              <a:rPr lang="en-US" sz="1200" i="1" kern="1200" dirty="0" smtClean="0">
                <a:solidFill>
                  <a:schemeClr val="tx1"/>
                </a:solidFill>
                <a:effectLst/>
                <a:latin typeface="+mn-lt"/>
                <a:ea typeface="+mn-ea"/>
                <a:cs typeface="+mn-cs"/>
              </a:rPr>
              <a:t>Social Foundations of Thought and Action: A Social Cognitive Theory.</a:t>
            </a:r>
            <a:r>
              <a:rPr lang="en-US" sz="1200" kern="1200" dirty="0" smtClean="0">
                <a:solidFill>
                  <a:schemeClr val="tx1"/>
                </a:solidFill>
                <a:effectLst/>
                <a:latin typeface="+mn-lt"/>
                <a:ea typeface="+mn-ea"/>
                <a:cs typeface="+mn-cs"/>
              </a:rPr>
              <a:t> Englewood Cliffs, NJ: Prentice Hall; 1986.]</a:t>
            </a:r>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8</a:t>
            </a:fld>
            <a:endParaRPr lang="en-US"/>
          </a:p>
        </p:txBody>
      </p:sp>
    </p:spTree>
    <p:extLst>
      <p:ext uri="{BB962C8B-B14F-4D97-AF65-F5344CB8AC3E}">
        <p14:creationId xmlns:p14="http://schemas.microsoft.com/office/powerpoint/2010/main" val="526851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Intervention Mapping</a:t>
            </a:r>
            <a:r>
              <a:rPr lang="en-US" sz="1200" b="1" kern="1200" baseline="30000" dirty="0" smtClean="0">
                <a:solidFill>
                  <a:schemeClr val="tx1"/>
                </a:solidFill>
                <a:effectLst/>
                <a:latin typeface="+mn-lt"/>
                <a:ea typeface="+mn-ea"/>
                <a:cs typeface="+mn-cs"/>
              </a:rPr>
              <a:t>23</a:t>
            </a:r>
            <a:r>
              <a:rPr lang="en-US" sz="1200" kern="1200" dirty="0" smtClean="0">
                <a:solidFill>
                  <a:schemeClr val="tx1"/>
                </a:solidFill>
                <a:effectLst/>
                <a:latin typeface="+mn-lt"/>
                <a:ea typeface="+mn-ea"/>
                <a:cs typeface="+mn-cs"/>
              </a:rPr>
              <a:t> provides a systematic process for developing, implementing, and adapting health promotion programs. Developed by Dr. Bartholomew and colleagues, IM has been used to develop many health promotion and dissemination programs (for example, the dissemination of the ALLHAT clinical trial results, asthma management,</a:t>
            </a:r>
            <a:r>
              <a:rPr lang="en-US" sz="1200" kern="1200" baseline="300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nutrition, sun protection, adolescent risk taking, violence, HIV prevention, cervical cancer screening, mammography, colorectal cancer screening, leg ulcers,</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and acute stroke therapy).  A recent addition to IM is the explicit application of IM steps to program adaptation.  The IM framework also adds an expanded taxonomy of methods and their applications that will help planners identify core methods rather than a tendency to notice only delivery strategies.</a:t>
            </a:r>
            <a:r>
              <a:rPr lang="en-US" sz="1200" kern="1200" baseline="300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Bartholomew LK, Parcel GS, Kok G, Gottlieb NH, Fernandez ME. </a:t>
            </a:r>
            <a:r>
              <a:rPr lang="en-US" sz="1200" i="1" kern="1200" dirty="0" smtClean="0">
                <a:solidFill>
                  <a:schemeClr val="tx1"/>
                </a:solidFill>
                <a:effectLst/>
                <a:latin typeface="+mn-lt"/>
                <a:ea typeface="+mn-ea"/>
                <a:cs typeface="+mn-cs"/>
              </a:rPr>
              <a:t>Planning Health Promotion Programs: An Intervention Mapping Approach.</a:t>
            </a:r>
            <a:r>
              <a:rPr lang="en-US" sz="1200" kern="1200" dirty="0" smtClean="0">
                <a:solidFill>
                  <a:schemeClr val="tx1"/>
                </a:solidFill>
                <a:effectLst/>
                <a:latin typeface="+mn-lt"/>
                <a:ea typeface="+mn-ea"/>
                <a:cs typeface="+mn-cs"/>
              </a:rPr>
              <a:t> San Francisco: </a:t>
            </a:r>
            <a:r>
              <a:rPr lang="en-US" sz="1200" kern="1200" dirty="0" err="1" smtClean="0">
                <a:solidFill>
                  <a:schemeClr val="tx1"/>
                </a:solidFill>
                <a:effectLst/>
                <a:latin typeface="+mn-lt"/>
                <a:ea typeface="+mn-ea"/>
                <a:cs typeface="+mn-cs"/>
              </a:rPr>
              <a:t>Jossey</a:t>
            </a:r>
            <a:r>
              <a:rPr lang="en-US" sz="1200" kern="1200" dirty="0" smtClean="0">
                <a:solidFill>
                  <a:schemeClr val="tx1"/>
                </a:solidFill>
                <a:effectLst/>
                <a:latin typeface="+mn-lt"/>
                <a:ea typeface="+mn-ea"/>
                <a:cs typeface="+mn-cs"/>
              </a:rPr>
              <a:t>-Bass; 2011.]</a:t>
            </a:r>
          </a:p>
          <a:p>
            <a:endParaRPr lang="en-US" sz="1200" kern="1200" baseline="300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RE-AIM</a:t>
            </a:r>
            <a:r>
              <a:rPr lang="en-US" sz="1200" kern="1200" dirty="0" smtClean="0">
                <a:solidFill>
                  <a:schemeClr val="tx1"/>
                </a:solidFill>
                <a:effectLst/>
                <a:latin typeface="+mn-lt"/>
                <a:ea typeface="+mn-ea"/>
                <a:cs typeface="+mn-cs"/>
              </a:rPr>
              <a:t> provides the a systematic way to position and evaluate the dissemination and implementation of EBAs for community cancer control (Reach and Implementation). RE-AIM includes five criteria: reach, efficacy, adoption, implementation, and maintenance.  Reach refers to the proportion of the target population who receives the intervention and efficacy indicates the proportion of the population receiving the intervention that changes their behavior.  Adoption refers to the proportion of public health practitioners who agree to use the intervention.  Implementation is the extent to which public health practitioners deliver the intervention, and maintenance reflects the extent to which the delivery of the intervention is sustained over time.  The overarching goal of this study is to increase reach of effective programs by enhancing adoption and implementation of EBAs for cancer control.  Our primary outcomes will be the level of adoption, adaptation, and implementation of EBA as indicated by behavioral indicators.</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Glasgow RE, Vogt TM, Boles SM. Evaluating the public health impact of health promotion interventions: the RE-AIM framework. </a:t>
            </a:r>
            <a:r>
              <a:rPr lang="en-US" sz="1200" i="1" kern="1200" dirty="0" smtClean="0">
                <a:solidFill>
                  <a:schemeClr val="tx1"/>
                </a:solidFill>
                <a:effectLst/>
                <a:latin typeface="+mn-lt"/>
                <a:ea typeface="+mn-ea"/>
                <a:cs typeface="+mn-cs"/>
              </a:rPr>
              <a:t>American Journal of Public Health. </a:t>
            </a:r>
            <a:r>
              <a:rPr lang="en-US" sz="1200" kern="1200" dirty="0" smtClean="0">
                <a:solidFill>
                  <a:schemeClr val="tx1"/>
                </a:solidFill>
                <a:effectLst/>
                <a:latin typeface="+mn-lt"/>
                <a:ea typeface="+mn-ea"/>
                <a:cs typeface="+mn-cs"/>
              </a:rPr>
              <a:t>1999;89(9):1322-1327]</a:t>
            </a:r>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554">
              <a:defRPr/>
            </a:pPr>
            <a:r>
              <a:rPr lang="en-US" sz="1200" b="1" dirty="0" smtClean="0"/>
              <a:t>Methods – Aim 1 </a:t>
            </a:r>
            <a:br>
              <a:rPr lang="en-US" sz="1200" b="1" dirty="0" smtClean="0"/>
            </a:br>
            <a:r>
              <a:rPr lang="en-US" sz="1200" b="1" dirty="0" smtClean="0"/>
              <a:t>To develop and validate an online, interactive planning tool to increase use of EBAs in communities</a:t>
            </a:r>
            <a:endParaRPr lang="en-US" dirty="0" smtClean="0"/>
          </a:p>
          <a:p>
            <a:pPr defTabSz="966554">
              <a:defRPr/>
            </a:pPr>
            <a:endParaRPr lang="en-US" dirty="0" smtClean="0"/>
          </a:p>
          <a:p>
            <a:pPr defTabSz="966554">
              <a:defRPr/>
            </a:pPr>
            <a:r>
              <a:rPr lang="en-US" dirty="0" smtClean="0"/>
              <a:t>We will accomplish this aim through a 6-step process.  All steps will be carried out by the investigators with LH &amp; A.  Step 1 will be conducted primarily by the investigators with the collaboration of LH &amp; A.  All other steps will be conducted primarily by LH &amp; A with investigator and Advisory Committee participation in all aspects.  During all phases of TACTICC production, the entire project team will meet for monthly progress updating and system planning via teleconference.  LH &amp; A will provide database and system well as graphic design expertise.  LH &amp; A will also take final responsibility for editing all content, including application-related instructions, and placement onto the application.</a:t>
            </a:r>
          </a:p>
          <a:p>
            <a:pPr defTabSz="966554">
              <a:defRPr/>
            </a:pPr>
            <a:r>
              <a:rPr lang="en-US" dirty="0" smtClean="0"/>
              <a:t>programmers as </a:t>
            </a:r>
          </a:p>
          <a:p>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dirty="0" smtClean="0"/>
              <a:t>Methods</a:t>
            </a:r>
            <a:r>
              <a:rPr lang="en-US" sz="1200" dirty="0" smtClean="0"/>
              <a:t> - </a:t>
            </a:r>
            <a:r>
              <a:rPr lang="en-US" sz="1200" b="1" dirty="0" smtClean="0"/>
              <a:t>Aim 2</a:t>
            </a:r>
            <a:br>
              <a:rPr lang="en-US" sz="1200" b="1" dirty="0" smtClean="0"/>
            </a:br>
            <a:r>
              <a:rPr lang="en-US" sz="1200" b="1" dirty="0" smtClean="0"/>
              <a:t> To evaluate the effectiveness of TACTICC in increasing EBA adoption, adaptation, and implementation</a:t>
            </a:r>
            <a:endParaRPr lang="en-US" dirty="0" smtClean="0"/>
          </a:p>
          <a:p>
            <a:endParaRPr lang="en-US" dirty="0" smtClean="0"/>
          </a:p>
          <a:p>
            <a:r>
              <a:rPr lang="en-US" dirty="0" smtClean="0"/>
              <a:t>We will compare the effectiveness of TACTICC to usual dissemination practice (cued direction to Cancer Control PLANET, R-TIPs, The Community Guide, and Canadian Best Practices Portal) in a randomized trial with 430 community level cancer prevention and control planners (one per organizational unit) recruited through the networks of the 10-CPCRN consortium and our other U.S. and Canadian partners.  Based on our logic model, </a:t>
            </a:r>
            <a:r>
              <a:rPr lang="en-US" i="1" dirty="0" smtClean="0"/>
              <a:t>our primary outcome is EBA</a:t>
            </a:r>
            <a:r>
              <a:rPr lang="en-US" dirty="0" smtClean="0"/>
              <a:t> </a:t>
            </a:r>
            <a:r>
              <a:rPr lang="en-US" i="1" dirty="0" smtClean="0"/>
              <a:t>adoption, adaptation, and implementation behavior</a:t>
            </a:r>
            <a:r>
              <a:rPr lang="en-US" dirty="0" smtClean="0"/>
              <a:t>.  We will use indicators of the subtasks associated with the module processes for adopting, adapting, and implementing EBAs. We will use Item-Response Theory and administer measures at baseline and two follow-up points.  We will measure EBA </a:t>
            </a:r>
            <a:r>
              <a:rPr lang="en-US" i="1" dirty="0" smtClean="0"/>
              <a:t>capacity,</a:t>
            </a:r>
            <a:r>
              <a:rPr lang="en-US" dirty="0" smtClean="0"/>
              <a:t> </a:t>
            </a:r>
            <a:r>
              <a:rPr lang="en-US" i="1" dirty="0" smtClean="0"/>
              <a:t>use of major EBA resources </a:t>
            </a:r>
            <a:r>
              <a:rPr lang="en-US" dirty="0" smtClean="0"/>
              <a:t>(e.g.,</a:t>
            </a:r>
            <a:r>
              <a:rPr lang="en-US" i="1" dirty="0" smtClean="0"/>
              <a:t> </a:t>
            </a:r>
            <a:r>
              <a:rPr lang="en-US" dirty="0" smtClean="0"/>
              <a:t>Community Guide), and organizational, cancer focus, and planner characteristics as covariates.  We also will evaluate a sample of </a:t>
            </a:r>
            <a:r>
              <a:rPr lang="en-US" dirty="0" err="1" smtClean="0"/>
              <a:t>workplans</a:t>
            </a:r>
            <a:r>
              <a:rPr lang="en-US" dirty="0" smtClean="0"/>
              <a:t>.</a:t>
            </a:r>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66467">
              <a:defRPr/>
            </a:pPr>
            <a:r>
              <a:rPr lang="en-US" b="0" dirty="0" smtClean="0"/>
              <a:t>For example,  for </a:t>
            </a:r>
            <a:r>
              <a:rPr lang="en-GB" b="1" dirty="0" smtClean="0"/>
              <a:t>Plan changes in determinants</a:t>
            </a:r>
            <a:endParaRPr lang="en-US" b="1" dirty="0" smtClean="0"/>
          </a:p>
          <a:p>
            <a:pPr defTabSz="966467">
              <a:defRPr/>
            </a:pPr>
            <a:endParaRPr lang="en-US" b="1" dirty="0" smtClean="0"/>
          </a:p>
          <a:p>
            <a:pPr defTabSz="966467">
              <a:defRPr/>
            </a:pPr>
            <a:r>
              <a:rPr lang="en-US" b="1" dirty="0" smtClean="0"/>
              <a:t>Module Objectives include 		</a:t>
            </a:r>
          </a:p>
          <a:p>
            <a:pPr>
              <a:buFont typeface="Arial" pitchFamily="34" charset="0"/>
              <a:buChar char="•"/>
            </a:pPr>
            <a:r>
              <a:rPr lang="en-US" dirty="0" smtClean="0"/>
              <a:t>Compare the targeted change in determinants in the program to be adopted with the determinants thought to effect behavior in the new setting to decide whether overlap in objectives is sufficient </a:t>
            </a:r>
          </a:p>
          <a:p>
            <a:pPr>
              <a:buFont typeface="Arial" pitchFamily="34" charset="0"/>
              <a:buChar char="•"/>
            </a:pPr>
            <a:r>
              <a:rPr lang="en-US" dirty="0" smtClean="0"/>
              <a:t>Look at the Logic Model of Change for the new setting and for the program to be used </a:t>
            </a:r>
          </a:p>
          <a:p>
            <a:pPr>
              <a:buFont typeface="Arial" pitchFamily="34" charset="0"/>
              <a:buChar char="•"/>
            </a:pPr>
            <a:r>
              <a:rPr lang="en-US" dirty="0" smtClean="0"/>
              <a:t>Decide if new determinants should be added or if some could be modified or deleted to make the candidate program a better fit for the logic model of change 	</a:t>
            </a:r>
          </a:p>
          <a:p>
            <a:pPr defTabSz="966467">
              <a:defRPr/>
            </a:pPr>
            <a:r>
              <a:rPr lang="en-US" b="1" dirty="0" smtClean="0"/>
              <a:t>Examples of Support Provided by TACTICC </a:t>
            </a:r>
          </a:p>
          <a:p>
            <a:pPr defTabSz="966467">
              <a:defRPr/>
            </a:pPr>
            <a:r>
              <a:rPr lang="en-US" dirty="0" smtClean="0"/>
              <a:t>Interactive worksheets for considering additions, modifications, substitutions, deletions in the determinants of behavioral or environmental targets of change 	</a:t>
            </a:r>
          </a:p>
          <a:p>
            <a:pPr defTabSz="966467">
              <a:defRPr/>
            </a:pPr>
            <a:endParaRPr lang="en-US" dirty="0" smtClean="0"/>
          </a:p>
          <a:p>
            <a:pPr defTabSz="966467">
              <a:defRPr/>
            </a:pPr>
            <a:endParaRPr lang="en-US" dirty="0" smtClean="0"/>
          </a:p>
          <a:p>
            <a:pPr defTabSz="966467">
              <a:defRPr/>
            </a:pPr>
            <a:r>
              <a:rPr lang="en-US" dirty="0" smtClean="0"/>
              <a:t>We expect that while the underlying steps and processes may be more involved than what is typically done, if the user interface and technical support is designed to enhance simplicity and usability, the underlying complexity will be invisible to the user. </a:t>
            </a:r>
          </a:p>
          <a:p>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14</a:t>
            </a:fld>
            <a:endParaRPr lang="en-US"/>
          </a:p>
        </p:txBody>
      </p:sp>
    </p:spTree>
    <p:extLst>
      <p:ext uri="{BB962C8B-B14F-4D97-AF65-F5344CB8AC3E}">
        <p14:creationId xmlns:p14="http://schemas.microsoft.com/office/powerpoint/2010/main" val="2734780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CCE55F-38FE-4D87-8E14-01225C4D83C8}" type="slidenum">
              <a:rPr lang="en-US" smtClean="0"/>
              <a:pPr/>
              <a:t>15</a:t>
            </a:fld>
            <a:endParaRPr lang="en-US"/>
          </a:p>
        </p:txBody>
      </p:sp>
    </p:spTree>
    <p:extLst>
      <p:ext uri="{BB962C8B-B14F-4D97-AF65-F5344CB8AC3E}">
        <p14:creationId xmlns:p14="http://schemas.microsoft.com/office/powerpoint/2010/main" val="2501512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C857EEFD-C002-49F4-894B-085FA8F2FB90}" type="datetimeFigureOut">
              <a:rPr lang="en-US" smtClean="0"/>
              <a:pPr/>
              <a:t>3/21/2012</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F96DDAFD-653C-48FA-B3F7-8D8FE70AF65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857EEFD-C002-49F4-894B-085FA8F2FB90}"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DDAFD-653C-48FA-B3F7-8D8FE70AF65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857EEFD-C002-49F4-894B-085FA8F2FB90}"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DDAFD-653C-48FA-B3F7-8D8FE70AF65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857EEFD-C002-49F4-894B-085FA8F2FB90}" type="datetimeFigureOut">
              <a:rPr lang="en-US" smtClean="0"/>
              <a:pPr/>
              <a:t>3/21/2012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DDAFD-653C-48FA-B3F7-8D8FE70AF65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857EEFD-C002-49F4-894B-085FA8F2FB90}" type="datetimeFigureOut">
              <a:rPr lang="en-US" smtClean="0"/>
              <a:pPr/>
              <a:t>3/21/2012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6DDAFD-653C-48FA-B3F7-8D8FE70AF65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857EEFD-C002-49F4-894B-085FA8F2FB90}" type="datetimeFigureOut">
              <a:rPr lang="en-US" smtClean="0"/>
              <a:pPr/>
              <a:t>3/21/2012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6DDAFD-653C-48FA-B3F7-8D8FE70AF65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57EEFD-C002-49F4-894B-085FA8F2FB90}" type="datetimeFigureOut">
              <a:rPr lang="en-US" smtClean="0"/>
              <a:pPr/>
              <a:t>3/21/2012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6DDAFD-653C-48FA-B3F7-8D8FE70AF65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857EEFD-C002-49F4-894B-085FA8F2FB90}" type="datetimeFigureOut">
              <a:rPr lang="en-US" smtClean="0"/>
              <a:pPr/>
              <a:t>3/21/2012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DDAFD-653C-48FA-B3F7-8D8FE70AF65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857EEFD-C002-49F4-894B-085FA8F2FB90}" type="datetimeFigureOut">
              <a:rPr lang="en-US" smtClean="0"/>
              <a:pPr/>
              <a:t>3/21/2012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F96DDAFD-653C-48FA-B3F7-8D8FE70AF659}"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857EEFD-C002-49F4-894B-085FA8F2FB90}"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DDAFD-653C-48FA-B3F7-8D8FE70AF65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857EEFD-C002-49F4-894B-085FA8F2FB90}" type="datetimeFigureOut">
              <a:rPr lang="en-US" smtClean="0"/>
              <a:pPr/>
              <a:t>3/21/2012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DDAFD-653C-48FA-B3F7-8D8FE70AF65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857EEFD-C002-49F4-894B-085FA8F2FB90}" type="datetimeFigureOut">
              <a:rPr lang="en-US" smtClean="0"/>
              <a:pPr/>
              <a:t>3/21/2012</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96DDAFD-653C-48FA-B3F7-8D8FE70AF659}"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3581399"/>
          </a:xfrm>
        </p:spPr>
        <p:txBody>
          <a:bodyPr>
            <a:normAutofit/>
          </a:bodyPr>
          <a:lstStyle/>
          <a:p>
            <a:r>
              <a:rPr lang="en-US" b="1" dirty="0"/>
              <a:t>Increasing Reach and Implementation of Evidence Based Programs for Cancer Control</a:t>
            </a:r>
            <a:endParaRPr lang="en-US" dirty="0"/>
          </a:p>
        </p:txBody>
      </p:sp>
      <p:sp>
        <p:nvSpPr>
          <p:cNvPr id="3" name="Subtitle 2"/>
          <p:cNvSpPr>
            <a:spLocks noGrp="1"/>
          </p:cNvSpPr>
          <p:nvPr>
            <p:ph type="subTitle" idx="1"/>
          </p:nvPr>
        </p:nvSpPr>
        <p:spPr>
          <a:xfrm>
            <a:off x="762000" y="4953000"/>
            <a:ext cx="7620000" cy="1371600"/>
          </a:xfrm>
        </p:spPr>
        <p:txBody>
          <a:bodyPr>
            <a:normAutofit/>
          </a:bodyPr>
          <a:lstStyle/>
          <a:p>
            <a:r>
              <a:rPr lang="en-US" dirty="0" smtClean="0"/>
              <a:t>CPCRN Steering Committee</a:t>
            </a:r>
          </a:p>
          <a:p>
            <a:r>
              <a:rPr lang="en-US" dirty="0" smtClean="0"/>
              <a:t>March 22, 2012</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History</a:t>
            </a:r>
            <a:endParaRPr lang="en-US" dirty="0"/>
          </a:p>
        </p:txBody>
      </p:sp>
      <p:sp>
        <p:nvSpPr>
          <p:cNvPr id="3" name="Content Placeholder 2"/>
          <p:cNvSpPr>
            <a:spLocks noGrp="1"/>
          </p:cNvSpPr>
          <p:nvPr>
            <p:ph idx="1"/>
          </p:nvPr>
        </p:nvSpPr>
        <p:spPr>
          <a:xfrm>
            <a:off x="457200" y="1905000"/>
            <a:ext cx="8229600" cy="4953000"/>
          </a:xfrm>
        </p:spPr>
        <p:txBody>
          <a:bodyPr>
            <a:normAutofit/>
          </a:bodyPr>
          <a:lstStyle/>
          <a:p>
            <a:pPr>
              <a:spcBef>
                <a:spcPts val="600"/>
              </a:spcBef>
            </a:pPr>
            <a:r>
              <a:rPr lang="en-US" dirty="0" smtClean="0"/>
              <a:t>Submitted by EBA </a:t>
            </a:r>
            <a:r>
              <a:rPr lang="en-US" dirty="0"/>
              <a:t>Workgroup </a:t>
            </a:r>
            <a:r>
              <a:rPr lang="en-US" dirty="0" smtClean="0"/>
              <a:t> as R25 Education Grant in 2008 with UT, Emory, and Wash U leading, and the other CPCRN collaborating centers participating</a:t>
            </a:r>
          </a:p>
          <a:p>
            <a:pPr>
              <a:spcBef>
                <a:spcPts val="600"/>
              </a:spcBef>
            </a:pPr>
            <a:r>
              <a:rPr lang="en-US" dirty="0" smtClean="0"/>
              <a:t>In 2011, UT led the submission of an R01 D &amp; I Research in Health proposal. Emory is the evaluation subcontractor; and all CPCRN collaborating centers are participating plus Cancer Care Ontario </a:t>
            </a:r>
          </a:p>
        </p:txBody>
      </p:sp>
    </p:spTree>
    <p:extLst>
      <p:ext uri="{BB962C8B-B14F-4D97-AF65-F5344CB8AC3E}">
        <p14:creationId xmlns:p14="http://schemas.microsoft.com/office/powerpoint/2010/main" val="3482272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a:bodyPr>
          <a:lstStyle/>
          <a:p>
            <a:r>
              <a:rPr lang="en-US" dirty="0" smtClean="0"/>
              <a:t>CPCRN Partners</a:t>
            </a:r>
            <a:endParaRPr lang="en-US" dirty="0"/>
          </a:p>
        </p:txBody>
      </p:sp>
      <p:sp>
        <p:nvSpPr>
          <p:cNvPr id="3" name="Content Placeholder 2"/>
          <p:cNvSpPr>
            <a:spLocks noGrp="1"/>
          </p:cNvSpPr>
          <p:nvPr>
            <p:ph idx="1"/>
          </p:nvPr>
        </p:nvSpPr>
        <p:spPr>
          <a:xfrm>
            <a:off x="457200" y="1905000"/>
            <a:ext cx="8229600" cy="4221163"/>
          </a:xfrm>
        </p:spPr>
        <p:txBody>
          <a:bodyPr>
            <a:normAutofit/>
          </a:bodyPr>
          <a:lstStyle/>
          <a:p>
            <a:pPr marL="0" indent="0">
              <a:buNone/>
            </a:pPr>
            <a:r>
              <a:rPr lang="en-US" dirty="0" smtClean="0"/>
              <a:t>UT Health - lead</a:t>
            </a:r>
          </a:p>
          <a:p>
            <a:pPr marL="0" indent="0" defTabSz="457200">
              <a:buNone/>
            </a:pPr>
            <a:r>
              <a:rPr lang="en-US" dirty="0" smtClean="0"/>
              <a:t>	</a:t>
            </a:r>
            <a:r>
              <a:rPr lang="en-US" dirty="0" err="1" smtClean="0"/>
              <a:t>Pis</a:t>
            </a:r>
            <a:r>
              <a:rPr lang="en-US" dirty="0" smtClean="0"/>
              <a:t> – Maria Fernandez, Patricia Dolan Mullen; </a:t>
            </a:r>
          </a:p>
          <a:p>
            <a:pPr marL="0" indent="0" defTabSz="457200">
              <a:buNone/>
            </a:pPr>
            <a:r>
              <a:rPr lang="en-US" dirty="0"/>
              <a:t>	</a:t>
            </a:r>
            <a:r>
              <a:rPr lang="en-US" dirty="0" smtClean="0"/>
              <a:t>Co-Is – Kay Bartholomew, Paul Swank</a:t>
            </a:r>
          </a:p>
          <a:p>
            <a:pPr marL="0" indent="0" defTabSz="457200">
              <a:buNone/>
            </a:pPr>
            <a:endParaRPr lang="en-US" dirty="0" smtClean="0"/>
          </a:p>
          <a:p>
            <a:pPr marL="0" indent="0" defTabSz="457200">
              <a:buNone/>
            </a:pPr>
            <a:r>
              <a:rPr lang="en-US" dirty="0" smtClean="0"/>
              <a:t>Emory University – Subcontractor for Evaluation</a:t>
            </a:r>
          </a:p>
          <a:p>
            <a:pPr marL="0" indent="0" defTabSz="457200">
              <a:buNone/>
            </a:pPr>
            <a:r>
              <a:rPr lang="en-US" dirty="0" smtClean="0"/>
              <a:t>	PI - Cam Escoffery, Co-I - </a:t>
            </a:r>
            <a:r>
              <a:rPr lang="en-US" dirty="0" err="1" smtClean="0"/>
              <a:t>Regine</a:t>
            </a:r>
            <a:r>
              <a:rPr lang="en-US" dirty="0" smtClean="0"/>
              <a:t> </a:t>
            </a:r>
            <a:r>
              <a:rPr lang="en-US" dirty="0" err="1" smtClean="0"/>
              <a:t>Haardoerfer</a:t>
            </a:r>
            <a:endParaRPr lang="en-US" dirty="0"/>
          </a:p>
        </p:txBody>
      </p:sp>
    </p:spTree>
    <p:extLst>
      <p:ext uri="{BB962C8B-B14F-4D97-AF65-F5344CB8AC3E}">
        <p14:creationId xmlns:p14="http://schemas.microsoft.com/office/powerpoint/2010/main" val="3049191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p:spPr>
        <p:txBody>
          <a:bodyPr>
            <a:noAutofit/>
          </a:bodyPr>
          <a:lstStyle/>
          <a:p>
            <a:r>
              <a:rPr lang="en-US" sz="4400" dirty="0"/>
              <a:t>CPCRN Partners </a:t>
            </a:r>
            <a:br>
              <a:rPr lang="en-US" sz="4400" dirty="0"/>
            </a:br>
            <a:r>
              <a:rPr lang="en-US" sz="4400" dirty="0"/>
              <a:t> Program Advisory Committee</a:t>
            </a:r>
          </a:p>
        </p:txBody>
      </p:sp>
      <p:sp>
        <p:nvSpPr>
          <p:cNvPr id="3" name="Content Placeholder 2"/>
          <p:cNvSpPr>
            <a:spLocks noGrp="1"/>
          </p:cNvSpPr>
          <p:nvPr>
            <p:ph sz="half" idx="1"/>
          </p:nvPr>
        </p:nvSpPr>
        <p:spPr/>
        <p:txBody>
          <a:bodyPr>
            <a:normAutofit lnSpcReduction="10000"/>
          </a:bodyPr>
          <a:lstStyle/>
          <a:p>
            <a:pPr marL="223838" indent="-223838">
              <a:buNone/>
            </a:pPr>
            <a:r>
              <a:rPr lang="en-US" dirty="0" smtClean="0"/>
              <a:t>UCLA – Roshan Bastani, Beth Glenn</a:t>
            </a:r>
          </a:p>
          <a:p>
            <a:pPr marL="223838" indent="-223838">
              <a:buNone/>
            </a:pPr>
            <a:r>
              <a:rPr lang="en-US" dirty="0" smtClean="0"/>
              <a:t>University of Colorado – Betsy Risendal, Angela </a:t>
            </a:r>
            <a:r>
              <a:rPr lang="en-US" dirty="0" err="1" smtClean="0"/>
              <a:t>Sauaia</a:t>
            </a:r>
            <a:endParaRPr lang="en-US" dirty="0" smtClean="0"/>
          </a:p>
          <a:p>
            <a:pPr marL="223838" indent="-223838">
              <a:buNone/>
            </a:pPr>
            <a:r>
              <a:rPr lang="en-US" dirty="0" smtClean="0"/>
              <a:t>University of Washington – Vicky Taylor</a:t>
            </a:r>
          </a:p>
          <a:p>
            <a:pPr marL="223838" indent="-223838">
              <a:buNone/>
            </a:pPr>
            <a:r>
              <a:rPr lang="en-US" dirty="0" smtClean="0"/>
              <a:t>Texas A &amp; M – Marcia Ory</a:t>
            </a:r>
          </a:p>
          <a:p>
            <a:pPr marL="223838" indent="-223838">
              <a:buNone/>
            </a:pPr>
            <a:r>
              <a:rPr lang="en-US" dirty="0" smtClean="0"/>
              <a:t>Wash U – Matt Kreuter, Ross Brownson</a:t>
            </a:r>
          </a:p>
          <a:p>
            <a:pPr marL="223838" indent="-223838">
              <a:buNone/>
            </a:pPr>
            <a:endParaRPr lang="en-US" dirty="0" smtClean="0"/>
          </a:p>
          <a:p>
            <a:pPr marL="0" indent="0">
              <a:buNone/>
            </a:pPr>
            <a:endParaRPr lang="en-US" dirty="0"/>
          </a:p>
        </p:txBody>
      </p:sp>
      <p:sp>
        <p:nvSpPr>
          <p:cNvPr id="4" name="Content Placeholder 3"/>
          <p:cNvSpPr>
            <a:spLocks noGrp="1"/>
          </p:cNvSpPr>
          <p:nvPr>
            <p:ph sz="half" idx="2"/>
          </p:nvPr>
        </p:nvSpPr>
        <p:spPr/>
        <p:txBody>
          <a:bodyPr>
            <a:normAutofit lnSpcReduction="10000"/>
          </a:bodyPr>
          <a:lstStyle/>
          <a:p>
            <a:pPr marL="223838" indent="-223838">
              <a:buNone/>
            </a:pPr>
            <a:r>
              <a:rPr lang="en-US" dirty="0"/>
              <a:t>UNC Coordinating Center – Rebecca Williams</a:t>
            </a:r>
          </a:p>
          <a:p>
            <a:pPr marL="223838" indent="-223838">
              <a:buNone/>
            </a:pPr>
            <a:r>
              <a:rPr lang="en-US" dirty="0" smtClean="0"/>
              <a:t>Massachusetts (Boston U &amp; Harvard) – Deborah Bowen</a:t>
            </a:r>
          </a:p>
          <a:p>
            <a:pPr marL="223838" indent="-223838">
              <a:buNone/>
            </a:pPr>
            <a:r>
              <a:rPr lang="en-US" dirty="0" smtClean="0"/>
              <a:t>University of North Carolina – Cathy Melvin, Jennifer Leeman</a:t>
            </a:r>
          </a:p>
          <a:p>
            <a:pPr marL="223838" indent="-223838">
              <a:buNone/>
            </a:pPr>
            <a:r>
              <a:rPr lang="en-US" dirty="0" smtClean="0"/>
              <a:t>University of South Carolina – James Hebert, Daniela Friedman</a:t>
            </a:r>
          </a:p>
          <a:p>
            <a:pPr marL="223838" indent="-223838">
              <a:buNone/>
            </a:pPr>
            <a:endParaRPr lang="en-US" dirty="0" smtClean="0"/>
          </a:p>
          <a:p>
            <a:pPr marL="0" indent="0">
              <a:buNone/>
            </a:pPr>
            <a:endParaRPr lang="en-US" dirty="0"/>
          </a:p>
        </p:txBody>
      </p:sp>
    </p:spTree>
    <p:extLst>
      <p:ext uri="{BB962C8B-B14F-4D97-AF65-F5344CB8AC3E}">
        <p14:creationId xmlns:p14="http://schemas.microsoft.com/office/powerpoint/2010/main" val="3452882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lstStyle/>
          <a:p>
            <a:r>
              <a:rPr lang="en-US" dirty="0" smtClean="0"/>
              <a:t>Background - Need</a:t>
            </a:r>
            <a:endParaRPr lang="en-US" dirty="0"/>
          </a:p>
        </p:txBody>
      </p:sp>
      <p:sp>
        <p:nvSpPr>
          <p:cNvPr id="3" name="Content Placeholder 2"/>
          <p:cNvSpPr>
            <a:spLocks noGrp="1"/>
          </p:cNvSpPr>
          <p:nvPr>
            <p:ph idx="1"/>
          </p:nvPr>
        </p:nvSpPr>
        <p:spPr>
          <a:xfrm>
            <a:off x="457200" y="2036618"/>
            <a:ext cx="8229600" cy="4089545"/>
          </a:xfrm>
        </p:spPr>
        <p:txBody>
          <a:bodyPr>
            <a:normAutofit/>
          </a:bodyPr>
          <a:lstStyle/>
          <a:p>
            <a:r>
              <a:rPr lang="en-US" sz="3600" dirty="0"/>
              <a:t>C</a:t>
            </a:r>
            <a:r>
              <a:rPr lang="en-US" sz="3600" dirty="0" smtClean="0"/>
              <a:t>ritical gaps in cancer control practice including capacity among planners to adopt, adapt and implement EBAs</a:t>
            </a:r>
          </a:p>
          <a:p>
            <a:r>
              <a:rPr lang="en-US" sz="3600" dirty="0"/>
              <a:t>C</a:t>
            </a:r>
            <a:r>
              <a:rPr lang="en-US" sz="3600" dirty="0" smtClean="0"/>
              <a:t>onceptual gap in dissemination and implementation frameworks regarding practitioners’ perspective and needs</a:t>
            </a:r>
          </a:p>
          <a:p>
            <a:endParaRPr lang="en-US" dirty="0"/>
          </a:p>
        </p:txBody>
      </p:sp>
    </p:spTree>
    <p:extLst>
      <p:ext uri="{BB962C8B-B14F-4D97-AF65-F5344CB8AC3E}">
        <p14:creationId xmlns:p14="http://schemas.microsoft.com/office/powerpoint/2010/main" val="176605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Aims</a:t>
            </a:r>
            <a:endParaRPr lang="en-US" b="1" dirty="0"/>
          </a:p>
        </p:txBody>
      </p:sp>
      <p:sp>
        <p:nvSpPr>
          <p:cNvPr id="3" name="Content Placeholder 2"/>
          <p:cNvSpPr>
            <a:spLocks noGrp="1"/>
          </p:cNvSpPr>
          <p:nvPr>
            <p:ph idx="1"/>
          </p:nvPr>
        </p:nvSpPr>
        <p:spPr/>
        <p:txBody>
          <a:bodyPr>
            <a:normAutofit/>
          </a:bodyPr>
          <a:lstStyle/>
          <a:p>
            <a:r>
              <a:rPr lang="en-US" dirty="0"/>
              <a:t>Aim 1:  To develop and validate an online, interactive decision support and program planning tool (TACTICC) to increase use of EBAs in communities.  </a:t>
            </a:r>
          </a:p>
          <a:p>
            <a:r>
              <a:rPr lang="en-US" dirty="0"/>
              <a:t>Aim 2:  To evaluate the effectiveness of TACTICC in increasing EBA adoption, adaptation, and implementation.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447800"/>
          </a:xfrm>
        </p:spPr>
        <p:txBody>
          <a:bodyPr>
            <a:normAutofit/>
          </a:bodyPr>
          <a:lstStyle/>
          <a:p>
            <a:r>
              <a:rPr lang="en-US" dirty="0" smtClean="0"/>
              <a:t>Logic Model</a:t>
            </a:r>
            <a:endParaRPr lang="en-US" dirty="0"/>
          </a:p>
        </p:txBody>
      </p:sp>
      <p:pic>
        <p:nvPicPr>
          <p:cNvPr id="4" name="Content Placeholder 3"/>
          <p:cNvPicPr>
            <a:picLocks noGrp="1"/>
          </p:cNvPicPr>
          <p:nvPr>
            <p:ph idx="1"/>
          </p:nvPr>
        </p:nvPicPr>
        <p:blipFill>
          <a:blip r:embed="rId3" cstate="print"/>
          <a:stretch>
            <a:fillRect/>
          </a:stretch>
        </p:blipFill>
        <p:spPr bwMode="auto">
          <a:xfrm>
            <a:off x="457200" y="2476048"/>
            <a:ext cx="8229600" cy="3307666"/>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4400" dirty="0" smtClean="0"/>
              <a:t>Logic Model – Part 1</a:t>
            </a:r>
            <a:endParaRPr lang="en-US" sz="4400" dirty="0"/>
          </a:p>
        </p:txBody>
      </p:sp>
      <p:pic>
        <p:nvPicPr>
          <p:cNvPr id="22530" name="Picture 2"/>
          <p:cNvPicPr>
            <a:picLocks noGrp="1" noChangeAspect="1" noChangeArrowheads="1"/>
          </p:cNvPicPr>
          <p:nvPr>
            <p:ph idx="1"/>
          </p:nvPr>
        </p:nvPicPr>
        <p:blipFill>
          <a:blip r:embed="rId3" cstate="print"/>
          <a:srcRect/>
          <a:stretch>
            <a:fillRect/>
          </a:stretch>
        </p:blipFill>
        <p:spPr bwMode="auto">
          <a:xfrm>
            <a:off x="914400" y="1447800"/>
            <a:ext cx="6629400" cy="5018787"/>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93"/>
            <a:ext cx="8229600" cy="1143000"/>
          </a:xfrm>
        </p:spPr>
        <p:txBody>
          <a:bodyPr>
            <a:normAutofit/>
          </a:bodyPr>
          <a:lstStyle/>
          <a:p>
            <a:r>
              <a:rPr lang="en-US" sz="4400" dirty="0" smtClean="0"/>
              <a:t>Logic Model Part 2</a:t>
            </a:r>
            <a:endParaRPr lang="en-US" sz="4400" dirty="0"/>
          </a:p>
        </p:txBody>
      </p:sp>
      <p:pic>
        <p:nvPicPr>
          <p:cNvPr id="23558" name="Picture 6"/>
          <p:cNvPicPr>
            <a:picLocks noGrp="1" noChangeAspect="1" noChangeArrowheads="1"/>
          </p:cNvPicPr>
          <p:nvPr>
            <p:ph idx="1"/>
          </p:nvPr>
        </p:nvPicPr>
        <p:blipFill>
          <a:blip r:embed="rId3" cstate="print"/>
          <a:srcRect/>
          <a:stretch>
            <a:fillRect/>
          </a:stretch>
        </p:blipFill>
        <p:spPr bwMode="auto">
          <a:xfrm>
            <a:off x="1295400" y="1219200"/>
            <a:ext cx="7288234" cy="4717830"/>
          </a:xfrm>
          <a:prstGeom prst="rect">
            <a:avLst/>
          </a:prstGeom>
          <a:noFill/>
          <a:ln w="9525">
            <a:noFill/>
            <a:miter lim="800000"/>
            <a:headEnd/>
            <a:tailEnd/>
          </a:ln>
        </p:spPr>
      </p:pic>
      <p:sp>
        <p:nvSpPr>
          <p:cNvPr id="23556" name="Rectangle 5"/>
          <p:cNvSpPr>
            <a:spLocks noChangeArrowheads="1"/>
          </p:cNvSpPr>
          <p:nvPr/>
        </p:nvSpPr>
        <p:spPr bwMode="auto">
          <a:xfrm>
            <a:off x="457200" y="5943600"/>
            <a:ext cx="4343400" cy="609600"/>
          </a:xfrm>
          <a:prstGeom prst="rect">
            <a:avLst/>
          </a:prstGeom>
          <a:solidFill>
            <a:srgbClr val="FFFF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600"/>
              </a:spcAft>
              <a:buClrTx/>
              <a:buSzTx/>
              <a:buFontTx/>
              <a:buNone/>
              <a:tabLst/>
            </a:pPr>
            <a:r>
              <a:rPr kumimoji="0" lang="en-US" sz="1600" b="1" i="0" u="none" strike="noStrike" cap="none" normalizeH="0" baseline="0" dirty="0" smtClean="0">
                <a:ln>
                  <a:noFill/>
                </a:ln>
                <a:solidFill>
                  <a:schemeClr val="tx1"/>
                </a:solidFill>
                <a:effectLst/>
                <a:latin typeface="Calibri" pitchFamily="34" charset="0"/>
                <a:cs typeface="Arial" pitchFamily="34" charset="0"/>
              </a:rPr>
              <a:t>Organizational Characteristics</a:t>
            </a:r>
          </a:p>
          <a:p>
            <a:pPr marL="0" marR="0" lvl="0" indent="0" algn="ctr" defTabSz="914400" rtl="0" eaLnBrk="1" fontAlgn="base" latinLnBrk="0" hangingPunct="1">
              <a:lnSpc>
                <a:spcPct val="100000"/>
              </a:lnSpc>
              <a:spcBef>
                <a:spcPct val="0"/>
              </a:spcBef>
              <a:spcAft>
                <a:spcPts val="600"/>
              </a:spcAft>
              <a:buClrTx/>
              <a:buSzTx/>
              <a:buFontTx/>
              <a:buNone/>
              <a:tabLst/>
            </a:pPr>
            <a:r>
              <a:rPr kumimoji="0" lang="en-US" sz="1600" b="0" i="0" u="none" strike="noStrike" cap="none" normalizeH="0" baseline="0" dirty="0" smtClean="0">
                <a:ln>
                  <a:noFill/>
                </a:ln>
                <a:solidFill>
                  <a:schemeClr val="tx1"/>
                </a:solidFill>
                <a:effectLst/>
                <a:latin typeface="Calibri" pitchFamily="34" charset="0"/>
                <a:cs typeface="Arial" pitchFamily="34" charset="0"/>
              </a:rPr>
              <a:t>Size, flexibility, partnerships, complexity</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2133600"/>
          </a:xfrm>
        </p:spPr>
        <p:txBody>
          <a:bodyPr>
            <a:noAutofit/>
          </a:bodyPr>
          <a:lstStyle/>
          <a:p>
            <a:r>
              <a:rPr lang="en-US" sz="3200" b="1" dirty="0" smtClean="0"/>
              <a:t>Methods – Aim 1 </a:t>
            </a:r>
            <a:br>
              <a:rPr lang="en-US" sz="3200" b="1" dirty="0" smtClean="0"/>
            </a:br>
            <a:r>
              <a:rPr lang="en-US" sz="3200" b="1" dirty="0" smtClean="0"/>
              <a:t>To develop and validate an online, interactive planning tool</a:t>
            </a:r>
            <a:endParaRPr lang="en-US" sz="3200" b="1" dirty="0"/>
          </a:p>
        </p:txBody>
      </p:sp>
      <p:sp>
        <p:nvSpPr>
          <p:cNvPr id="3" name="Content Placeholder 2"/>
          <p:cNvSpPr>
            <a:spLocks noGrp="1"/>
          </p:cNvSpPr>
          <p:nvPr>
            <p:ph idx="1"/>
          </p:nvPr>
        </p:nvSpPr>
        <p:spPr>
          <a:xfrm>
            <a:off x="457200" y="2133600"/>
            <a:ext cx="8229600" cy="4724400"/>
          </a:xfrm>
        </p:spPr>
        <p:txBody>
          <a:bodyPr>
            <a:normAutofit/>
          </a:bodyPr>
          <a:lstStyle/>
          <a:p>
            <a:pPr marL="514350" indent="-514350">
              <a:buAutoNum type="arabicPeriod"/>
            </a:pPr>
            <a:r>
              <a:rPr lang="en-US" dirty="0" smtClean="0"/>
              <a:t>Refinement of functional specifications and further validation of the planning tasks</a:t>
            </a:r>
          </a:p>
          <a:p>
            <a:pPr marL="514350" indent="-514350">
              <a:buAutoNum type="arabicPeriod" startAt="2"/>
            </a:pPr>
            <a:r>
              <a:rPr lang="en-US" dirty="0" smtClean="0"/>
              <a:t>Development of the program wireframe and cancer content</a:t>
            </a:r>
          </a:p>
          <a:p>
            <a:pPr marL="514350" indent="-514350">
              <a:buAutoNum type="arabicPeriod" startAt="3"/>
            </a:pPr>
            <a:r>
              <a:rPr lang="en-US" dirty="0" smtClean="0"/>
              <a:t>Alpha testing</a:t>
            </a:r>
          </a:p>
          <a:p>
            <a:pPr marL="514350" indent="-514350">
              <a:buAutoNum type="arabicPeriod" startAt="3"/>
            </a:pPr>
            <a:r>
              <a:rPr lang="en-US" dirty="0" smtClean="0"/>
              <a:t>Program development</a:t>
            </a:r>
          </a:p>
          <a:p>
            <a:pPr marL="514350" indent="-514350">
              <a:buAutoNum type="arabicPeriod" startAt="3"/>
            </a:pPr>
            <a:r>
              <a:rPr lang="en-US" dirty="0" smtClean="0"/>
              <a:t>Beta testing and final revisions</a:t>
            </a:r>
          </a:p>
          <a:p>
            <a:pPr marL="514350" indent="-514350">
              <a:buAutoNum type="arabicPeriod" startAt="3"/>
            </a:pPr>
            <a:r>
              <a:rPr lang="en-US" dirty="0" smtClean="0"/>
              <a:t>Preparation for Implementation</a:t>
            </a:r>
            <a:endParaRPr lang="en-US" dirty="0"/>
          </a:p>
        </p:txBody>
      </p:sp>
    </p:spTree>
    <p:extLst>
      <p:ext uri="{BB962C8B-B14F-4D97-AF65-F5344CB8AC3E}">
        <p14:creationId xmlns:p14="http://schemas.microsoft.com/office/powerpoint/2010/main" val="2233013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600200"/>
          </a:xfrm>
        </p:spPr>
        <p:txBody>
          <a:bodyPr>
            <a:noAutofit/>
          </a:bodyPr>
          <a:lstStyle/>
          <a:p>
            <a:r>
              <a:rPr lang="en-US" sz="3200" b="1" dirty="0" smtClean="0"/>
              <a:t>Methods</a:t>
            </a:r>
            <a:r>
              <a:rPr lang="en-US" sz="3200" dirty="0" smtClean="0"/>
              <a:t> - </a:t>
            </a:r>
            <a:r>
              <a:rPr lang="en-US" sz="3200" b="1" dirty="0" smtClean="0"/>
              <a:t>Aim 2</a:t>
            </a:r>
            <a:br>
              <a:rPr lang="en-US" sz="3200" b="1" dirty="0" smtClean="0"/>
            </a:br>
            <a:r>
              <a:rPr lang="en-US" sz="3200" b="1" dirty="0" smtClean="0"/>
              <a:t> To evaluate the effectiveness of TACTICC</a:t>
            </a:r>
            <a:endParaRPr lang="en-US" sz="3200" dirty="0"/>
          </a:p>
        </p:txBody>
      </p:sp>
      <p:sp>
        <p:nvSpPr>
          <p:cNvPr id="3" name="Content Placeholder 2"/>
          <p:cNvSpPr>
            <a:spLocks noGrp="1"/>
          </p:cNvSpPr>
          <p:nvPr>
            <p:ph idx="1"/>
          </p:nvPr>
        </p:nvSpPr>
        <p:spPr>
          <a:xfrm>
            <a:off x="228600" y="1676400"/>
            <a:ext cx="8686800" cy="5181600"/>
          </a:xfrm>
        </p:spPr>
        <p:txBody>
          <a:bodyPr>
            <a:normAutofit/>
          </a:bodyPr>
          <a:lstStyle/>
          <a:p>
            <a:r>
              <a:rPr lang="en-US" sz="2800" dirty="0" smtClean="0"/>
              <a:t>Compare TACTICC with usual practice in RCT with 430 planners recruited through CPCRNs, Canadian partners</a:t>
            </a:r>
          </a:p>
          <a:p>
            <a:r>
              <a:rPr lang="en-US" sz="2800" dirty="0" smtClean="0"/>
              <a:t>Use indicators of tasks associated with the module processes for adopting, adapting, and implementing EBAs</a:t>
            </a:r>
          </a:p>
          <a:p>
            <a:r>
              <a:rPr lang="en-US" sz="2800" dirty="0" smtClean="0"/>
              <a:t>Administer measures at baseline and 2 follow-ups</a:t>
            </a:r>
          </a:p>
          <a:p>
            <a:r>
              <a:rPr lang="en-US" sz="2800" dirty="0" smtClean="0"/>
              <a:t>Measure EBA capacity, use of major EBA resources (e.g.,</a:t>
            </a:r>
            <a:r>
              <a:rPr lang="en-US" sz="2800" i="1" dirty="0" smtClean="0"/>
              <a:t> </a:t>
            </a:r>
            <a:r>
              <a:rPr lang="en-US" sz="2800" dirty="0" smtClean="0"/>
              <a:t>Community Guide), and organizational, cancer focus, and planner characteristics as covariates</a:t>
            </a:r>
          </a:p>
          <a:p>
            <a:r>
              <a:rPr lang="en-US" sz="2800" dirty="0" smtClean="0"/>
              <a:t>Evaluate a sample of </a:t>
            </a:r>
            <a:r>
              <a:rPr lang="en-US" sz="2800" dirty="0" err="1" smtClean="0"/>
              <a:t>workplans</a:t>
            </a:r>
            <a:endParaRPr lang="en-US" sz="28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3657600" cy="1143000"/>
          </a:xfrm>
        </p:spPr>
        <p:txBody>
          <a:bodyPr/>
          <a:lstStyle/>
          <a:p>
            <a:r>
              <a:rPr lang="en-US" dirty="0" smtClean="0"/>
              <a:t>Flow Diagram</a:t>
            </a:r>
            <a:endParaRPr lang="en-US" dirty="0"/>
          </a:p>
        </p:txBody>
      </p:sp>
      <p:pic>
        <p:nvPicPr>
          <p:cNvPr id="3" name="Picture 2"/>
          <p:cNvPicPr>
            <a:picLocks noChangeAspect="1" noChangeArrowheads="1"/>
          </p:cNvPicPr>
          <p:nvPr/>
        </p:nvPicPr>
        <p:blipFill>
          <a:blip r:embed="rId2" cstate="print"/>
          <a:srcRect/>
          <a:stretch>
            <a:fillRect/>
          </a:stretch>
        </p:blipFill>
        <p:spPr bwMode="auto">
          <a:xfrm>
            <a:off x="4191001" y="-3467"/>
            <a:ext cx="4678284" cy="6861467"/>
          </a:xfrm>
          <a:prstGeom prst="rect">
            <a:avLst/>
          </a:prstGeom>
          <a:noFill/>
          <a:ln w="9525">
            <a:noFill/>
            <a:miter lim="800000"/>
            <a:headEnd/>
            <a:tailEnd/>
          </a:ln>
        </p:spPr>
      </p:pic>
    </p:spTree>
    <p:extLst>
      <p:ext uri="{BB962C8B-B14F-4D97-AF65-F5344CB8AC3E}">
        <p14:creationId xmlns:p14="http://schemas.microsoft.com/office/powerpoint/2010/main" val="1810826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5486400" cy="1325562"/>
          </a:xfrm>
        </p:spPr>
        <p:txBody>
          <a:bodyPr>
            <a:normAutofit/>
          </a:bodyPr>
          <a:lstStyle/>
          <a:p>
            <a:r>
              <a:rPr lang="en-US" dirty="0" smtClean="0"/>
              <a:t>Flow Diagram</a:t>
            </a:r>
            <a:endParaRPr lang="en-US" dirty="0"/>
          </a:p>
        </p:txBody>
      </p:sp>
      <p:pic>
        <p:nvPicPr>
          <p:cNvPr id="1026" name="Picture 2"/>
          <p:cNvPicPr>
            <a:picLocks noGrp="1" noChangeAspect="1" noChangeArrowheads="1"/>
          </p:cNvPicPr>
          <p:nvPr>
            <p:ph idx="1"/>
          </p:nvPr>
        </p:nvPicPr>
        <p:blipFill>
          <a:blip r:embed="rId3" cstate="print"/>
          <a:srcRect/>
          <a:stretch>
            <a:fillRect/>
          </a:stretch>
        </p:blipFill>
        <p:spPr bwMode="auto">
          <a:xfrm>
            <a:off x="4800600" y="281011"/>
            <a:ext cx="4068684" cy="5967389"/>
          </a:xfrm>
          <a:prstGeom prst="rect">
            <a:avLst/>
          </a:prstGeom>
          <a:noFill/>
          <a:ln w="9525">
            <a:noFill/>
            <a:miter lim="800000"/>
            <a:headEnd/>
            <a:tailEnd/>
          </a:ln>
        </p:spPr>
      </p:pic>
      <p:sp>
        <p:nvSpPr>
          <p:cNvPr id="5" name="Oval 4"/>
          <p:cNvSpPr/>
          <p:nvPr/>
        </p:nvSpPr>
        <p:spPr>
          <a:xfrm>
            <a:off x="4565073" y="2220191"/>
            <a:ext cx="2133600" cy="1295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21673" y="1787236"/>
            <a:ext cx="4343400" cy="4431983"/>
          </a:xfrm>
          <a:prstGeom prst="rect">
            <a:avLst/>
          </a:prstGeom>
          <a:noFill/>
          <a:ln w="19050">
            <a:solidFill>
              <a:srgbClr val="FFC000"/>
            </a:solidFill>
          </a:ln>
        </p:spPr>
        <p:txBody>
          <a:bodyPr wrap="square" rtlCol="0">
            <a:spAutoFit/>
          </a:bodyPr>
          <a:lstStyle/>
          <a:p>
            <a:r>
              <a:rPr lang="en-US" sz="2400" b="1" dirty="0" smtClean="0"/>
              <a:t>Module 3A – Adaptation</a:t>
            </a:r>
            <a:endParaRPr lang="en-US" sz="2400" dirty="0" smtClean="0"/>
          </a:p>
          <a:p>
            <a:pPr lvl="0">
              <a:buFont typeface="Arial" pitchFamily="34" charset="0"/>
              <a:buChar char="•"/>
            </a:pPr>
            <a:r>
              <a:rPr lang="en-US" sz="2400" dirty="0" smtClean="0"/>
              <a:t>  Consider essential elements </a:t>
            </a:r>
          </a:p>
          <a:p>
            <a:pPr marL="231775" lvl="0" indent="-231775">
              <a:buFont typeface="Arial" pitchFamily="34" charset="0"/>
              <a:buChar char="•"/>
            </a:pPr>
            <a:r>
              <a:rPr lang="en-US" sz="2400" dirty="0" smtClean="0"/>
              <a:t>Plan changes to behavioral/   environmental </a:t>
            </a:r>
            <a:r>
              <a:rPr lang="en-US" sz="2400" dirty="0" err="1" smtClean="0"/>
              <a:t>perf</a:t>
            </a:r>
            <a:r>
              <a:rPr lang="en-US" sz="2400" dirty="0" smtClean="0"/>
              <a:t> </a:t>
            </a:r>
            <a:r>
              <a:rPr lang="en-US" sz="2400" dirty="0" err="1" smtClean="0"/>
              <a:t>objs</a:t>
            </a:r>
            <a:endParaRPr lang="en-US" sz="2400" dirty="0" smtClean="0"/>
          </a:p>
          <a:p>
            <a:pPr lvl="0">
              <a:buFont typeface="Arial" pitchFamily="34" charset="0"/>
              <a:buChar char="•"/>
            </a:pPr>
            <a:r>
              <a:rPr lang="en-GB" sz="2400" dirty="0" smtClean="0"/>
              <a:t> Plan changes - determinants</a:t>
            </a:r>
            <a:endParaRPr lang="en-US" sz="2400" dirty="0" smtClean="0"/>
          </a:p>
          <a:p>
            <a:pPr lvl="0">
              <a:buFont typeface="Arial" pitchFamily="34" charset="0"/>
              <a:buChar char="•"/>
            </a:pPr>
            <a:r>
              <a:rPr lang="en-GB" sz="2400" dirty="0" smtClean="0"/>
              <a:t> Plan changes - theoretical </a:t>
            </a:r>
            <a:br>
              <a:rPr lang="en-GB" sz="2400" dirty="0" smtClean="0"/>
            </a:br>
            <a:r>
              <a:rPr lang="en-GB" sz="2400" dirty="0" smtClean="0"/>
              <a:t>   methods </a:t>
            </a:r>
            <a:endParaRPr lang="en-US" sz="2400" dirty="0" smtClean="0"/>
          </a:p>
          <a:p>
            <a:pPr lvl="0">
              <a:buFont typeface="Arial" pitchFamily="34" charset="0"/>
              <a:buChar char="•"/>
            </a:pPr>
            <a:r>
              <a:rPr lang="en-GB" sz="2400" dirty="0" smtClean="0"/>
              <a:t> Plan changes - cultural </a:t>
            </a:r>
            <a:r>
              <a:rPr lang="en-GB" sz="2400" dirty="0" err="1" smtClean="0"/>
              <a:t>elem’ts</a:t>
            </a:r>
            <a:endParaRPr lang="en-US" sz="2400" dirty="0" smtClean="0"/>
          </a:p>
          <a:p>
            <a:pPr lvl="0">
              <a:buFont typeface="Arial" pitchFamily="34" charset="0"/>
              <a:buChar char="•"/>
            </a:pPr>
            <a:r>
              <a:rPr lang="en-GB" sz="2400" dirty="0" smtClean="0"/>
              <a:t> Plan changes – implementation</a:t>
            </a:r>
            <a:br>
              <a:rPr lang="en-GB" sz="2400" dirty="0" smtClean="0"/>
            </a:br>
            <a:r>
              <a:rPr lang="en-GB" sz="2400" dirty="0" smtClean="0"/>
              <a:t>  &amp; materials</a:t>
            </a:r>
            <a:endParaRPr lang="en-US" sz="2400" dirty="0" smtClean="0"/>
          </a:p>
          <a:p>
            <a:pPr lvl="0">
              <a:buFont typeface="Arial" pitchFamily="34" charset="0"/>
              <a:buChar char="•"/>
            </a:pPr>
            <a:r>
              <a:rPr lang="en-US" sz="2400" dirty="0" smtClean="0"/>
              <a:t> Make final plan</a:t>
            </a:r>
          </a:p>
          <a:p>
            <a:endParaRPr lang="en-US" dirty="0"/>
          </a:p>
        </p:txBody>
      </p:sp>
      <p:cxnSp>
        <p:nvCxnSpPr>
          <p:cNvPr id="11" name="Straight Connector 10"/>
          <p:cNvCxnSpPr/>
          <p:nvPr/>
        </p:nvCxnSpPr>
        <p:spPr>
          <a:xfrm rot="5400000" flipH="1" flipV="1">
            <a:off x="4538322" y="3363191"/>
            <a:ext cx="381000" cy="3048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6396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042" y="381000"/>
            <a:ext cx="8229600" cy="487362"/>
          </a:xfrm>
        </p:spPr>
        <p:txBody>
          <a:bodyPr>
            <a:noAutofit/>
          </a:bodyPr>
          <a:lstStyle/>
          <a:p>
            <a:r>
              <a:rPr lang="en-US" sz="4400" dirty="0" smtClean="0"/>
              <a:t>Flow Diagram</a:t>
            </a:r>
            <a:endParaRPr lang="en-US" sz="4400" dirty="0"/>
          </a:p>
        </p:txBody>
      </p:sp>
      <p:sp>
        <p:nvSpPr>
          <p:cNvPr id="3" name="Content Placeholder 2"/>
          <p:cNvSpPr>
            <a:spLocks noGrp="1"/>
          </p:cNvSpPr>
          <p:nvPr>
            <p:ph idx="1"/>
          </p:nvPr>
        </p:nvSpPr>
        <p:spPr/>
        <p:txBody>
          <a:bodyPr>
            <a:normAutofit/>
          </a:bodyPr>
          <a:lstStyle/>
          <a:p>
            <a:pPr marL="0" indent="0">
              <a:buNone/>
            </a:pPr>
            <a:endParaRPr lang="en-US"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990600"/>
            <a:ext cx="8906885" cy="566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2416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Timeline</a:t>
            </a: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80" y="1751351"/>
            <a:ext cx="8932082" cy="4076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55514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8941</TotalTime>
  <Words>2095</Words>
  <Application>Microsoft Office PowerPoint</Application>
  <PresentationFormat>On-screen Show (4:3)</PresentationFormat>
  <Paragraphs>130</Paragraphs>
  <Slides>15</Slides>
  <Notes>14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Flow</vt:lpstr>
      <vt:lpstr>Increasing Reach and Implementation of Evidence Based Programs for Cancer Control</vt:lpstr>
      <vt:lpstr>History</vt:lpstr>
      <vt:lpstr>CPCRN Partners</vt:lpstr>
      <vt:lpstr>CPCRN Partners   Program Advisory Committee</vt:lpstr>
      <vt:lpstr>Background - Need</vt:lpstr>
      <vt:lpstr>Aims</vt:lpstr>
      <vt:lpstr>Logic Model</vt:lpstr>
      <vt:lpstr>Logic Model – Part 1</vt:lpstr>
      <vt:lpstr>Logic Model Part 2</vt:lpstr>
      <vt:lpstr>Methods – Aim 1  To develop and validate an online, interactive planning tool</vt:lpstr>
      <vt:lpstr>Methods - Aim 2  To evaluate the effectiveness of TACTICC</vt:lpstr>
      <vt:lpstr>Flow Diagram</vt:lpstr>
      <vt:lpstr>Flow Diagram</vt:lpstr>
      <vt:lpstr>Flow Diagram</vt:lpstr>
      <vt:lpstr>Timeline</vt:lpstr>
    </vt:vector>
  </TitlesOfParts>
  <Company>UT School of Public Health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Increasing Reach and Implementation of Evidence Based Programs for Cancer Control</dc:title>
  <dc:creator>gdawson</dc:creator>
  <cp:lastModifiedBy>Fernandez, Maria E</cp:lastModifiedBy>
  <cp:revision>318</cp:revision>
  <cp:lastPrinted>2012-03-13T19:56:59Z</cp:lastPrinted>
  <dcterms:created xsi:type="dcterms:W3CDTF">2011-07-12T19:26:16Z</dcterms:created>
  <dcterms:modified xsi:type="dcterms:W3CDTF">2012-03-21T17:03:41Z</dcterms:modified>
</cp:coreProperties>
</file>