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comment2.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sldIdLst>
    <p:sldId id="256" r:id="rId2"/>
    <p:sldId id="275" r:id="rId3"/>
    <p:sldId id="270" r:id="rId4"/>
    <p:sldId id="258" r:id="rId5"/>
    <p:sldId id="259" r:id="rId6"/>
    <p:sldId id="260" r:id="rId7"/>
    <p:sldId id="276" r:id="rId8"/>
    <p:sldId id="288" r:id="rId9"/>
    <p:sldId id="289" r:id="rId10"/>
    <p:sldId id="286" r:id="rId11"/>
    <p:sldId id="265" r:id="rId12"/>
    <p:sldId id="271" r:id="rId13"/>
    <p:sldId id="269" r:id="rId14"/>
    <p:sldId id="291" r:id="rId15"/>
    <p:sldId id="294" r:id="rId16"/>
    <p:sldId id="295" r:id="rId17"/>
    <p:sldId id="296" r:id="rId18"/>
    <p:sldId id="300" r:id="rId19"/>
    <p:sldId id="297" r:id="rId20"/>
    <p:sldId id="298" r:id="rId21"/>
    <p:sldId id="304" r:id="rId22"/>
    <p:sldId id="301" r:id="rId23"/>
    <p:sldId id="305" r:id="rId24"/>
    <p:sldId id="299" r:id="rId25"/>
    <p:sldId id="257" r:id="rId2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rah Galvez" initials="SG" lastIdx="1" clrIdx="0"/>
  <p:cmAuthor id="1" name="lstaub" initials="lss" lastIdx="1" clrIdx="1"/>
  <p:cmAuthor id="2" name="Savas, Lara Staub" initials="lss" lastIdx="8"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B7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1361" autoAdjust="0"/>
  </p:normalViewPr>
  <p:slideViewPr>
    <p:cSldViewPr>
      <p:cViewPr varScale="1">
        <p:scale>
          <a:sx n="38" d="100"/>
          <a:sy n="38" d="100"/>
        </p:scale>
        <p:origin x="-1018" y="-7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52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1-09-23T15:35:07.252" idx="1">
    <p:pos x="5760" y="2247"/>
    <p:text>I don't know if you want to incorporate this picture. its up to you. 
Citation for the second bullet and picture I added:
CDC. (2010, June 22). Hpv-associated cervical cancer rates by race and ethnicity. Retrieved from http://www.cdc.gov/cancer/hpv/statistics/cervical.html </p:text>
  </p:cm>
</p:cmLst>
</file>

<file path=ppt/comments/comment2.xml><?xml version="1.0" encoding="utf-8"?>
<p:cmLst xmlns:a="http://schemas.openxmlformats.org/drawingml/2006/main" xmlns:r="http://schemas.openxmlformats.org/officeDocument/2006/relationships" xmlns:p="http://schemas.openxmlformats.org/presentationml/2006/main">
  <p:cm authorId="2" dt="2012-10-12T14:44:13.100" idx="8">
    <p:pos x="4104" y="522"/>
    <p:text>Do you want to underscore that this comparison intervention is not tailored, e.g., refer to the Print fotonovelas, as non-tailored Print Fotonoevals?</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4ADD6479-9C81-4B64-9EAC-8EE79E32AC7B}" type="datetimeFigureOut">
              <a:rPr lang="en-US" smtClean="0"/>
              <a:pPr/>
              <a:t>11/8/2012</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330DA02-38B3-4B43-ADE9-CE2689B483A7}" type="slidenum">
              <a:rPr lang="en-US" smtClean="0"/>
              <a:pPr/>
              <a:t>‹#›</a:t>
            </a:fld>
            <a:endParaRPr lang="en-US" dirty="0"/>
          </a:p>
        </p:txBody>
      </p:sp>
    </p:spTree>
    <p:extLst>
      <p:ext uri="{BB962C8B-B14F-4D97-AF65-F5344CB8AC3E}">
        <p14:creationId xmlns:p14="http://schemas.microsoft.com/office/powerpoint/2010/main" val="2148486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1</a:t>
            </a:fld>
            <a:endParaRPr lang="en-US" dirty="0"/>
          </a:p>
        </p:txBody>
      </p:sp>
    </p:spTree>
    <p:extLst>
      <p:ext uri="{BB962C8B-B14F-4D97-AF65-F5344CB8AC3E}">
        <p14:creationId xmlns:p14="http://schemas.microsoft.com/office/powerpoint/2010/main" val="3265391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2</a:t>
            </a:fld>
            <a:endParaRPr lang="en-US" dirty="0"/>
          </a:p>
        </p:txBody>
      </p:sp>
    </p:spTree>
    <p:extLst>
      <p:ext uri="{BB962C8B-B14F-4D97-AF65-F5344CB8AC3E}">
        <p14:creationId xmlns:p14="http://schemas.microsoft.com/office/powerpoint/2010/main" val="3397599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3</a:t>
            </a:fld>
            <a:endParaRPr lang="en-US" dirty="0"/>
          </a:p>
        </p:txBody>
      </p:sp>
    </p:spTree>
    <p:extLst>
      <p:ext uri="{BB962C8B-B14F-4D97-AF65-F5344CB8AC3E}">
        <p14:creationId xmlns:p14="http://schemas.microsoft.com/office/powerpoint/2010/main" val="83820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TextEdit="1"/>
          </p:cNvSpPr>
          <p:nvPr>
            <p:ph type="sldImg"/>
          </p:nvPr>
        </p:nvSpPr>
        <p:spPr bwMode="auto">
          <a:noFill/>
          <a:ln>
            <a:solidFill>
              <a:srgbClr val="000000"/>
            </a:solidFill>
            <a:miter lim="800000"/>
            <a:headEnd/>
            <a:tailEnd/>
          </a:ln>
        </p:spPr>
      </p:sp>
      <p:sp>
        <p:nvSpPr>
          <p:cNvPr id="1741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dirty="0" smtClean="0"/>
              <a:t>HPV is not the same as herpes or HIV (the virus that causes AIDS). These are all viruses that can be passed on during sex, but they cause different symptoms and health problems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z="1500" dirty="0"/>
              <a:t>-High rates of HPV infection and low rates of screening among Hispanic women contribute to high rates of cervical cancer in this population.</a:t>
            </a:r>
          </a:p>
          <a:p>
            <a:pPr eaLnBrk="1" hangingPunct="1"/>
            <a:endParaRPr lang="en-US" sz="1600" dirty="0"/>
          </a:p>
          <a:p>
            <a:pPr eaLnBrk="1" hangingPunct="1"/>
            <a:r>
              <a:rPr lang="en-US" sz="1600" dirty="0"/>
              <a:t>-What our study aims to do is reduce the number of cervical cancer cases amongst Hispanics by encouraging them to vaccinate their daughters against HPV.</a:t>
            </a:r>
          </a:p>
          <a:p>
            <a:pPr eaLnBrk="1" hangingPunct="1"/>
            <a:endParaRPr lang="en-US" sz="1600" dirty="0"/>
          </a:p>
          <a:p>
            <a:pPr eaLnBrk="1" hangingPunct="1"/>
            <a:r>
              <a:rPr lang="en-US" sz="1600" dirty="0"/>
              <a:t>-The target population for this study are parents/caregivers of girls between the ages of 11 to 17.</a:t>
            </a:r>
          </a:p>
          <a:p>
            <a:pPr eaLnBrk="1" hangingPunct="1"/>
            <a:r>
              <a:rPr lang="en-US" sz="1600" dirty="0"/>
              <a:t>We will recruit parents from eligible clinics in the Houston area. Eligible clinics are those that are in low-income areas, Predominately Hispanic areas, and are a part of the Vaccine for Children’s Program.</a:t>
            </a:r>
          </a:p>
          <a:p>
            <a:pPr eaLnBrk="1" hangingPunct="1"/>
            <a:endParaRPr lang="en-US" sz="1600" dirty="0"/>
          </a:p>
          <a:p>
            <a:pPr eaLnBrk="1" hangingPunct="1"/>
            <a:r>
              <a:rPr lang="en-US" sz="1600" dirty="0"/>
              <a:t>-We have 1 year to complete the first part of the study, followed by a 6 month follow-up</a:t>
            </a:r>
          </a:p>
          <a:p>
            <a:pPr eaLnBrk="1" hangingPunct="1"/>
            <a:endParaRPr lang="en-US" sz="1600" dirty="0"/>
          </a:p>
          <a:p>
            <a:pPr eaLnBrk="1" hangingPunct="1"/>
            <a:r>
              <a:rPr lang="en-US" sz="1600" dirty="0"/>
              <a:t> </a:t>
            </a:r>
          </a:p>
          <a:p>
            <a:pPr eaLnBrk="1" hangingPunct="1"/>
            <a:endParaRPr lang="en-US" sz="1600" dirty="0"/>
          </a:p>
        </p:txBody>
      </p:sp>
      <p:sp>
        <p:nvSpPr>
          <p:cNvPr id="1946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2636819-A950-40F6-A892-033747921F03}" type="slidenum">
              <a:rPr lang="en-US" smtClean="0"/>
              <a:pPr fontAlgn="base">
                <a:spcBef>
                  <a:spcPct val="0"/>
                </a:spcBef>
                <a:spcAft>
                  <a:spcPct val="0"/>
                </a:spcAft>
                <a:defRPr/>
              </a:pPr>
              <a:t>5</a:t>
            </a:fld>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1" defTabSz="931774">
              <a:defRPr/>
            </a:pPr>
            <a:r>
              <a:rPr lang="en-US" sz="2400" dirty="0"/>
              <a:t>We built on messages and materials previously developed by an NCI R21-funded project (“</a:t>
            </a:r>
            <a:r>
              <a:rPr lang="en-US" sz="2400" i="1" dirty="0"/>
              <a:t>Vivir Sin Cancer</a:t>
            </a:r>
            <a:r>
              <a:rPr lang="en-US" sz="2400" dirty="0"/>
              <a:t>”)</a:t>
            </a:r>
          </a:p>
          <a:p>
            <a:endParaRPr lang="en-US" dirty="0"/>
          </a:p>
        </p:txBody>
      </p:sp>
      <p:sp>
        <p:nvSpPr>
          <p:cNvPr id="4" name="Slide Number Placeholder 3"/>
          <p:cNvSpPr>
            <a:spLocks noGrp="1"/>
          </p:cNvSpPr>
          <p:nvPr>
            <p:ph type="sldNum" sz="quarter" idx="10"/>
          </p:nvPr>
        </p:nvSpPr>
        <p:spPr/>
        <p:txBody>
          <a:bodyPr/>
          <a:lstStyle/>
          <a:p>
            <a:fld id="{A7F93984-FB7B-4576-B075-016C1355BFAD}"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7</a:t>
            </a:fld>
            <a:endParaRPr lang="en-US" dirty="0"/>
          </a:p>
        </p:txBody>
      </p:sp>
    </p:spTree>
    <p:extLst>
      <p:ext uri="{BB962C8B-B14F-4D97-AF65-F5344CB8AC3E}">
        <p14:creationId xmlns:p14="http://schemas.microsoft.com/office/powerpoint/2010/main" val="1684256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u="sng" dirty="0" smtClean="0"/>
              <a:t>Unchangeable factors</a:t>
            </a:r>
            <a:r>
              <a:rPr lang="en-US" dirty="0" smtClean="0"/>
              <a:t>:</a:t>
            </a:r>
          </a:p>
          <a:p>
            <a:pPr marL="232943" indent="-232943">
              <a:buAutoNum type="arabicPeriod"/>
            </a:pPr>
            <a:r>
              <a:rPr lang="en-US" dirty="0" smtClean="0"/>
              <a:t>Older mothers, being Black, high income households ($100,000), associated with daughter being vaccinated</a:t>
            </a:r>
          </a:p>
          <a:p>
            <a:pPr marL="232943" indent="-232943">
              <a:buAutoNum type="arabicPeriod"/>
            </a:pPr>
            <a:r>
              <a:rPr lang="en-US" dirty="0" smtClean="0"/>
              <a:t>Parental history of sexually transmitted infections</a:t>
            </a:r>
          </a:p>
          <a:p>
            <a:pPr marL="232943" indent="-232943">
              <a:buAutoNum type="arabicPeriod"/>
            </a:pPr>
            <a:r>
              <a:rPr lang="en-US" dirty="0" smtClean="0"/>
              <a:t>Race, ethnicity, religious group, child’s public school status, Born Again Christian status, education, income, political orientation, &amp; belief vaccine would cause girls to become more sexually active</a:t>
            </a:r>
          </a:p>
          <a:p>
            <a:pPr marL="232943" indent="-232943">
              <a:buAutoNum type="arabicPeriod"/>
            </a:pPr>
            <a:r>
              <a:rPr lang="en-US" dirty="0" smtClean="0"/>
              <a:t>Mother's history of HPV and pap testing were determinants of giving daughter vaccine</a:t>
            </a:r>
          </a:p>
          <a:p>
            <a:pPr marL="232943" indent="-232943">
              <a:buAutoNum type="arabicPeriod"/>
            </a:pPr>
            <a:r>
              <a:rPr lang="en-US" dirty="0" smtClean="0"/>
              <a:t>Those who accepted any kind of STI vaccine were more likely to be of lower education and  be attending urban clinics</a:t>
            </a:r>
          </a:p>
          <a:p>
            <a:pPr marL="232943" indent="-232943">
              <a:buAutoNum type="arabicPeriod"/>
            </a:pPr>
            <a:endParaRPr lang="en-US" dirty="0" smtClean="0"/>
          </a:p>
          <a:p>
            <a:r>
              <a:rPr lang="en-US" u="sng" dirty="0" smtClean="0"/>
              <a:t>Resources:</a:t>
            </a:r>
          </a:p>
          <a:p>
            <a:pPr marL="232943" indent="-232943">
              <a:buAutoNum type="arabicPeriod"/>
            </a:pPr>
            <a:r>
              <a:rPr lang="en-US" u="none" dirty="0" smtClean="0"/>
              <a:t>The following methods of seeking information on HPV were found as the most popular: pamphlets and brochures (57.1%), gynecologists (55.7%), newspaper (48.6%), general practitioner (48.6%), internet (47.1%), women's health service (42.9%, women's magazine (38.6%), and family planning (34.3%)</a:t>
            </a:r>
          </a:p>
          <a:p>
            <a:pPr marL="232943" indent="-232943">
              <a:buAutoNum type="arabicPeriod"/>
            </a:pPr>
            <a:r>
              <a:rPr lang="en-US" u="none" dirty="0" smtClean="0"/>
              <a:t>Of those who had not actively sought information on the HPV vaccine, 52.4% found out about the vaccine through the media.</a:t>
            </a:r>
          </a:p>
          <a:p>
            <a:pPr marL="232943" indent="-232943">
              <a:buAutoNum type="arabicPeriod"/>
            </a:pPr>
            <a:r>
              <a:rPr lang="en-US" u="none" dirty="0" smtClean="0"/>
              <a:t>Pamphlets containing HPV information were found to increase Maternal knowledge and acceptance of the HPV vaccine.</a:t>
            </a:r>
          </a:p>
          <a:p>
            <a:pPr marL="232943" indent="-232943">
              <a:buAutoNum type="arabicPeriod"/>
            </a:pPr>
            <a:r>
              <a:rPr lang="en-US" u="none" dirty="0" smtClean="0"/>
              <a:t>Parental acceptance of HPV vaccine increased after an HPV-specific intervention.</a:t>
            </a:r>
          </a:p>
        </p:txBody>
      </p:sp>
      <p:sp>
        <p:nvSpPr>
          <p:cNvPr id="4" name="Slide Number Placeholder 3"/>
          <p:cNvSpPr>
            <a:spLocks noGrp="1"/>
          </p:cNvSpPr>
          <p:nvPr>
            <p:ph type="sldNum" sz="quarter" idx="10"/>
          </p:nvPr>
        </p:nvSpPr>
        <p:spPr/>
        <p:txBody>
          <a:bodyPr/>
          <a:lstStyle/>
          <a:p>
            <a:fld id="{7330DA02-38B3-4B43-ADE9-CE2689B483A7}" type="slidenum">
              <a:rPr lang="en-US" smtClean="0"/>
              <a:pPr/>
              <a:t>8</a:t>
            </a:fld>
            <a:endParaRPr lang="en-US" dirty="0"/>
          </a:p>
        </p:txBody>
      </p:sp>
    </p:spTree>
    <p:extLst>
      <p:ext uri="{BB962C8B-B14F-4D97-AF65-F5344CB8AC3E}">
        <p14:creationId xmlns:p14="http://schemas.microsoft.com/office/powerpoint/2010/main" val="3323013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9</a:t>
            </a:fld>
            <a:endParaRPr lang="en-US" dirty="0"/>
          </a:p>
        </p:txBody>
      </p:sp>
    </p:spTree>
    <p:extLst>
      <p:ext uri="{BB962C8B-B14F-4D97-AF65-F5344CB8AC3E}">
        <p14:creationId xmlns:p14="http://schemas.microsoft.com/office/powerpoint/2010/main" val="238226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Final list</a:t>
            </a:r>
            <a:r>
              <a:rPr lang="en-US" u="sng" baseline="0" dirty="0" smtClean="0"/>
              <a:t> of determinants to be addressed in intervention:</a:t>
            </a:r>
            <a:endParaRPr lang="en-US" u="sng" dirty="0" smtClean="0"/>
          </a:p>
          <a:p>
            <a:r>
              <a:rPr lang="en-US" dirty="0" smtClean="0"/>
              <a:t>Knowledge</a:t>
            </a:r>
          </a:p>
          <a:p>
            <a:r>
              <a:rPr lang="en-US" dirty="0" smtClean="0"/>
              <a:t>Attitude</a:t>
            </a:r>
          </a:p>
          <a:p>
            <a:r>
              <a:rPr lang="en-US" dirty="0" smtClean="0"/>
              <a:t>Self-Efficacy</a:t>
            </a:r>
          </a:p>
          <a:p>
            <a:r>
              <a:rPr lang="en-US" dirty="0" smtClean="0"/>
              <a:t>Skills</a:t>
            </a:r>
          </a:p>
          <a:p>
            <a:r>
              <a:rPr lang="en-US" dirty="0" smtClean="0"/>
              <a:t>Perceived</a:t>
            </a:r>
            <a:r>
              <a:rPr lang="en-US" baseline="0" dirty="0" smtClean="0"/>
              <a:t> Benefits/Barriers</a:t>
            </a:r>
          </a:p>
          <a:p>
            <a:r>
              <a:rPr lang="en-US" baseline="0" dirty="0" smtClean="0"/>
              <a:t>Perceived Susceptibility</a:t>
            </a:r>
          </a:p>
          <a:p>
            <a:r>
              <a:rPr lang="en-US" baseline="0" dirty="0" smtClean="0"/>
              <a:t>Perceived Social Norms</a:t>
            </a:r>
          </a:p>
          <a:p>
            <a:r>
              <a:rPr lang="en-US" baseline="0" dirty="0" smtClean="0"/>
              <a:t>Outcome Expectations</a:t>
            </a:r>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10</a:t>
            </a:fld>
            <a:endParaRPr lang="en-US" dirty="0"/>
          </a:p>
        </p:txBody>
      </p:sp>
    </p:spTree>
    <p:extLst>
      <p:ext uri="{BB962C8B-B14F-4D97-AF65-F5344CB8AC3E}">
        <p14:creationId xmlns:p14="http://schemas.microsoft.com/office/powerpoint/2010/main" val="40082907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Determinants addressed:</a:t>
            </a:r>
            <a:endParaRPr lang="en-US" u="sng" baseline="0" dirty="0" smtClean="0"/>
          </a:p>
          <a:p>
            <a:r>
              <a:rPr lang="en-US" baseline="0" dirty="0" smtClean="0"/>
              <a:t>Knowledge</a:t>
            </a:r>
          </a:p>
          <a:p>
            <a:r>
              <a:rPr lang="en-US" baseline="0" dirty="0" smtClean="0"/>
              <a:t>Attitude </a:t>
            </a:r>
          </a:p>
          <a:p>
            <a:r>
              <a:rPr lang="en-US" baseline="0" dirty="0" smtClean="0"/>
              <a:t>Self-efficacy</a:t>
            </a:r>
          </a:p>
          <a:p>
            <a:r>
              <a:rPr lang="en-US" baseline="0" dirty="0" smtClean="0"/>
              <a:t>Skills </a:t>
            </a:r>
          </a:p>
          <a:p>
            <a:r>
              <a:rPr lang="en-US" baseline="0" dirty="0" smtClean="0"/>
              <a:t>Perceived benefits/barriers</a:t>
            </a:r>
          </a:p>
          <a:p>
            <a:r>
              <a:rPr lang="en-US" baseline="0" dirty="0" smtClean="0"/>
              <a:t>Perceived susceptibility</a:t>
            </a:r>
          </a:p>
          <a:p>
            <a:r>
              <a:rPr lang="en-US" baseline="0" dirty="0" smtClean="0"/>
              <a:t>Perceived social norms</a:t>
            </a:r>
          </a:p>
          <a:p>
            <a:r>
              <a:rPr lang="en-US" baseline="0" dirty="0" smtClean="0"/>
              <a:t>Outcome expectations</a:t>
            </a:r>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11</a:t>
            </a:fld>
            <a:endParaRPr lang="en-US" dirty="0"/>
          </a:p>
        </p:txBody>
      </p:sp>
    </p:spTree>
    <p:extLst>
      <p:ext uri="{BB962C8B-B14F-4D97-AF65-F5344CB8AC3E}">
        <p14:creationId xmlns:p14="http://schemas.microsoft.com/office/powerpoint/2010/main" val="186052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12</a:t>
            </a:fld>
            <a:endParaRPr lang="en-US" dirty="0"/>
          </a:p>
        </p:txBody>
      </p:sp>
    </p:spTree>
    <p:extLst>
      <p:ext uri="{BB962C8B-B14F-4D97-AF65-F5344CB8AC3E}">
        <p14:creationId xmlns:p14="http://schemas.microsoft.com/office/powerpoint/2010/main" val="4146561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13</a:t>
            </a:fld>
            <a:endParaRPr lang="en-US" dirty="0"/>
          </a:p>
        </p:txBody>
      </p:sp>
    </p:spTree>
    <p:extLst>
      <p:ext uri="{BB962C8B-B14F-4D97-AF65-F5344CB8AC3E}">
        <p14:creationId xmlns:p14="http://schemas.microsoft.com/office/powerpoint/2010/main" val="1498510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US" b="1" dirty="0"/>
              <a:t>Tailoring: PERCEIVED SUSCEPTIBILITY</a:t>
            </a:r>
          </a:p>
          <a:p>
            <a:r>
              <a:rPr lang="en-US" dirty="0"/>
              <a:t>Parents whose risk perception is low will view slide show Sarah’s story and parents whose risk perception is high will continue on to the </a:t>
            </a:r>
            <a:r>
              <a:rPr lang="en-US" b="1" dirty="0"/>
              <a:t>Perceived Vaccine Efficacy</a:t>
            </a:r>
            <a:r>
              <a:rPr lang="en-US" dirty="0"/>
              <a:t> question.</a:t>
            </a:r>
            <a:endParaRPr lang="en-US" sz="1100" dirty="0"/>
          </a:p>
          <a:p>
            <a:r>
              <a:rPr lang="en-US" b="1" dirty="0"/>
              <a:t> </a:t>
            </a:r>
            <a:endParaRPr lang="en-US" sz="1100" dirty="0"/>
          </a:p>
          <a:p>
            <a:r>
              <a:rPr lang="en-US" b="1" dirty="0"/>
              <a:t>Tailoring: Perceived Vaccine Efficacy </a:t>
            </a:r>
            <a:endParaRPr lang="en-US" sz="1100" dirty="0"/>
          </a:p>
          <a:p>
            <a:r>
              <a:rPr lang="en-US" dirty="0"/>
              <a:t>Role of efficacy of the behavior in health communication research comes from </a:t>
            </a:r>
            <a:r>
              <a:rPr lang="en-US" b="1" dirty="0"/>
              <a:t>Protection Motivation Theory</a:t>
            </a:r>
            <a:r>
              <a:rPr lang="en-US" dirty="0"/>
              <a:t> (Rogers, 1975, 1983): Viewing a health communication/education program results in a person assessing: 1. Severity of the event; 2. Probability of the event occurring; 3. Belief in the efficacy of the recommendations  </a:t>
            </a:r>
            <a:endParaRPr lang="en-US" sz="1100" dirty="0"/>
          </a:p>
          <a:p>
            <a:r>
              <a:rPr lang="en-US" dirty="0"/>
              <a:t> </a:t>
            </a:r>
            <a:endParaRPr lang="en-US" sz="1100" dirty="0"/>
          </a:p>
          <a:p>
            <a:r>
              <a:rPr lang="en-US" u="sng" dirty="0"/>
              <a:t>Block &amp; Keller (1995</a:t>
            </a:r>
            <a:r>
              <a:rPr lang="en-US" dirty="0"/>
              <a:t>):</a:t>
            </a:r>
            <a:endParaRPr lang="en-US" sz="1100" dirty="0"/>
          </a:p>
          <a:p>
            <a:pPr lvl="0"/>
            <a:r>
              <a:rPr lang="en-US" b="1" dirty="0"/>
              <a:t>Low perceived efficacy</a:t>
            </a:r>
            <a:r>
              <a:rPr lang="en-US" dirty="0"/>
              <a:t> for HPV prevention recommendations associated with  more </a:t>
            </a:r>
            <a:r>
              <a:rPr lang="en-US" b="1" dirty="0"/>
              <a:t>in-depth processing</a:t>
            </a:r>
            <a:r>
              <a:rPr lang="en-US" dirty="0"/>
              <a:t> of information</a:t>
            </a:r>
            <a:endParaRPr lang="en-US" sz="1100" dirty="0"/>
          </a:p>
          <a:p>
            <a:pPr lvl="1"/>
            <a:r>
              <a:rPr lang="en-US" b="1" dirty="0"/>
              <a:t>Negative framing</a:t>
            </a:r>
            <a:r>
              <a:rPr lang="en-US" dirty="0"/>
              <a:t> is more persuasive than </a:t>
            </a:r>
            <a:r>
              <a:rPr lang="en-US" b="1" dirty="0"/>
              <a:t>positive framing</a:t>
            </a:r>
            <a:r>
              <a:rPr lang="en-US" dirty="0"/>
              <a:t> with </a:t>
            </a:r>
            <a:r>
              <a:rPr lang="en-US" b="1" dirty="0"/>
              <a:t>in-depth processing</a:t>
            </a:r>
            <a:endParaRPr lang="en-US" sz="1100" dirty="0"/>
          </a:p>
          <a:p>
            <a:pPr lvl="0"/>
            <a:r>
              <a:rPr lang="en-US" b="1" dirty="0"/>
              <a:t>High efficacy</a:t>
            </a:r>
            <a:r>
              <a:rPr lang="en-US" dirty="0"/>
              <a:t> for HPV prevention recommendations associated with </a:t>
            </a:r>
            <a:r>
              <a:rPr lang="en-US" b="1" dirty="0"/>
              <a:t>less effortful processing</a:t>
            </a:r>
            <a:endParaRPr lang="en-US" sz="1100" dirty="0"/>
          </a:p>
          <a:p>
            <a:pPr lvl="1"/>
            <a:r>
              <a:rPr lang="en-US" b="1" dirty="0"/>
              <a:t>Positive</a:t>
            </a:r>
            <a:r>
              <a:rPr lang="en-US" dirty="0"/>
              <a:t> and </a:t>
            </a:r>
            <a:r>
              <a:rPr lang="en-US" b="1" dirty="0"/>
              <a:t>negative frames</a:t>
            </a:r>
            <a:r>
              <a:rPr lang="en-US" dirty="0"/>
              <a:t> are equally </a:t>
            </a:r>
            <a:r>
              <a:rPr lang="en-US" b="1" dirty="0"/>
              <a:t>persuasive</a:t>
            </a:r>
            <a:endParaRPr lang="en-US" sz="1100" dirty="0"/>
          </a:p>
          <a:p>
            <a:r>
              <a:rPr lang="en-US" dirty="0"/>
              <a:t> </a:t>
            </a:r>
            <a:endParaRPr lang="en-US" sz="1100" dirty="0"/>
          </a:p>
          <a:p>
            <a:r>
              <a:rPr lang="en-US" u="sng" dirty="0"/>
              <a:t>Gerend, Shepherd, &amp; Monday (2008):</a:t>
            </a:r>
            <a:endParaRPr lang="en-US" sz="1100" dirty="0"/>
          </a:p>
          <a:p>
            <a:pPr lvl="0"/>
            <a:r>
              <a:rPr lang="en-US" dirty="0"/>
              <a:t>With </a:t>
            </a:r>
            <a:r>
              <a:rPr lang="en-US" b="1" dirty="0"/>
              <a:t>low-frequency behaviors</a:t>
            </a:r>
            <a:r>
              <a:rPr lang="en-US" dirty="0"/>
              <a:t> such as HPV vaccination, </a:t>
            </a:r>
            <a:r>
              <a:rPr lang="en-US" b="1" dirty="0"/>
              <a:t>loss-framed messages</a:t>
            </a:r>
            <a:r>
              <a:rPr lang="en-US" dirty="0"/>
              <a:t> are associated with greater </a:t>
            </a:r>
            <a:r>
              <a:rPr lang="en-US" b="1" dirty="0"/>
              <a:t>vaccination intentions</a:t>
            </a:r>
            <a:endParaRPr lang="en-US" sz="1100" dirty="0"/>
          </a:p>
          <a:p>
            <a:pPr lvl="0"/>
            <a:r>
              <a:rPr lang="en-US" b="1" dirty="0"/>
              <a:t>Perceived susceptibility</a:t>
            </a:r>
            <a:r>
              <a:rPr lang="en-US" dirty="0"/>
              <a:t> </a:t>
            </a:r>
            <a:r>
              <a:rPr lang="en-US" b="1" dirty="0"/>
              <a:t>mediates</a:t>
            </a:r>
            <a:r>
              <a:rPr lang="en-US" dirty="0"/>
              <a:t> the relation between </a:t>
            </a:r>
            <a:r>
              <a:rPr lang="en-US" b="1" dirty="0"/>
              <a:t>message frame</a:t>
            </a:r>
            <a:r>
              <a:rPr lang="en-US" dirty="0"/>
              <a:t> and </a:t>
            </a:r>
            <a:r>
              <a:rPr lang="en-US" b="1" dirty="0"/>
              <a:t>vaccination intentions</a:t>
            </a:r>
            <a:endParaRPr lang="en-US" sz="1100" dirty="0"/>
          </a:p>
          <a:p>
            <a:r>
              <a:rPr lang="en-US" dirty="0"/>
              <a:t> </a:t>
            </a:r>
            <a:endParaRPr lang="en-US" sz="1100" dirty="0"/>
          </a:p>
          <a:p>
            <a:r>
              <a:rPr lang="en-US" u="sng" dirty="0"/>
              <a:t>Abhyankar, O’Connor, &amp; Lawton (2008); MMR vaccination study:</a:t>
            </a:r>
            <a:endParaRPr lang="en-US" sz="1100" dirty="0"/>
          </a:p>
          <a:p>
            <a:pPr lvl="0"/>
            <a:r>
              <a:rPr lang="en-US" b="1" dirty="0"/>
              <a:t>Loss framing</a:t>
            </a:r>
            <a:r>
              <a:rPr lang="en-US" dirty="0"/>
              <a:t> is </a:t>
            </a:r>
            <a:r>
              <a:rPr lang="en-US" b="1" dirty="0"/>
              <a:t>more effective</a:t>
            </a:r>
            <a:r>
              <a:rPr lang="en-US" dirty="0"/>
              <a:t> when you believe the behavior is </a:t>
            </a:r>
            <a:r>
              <a:rPr lang="en-US" b="1" dirty="0"/>
              <a:t>more risky</a:t>
            </a:r>
            <a:r>
              <a:rPr lang="en-US" dirty="0"/>
              <a:t> (e.g., loss frame is better for parents who think vaccination is more risky) </a:t>
            </a:r>
            <a:endParaRPr lang="en-US" sz="1100" dirty="0"/>
          </a:p>
          <a:p>
            <a:pPr lvl="0"/>
            <a:r>
              <a:rPr lang="en-US" b="1" dirty="0"/>
              <a:t>Perceived efficacy</a:t>
            </a:r>
            <a:r>
              <a:rPr lang="en-US" dirty="0"/>
              <a:t> of the vaccine </a:t>
            </a:r>
            <a:r>
              <a:rPr lang="en-US" b="1" dirty="0"/>
              <a:t>mediates</a:t>
            </a:r>
            <a:r>
              <a:rPr lang="en-US" dirty="0"/>
              <a:t> that relation between </a:t>
            </a:r>
            <a:r>
              <a:rPr lang="en-US" b="1" dirty="0"/>
              <a:t>framing</a:t>
            </a:r>
            <a:r>
              <a:rPr lang="en-US" dirty="0"/>
              <a:t> and </a:t>
            </a:r>
            <a:r>
              <a:rPr lang="en-US" b="1" dirty="0"/>
              <a:t>intention to vaccinate</a:t>
            </a:r>
            <a:endParaRPr lang="en-US" sz="1100" dirty="0"/>
          </a:p>
          <a:p>
            <a:r>
              <a:rPr lang="en-US" dirty="0"/>
              <a:t> </a:t>
            </a:r>
            <a:endParaRPr lang="en-US" sz="1100" dirty="0"/>
          </a:p>
          <a:p>
            <a:r>
              <a:rPr lang="en-US" b="1" dirty="0"/>
              <a:t>Tailoring: General Concerns/Barriers</a:t>
            </a:r>
            <a:endParaRPr lang="en-US" sz="1100" dirty="0"/>
          </a:p>
          <a:p>
            <a:r>
              <a:rPr lang="en-US" b="1" dirty="0"/>
              <a:t>Low-efficacy</a:t>
            </a:r>
            <a:r>
              <a:rPr lang="en-US" dirty="0"/>
              <a:t> parents are provided with a set of common concerns/barriers that reflect their own concerns/barriers and are provided with additional information</a:t>
            </a:r>
            <a:endParaRPr lang="en-US" sz="1100" dirty="0"/>
          </a:p>
          <a:p>
            <a:r>
              <a:rPr lang="en-US" dirty="0"/>
              <a:t> </a:t>
            </a:r>
            <a:endParaRPr lang="en-US" sz="1100" dirty="0"/>
          </a:p>
          <a:p>
            <a:r>
              <a:rPr lang="en-US" b="1" dirty="0"/>
              <a:t>Tailoring: Vaccine Series Completion Skill-Related Barriers</a:t>
            </a:r>
            <a:endParaRPr lang="en-US" sz="1100" dirty="0"/>
          </a:p>
          <a:p>
            <a:r>
              <a:rPr lang="en-US" dirty="0"/>
              <a:t>We want to stress that it is important to complete the vaccine series and provide parents with the tools/information necessary to do so. In this section we present some common skill-related barriers to completing the vaccine series and allow the parent to choose the relevant barriers and learn more about how to overcome them.</a:t>
            </a:r>
            <a:endParaRPr lang="en-US" sz="1100" dirty="0"/>
          </a:p>
          <a:p>
            <a:r>
              <a:rPr lang="en-US" b="1" dirty="0"/>
              <a:t> </a:t>
            </a:r>
            <a:endParaRPr lang="en-US" sz="1100" dirty="0"/>
          </a:p>
          <a:p>
            <a:r>
              <a:rPr lang="en-US" b="1" dirty="0"/>
              <a:t>Tailoring: Self-efficacy  </a:t>
            </a:r>
            <a:endParaRPr lang="en-US" sz="1100" dirty="0"/>
          </a:p>
          <a:p>
            <a:r>
              <a:rPr lang="en-US" dirty="0"/>
              <a:t> In this option we end the program asking parents how sure they are that they can vaccinate their daughter. Those with low self-efficacy will view brief testimonials from parents who encountered barriers to vaccination but were able to overcome them. </a:t>
            </a:r>
            <a:endParaRPr lang="en-US" sz="1100" dirty="0"/>
          </a:p>
          <a:p>
            <a:r>
              <a:rPr lang="en-US" dirty="0"/>
              <a:t> </a:t>
            </a:r>
            <a:endParaRPr lang="en-US" sz="1100" dirty="0"/>
          </a:p>
          <a:p>
            <a:r>
              <a:rPr lang="en-US" dirty="0"/>
              <a:t> </a:t>
            </a:r>
            <a:r>
              <a:rPr lang="en-US" sz="2000" b="1" u="sng" dirty="0"/>
              <a:t>NOTE</a:t>
            </a:r>
            <a:r>
              <a:rPr lang="en-US" sz="2000" dirty="0"/>
              <a:t>: </a:t>
            </a:r>
            <a:endParaRPr lang="en-US" sz="1800" dirty="0"/>
          </a:p>
          <a:p>
            <a:r>
              <a:rPr lang="en-US" dirty="0"/>
              <a:t> </a:t>
            </a:r>
            <a:endParaRPr lang="en-US" sz="1100" dirty="0"/>
          </a:p>
          <a:p>
            <a:pPr lvl="0"/>
            <a:r>
              <a:rPr lang="en-US" dirty="0"/>
              <a:t>We decided to use </a:t>
            </a:r>
            <a:r>
              <a:rPr lang="en-US" b="1" dirty="0"/>
              <a:t>negative/loss framing</a:t>
            </a:r>
            <a:r>
              <a:rPr lang="en-US" dirty="0"/>
              <a:t> throughout (when possible) because it has been found to be most effective for those who perceive the efficacy of the vaccine is low, risky, and with low-frequency behaviors such as vaccination; Block &amp; Keller found that framing does not matter with those who perceive the efficacy of the vaccine to be high, so negative framing throughout is best strategy</a:t>
            </a:r>
            <a:endParaRPr lang="en-US" sz="1100" dirty="0"/>
          </a:p>
          <a:p>
            <a:r>
              <a:rPr lang="en-US" dirty="0"/>
              <a:t> </a:t>
            </a:r>
            <a:endParaRPr lang="en-US" sz="1100" dirty="0"/>
          </a:p>
          <a:p>
            <a:pPr lvl="0"/>
            <a:r>
              <a:rPr lang="en-US" dirty="0"/>
              <a:t>Using </a:t>
            </a:r>
            <a:r>
              <a:rPr lang="en-US" b="1" dirty="0"/>
              <a:t>negative/loss framing </a:t>
            </a:r>
            <a:r>
              <a:rPr lang="en-US" dirty="0"/>
              <a:t>allows us to incorporate </a:t>
            </a:r>
            <a:r>
              <a:rPr lang="en-US" b="1" dirty="0"/>
              <a:t>ANTICIPATORY REGRET</a:t>
            </a:r>
            <a:r>
              <a:rPr lang="en-US" dirty="0"/>
              <a:t> throughout.</a:t>
            </a:r>
            <a:endParaRPr lang="en-US" sz="1100" dirty="0"/>
          </a:p>
          <a:p>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14</a:t>
            </a:fld>
            <a:endParaRPr lang="en-US" dirty="0"/>
          </a:p>
        </p:txBody>
      </p:sp>
    </p:spTree>
    <p:extLst>
      <p:ext uri="{BB962C8B-B14F-4D97-AF65-F5344CB8AC3E}">
        <p14:creationId xmlns:p14="http://schemas.microsoft.com/office/powerpoint/2010/main" val="6708825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15</a:t>
            </a:fld>
            <a:endParaRPr lang="en-US" dirty="0"/>
          </a:p>
        </p:txBody>
      </p:sp>
    </p:spTree>
    <p:extLst>
      <p:ext uri="{BB962C8B-B14F-4D97-AF65-F5344CB8AC3E}">
        <p14:creationId xmlns:p14="http://schemas.microsoft.com/office/powerpoint/2010/main" val="2069533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16</a:t>
            </a:fld>
            <a:endParaRPr lang="en-US" dirty="0"/>
          </a:p>
        </p:txBody>
      </p:sp>
    </p:spTree>
    <p:extLst>
      <p:ext uri="{BB962C8B-B14F-4D97-AF65-F5344CB8AC3E}">
        <p14:creationId xmlns:p14="http://schemas.microsoft.com/office/powerpoint/2010/main" val="665813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17</a:t>
            </a:fld>
            <a:endParaRPr lang="en-US" dirty="0"/>
          </a:p>
        </p:txBody>
      </p:sp>
    </p:spTree>
    <p:extLst>
      <p:ext uri="{BB962C8B-B14F-4D97-AF65-F5344CB8AC3E}">
        <p14:creationId xmlns:p14="http://schemas.microsoft.com/office/powerpoint/2010/main" val="33734281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18</a:t>
            </a:fld>
            <a:endParaRPr lang="en-US" dirty="0"/>
          </a:p>
        </p:txBody>
      </p:sp>
    </p:spTree>
    <p:extLst>
      <p:ext uri="{BB962C8B-B14F-4D97-AF65-F5344CB8AC3E}">
        <p14:creationId xmlns:p14="http://schemas.microsoft.com/office/powerpoint/2010/main" val="20301340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19</a:t>
            </a:fld>
            <a:endParaRPr lang="en-US" dirty="0"/>
          </a:p>
        </p:txBody>
      </p:sp>
    </p:spTree>
    <p:extLst>
      <p:ext uri="{BB962C8B-B14F-4D97-AF65-F5344CB8AC3E}">
        <p14:creationId xmlns:p14="http://schemas.microsoft.com/office/powerpoint/2010/main" val="24509194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To-date we have recruited 94 parents from clinics in the control arm.</a:t>
            </a:r>
          </a:p>
          <a:p>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20</a:t>
            </a:fld>
            <a:endParaRPr lang="en-US" dirty="0"/>
          </a:p>
        </p:txBody>
      </p:sp>
    </p:spTree>
    <p:extLst>
      <p:ext uri="{BB962C8B-B14F-4D97-AF65-F5344CB8AC3E}">
        <p14:creationId xmlns:p14="http://schemas.microsoft.com/office/powerpoint/2010/main" val="6194087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b="1" dirty="0"/>
              <a:t>Aim 3: </a:t>
            </a:r>
          </a:p>
          <a:p>
            <a:r>
              <a:rPr lang="en-US" b="1" i="1" dirty="0"/>
              <a:t>Hypothesis 3a</a:t>
            </a:r>
            <a:r>
              <a:rPr lang="en-US" i="1" dirty="0"/>
              <a:t>: Parents of Hispanic girls (11-17) receiving the iPad-delivered intervention (no lay health worker), will have higher rates of HPV vaccination among their daughters than parents given the photonovella.</a:t>
            </a:r>
            <a:endParaRPr lang="en-US" dirty="0"/>
          </a:p>
          <a:p>
            <a:r>
              <a:rPr lang="en-US" b="1" i="1" dirty="0"/>
              <a:t>Hypothesis 3b</a:t>
            </a:r>
            <a:r>
              <a:rPr lang="en-US" i="1" dirty="0"/>
              <a:t>: Parents of Hispanic boys (11-17) receiving the iPad-delivered intervention (no lay health worker), will have higher rates of HPV vaccination among their sons than parents given the photonovella.</a:t>
            </a:r>
            <a:endParaRPr lang="en-US" dirty="0"/>
          </a:p>
          <a:p>
            <a:endParaRPr lang="en-US" dirty="0" smtClean="0"/>
          </a:p>
          <a:p>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21</a:t>
            </a:fld>
            <a:endParaRPr lang="en-US" dirty="0"/>
          </a:p>
        </p:txBody>
      </p:sp>
    </p:spTree>
    <p:extLst>
      <p:ext uri="{BB962C8B-B14F-4D97-AF65-F5344CB8AC3E}">
        <p14:creationId xmlns:p14="http://schemas.microsoft.com/office/powerpoint/2010/main" val="3847672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b="1" i="1" dirty="0"/>
              <a:t>The Hypotheses related to Aim 1 are:</a:t>
            </a:r>
            <a:endParaRPr lang="en-US" dirty="0"/>
          </a:p>
          <a:p>
            <a:r>
              <a:rPr lang="en-US" b="1" i="1" dirty="0"/>
              <a:t>Hypothesis 1c1</a:t>
            </a:r>
            <a:r>
              <a:rPr lang="en-US" i="1" dirty="0"/>
              <a:t>: HPV vaccination rates among daughters of Hispanic parents receiving the photonovella will be higher compared to daughters of parents who receive standard care; </a:t>
            </a:r>
            <a:endParaRPr lang="en-US" dirty="0"/>
          </a:p>
          <a:p>
            <a:r>
              <a:rPr lang="en-US" b="1" i="1" dirty="0"/>
              <a:t>Hypothesis1c2</a:t>
            </a:r>
            <a:r>
              <a:rPr lang="en-US" i="1" dirty="0"/>
              <a:t>: HPV vaccination rates among daughters of Hispanic parents receiving the tailored interactive video</a:t>
            </a:r>
            <a:r>
              <a:rPr lang="en-US" b="1" i="1" dirty="0"/>
              <a:t> </a:t>
            </a:r>
            <a:r>
              <a:rPr lang="en-US" i="1" dirty="0"/>
              <a:t>will be higher than rates among daughters of Hispanic parents receiving standard care; </a:t>
            </a:r>
            <a:endParaRPr lang="en-US" dirty="0"/>
          </a:p>
          <a:p>
            <a:r>
              <a:rPr lang="en-US" b="1" i="1" dirty="0"/>
              <a:t>Hypothesis 1c3</a:t>
            </a:r>
            <a:r>
              <a:rPr lang="en-US" i="1" dirty="0"/>
              <a:t>: HPV vaccination rates among daughters of Hispanic parents receiving the tailored interactive video</a:t>
            </a:r>
            <a:r>
              <a:rPr lang="en-US" b="1" i="1" dirty="0"/>
              <a:t> </a:t>
            </a:r>
            <a:r>
              <a:rPr lang="en-US" i="1" dirty="0"/>
              <a:t>will be higher than rates among daughters of Hispanic parents who receive the print photonovella.</a:t>
            </a:r>
          </a:p>
          <a:p>
            <a:endParaRPr lang="en-US" i="1" dirty="0"/>
          </a:p>
          <a:p>
            <a:r>
              <a:rPr lang="en-US" i="1" dirty="0"/>
              <a:t>Aim 2a:</a:t>
            </a:r>
          </a:p>
          <a:p>
            <a:r>
              <a:rPr lang="en-US" b="1" i="1" dirty="0"/>
              <a:t>Hypothesis 2a1:</a:t>
            </a:r>
            <a:r>
              <a:rPr lang="en-US" i="1" dirty="0"/>
              <a:t> Parental message reminders that assign transmission agency to the HPV virus will elicit higher behavioral intentions than reminders that assign agency to daughters. </a:t>
            </a:r>
            <a:endParaRPr lang="en-US" dirty="0"/>
          </a:p>
          <a:p>
            <a:r>
              <a:rPr lang="en-US" b="1" i="1" dirty="0"/>
              <a:t>Hypothesis 2a2:</a:t>
            </a:r>
            <a:r>
              <a:rPr lang="en-US" dirty="0"/>
              <a:t>  When encouraging completion of an HPV vaccination series, detailed as compared to brief text messages, will achieve the highest response on behavioral intention.</a:t>
            </a:r>
            <a:r>
              <a:rPr lang="en-US" i="1" dirty="0"/>
              <a:t> </a:t>
            </a:r>
            <a:endParaRPr lang="en-US" dirty="0"/>
          </a:p>
          <a:p>
            <a:pPr defTabSz="931774">
              <a:defRPr/>
            </a:pPr>
            <a:endParaRPr lang="en-US" i="1" dirty="0"/>
          </a:p>
          <a:p>
            <a:pPr defTabSz="931774">
              <a:defRPr/>
            </a:pPr>
            <a:r>
              <a:rPr lang="en-US" i="1" dirty="0"/>
              <a:t>Aim 2b:</a:t>
            </a:r>
          </a:p>
          <a:p>
            <a:r>
              <a:rPr lang="en-US" b="1" i="1" dirty="0"/>
              <a:t>Hypothesis 2b:</a:t>
            </a:r>
            <a:r>
              <a:rPr lang="en-US" dirty="0"/>
              <a:t> </a:t>
            </a:r>
            <a:r>
              <a:rPr lang="en-US" i="1" dirty="0"/>
              <a:t>Parental text message reminders will increase vaccination completion rates for participants who have received the initial dose by the time of follow-up for Aim1.</a:t>
            </a:r>
            <a:endParaRPr lang="en-US" dirty="0"/>
          </a:p>
          <a:p>
            <a:r>
              <a:rPr lang="en-US" b="1" dirty="0"/>
              <a:t>Aim 2c:</a:t>
            </a:r>
            <a:r>
              <a:rPr lang="en-US" dirty="0"/>
              <a:t>  </a:t>
            </a:r>
          </a:p>
          <a:p>
            <a:r>
              <a:rPr lang="en-US" b="1" i="1" dirty="0"/>
              <a:t>Hypothesis 2c:</a:t>
            </a:r>
            <a:r>
              <a:rPr lang="en-US" dirty="0"/>
              <a:t> Parental text messages that encourage vaccine uptake will increase the initiation rates for participants who had not initiate the vaccine at follow-up for Aim 1.</a:t>
            </a:r>
          </a:p>
          <a:p>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22</a:t>
            </a:fld>
            <a:endParaRPr lang="en-US" dirty="0"/>
          </a:p>
        </p:txBody>
      </p:sp>
    </p:spTree>
    <p:extLst>
      <p:ext uri="{BB962C8B-B14F-4D97-AF65-F5344CB8AC3E}">
        <p14:creationId xmlns:p14="http://schemas.microsoft.com/office/powerpoint/2010/main" val="384767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a:t>Although these agency assignments are often treated as interchangeable, they entail different attributions of responsibility that can affect health message persuasiveness. </a:t>
            </a:r>
            <a:r>
              <a:rPr lang="en-US" dirty="0" err="1"/>
              <a:t>McGlone</a:t>
            </a:r>
            <a:r>
              <a:rPr lang="en-US" dirty="0"/>
              <a:t>, Bell, </a:t>
            </a:r>
            <a:r>
              <a:rPr lang="en-US" dirty="0" err="1"/>
              <a:t>McGlynn</a:t>
            </a:r>
            <a:r>
              <a:rPr lang="en-US" dirty="0"/>
              <a:t>, and </a:t>
            </a:r>
            <a:r>
              <a:rPr lang="en-US" dirty="0" err="1"/>
              <a:t>Zaitchik</a:t>
            </a:r>
            <a:r>
              <a:rPr lang="en-US" dirty="0"/>
              <a:t>, (in press) created different versions of a pamphlet describing the H1N1 influenza virus that consistently framed viral transmission in terms of human agency (e.g., thousands of people may contract H1N1) or virus agency (H1N1 may infect thousands of people).</a:t>
            </a:r>
            <a:r>
              <a:rPr lang="en-US" baseline="30000" dirty="0"/>
              <a:t>116</a:t>
            </a:r>
            <a:r>
              <a:rPr lang="en-US" dirty="0"/>
              <a:t>  Assignment of agency to the virus significantly increased perceptions of threat severity, personal susceptibility, and vaccination intentions relative to human agency assignment. These advantages were mediated by participants’ perceptions of the virus as an active predator that the language of virus agency implicitly shapes.</a:t>
            </a:r>
            <a:endParaRPr lang="en-US" dirty="0" smtClean="0"/>
          </a:p>
          <a:p>
            <a:endParaRPr lang="en-US" dirty="0"/>
          </a:p>
        </p:txBody>
      </p:sp>
      <p:sp>
        <p:nvSpPr>
          <p:cNvPr id="4" name="Slide Number Placeholder 3"/>
          <p:cNvSpPr>
            <a:spLocks noGrp="1"/>
          </p:cNvSpPr>
          <p:nvPr>
            <p:ph type="sldNum" sz="quarter" idx="10"/>
          </p:nvPr>
        </p:nvSpPr>
        <p:spPr/>
        <p:txBody>
          <a:bodyPr/>
          <a:lstStyle/>
          <a:p>
            <a:fld id="{7330DA02-38B3-4B43-ADE9-CE2689B483A7}" type="slidenum">
              <a:rPr lang="en-US" smtClean="0"/>
              <a:pPr/>
              <a:t>23</a:t>
            </a:fld>
            <a:endParaRPr lang="en-US" dirty="0"/>
          </a:p>
        </p:txBody>
      </p:sp>
    </p:spTree>
    <p:extLst>
      <p:ext uri="{BB962C8B-B14F-4D97-AF65-F5344CB8AC3E}">
        <p14:creationId xmlns:p14="http://schemas.microsoft.com/office/powerpoint/2010/main" val="3847672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24</a:t>
            </a:fld>
            <a:endParaRPr lang="en-US" dirty="0"/>
          </a:p>
        </p:txBody>
      </p:sp>
    </p:spTree>
    <p:extLst>
      <p:ext uri="{BB962C8B-B14F-4D97-AF65-F5344CB8AC3E}">
        <p14:creationId xmlns:p14="http://schemas.microsoft.com/office/powerpoint/2010/main" val="12756051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30DA02-38B3-4B43-ADE9-CE2689B483A7}" type="slidenum">
              <a:rPr lang="en-US" smtClean="0"/>
              <a:pPr/>
              <a:t>25</a:t>
            </a:fld>
            <a:endParaRPr lang="en-US" dirty="0"/>
          </a:p>
        </p:txBody>
      </p:sp>
    </p:spTree>
    <p:extLst>
      <p:ext uri="{BB962C8B-B14F-4D97-AF65-F5344CB8AC3E}">
        <p14:creationId xmlns:p14="http://schemas.microsoft.com/office/powerpoint/2010/main" val="1060531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1204190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3437244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3005968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3345650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763957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1888536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1453700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149425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2725225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2972617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E4E3A1-1EAC-4413-B735-3C63525D8092}" type="datetimeFigureOut">
              <a:rPr lang="en-US" smtClean="0"/>
              <a:pPr/>
              <a:t>11/8/2012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3012847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E4E3A1-1EAC-4413-B735-3C63525D8092}" type="datetimeFigureOut">
              <a:rPr lang="en-US" smtClean="0"/>
              <a:pPr/>
              <a:t>11/8/2012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BC9F5A-0458-4B2A-8198-9ACC4503C51E}" type="slidenum">
              <a:rPr lang="en-US" smtClean="0"/>
              <a:pPr/>
              <a:t>‹#›</a:t>
            </a:fld>
            <a:endParaRPr lang="en-US" dirty="0"/>
          </a:p>
        </p:txBody>
      </p:sp>
    </p:spTree>
    <p:extLst>
      <p:ext uri="{BB962C8B-B14F-4D97-AF65-F5344CB8AC3E}">
        <p14:creationId xmlns:p14="http://schemas.microsoft.com/office/powerpoint/2010/main" val="33545188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comments" Target="../comments/commen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ubtitle 12"/>
          <p:cNvSpPr>
            <a:spLocks noGrp="1"/>
          </p:cNvSpPr>
          <p:nvPr>
            <p:ph type="subTitle" idx="1"/>
          </p:nvPr>
        </p:nvSpPr>
        <p:spPr>
          <a:xfrm>
            <a:off x="381000" y="3352800"/>
            <a:ext cx="8458200" cy="2895600"/>
          </a:xfrm>
        </p:spPr>
        <p:txBody>
          <a:bodyPr>
            <a:normAutofit fontScale="47500" lnSpcReduction="20000"/>
          </a:bodyPr>
          <a:lstStyle/>
          <a:p>
            <a:pPr algn="l">
              <a:spcBef>
                <a:spcPts val="0"/>
              </a:spcBef>
            </a:pPr>
            <a:endParaRPr lang="en-US" sz="1000" dirty="0" smtClean="0">
              <a:solidFill>
                <a:schemeClr val="accent6">
                  <a:lumMod val="75000"/>
                </a:schemeClr>
              </a:solidFill>
              <a:latin typeface="Lucida Handwriting" pitchFamily="66" charset="0"/>
            </a:endParaRPr>
          </a:p>
          <a:p>
            <a:r>
              <a:rPr lang="en-US" sz="6700" b="1" dirty="0" smtClean="0">
                <a:solidFill>
                  <a:schemeClr val="accent1">
                    <a:lumMod val="50000"/>
                  </a:schemeClr>
                </a:solidFill>
              </a:rPr>
              <a:t>Using Intervention Mapping to Develop a </a:t>
            </a:r>
          </a:p>
          <a:p>
            <a:r>
              <a:rPr lang="en-US" sz="6700" b="1" dirty="0" smtClean="0">
                <a:solidFill>
                  <a:schemeClr val="accent1">
                    <a:lumMod val="50000"/>
                  </a:schemeClr>
                </a:solidFill>
              </a:rPr>
              <a:t>Tailored HPV Vaccination Intervention </a:t>
            </a:r>
          </a:p>
          <a:p>
            <a:r>
              <a:rPr lang="en-US" sz="6700" b="1" dirty="0" smtClean="0">
                <a:solidFill>
                  <a:schemeClr val="accent1">
                    <a:lumMod val="50000"/>
                  </a:schemeClr>
                </a:solidFill>
              </a:rPr>
              <a:t>For Low Income Hispanic Parents</a:t>
            </a:r>
          </a:p>
          <a:p>
            <a:endParaRPr lang="en-US" sz="5100" b="1" dirty="0" smtClean="0">
              <a:solidFill>
                <a:schemeClr val="accent1">
                  <a:lumMod val="50000"/>
                </a:schemeClr>
              </a:solidFill>
            </a:endParaRPr>
          </a:p>
          <a:p>
            <a:r>
              <a:rPr lang="en-US" sz="5100" b="1" dirty="0" smtClean="0">
                <a:solidFill>
                  <a:schemeClr val="accent1">
                    <a:lumMod val="50000"/>
                  </a:schemeClr>
                </a:solidFill>
              </a:rPr>
              <a:t>Maria E. Fernandez, PhD</a:t>
            </a:r>
          </a:p>
          <a:p>
            <a:r>
              <a:rPr lang="en-US" sz="5400" b="1" dirty="0" smtClean="0">
                <a:solidFill>
                  <a:schemeClr val="accent1">
                    <a:lumMod val="50000"/>
                  </a:schemeClr>
                </a:solidFill>
              </a:rPr>
              <a:t>CPCRN Fall Meeting Houston, TX 2012</a:t>
            </a:r>
            <a:endParaRPr lang="en-US" sz="5400" dirty="0" smtClean="0">
              <a:solidFill>
                <a:schemeClr val="accent1">
                  <a:lumMod val="50000"/>
                </a:schemeClr>
              </a:solidFill>
            </a:endParaRPr>
          </a:p>
          <a:p>
            <a:endParaRPr lang="en-US" sz="3000" b="1" dirty="0" smtClean="0">
              <a:solidFill>
                <a:schemeClr val="accent1">
                  <a:lumMod val="50000"/>
                </a:schemeClr>
              </a:solidFill>
            </a:endParaRP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228600"/>
            <a:ext cx="4419600" cy="3093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6177785"/>
            <a:ext cx="1523999" cy="548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72450" y="6097734"/>
            <a:ext cx="876300" cy="635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Research Team</a:t>
            </a:r>
            <a:endParaRPr lang="en-US" b="1" dirty="0"/>
          </a:p>
        </p:txBody>
      </p:sp>
      <p:sp>
        <p:nvSpPr>
          <p:cNvPr id="7" name="Content Placeholder 3"/>
          <p:cNvSpPr txBox="1">
            <a:spLocks/>
          </p:cNvSpPr>
          <p:nvPr/>
        </p:nvSpPr>
        <p:spPr>
          <a:xfrm>
            <a:off x="219740" y="1524000"/>
            <a:ext cx="4961860" cy="50292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Wingdings"/>
              <a:buNone/>
            </a:pPr>
            <a:r>
              <a:rPr lang="en-US" sz="2500" b="1" dirty="0" smtClean="0"/>
              <a:t>UTSPH</a:t>
            </a:r>
            <a:r>
              <a:rPr lang="en-US" sz="2500" b="1" dirty="0" smtClean="0">
                <a:solidFill>
                  <a:srgbClr val="CC6600"/>
                </a:solidFill>
              </a:rPr>
              <a:t> </a:t>
            </a:r>
          </a:p>
          <a:p>
            <a:pPr>
              <a:buClr>
                <a:schemeClr val="accent6">
                  <a:lumMod val="75000"/>
                </a:schemeClr>
              </a:buClr>
            </a:pPr>
            <a:r>
              <a:rPr lang="en-US" sz="2200" dirty="0" smtClean="0"/>
              <a:t>Maria E. Fernández, PI</a:t>
            </a:r>
          </a:p>
          <a:p>
            <a:pPr>
              <a:buClr>
                <a:schemeClr val="accent6">
                  <a:lumMod val="75000"/>
                </a:schemeClr>
              </a:buClr>
            </a:pPr>
            <a:r>
              <a:rPr lang="en-US" sz="2200" dirty="0" smtClean="0"/>
              <a:t>Sally Vernon, Co-I</a:t>
            </a:r>
          </a:p>
          <a:p>
            <a:pPr>
              <a:buClr>
                <a:schemeClr val="accent6">
                  <a:lumMod val="75000"/>
                </a:schemeClr>
              </a:buClr>
            </a:pPr>
            <a:r>
              <a:rPr lang="en-US" sz="2200" dirty="0" smtClean="0"/>
              <a:t>David Lairson, Co-I</a:t>
            </a:r>
          </a:p>
          <a:p>
            <a:pPr>
              <a:buClr>
                <a:schemeClr val="accent6">
                  <a:lumMod val="75000"/>
                </a:schemeClr>
              </a:buClr>
            </a:pPr>
            <a:r>
              <a:rPr lang="en-US" sz="2200" dirty="0" smtClean="0"/>
              <a:t>Lara Savas, Co-I</a:t>
            </a:r>
          </a:p>
          <a:p>
            <a:pPr>
              <a:buClr>
                <a:schemeClr val="accent6">
                  <a:lumMod val="75000"/>
                </a:schemeClr>
              </a:buClr>
            </a:pPr>
            <a:r>
              <a:rPr lang="en-US" sz="2200" dirty="0" smtClean="0"/>
              <a:t>Angelica Roncancio, Co-I</a:t>
            </a:r>
          </a:p>
          <a:p>
            <a:pPr>
              <a:buClr>
                <a:schemeClr val="accent6">
                  <a:lumMod val="75000"/>
                </a:schemeClr>
              </a:buClr>
            </a:pPr>
            <a:r>
              <a:rPr lang="en-US" sz="2200" dirty="0" smtClean="0"/>
              <a:t>Barbara Kimmel, </a:t>
            </a:r>
            <a:r>
              <a:rPr lang="en-US" sz="2200" dirty="0"/>
              <a:t>Project Coordinator</a:t>
            </a:r>
          </a:p>
          <a:p>
            <a:pPr>
              <a:buClr>
                <a:schemeClr val="accent6">
                  <a:lumMod val="75000"/>
                </a:schemeClr>
              </a:buClr>
            </a:pPr>
            <a:r>
              <a:rPr lang="en-US" sz="2200" dirty="0"/>
              <a:t>Natalie Fernández-Espada, Project </a:t>
            </a:r>
            <a:r>
              <a:rPr lang="en-US" sz="2200" dirty="0" smtClean="0"/>
              <a:t>Coordinator</a:t>
            </a:r>
          </a:p>
          <a:p>
            <a:pPr>
              <a:buClr>
                <a:schemeClr val="accent6">
                  <a:lumMod val="75000"/>
                </a:schemeClr>
              </a:buClr>
            </a:pPr>
            <a:r>
              <a:rPr lang="en-US" sz="2200" dirty="0" smtClean="0"/>
              <a:t>Nancy De la Fuente, Data Collection Coordinator</a:t>
            </a:r>
            <a:endParaRPr lang="en-US" sz="2200" dirty="0"/>
          </a:p>
          <a:p>
            <a:pPr>
              <a:buClr>
                <a:schemeClr val="accent6">
                  <a:lumMod val="75000"/>
                </a:schemeClr>
              </a:buClr>
            </a:pPr>
            <a:r>
              <a:rPr lang="en-US" sz="2200" dirty="0" smtClean="0"/>
              <a:t>Chakema Carmack, Data Manager</a:t>
            </a:r>
          </a:p>
          <a:p>
            <a:endParaRPr lang="en-US" dirty="0"/>
          </a:p>
        </p:txBody>
      </p:sp>
      <p:sp>
        <p:nvSpPr>
          <p:cNvPr id="8" name="Content Placeholder 4"/>
          <p:cNvSpPr txBox="1">
            <a:spLocks/>
          </p:cNvSpPr>
          <p:nvPr/>
        </p:nvSpPr>
        <p:spPr>
          <a:xfrm>
            <a:off x="5468678" y="1541721"/>
            <a:ext cx="3522921" cy="4114800"/>
          </a:xfrm>
          <a:prstGeom prst="rect">
            <a:avLst/>
          </a:prstGeom>
        </p:spPr>
        <p:txBody>
          <a:bodyPr>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Wingdings"/>
              <a:buNone/>
            </a:pPr>
            <a:r>
              <a:rPr lang="en-US" b="1" dirty="0" smtClean="0"/>
              <a:t>UT – Medical School </a:t>
            </a:r>
            <a:r>
              <a:rPr lang="en-US" dirty="0" smtClean="0"/>
              <a:t>Faculty</a:t>
            </a:r>
          </a:p>
          <a:p>
            <a:pPr>
              <a:buClr>
                <a:schemeClr val="accent6">
                  <a:lumMod val="75000"/>
                </a:schemeClr>
              </a:buClr>
            </a:pPr>
            <a:r>
              <a:rPr lang="en-US" sz="2600" dirty="0" smtClean="0"/>
              <a:t>Laura Benjamins, Co-I </a:t>
            </a:r>
          </a:p>
          <a:p>
            <a:pPr>
              <a:buClr>
                <a:schemeClr val="accent6">
                  <a:lumMod val="75000"/>
                </a:schemeClr>
              </a:buClr>
            </a:pPr>
            <a:r>
              <a:rPr lang="en-US" sz="2600" dirty="0" smtClean="0"/>
              <a:t>Francisco Orejuela, </a:t>
            </a:r>
            <a:r>
              <a:rPr lang="en-US" sz="2600" dirty="0"/>
              <a:t>Co-I</a:t>
            </a:r>
            <a:endParaRPr lang="en-US" sz="2600" dirty="0" smtClean="0"/>
          </a:p>
          <a:p>
            <a:pPr>
              <a:buClr>
                <a:schemeClr val="accent6">
                  <a:lumMod val="75000"/>
                </a:schemeClr>
              </a:buClr>
            </a:pPr>
            <a:r>
              <a:rPr lang="en-US" sz="2600" dirty="0" smtClean="0"/>
              <a:t>Sean Blackwell, </a:t>
            </a:r>
            <a:r>
              <a:rPr lang="en-US" sz="2600" dirty="0"/>
              <a:t>Co-I</a:t>
            </a:r>
            <a:endParaRPr lang="en-US" sz="2600" dirty="0" smtClean="0"/>
          </a:p>
          <a:p>
            <a:endParaRPr lang="en-US" dirty="0" smtClean="0"/>
          </a:p>
          <a:p>
            <a:endParaRPr lang="en-US" dirty="0" smtClean="0"/>
          </a:p>
          <a:p>
            <a:pPr marL="0" indent="23813">
              <a:buFont typeface="Wingdings"/>
              <a:buNone/>
            </a:pPr>
            <a:r>
              <a:rPr lang="en-US" b="1" dirty="0" smtClean="0"/>
              <a:t>Texas Children Hospital/ Prosalud </a:t>
            </a:r>
          </a:p>
          <a:p>
            <a:pPr>
              <a:buClr>
                <a:schemeClr val="accent6">
                  <a:lumMod val="75000"/>
                </a:schemeClr>
              </a:buClr>
            </a:pPr>
            <a:r>
              <a:rPr lang="en-US" sz="2600" dirty="0" smtClean="0"/>
              <a:t>Margaret Goetz, </a:t>
            </a:r>
            <a:r>
              <a:rPr lang="en-US" sz="2600" dirty="0"/>
              <a:t>Co-I</a:t>
            </a:r>
            <a:endParaRPr lang="en-US" sz="2600" dirty="0" smtClean="0"/>
          </a:p>
          <a:p>
            <a:pPr>
              <a:buFont typeface="Wingdings"/>
              <a:buNone/>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a:xfrm>
            <a:off x="381000" y="1600200"/>
            <a:ext cx="8305800" cy="4525963"/>
          </a:xfrm>
        </p:spPr>
        <p:txBody>
          <a:bodyPr>
            <a:normAutofit lnSpcReduction="10000"/>
          </a:bodyPr>
          <a:lstStyle/>
          <a:p>
            <a:pPr>
              <a:buClr>
                <a:schemeClr val="accent6">
                  <a:lumMod val="75000"/>
                </a:schemeClr>
              </a:buClr>
              <a:buFont typeface="Wingdings" pitchFamily="2" charset="2"/>
              <a:buChar char="§"/>
            </a:pPr>
            <a:r>
              <a:rPr lang="en-US" dirty="0" smtClean="0"/>
              <a:t>High rates of human papillomavirus (HPV) infection and low rates of screening among Hispanic women contribute to cervical cancer-related health disparities in this population</a:t>
            </a:r>
          </a:p>
          <a:p>
            <a:pPr marL="0" indent="0">
              <a:buNone/>
            </a:pPr>
            <a:endParaRPr lang="en-US" dirty="0" smtClean="0"/>
          </a:p>
          <a:p>
            <a:pPr>
              <a:buClr>
                <a:schemeClr val="accent6">
                  <a:lumMod val="75000"/>
                </a:schemeClr>
              </a:buClr>
              <a:buFont typeface="Wingdings" pitchFamily="2" charset="2"/>
              <a:buChar char="§"/>
            </a:pPr>
            <a:r>
              <a:rPr lang="en-US" dirty="0" smtClean="0"/>
              <a:t>Low health literacy, language barriers and low income may influence Hispanics’ low uptake rate and failure to complete the HPV vaccine series</a:t>
            </a:r>
            <a:endParaRPr lang="en-US" dirty="0"/>
          </a:p>
        </p:txBody>
      </p:sp>
      <p:grpSp>
        <p:nvGrpSpPr>
          <p:cNvPr id="6" name="Group 5"/>
          <p:cNvGrpSpPr/>
          <p:nvPr/>
        </p:nvGrpSpPr>
        <p:grpSpPr>
          <a:xfrm>
            <a:off x="33866802" y="4302585"/>
            <a:ext cx="3851592" cy="2661050"/>
            <a:chOff x="33866802" y="4302585"/>
            <a:chExt cx="3851592" cy="2661050"/>
          </a:xfrm>
        </p:grpSpPr>
        <p:pic>
          <p:nvPicPr>
            <p:cNvPr id="7" name="Picture 217" descr="http://ts3.mm.bing.net/images/thumbnail.aspx?q=291871656078&amp;id=0bdf59fedc53aae7e533b19684c430fb&amp;url=http%3a%2f%2fimages.intomobile.com%2fwp-content%2fuploads%2f2010%2f03%2fforscore-ipad-sheet-music-1.png"/>
            <p:cNvPicPr>
              <a:picLocks noChangeAspect="1" noChangeArrowheads="1"/>
            </p:cNvPicPr>
            <p:nvPr/>
          </p:nvPicPr>
          <p:blipFill>
            <a:blip r:embed="rId3" cstate="print"/>
            <a:srcRect/>
            <a:stretch>
              <a:fillRect/>
            </a:stretch>
          </p:blipFill>
          <p:spPr bwMode="auto">
            <a:xfrm rot="5400000">
              <a:off x="34462073" y="3707314"/>
              <a:ext cx="2661050" cy="3851592"/>
            </a:xfrm>
            <a:prstGeom prst="rect">
              <a:avLst/>
            </a:prstGeom>
            <a:noFill/>
          </p:spPr>
        </p:pic>
        <p:pic>
          <p:nvPicPr>
            <p:cNvPr id="8" name="Picture 5" descr="C:\Users\jperez\Pictures\2011-11-07\00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437030" y="4705886"/>
              <a:ext cx="2711135" cy="188572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p:cNvGrpSpPr/>
          <p:nvPr/>
        </p:nvGrpSpPr>
        <p:grpSpPr>
          <a:xfrm>
            <a:off x="33894386" y="7017663"/>
            <a:ext cx="3851592" cy="2661050"/>
            <a:chOff x="33894386" y="7017663"/>
            <a:chExt cx="3851592" cy="2661050"/>
          </a:xfrm>
        </p:grpSpPr>
        <p:pic>
          <p:nvPicPr>
            <p:cNvPr id="10" name="Picture 217" descr="http://ts3.mm.bing.net/images/thumbnail.aspx?q=291871656078&amp;id=0bdf59fedc53aae7e533b19684c430fb&amp;url=http%3a%2f%2fimages.intomobile.com%2fwp-content%2fuploads%2f2010%2f03%2fforscore-ipad-sheet-music-1.png"/>
            <p:cNvPicPr>
              <a:picLocks noChangeAspect="1" noChangeArrowheads="1"/>
            </p:cNvPicPr>
            <p:nvPr/>
          </p:nvPicPr>
          <p:blipFill>
            <a:blip r:embed="rId3" cstate="print"/>
            <a:srcRect/>
            <a:stretch>
              <a:fillRect/>
            </a:stretch>
          </p:blipFill>
          <p:spPr bwMode="auto">
            <a:xfrm rot="5400000">
              <a:off x="34489657" y="6422392"/>
              <a:ext cx="2661050" cy="3851592"/>
            </a:xfrm>
            <a:prstGeom prst="rect">
              <a:avLst/>
            </a:prstGeom>
            <a:noFill/>
          </p:spPr>
        </p:pic>
        <p:pic>
          <p:nvPicPr>
            <p:cNvPr id="11" name="Picture 6" descr="C:\Users\jperez\Pictures\2011-11-07\009.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469114" y="7354710"/>
              <a:ext cx="2743200" cy="1906720"/>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p:cNvSpPr>
          <p:nvPr>
            <p:ph type="title"/>
          </p:nvPr>
        </p:nvSpPr>
        <p:spPr>
          <a:xfrm>
            <a:off x="914400" y="0"/>
            <a:ext cx="7772400" cy="1189038"/>
          </a:xfrm>
        </p:spPr>
        <p:txBody>
          <a:bodyPr/>
          <a:lstStyle/>
          <a:p>
            <a:pPr eaLnBrk="1" hangingPunct="1"/>
            <a:r>
              <a:rPr lang="en-US" dirty="0" smtClean="0"/>
              <a:t>Human Papillomavirus (HPV)</a:t>
            </a:r>
          </a:p>
        </p:txBody>
      </p:sp>
      <p:sp>
        <p:nvSpPr>
          <p:cNvPr id="7171" name="Rectangle 3"/>
          <p:cNvSpPr>
            <a:spLocks noGrp="1"/>
          </p:cNvSpPr>
          <p:nvPr>
            <p:ph sz="half" idx="1"/>
          </p:nvPr>
        </p:nvSpPr>
        <p:spPr>
          <a:xfrm>
            <a:off x="304800" y="1651112"/>
            <a:ext cx="4267200" cy="4140088"/>
          </a:xfrm>
        </p:spPr>
        <p:txBody>
          <a:bodyPr>
            <a:normAutofit/>
          </a:bodyPr>
          <a:lstStyle/>
          <a:p>
            <a:pPr eaLnBrk="1" hangingPunct="1">
              <a:buClr>
                <a:schemeClr val="accent6">
                  <a:lumMod val="75000"/>
                </a:schemeClr>
              </a:buClr>
              <a:buFont typeface="Wingdings" pitchFamily="2" charset="2"/>
              <a:buChar char="§"/>
            </a:pPr>
            <a:r>
              <a:rPr lang="en-US" sz="2200" dirty="0" smtClean="0"/>
              <a:t>HPV is the most common sexually transmitted infection</a:t>
            </a:r>
            <a:r>
              <a:rPr lang="en-US" sz="2200" baseline="30000" dirty="0" smtClean="0"/>
              <a:t>1</a:t>
            </a:r>
          </a:p>
          <a:p>
            <a:pPr marL="0" indent="0" eaLnBrk="1" hangingPunct="1">
              <a:buClr>
                <a:schemeClr val="accent6">
                  <a:lumMod val="75000"/>
                </a:schemeClr>
              </a:buClr>
              <a:buNone/>
            </a:pPr>
            <a:endParaRPr lang="en-US" sz="2200" baseline="30000" dirty="0" smtClean="0"/>
          </a:p>
          <a:p>
            <a:pPr eaLnBrk="1" hangingPunct="1">
              <a:buClr>
                <a:schemeClr val="accent6">
                  <a:lumMod val="75000"/>
                </a:schemeClr>
              </a:buClr>
              <a:buFont typeface="Wingdings" pitchFamily="2" charset="2"/>
              <a:buChar char="§"/>
            </a:pPr>
            <a:r>
              <a:rPr lang="en-US" sz="2200" dirty="0" smtClean="0"/>
              <a:t>HPV can be cleared by the body, but in some cases it leads to cervical cancer</a:t>
            </a:r>
          </a:p>
          <a:p>
            <a:pPr marL="0" indent="0" eaLnBrk="1" hangingPunct="1">
              <a:buClr>
                <a:schemeClr val="accent6">
                  <a:lumMod val="75000"/>
                </a:schemeClr>
              </a:buClr>
              <a:buNone/>
            </a:pPr>
            <a:endParaRPr lang="en-US" sz="2200" dirty="0" smtClean="0"/>
          </a:p>
          <a:p>
            <a:pPr>
              <a:buClr>
                <a:schemeClr val="accent6">
                  <a:lumMod val="75000"/>
                </a:schemeClr>
              </a:buClr>
              <a:buFont typeface="Wingdings" pitchFamily="2" charset="2"/>
              <a:buChar char="§"/>
            </a:pPr>
            <a:r>
              <a:rPr lang="en-US" sz="2200" dirty="0" smtClean="0"/>
              <a:t>Hispanic women have higher cervical cancer incidence and mortality rates  compared to non-Hispanic Whites</a:t>
            </a:r>
            <a:r>
              <a:rPr lang="en-US" sz="2200" baseline="30000" dirty="0" smtClean="0"/>
              <a:t>2</a:t>
            </a:r>
          </a:p>
        </p:txBody>
      </p:sp>
      <p:sp>
        <p:nvSpPr>
          <p:cNvPr id="7172" name="Rectangle 7"/>
          <p:cNvSpPr>
            <a:spLocks noGrp="1"/>
          </p:cNvSpPr>
          <p:nvPr>
            <p:ph sz="half" idx="2"/>
          </p:nvPr>
        </p:nvSpPr>
        <p:spPr>
          <a:xfrm>
            <a:off x="4876800" y="1447800"/>
            <a:ext cx="3810000" cy="4572000"/>
          </a:xfrm>
        </p:spPr>
        <p:txBody>
          <a:bodyPr>
            <a:normAutofit/>
          </a:bodyPr>
          <a:lstStyle/>
          <a:p>
            <a:pPr eaLnBrk="1" hangingPunct="1"/>
            <a:endParaRPr lang="en-US" sz="2200" dirty="0" smtClean="0"/>
          </a:p>
        </p:txBody>
      </p:sp>
      <p:pic>
        <p:nvPicPr>
          <p:cNvPr id="7174" name="Picture 6" descr="Chart: This line chart shows cervical cancer incidence and death rates by race and ethnicity in the United States in 2007. Incidence rates: overall 7.9, white women 7.5, black women 10.2, Asian/Pacific Islander women 6.5, American Indian/Alaska Native women 7.0, and Hispanic women 11.5. Death rates: overall 2.4, white women 2.2, black women 4.3, Asian/Pacific Islander women 2.0, American Indian/Alaska Native women 2.3, and Hispanic women 4.0."/>
          <p:cNvPicPr>
            <a:picLocks noChangeAspect="1" noChangeArrowheads="1"/>
          </p:cNvPicPr>
          <p:nvPr/>
        </p:nvPicPr>
        <p:blipFill>
          <a:blip r:embed="rId3" cstate="print"/>
          <a:srcRect/>
          <a:stretch>
            <a:fillRect/>
          </a:stretch>
        </p:blipFill>
        <p:spPr bwMode="auto">
          <a:xfrm>
            <a:off x="4876800" y="1540764"/>
            <a:ext cx="3733800" cy="4555236"/>
          </a:xfrm>
          <a:prstGeom prst="rect">
            <a:avLst/>
          </a:prstGeom>
          <a:noFill/>
          <a:ln w="9525">
            <a:noFill/>
            <a:miter lim="800000"/>
            <a:headEnd/>
            <a:tailEnd/>
          </a:ln>
        </p:spPr>
      </p:pic>
      <p:sp>
        <p:nvSpPr>
          <p:cNvPr id="7175" name="TextBox 7"/>
          <p:cNvSpPr txBox="1">
            <a:spLocks noChangeArrowheads="1"/>
          </p:cNvSpPr>
          <p:nvPr/>
        </p:nvSpPr>
        <p:spPr bwMode="auto">
          <a:xfrm>
            <a:off x="152400" y="6172200"/>
            <a:ext cx="7454900" cy="538163"/>
          </a:xfrm>
          <a:prstGeom prst="rect">
            <a:avLst/>
          </a:prstGeom>
          <a:noFill/>
          <a:ln w="9525">
            <a:noFill/>
            <a:miter lim="800000"/>
            <a:headEnd/>
            <a:tailEnd/>
          </a:ln>
        </p:spPr>
        <p:txBody>
          <a:bodyPr wrap="none">
            <a:spAutoFit/>
          </a:bodyPr>
          <a:lstStyle/>
          <a:p>
            <a:pPr>
              <a:buFont typeface="Wingdings 2" pitchFamily="18" charset="2"/>
              <a:buNone/>
            </a:pPr>
            <a:r>
              <a:rPr lang="en-US" sz="1200" dirty="0"/>
              <a:t>1. CDC. (2011, August 17). Sexually Transmitted Diseases (STDs). Retrieved from http://www.cdc.gov/std/hpv/stdfact-hpv.htm</a:t>
            </a:r>
          </a:p>
          <a:p>
            <a:pPr>
              <a:buFont typeface="Wingdings 2" pitchFamily="18" charset="2"/>
              <a:buNone/>
            </a:pPr>
            <a:r>
              <a:rPr lang="en-US" sz="1200" dirty="0"/>
              <a:t>2. American Cancer Society. (2011). </a:t>
            </a:r>
            <a:r>
              <a:rPr lang="en-US" sz="1200" i="1" dirty="0"/>
              <a:t>Cancer facts and figures 2011</a:t>
            </a:r>
            <a:r>
              <a:rPr lang="en-US" sz="1200" dirty="0"/>
              <a:t>. Atlanta: American Cancer Society.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85800" y="100013"/>
            <a:ext cx="7772400" cy="1143000"/>
          </a:xfrm>
        </p:spPr>
        <p:txBody>
          <a:bodyPr/>
          <a:lstStyle/>
          <a:p>
            <a:pPr eaLnBrk="1" hangingPunct="1"/>
            <a:r>
              <a:rPr lang="en-US" dirty="0" smtClean="0"/>
              <a:t>Study Population and Timeframe</a:t>
            </a:r>
          </a:p>
        </p:txBody>
      </p:sp>
      <p:sp>
        <p:nvSpPr>
          <p:cNvPr id="9219" name="Content Placeholder 2"/>
          <p:cNvSpPr>
            <a:spLocks noGrp="1"/>
          </p:cNvSpPr>
          <p:nvPr>
            <p:ph idx="1"/>
          </p:nvPr>
        </p:nvSpPr>
        <p:spPr>
          <a:xfrm>
            <a:off x="304800" y="1143000"/>
            <a:ext cx="8077200" cy="5943600"/>
          </a:xfrm>
        </p:spPr>
        <p:txBody>
          <a:bodyPr>
            <a:normAutofit fontScale="47500" lnSpcReduction="20000"/>
          </a:bodyPr>
          <a:lstStyle/>
          <a:p>
            <a:pPr marL="0" indent="0">
              <a:lnSpc>
                <a:spcPct val="120000"/>
              </a:lnSpc>
              <a:spcBef>
                <a:spcPts val="0"/>
              </a:spcBef>
              <a:buNone/>
            </a:pPr>
            <a:r>
              <a:rPr lang="en-US" sz="5000" b="1" dirty="0"/>
              <a:t>Target population </a:t>
            </a:r>
          </a:p>
          <a:p>
            <a:pPr marL="627063" lvl="1" indent="-284163">
              <a:lnSpc>
                <a:spcPct val="120000"/>
              </a:lnSpc>
              <a:spcBef>
                <a:spcPts val="0"/>
              </a:spcBef>
              <a:spcAft>
                <a:spcPts val="600"/>
              </a:spcAft>
              <a:buClr>
                <a:schemeClr val="accent6">
                  <a:lumMod val="75000"/>
                </a:schemeClr>
              </a:buClr>
              <a:buFont typeface="Wingdings" pitchFamily="2" charset="2"/>
              <a:buChar char="§"/>
            </a:pPr>
            <a:r>
              <a:rPr lang="en-US" sz="5000" dirty="0" smtClean="0"/>
              <a:t>Hispanic parents of daughters (11-17 </a:t>
            </a:r>
            <a:r>
              <a:rPr lang="en-US" sz="5000" dirty="0"/>
              <a:t>yrs</a:t>
            </a:r>
            <a:r>
              <a:rPr lang="en-US" sz="5000" dirty="0" smtClean="0"/>
              <a:t>)</a:t>
            </a:r>
          </a:p>
          <a:p>
            <a:pPr marL="627063" lvl="1" indent="-284163">
              <a:lnSpc>
                <a:spcPct val="120000"/>
              </a:lnSpc>
              <a:spcBef>
                <a:spcPts val="0"/>
              </a:spcBef>
              <a:spcAft>
                <a:spcPts val="600"/>
              </a:spcAft>
              <a:buClr>
                <a:schemeClr val="accent6">
                  <a:lumMod val="75000"/>
                </a:schemeClr>
              </a:buClr>
              <a:buFont typeface="Wingdings" pitchFamily="2" charset="2"/>
              <a:buChar char="§"/>
            </a:pPr>
            <a:r>
              <a:rPr lang="en-US" sz="5000" dirty="0"/>
              <a:t>Daughters not vaccinated against HPV</a:t>
            </a:r>
          </a:p>
          <a:p>
            <a:pPr marL="627063" lvl="1" indent="-284163">
              <a:lnSpc>
                <a:spcPct val="120000"/>
              </a:lnSpc>
              <a:spcBef>
                <a:spcPts val="0"/>
              </a:spcBef>
              <a:spcAft>
                <a:spcPts val="600"/>
              </a:spcAft>
              <a:buClr>
                <a:schemeClr val="accent6">
                  <a:lumMod val="75000"/>
                </a:schemeClr>
              </a:buClr>
              <a:buFont typeface="Wingdings" pitchFamily="2" charset="2"/>
              <a:buChar char="§"/>
            </a:pPr>
            <a:r>
              <a:rPr lang="en-US" sz="5000" dirty="0" smtClean="0"/>
              <a:t>Spanish or English speaking</a:t>
            </a:r>
            <a:endParaRPr lang="en-US" sz="2300" dirty="0" smtClean="0"/>
          </a:p>
          <a:p>
            <a:pPr marL="227013" indent="-284163">
              <a:lnSpc>
                <a:spcPct val="120000"/>
              </a:lnSpc>
              <a:spcBef>
                <a:spcPts val="0"/>
              </a:spcBef>
              <a:spcAft>
                <a:spcPts val="600"/>
              </a:spcAft>
              <a:buClr>
                <a:schemeClr val="accent6">
                  <a:lumMod val="75000"/>
                </a:schemeClr>
              </a:buClr>
              <a:buNone/>
            </a:pPr>
            <a:endParaRPr lang="en-US" sz="2900" b="1" dirty="0" smtClean="0"/>
          </a:p>
          <a:p>
            <a:pPr marL="227013" indent="-284163">
              <a:lnSpc>
                <a:spcPct val="120000"/>
              </a:lnSpc>
              <a:spcBef>
                <a:spcPts val="0"/>
              </a:spcBef>
              <a:spcAft>
                <a:spcPts val="600"/>
              </a:spcAft>
              <a:buClr>
                <a:schemeClr val="accent6">
                  <a:lumMod val="75000"/>
                </a:schemeClr>
              </a:buClr>
              <a:buNone/>
            </a:pPr>
            <a:r>
              <a:rPr lang="en-US" sz="5400" b="1" dirty="0" smtClean="0"/>
              <a:t>Recruitment Site: Clinics </a:t>
            </a:r>
            <a:r>
              <a:rPr lang="en-US" sz="5400" b="1" dirty="0"/>
              <a:t>&amp; clinic waiting rooms</a:t>
            </a:r>
          </a:p>
          <a:p>
            <a:pPr marL="628650" lvl="1">
              <a:lnSpc>
                <a:spcPct val="120000"/>
              </a:lnSpc>
              <a:spcBef>
                <a:spcPts val="0"/>
              </a:spcBef>
              <a:spcAft>
                <a:spcPts val="600"/>
              </a:spcAft>
              <a:buClr>
                <a:schemeClr val="accent6">
                  <a:lumMod val="75000"/>
                </a:schemeClr>
              </a:buClr>
              <a:buFont typeface="Wingdings" pitchFamily="2" charset="2"/>
              <a:buChar char="§"/>
            </a:pPr>
            <a:r>
              <a:rPr lang="en-US" sz="5000" dirty="0" smtClean="0"/>
              <a:t>Low-income areas</a:t>
            </a:r>
          </a:p>
          <a:p>
            <a:pPr marL="628650" lvl="1">
              <a:lnSpc>
                <a:spcPct val="120000"/>
              </a:lnSpc>
              <a:spcBef>
                <a:spcPts val="0"/>
              </a:spcBef>
              <a:spcAft>
                <a:spcPts val="600"/>
              </a:spcAft>
              <a:buClr>
                <a:schemeClr val="accent6">
                  <a:lumMod val="75000"/>
                </a:schemeClr>
              </a:buClr>
              <a:buFont typeface="Wingdings" pitchFamily="2" charset="2"/>
              <a:buChar char="§"/>
            </a:pPr>
            <a:r>
              <a:rPr lang="en-US" sz="5000" dirty="0" smtClean="0"/>
              <a:t>Predominately Hispanic areas</a:t>
            </a:r>
          </a:p>
          <a:p>
            <a:pPr marL="628650" lvl="1">
              <a:lnSpc>
                <a:spcPct val="120000"/>
              </a:lnSpc>
              <a:spcBef>
                <a:spcPts val="0"/>
              </a:spcBef>
              <a:buClr>
                <a:schemeClr val="accent6">
                  <a:lumMod val="75000"/>
                </a:schemeClr>
              </a:buClr>
              <a:buFont typeface="Wingdings" pitchFamily="2" charset="2"/>
              <a:buChar char="§"/>
            </a:pPr>
            <a:r>
              <a:rPr lang="en-US" sz="5000" dirty="0" smtClean="0"/>
              <a:t>Part of Vaccine for Children’s program</a:t>
            </a:r>
          </a:p>
          <a:p>
            <a:pPr marL="0" indent="0">
              <a:lnSpc>
                <a:spcPct val="120000"/>
              </a:lnSpc>
              <a:spcBef>
                <a:spcPts val="0"/>
              </a:spcBef>
              <a:buNone/>
            </a:pPr>
            <a:endParaRPr lang="en-US" sz="2900" dirty="0" smtClean="0"/>
          </a:p>
          <a:p>
            <a:pPr marL="0" indent="0">
              <a:lnSpc>
                <a:spcPct val="120000"/>
              </a:lnSpc>
              <a:spcBef>
                <a:spcPts val="0"/>
              </a:spcBef>
              <a:buNone/>
            </a:pPr>
            <a:r>
              <a:rPr lang="en-US" sz="5000" b="1" dirty="0" smtClean="0"/>
              <a:t>Timeframe</a:t>
            </a:r>
          </a:p>
          <a:p>
            <a:pPr marL="627063" lvl="1" indent="-284163">
              <a:lnSpc>
                <a:spcPct val="120000"/>
              </a:lnSpc>
              <a:spcBef>
                <a:spcPts val="0"/>
              </a:spcBef>
              <a:spcAft>
                <a:spcPts val="600"/>
              </a:spcAft>
              <a:buClr>
                <a:schemeClr val="accent6">
                  <a:lumMod val="75000"/>
                </a:schemeClr>
              </a:buClr>
              <a:buFont typeface="Wingdings" pitchFamily="2" charset="2"/>
              <a:buChar char="§"/>
            </a:pPr>
            <a:r>
              <a:rPr lang="en-US" sz="5000" dirty="0"/>
              <a:t>Goal: </a:t>
            </a:r>
            <a:r>
              <a:rPr lang="en-US" sz="5000" dirty="0" smtClean="0"/>
              <a:t>Recruit 1,809 </a:t>
            </a:r>
            <a:r>
              <a:rPr lang="en-US" sz="5000" dirty="0"/>
              <a:t>parents in 10 months</a:t>
            </a:r>
          </a:p>
          <a:p>
            <a:pPr marL="627063" lvl="1" indent="-284163">
              <a:lnSpc>
                <a:spcPct val="120000"/>
              </a:lnSpc>
              <a:spcBef>
                <a:spcPts val="0"/>
              </a:spcBef>
              <a:buClr>
                <a:schemeClr val="accent6">
                  <a:lumMod val="75000"/>
                </a:schemeClr>
              </a:buClr>
              <a:buFont typeface="Wingdings" pitchFamily="2" charset="2"/>
              <a:buChar char="§"/>
            </a:pPr>
            <a:r>
              <a:rPr lang="en-US" sz="5000" dirty="0" smtClean="0"/>
              <a:t>6 month follow up after baseline with clinic record validation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81000"/>
            <a:ext cx="8229600" cy="896112"/>
          </a:xfrm>
        </p:spPr>
        <p:txBody>
          <a:bodyPr/>
          <a:lstStyle/>
          <a:p>
            <a:r>
              <a:rPr lang="en-US" dirty="0" smtClean="0">
                <a:latin typeface="+mn-lt"/>
              </a:rPr>
              <a:t>Study Aims</a:t>
            </a:r>
            <a:endParaRPr lang="en-US" dirty="0">
              <a:latin typeface="+mn-lt"/>
            </a:endParaRPr>
          </a:p>
        </p:txBody>
      </p:sp>
      <p:sp>
        <p:nvSpPr>
          <p:cNvPr id="3" name="Content Placeholder 2"/>
          <p:cNvSpPr>
            <a:spLocks noGrp="1"/>
          </p:cNvSpPr>
          <p:nvPr>
            <p:ph idx="1"/>
          </p:nvPr>
        </p:nvSpPr>
        <p:spPr>
          <a:xfrm>
            <a:off x="0" y="1371600"/>
            <a:ext cx="8839200" cy="5715000"/>
          </a:xfrm>
        </p:spPr>
        <p:txBody>
          <a:bodyPr>
            <a:normAutofit/>
          </a:bodyPr>
          <a:lstStyle/>
          <a:p>
            <a:pPr marL="493712" indent="-457200">
              <a:spcBef>
                <a:spcPts val="0"/>
              </a:spcBef>
              <a:spcAft>
                <a:spcPts val="300"/>
              </a:spcAft>
              <a:buAutoNum type="arabicPeriod"/>
            </a:pPr>
            <a:r>
              <a:rPr lang="en-US" sz="2800" dirty="0" smtClean="0"/>
              <a:t>Identify factors associated with parental decisions concerning HPV vaccination among low-income Hispanic parents </a:t>
            </a:r>
          </a:p>
          <a:p>
            <a:pPr marL="493712" indent="-457200">
              <a:spcBef>
                <a:spcPts val="0"/>
              </a:spcBef>
              <a:spcAft>
                <a:spcPts val="300"/>
              </a:spcAft>
              <a:buAutoNum type="arabicPeriod"/>
            </a:pPr>
            <a:endParaRPr lang="en-US" sz="900" dirty="0" smtClean="0"/>
          </a:p>
          <a:p>
            <a:pPr marL="457200" indent="-420688">
              <a:spcBef>
                <a:spcPts val="0"/>
              </a:spcBef>
              <a:spcAft>
                <a:spcPts val="300"/>
              </a:spcAft>
              <a:buNone/>
            </a:pPr>
            <a:r>
              <a:rPr lang="en-US" sz="2800" dirty="0" smtClean="0"/>
              <a:t>2. </a:t>
            </a:r>
            <a:r>
              <a:rPr lang="en-US" dirty="0" smtClean="0"/>
              <a:t>	</a:t>
            </a:r>
            <a:r>
              <a:rPr lang="en-US" sz="2800" dirty="0" smtClean="0"/>
              <a:t>Use Intervention Mapping (IM) to develop two culturally </a:t>
            </a:r>
            <a:r>
              <a:rPr lang="en-US" sz="2800" dirty="0"/>
              <a:t>appropriate </a:t>
            </a:r>
            <a:r>
              <a:rPr lang="en-US" sz="2800" dirty="0" smtClean="0"/>
              <a:t>interventions to promote </a:t>
            </a:r>
            <a:r>
              <a:rPr lang="en-US" sz="2800" dirty="0"/>
              <a:t>HPV vaccine uptake</a:t>
            </a:r>
          </a:p>
          <a:p>
            <a:pPr marL="800100" lvl="1" indent="-288925">
              <a:spcAft>
                <a:spcPts val="300"/>
              </a:spcAft>
              <a:buClr>
                <a:schemeClr val="accent6">
                  <a:lumMod val="75000"/>
                </a:schemeClr>
              </a:buClr>
              <a:buFont typeface="Wingdings" pitchFamily="2" charset="2"/>
              <a:buChar char="§"/>
            </a:pPr>
            <a:r>
              <a:rPr lang="en-US" sz="2400" dirty="0" smtClean="0"/>
              <a:t>print </a:t>
            </a:r>
            <a:r>
              <a:rPr lang="en-US" sz="2400" i="1" dirty="0" smtClean="0"/>
              <a:t>photonovella (fotonovela)</a:t>
            </a:r>
          </a:p>
          <a:p>
            <a:pPr marL="800100" lvl="1" indent="-288925">
              <a:spcAft>
                <a:spcPts val="300"/>
              </a:spcAft>
              <a:buClr>
                <a:schemeClr val="accent6">
                  <a:lumMod val="75000"/>
                </a:schemeClr>
              </a:buClr>
              <a:buFont typeface="Wingdings" pitchFamily="2" charset="2"/>
              <a:buChar char="§"/>
            </a:pPr>
            <a:r>
              <a:rPr lang="en-US" sz="2400" dirty="0" smtClean="0"/>
              <a:t>self-directed</a:t>
            </a:r>
            <a:r>
              <a:rPr lang="en-US" sz="2400" dirty="0"/>
              <a:t>, tailored interactive (TIV) </a:t>
            </a:r>
            <a:r>
              <a:rPr lang="en-US" sz="2400" dirty="0" smtClean="0"/>
              <a:t>iPad-based program</a:t>
            </a:r>
          </a:p>
          <a:p>
            <a:pPr marL="800100" lvl="1" indent="-342900">
              <a:spcAft>
                <a:spcPts val="300"/>
              </a:spcAft>
              <a:buClr>
                <a:schemeClr val="accent2">
                  <a:lumMod val="75000"/>
                </a:schemeClr>
              </a:buClr>
              <a:buFont typeface="Wingdings" pitchFamily="2" charset="2"/>
              <a:buChar char="§"/>
            </a:pPr>
            <a:endParaRPr lang="en-US" sz="1000" dirty="0" smtClean="0"/>
          </a:p>
          <a:p>
            <a:pPr marL="493712" indent="-457200">
              <a:spcBef>
                <a:spcPts val="0"/>
              </a:spcBef>
              <a:spcAft>
                <a:spcPts val="300"/>
              </a:spcAft>
              <a:buAutoNum type="arabicPeriod" startAt="3"/>
            </a:pPr>
            <a:r>
              <a:rPr lang="en-US" sz="2800" dirty="0" smtClean="0"/>
              <a:t>Evaluate </a:t>
            </a:r>
            <a:r>
              <a:rPr lang="en-US" sz="2800" dirty="0"/>
              <a:t>the effectiveness </a:t>
            </a:r>
            <a:r>
              <a:rPr lang="en-US" sz="2800" dirty="0" smtClean="0"/>
              <a:t>and cost effectiveness of </a:t>
            </a:r>
            <a:r>
              <a:rPr lang="en-US" sz="2800" dirty="0"/>
              <a:t>two lay health worker-delivered </a:t>
            </a:r>
            <a:r>
              <a:rPr lang="en-US" sz="2800" dirty="0" smtClean="0"/>
              <a:t>interventions</a:t>
            </a:r>
            <a:endParaRPr lang="en-US" sz="1000" dirty="0"/>
          </a:p>
          <a:p>
            <a:pPr marL="493712" indent="-457200">
              <a:spcBef>
                <a:spcPts val="0"/>
              </a:spcBef>
              <a:spcAft>
                <a:spcPts val="300"/>
              </a:spcAft>
              <a:buNone/>
            </a:pPr>
            <a:endParaRPr lang="en-US" sz="24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Intervention Mapping</a:t>
            </a:r>
            <a:endParaRPr lang="en-US" dirty="0"/>
          </a:p>
        </p:txBody>
      </p:sp>
      <p:pic>
        <p:nvPicPr>
          <p:cNvPr id="4" name="Picture 3" descr="bertholomew_frontcover.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1" y="1752600"/>
            <a:ext cx="3392616" cy="459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800600" y="1784030"/>
            <a:ext cx="3886200" cy="4501232"/>
          </a:xfrm>
          <a:prstGeom prst="rect">
            <a:avLst/>
          </a:prstGeom>
          <a:noFill/>
          <a:ln cap="rnd">
            <a:solidFill>
              <a:schemeClr val="dk1"/>
            </a:solidFill>
          </a:ln>
          <a:effectLst/>
        </p:spPr>
        <p:style>
          <a:lnRef idx="2">
            <a:schemeClr val="dk1"/>
          </a:lnRef>
          <a:fillRef idx="1">
            <a:schemeClr val="lt1"/>
          </a:fillRef>
          <a:effectRef idx="0">
            <a:schemeClr val="dk1"/>
          </a:effectRef>
          <a:fontRef idx="minor">
            <a:schemeClr val="dk1"/>
          </a:fontRef>
        </p:style>
        <p:txBody>
          <a:bodyPr wrap="square">
            <a:spAutoFit/>
          </a:bodyPr>
          <a:lstStyle/>
          <a:p>
            <a:pPr marL="514350" indent="-514350" algn="ctr">
              <a:spcBef>
                <a:spcPct val="5000"/>
              </a:spcBef>
              <a:defRPr/>
            </a:pPr>
            <a:endParaRPr lang="en-US" sz="1000" dirty="0">
              <a:solidFill>
                <a:schemeClr val="tx1"/>
              </a:solidFill>
            </a:endParaRPr>
          </a:p>
          <a:p>
            <a:pPr marL="514350" indent="-514350" algn="ctr">
              <a:spcBef>
                <a:spcPct val="5000"/>
              </a:spcBef>
              <a:defRPr/>
            </a:pPr>
            <a:r>
              <a:rPr lang="en-US" sz="2200" dirty="0">
                <a:solidFill>
                  <a:schemeClr val="tx1"/>
                </a:solidFill>
              </a:rPr>
              <a:t>Six Core Steps in IM</a:t>
            </a:r>
            <a:r>
              <a:rPr lang="en-US" sz="2200" dirty="0" smtClean="0">
                <a:solidFill>
                  <a:schemeClr val="tx1"/>
                </a:solidFill>
              </a:rPr>
              <a:t>:</a:t>
            </a:r>
          </a:p>
          <a:p>
            <a:pPr marL="514350" indent="-514350" algn="ctr">
              <a:spcBef>
                <a:spcPct val="5000"/>
              </a:spcBef>
              <a:defRPr/>
            </a:pPr>
            <a:endParaRPr lang="en-US" sz="800" dirty="0">
              <a:solidFill>
                <a:schemeClr val="tx1"/>
              </a:solidFill>
            </a:endParaRPr>
          </a:p>
          <a:p>
            <a:pPr marL="514350" indent="-514350">
              <a:spcBef>
                <a:spcPts val="0"/>
              </a:spcBef>
              <a:spcAft>
                <a:spcPts val="600"/>
              </a:spcAft>
              <a:buFont typeface="+mj-lt"/>
              <a:buAutoNum type="arabicPeriod"/>
              <a:defRPr/>
            </a:pPr>
            <a:r>
              <a:rPr lang="en-US" sz="2200" dirty="0" smtClean="0">
                <a:solidFill>
                  <a:schemeClr val="tx1"/>
                </a:solidFill>
              </a:rPr>
              <a:t>Assess </a:t>
            </a:r>
            <a:r>
              <a:rPr lang="en-US" sz="2200" dirty="0">
                <a:solidFill>
                  <a:schemeClr val="tx1"/>
                </a:solidFill>
              </a:rPr>
              <a:t>needs</a:t>
            </a:r>
          </a:p>
          <a:p>
            <a:pPr marL="514350" indent="-514350">
              <a:spcBef>
                <a:spcPts val="0"/>
              </a:spcBef>
              <a:spcAft>
                <a:spcPts val="600"/>
              </a:spcAft>
              <a:buFont typeface="+mj-lt"/>
              <a:buAutoNum type="arabicPeriod"/>
              <a:defRPr/>
            </a:pPr>
            <a:r>
              <a:rPr lang="en-US" sz="2200" dirty="0">
                <a:solidFill>
                  <a:schemeClr val="tx1"/>
                </a:solidFill>
              </a:rPr>
              <a:t>Identify target behaviors, determinants, and  change objectives</a:t>
            </a:r>
          </a:p>
          <a:p>
            <a:pPr marL="514350" indent="-514350">
              <a:spcBef>
                <a:spcPts val="0"/>
              </a:spcBef>
              <a:spcAft>
                <a:spcPts val="600"/>
              </a:spcAft>
              <a:buFont typeface="+mj-lt"/>
              <a:buAutoNum type="arabicPeriod"/>
              <a:defRPr/>
            </a:pPr>
            <a:r>
              <a:rPr lang="en-US" sz="2200" dirty="0">
                <a:solidFill>
                  <a:schemeClr val="tx1"/>
                </a:solidFill>
              </a:rPr>
              <a:t>Identify methods and strategies </a:t>
            </a:r>
          </a:p>
          <a:p>
            <a:pPr marL="514350" indent="-514350">
              <a:spcBef>
                <a:spcPts val="0"/>
              </a:spcBef>
              <a:spcAft>
                <a:spcPts val="600"/>
              </a:spcAft>
              <a:buFont typeface="+mj-lt"/>
              <a:buAutoNum type="arabicPeriod"/>
              <a:defRPr/>
            </a:pPr>
            <a:r>
              <a:rPr lang="en-US" sz="2200" dirty="0">
                <a:solidFill>
                  <a:schemeClr val="tx1"/>
                </a:solidFill>
              </a:rPr>
              <a:t>Develop program materials  </a:t>
            </a:r>
          </a:p>
          <a:p>
            <a:pPr marL="514350" indent="-514350">
              <a:spcBef>
                <a:spcPts val="0"/>
              </a:spcBef>
              <a:spcAft>
                <a:spcPts val="600"/>
              </a:spcAft>
              <a:buFont typeface="+mj-lt"/>
              <a:buAutoNum type="arabicPeriod"/>
              <a:defRPr/>
            </a:pPr>
            <a:r>
              <a:rPr lang="en-US" sz="2200" dirty="0">
                <a:solidFill>
                  <a:schemeClr val="tx1"/>
                </a:solidFill>
              </a:rPr>
              <a:t>Plan for program adoption and implementation </a:t>
            </a:r>
          </a:p>
          <a:p>
            <a:pPr marL="514350" indent="-514350">
              <a:spcBef>
                <a:spcPts val="0"/>
              </a:spcBef>
              <a:spcAft>
                <a:spcPts val="600"/>
              </a:spcAft>
              <a:buFont typeface="+mj-lt"/>
              <a:buAutoNum type="arabicPeriod"/>
              <a:defRPr/>
            </a:pPr>
            <a:r>
              <a:rPr lang="en-US" sz="2200" dirty="0">
                <a:solidFill>
                  <a:schemeClr val="tx1"/>
                </a:solidFill>
              </a:rPr>
              <a:t>Evaluation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Needs Assessment</a:t>
            </a:r>
            <a:endParaRPr lang="en-US" dirty="0"/>
          </a:p>
        </p:txBody>
      </p:sp>
      <p:sp>
        <p:nvSpPr>
          <p:cNvPr id="3" name="Content Placeholder 2"/>
          <p:cNvSpPr>
            <a:spLocks noGrp="1"/>
          </p:cNvSpPr>
          <p:nvPr>
            <p:ph idx="1"/>
          </p:nvPr>
        </p:nvSpPr>
        <p:spPr>
          <a:xfrm>
            <a:off x="533400" y="1600200"/>
            <a:ext cx="8305800" cy="746295"/>
          </a:xfrm>
        </p:spPr>
        <p:txBody>
          <a:bodyPr>
            <a:noAutofit/>
          </a:bodyPr>
          <a:lstStyle/>
          <a:p>
            <a:pPr marL="233363" indent="-233363" defTabSz="600029">
              <a:buFont typeface="Wingdings" pitchFamily="2" charset="2"/>
              <a:buChar char="§"/>
            </a:pPr>
            <a:r>
              <a:rPr lang="en-US" sz="2400" dirty="0"/>
              <a:t>We identified factors/determinants of HPV vaccine uptake </a:t>
            </a:r>
            <a:r>
              <a:rPr lang="en-US" sz="2400" dirty="0" smtClean="0"/>
              <a:t>through conducting a literature review and qualitative research</a:t>
            </a:r>
            <a:endParaRPr lang="en-US" sz="2400" dirty="0"/>
          </a:p>
          <a:p>
            <a:pPr marL="914400" lvl="1" indent="-400050" defTabSz="600029">
              <a:buFont typeface="Wingdings" pitchFamily="2" charset="2"/>
              <a:buChar char="§"/>
            </a:pPr>
            <a:r>
              <a:rPr lang="en-US" sz="2100" dirty="0" smtClean="0"/>
              <a:t>Literature </a:t>
            </a:r>
            <a:r>
              <a:rPr lang="en-US" sz="2100" dirty="0"/>
              <a:t>review (45 studies) </a:t>
            </a:r>
            <a:endParaRPr lang="en-US" sz="2100" dirty="0" smtClean="0"/>
          </a:p>
          <a:p>
            <a:pPr marL="553403" lvl="1" indent="-233363" defTabSz="600029">
              <a:buFont typeface="Wingdings" pitchFamily="2" charset="2"/>
              <a:buChar char="§"/>
            </a:pPr>
            <a:endParaRPr lang="en-US" sz="2100" dirty="0"/>
          </a:p>
          <a:p>
            <a:pPr marL="553403" lvl="1" indent="-233363" defTabSz="600029">
              <a:buFont typeface="Wingdings" pitchFamily="2" charset="2"/>
              <a:buChar char="§"/>
            </a:pPr>
            <a:endParaRPr lang="en-US" sz="2100" dirty="0" smtClean="0"/>
          </a:p>
          <a:p>
            <a:pPr marL="553403" lvl="1" indent="-233363" defTabSz="600029">
              <a:buFont typeface="Wingdings" pitchFamily="2" charset="2"/>
              <a:buChar char="§"/>
            </a:pPr>
            <a:endParaRPr lang="en-US" sz="2100" dirty="0"/>
          </a:p>
          <a:p>
            <a:pPr marL="553403" lvl="1" indent="-233363" defTabSz="600029">
              <a:buFont typeface="Wingdings" pitchFamily="2" charset="2"/>
              <a:buChar char="§"/>
            </a:pPr>
            <a:endParaRPr lang="en-US" sz="2100" dirty="0" smtClean="0"/>
          </a:p>
          <a:p>
            <a:pPr marL="553403" lvl="1" indent="-233363" defTabSz="600029">
              <a:buFont typeface="Wingdings" pitchFamily="2" charset="2"/>
              <a:buChar char="§"/>
            </a:pPr>
            <a:endParaRPr lang="en-US" sz="2100" dirty="0"/>
          </a:p>
          <a:p>
            <a:pPr marL="553403" lvl="1" indent="-233363" defTabSz="600029">
              <a:buFont typeface="Wingdings" pitchFamily="2" charset="2"/>
              <a:buChar char="§"/>
            </a:pPr>
            <a:endParaRPr lang="en-US" sz="2100" dirty="0" smtClean="0"/>
          </a:p>
          <a:p>
            <a:pPr marL="553403" lvl="1" indent="-233363" defTabSz="600029">
              <a:buFont typeface="Wingdings" pitchFamily="2" charset="2"/>
              <a:buChar char="§"/>
            </a:pPr>
            <a:endParaRPr lang="en-US" sz="2100" dirty="0"/>
          </a:p>
          <a:p>
            <a:pPr marL="553403" lvl="1" indent="-233363" defTabSz="600029">
              <a:buFont typeface="Wingdings" pitchFamily="2" charset="2"/>
              <a:buChar char="§"/>
            </a:pPr>
            <a:endParaRPr lang="en-US" sz="2100" dirty="0"/>
          </a:p>
        </p:txBody>
      </p:sp>
      <p:graphicFrame>
        <p:nvGraphicFramePr>
          <p:cNvPr id="5" name="Table 4"/>
          <p:cNvGraphicFramePr>
            <a:graphicFrameLocks noGrp="1"/>
          </p:cNvGraphicFramePr>
          <p:nvPr>
            <p:extLst>
              <p:ext uri="{D42A27DB-BD31-4B8C-83A1-F6EECF244321}">
                <p14:modId xmlns:p14="http://schemas.microsoft.com/office/powerpoint/2010/main" val="3366846351"/>
              </p:ext>
            </p:extLst>
          </p:nvPr>
        </p:nvGraphicFramePr>
        <p:xfrm>
          <a:off x="1524000" y="2971800"/>
          <a:ext cx="6019800" cy="3428998"/>
        </p:xfrm>
        <a:graphic>
          <a:graphicData uri="http://schemas.openxmlformats.org/drawingml/2006/table">
            <a:tbl>
              <a:tblPr firstRow="1" bandRow="1">
                <a:tableStyleId>{5C22544A-7EE6-4342-B048-85BDC9FD1C3A}</a:tableStyleId>
              </a:tblPr>
              <a:tblGrid>
                <a:gridCol w="6019800"/>
              </a:tblGrid>
              <a:tr h="624976">
                <a:tc>
                  <a:txBody>
                    <a:bodyPr/>
                    <a:lstStyle/>
                    <a:p>
                      <a:pPr algn="l"/>
                      <a:r>
                        <a:rPr lang="en-US" dirty="0" smtClean="0"/>
                        <a:t>Determinants</a:t>
                      </a:r>
                      <a:r>
                        <a:rPr lang="en-US" baseline="0" dirty="0" smtClean="0"/>
                        <a:t> Identified in Literature </a:t>
                      </a:r>
                      <a:endParaRPr lang="en-US" dirty="0"/>
                    </a:p>
                  </a:txBody>
                  <a:tcPr/>
                </a:tc>
              </a:tr>
              <a:tr h="467337">
                <a:tc>
                  <a:txBody>
                    <a:bodyPr/>
                    <a:lstStyle/>
                    <a:p>
                      <a:r>
                        <a:rPr lang="en-US" sz="2000" dirty="0" smtClean="0"/>
                        <a:t>Knowledge</a:t>
                      </a:r>
                      <a:endParaRPr lang="en-US" sz="2000" dirty="0"/>
                    </a:p>
                  </a:txBody>
                  <a:tcPr/>
                </a:tc>
              </a:tr>
              <a:tr h="467337">
                <a:tc>
                  <a:txBody>
                    <a:bodyPr/>
                    <a:lstStyle/>
                    <a:p>
                      <a:r>
                        <a:rPr lang="en-US" sz="2000" dirty="0" smtClean="0"/>
                        <a:t>Attitude</a:t>
                      </a:r>
                      <a:endParaRPr lang="en-US" sz="2000" dirty="0"/>
                    </a:p>
                  </a:txBody>
                  <a:tcPr/>
                </a:tc>
              </a:tr>
              <a:tr h="467337">
                <a:tc>
                  <a:txBody>
                    <a:bodyPr/>
                    <a:lstStyle/>
                    <a:p>
                      <a:r>
                        <a:rPr lang="en-US" sz="2000" dirty="0" smtClean="0"/>
                        <a:t>Perceived Benefits/Barriers</a:t>
                      </a:r>
                      <a:endParaRPr lang="en-US" sz="2000" dirty="0"/>
                    </a:p>
                  </a:txBody>
                  <a:tcPr/>
                </a:tc>
              </a:tr>
              <a:tr h="467337">
                <a:tc>
                  <a:txBody>
                    <a:bodyPr/>
                    <a:lstStyle/>
                    <a:p>
                      <a:r>
                        <a:rPr lang="en-US" sz="2000" dirty="0" smtClean="0"/>
                        <a:t>Social Norms</a:t>
                      </a:r>
                      <a:endParaRPr lang="en-US" sz="2000" dirty="0"/>
                    </a:p>
                  </a:txBody>
                  <a:tcPr/>
                </a:tc>
              </a:tr>
              <a:tr h="467337">
                <a:tc>
                  <a:txBody>
                    <a:bodyPr/>
                    <a:lstStyle/>
                    <a:p>
                      <a:r>
                        <a:rPr lang="en-US" sz="2000" dirty="0" smtClean="0"/>
                        <a:t>Perceived Susceptibility</a:t>
                      </a:r>
                      <a:r>
                        <a:rPr lang="en-US" sz="2000" baseline="0" dirty="0" smtClean="0"/>
                        <a:t> to HPV</a:t>
                      </a:r>
                      <a:endParaRPr lang="en-US" sz="2000" dirty="0"/>
                    </a:p>
                  </a:txBody>
                  <a:tcPr/>
                </a:tc>
              </a:tr>
              <a:tr h="467337">
                <a:tc>
                  <a:txBody>
                    <a:bodyPr/>
                    <a:lstStyle/>
                    <a:p>
                      <a:r>
                        <a:rPr lang="en-US" sz="2000" dirty="0" smtClean="0"/>
                        <a:t>Resources</a:t>
                      </a:r>
                      <a:endParaRPr lang="en-US" sz="2000" dirty="0"/>
                    </a:p>
                  </a:txBody>
                  <a:tcPr/>
                </a:tc>
              </a:tr>
            </a:tbl>
          </a:graphicData>
        </a:graphic>
      </p:graphicFrame>
    </p:spTree>
    <p:extLst>
      <p:ext uri="{BB962C8B-B14F-4D97-AF65-F5344CB8AC3E}">
        <p14:creationId xmlns:p14="http://schemas.microsoft.com/office/powerpoint/2010/main" val="20284343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Needs Assessment</a:t>
            </a:r>
            <a:endParaRPr lang="en-US" dirty="0"/>
          </a:p>
        </p:txBody>
      </p:sp>
      <p:sp>
        <p:nvSpPr>
          <p:cNvPr id="3" name="Content Placeholder 2"/>
          <p:cNvSpPr>
            <a:spLocks noGrp="1"/>
          </p:cNvSpPr>
          <p:nvPr>
            <p:ph idx="1"/>
          </p:nvPr>
        </p:nvSpPr>
        <p:spPr>
          <a:xfrm>
            <a:off x="304800" y="1295400"/>
            <a:ext cx="8534400" cy="762000"/>
          </a:xfrm>
        </p:spPr>
        <p:txBody>
          <a:bodyPr>
            <a:noAutofit/>
          </a:bodyPr>
          <a:lstStyle/>
          <a:p>
            <a:pPr marL="553403" lvl="1" indent="-233363" defTabSz="600029">
              <a:buFont typeface="Wingdings" pitchFamily="2" charset="2"/>
              <a:buChar char="§"/>
            </a:pPr>
            <a:r>
              <a:rPr lang="en-US" sz="2100" dirty="0"/>
              <a:t>Qualitative Research with Hispanic parents (4 focus groups and 2 in-depth interviews</a:t>
            </a:r>
            <a:r>
              <a:rPr lang="en-US" sz="2100" dirty="0" smtClean="0"/>
              <a:t>)</a:t>
            </a:r>
            <a:endParaRPr lang="en-US" sz="2100" dirty="0"/>
          </a:p>
        </p:txBody>
      </p:sp>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1" y="2018107"/>
            <a:ext cx="8706888" cy="4611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71367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Determinants and Change Objectives</a:t>
            </a:r>
            <a:endParaRPr lang="en-US" dirty="0"/>
          </a:p>
        </p:txBody>
      </p:sp>
      <p:sp>
        <p:nvSpPr>
          <p:cNvPr id="3" name="Content Placeholder 2"/>
          <p:cNvSpPr>
            <a:spLocks noGrp="1"/>
          </p:cNvSpPr>
          <p:nvPr>
            <p:ph idx="1"/>
          </p:nvPr>
        </p:nvSpPr>
        <p:spPr>
          <a:xfrm>
            <a:off x="304800" y="1295400"/>
            <a:ext cx="8481270" cy="1066800"/>
          </a:xfrm>
        </p:spPr>
        <p:txBody>
          <a:bodyPr>
            <a:normAutofit/>
          </a:bodyPr>
          <a:lstStyle/>
          <a:p>
            <a:pPr marL="287338" indent="-287338" defTabSz="600029">
              <a:buFont typeface="Wingdings" pitchFamily="2" charset="2"/>
              <a:buChar char="§"/>
            </a:pPr>
            <a:r>
              <a:rPr lang="en-US" sz="2000" dirty="0" smtClean="0"/>
              <a:t>Based on identified determinants we developed </a:t>
            </a:r>
            <a:r>
              <a:rPr lang="en-US" sz="2000" dirty="0"/>
              <a:t>matrices of change objectives that drove decisions about intervention content, methods, and </a:t>
            </a:r>
            <a:r>
              <a:rPr lang="en-US" sz="2000" dirty="0" smtClean="0"/>
              <a:t>strategies</a:t>
            </a:r>
            <a:endParaRPr lang="en-US" sz="2000" dirty="0"/>
          </a:p>
          <a:p>
            <a:endParaRPr lang="en-US" dirty="0"/>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2362200"/>
            <a:ext cx="8402021"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13586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304800" y="228600"/>
            <a:ext cx="8077200" cy="1066800"/>
          </a:xfrm>
        </p:spPr>
        <p:txBody>
          <a:bodyPr>
            <a:normAutofit fontScale="90000"/>
          </a:bodyPr>
          <a:lstStyle/>
          <a:p>
            <a:pPr>
              <a:spcBef>
                <a:spcPts val="1200"/>
              </a:spcBef>
            </a:pPr>
            <a:r>
              <a:rPr lang="en-US" sz="4200" i="1" dirty="0" smtClean="0">
                <a:solidFill>
                  <a:schemeClr val="accent6">
                    <a:lumMod val="75000"/>
                  </a:schemeClr>
                </a:solidFill>
              </a:rPr>
              <a:t>For </a:t>
            </a:r>
            <a:r>
              <a:rPr lang="en-US" sz="4200" i="1" dirty="0">
                <a:solidFill>
                  <a:schemeClr val="accent6">
                    <a:lumMod val="75000"/>
                  </a:schemeClr>
                </a:solidFill>
              </a:rPr>
              <a:t>Our Daughters - Para Nuestras Hijas</a:t>
            </a:r>
            <a:r>
              <a:rPr lang="en-US" dirty="0"/>
              <a:t/>
            </a:r>
            <a:br>
              <a:rPr lang="en-US" dirty="0"/>
            </a:br>
            <a:r>
              <a:rPr lang="en-US" sz="3100" dirty="0" smtClean="0"/>
              <a:t>The </a:t>
            </a:r>
            <a:r>
              <a:rPr lang="en-US" sz="3100" dirty="0"/>
              <a:t>Intervention: Fotonovela</a:t>
            </a:r>
            <a:endParaRPr lang="en-US" sz="3100" dirty="0" smtClean="0"/>
          </a:p>
        </p:txBody>
      </p:sp>
      <p:sp>
        <p:nvSpPr>
          <p:cNvPr id="11267" name="Content Placeholder 2"/>
          <p:cNvSpPr>
            <a:spLocks noGrp="1"/>
          </p:cNvSpPr>
          <p:nvPr>
            <p:ph idx="1"/>
          </p:nvPr>
        </p:nvSpPr>
        <p:spPr>
          <a:xfrm>
            <a:off x="0" y="1524000"/>
            <a:ext cx="4419600" cy="5029200"/>
          </a:xfrm>
        </p:spPr>
        <p:txBody>
          <a:bodyPr>
            <a:noAutofit/>
          </a:bodyPr>
          <a:lstStyle/>
          <a:p>
            <a:pPr marL="3175" indent="0" eaLnBrk="1" hangingPunct="1">
              <a:buClr>
                <a:schemeClr val="accent6">
                  <a:lumMod val="50000"/>
                </a:schemeClr>
              </a:buClr>
              <a:buNone/>
            </a:pPr>
            <a:r>
              <a:rPr lang="en-US" sz="2400" b="1" dirty="0" smtClean="0"/>
              <a:t>Print fotonovelas are</a:t>
            </a:r>
            <a:r>
              <a:rPr lang="en-US" sz="2400" dirty="0" smtClean="0"/>
              <a:t>:</a:t>
            </a:r>
          </a:p>
          <a:p>
            <a:pPr marL="454025" lvl="1" indent="-342900">
              <a:spcBef>
                <a:spcPts val="0"/>
              </a:spcBef>
              <a:buClr>
                <a:schemeClr val="accent6">
                  <a:lumMod val="75000"/>
                </a:schemeClr>
              </a:buClr>
              <a:buFont typeface="Wingdings" pitchFamily="2" charset="2"/>
              <a:buChar char="§"/>
            </a:pPr>
            <a:r>
              <a:rPr lang="en-US" sz="2400" dirty="0" smtClean="0"/>
              <a:t>brief stories with pictures &amp; dialog</a:t>
            </a:r>
          </a:p>
          <a:p>
            <a:pPr marL="454025" lvl="1" indent="-342900">
              <a:spcBef>
                <a:spcPts val="0"/>
              </a:spcBef>
              <a:buClr>
                <a:schemeClr val="accent6">
                  <a:lumMod val="75000"/>
                </a:schemeClr>
              </a:buClr>
              <a:buFont typeface="Wingdings" pitchFamily="2" charset="2"/>
              <a:buChar char="§"/>
            </a:pPr>
            <a:r>
              <a:rPr lang="en-US" sz="2400" dirty="0" smtClean="0"/>
              <a:t>popular in Spanish-speaking cultures</a:t>
            </a:r>
          </a:p>
          <a:p>
            <a:pPr marL="454025" lvl="1" indent="-342900">
              <a:spcBef>
                <a:spcPts val="0"/>
              </a:spcBef>
              <a:buClr>
                <a:schemeClr val="accent6">
                  <a:lumMod val="75000"/>
                </a:schemeClr>
              </a:buClr>
              <a:buFont typeface="Wingdings" pitchFamily="2" charset="2"/>
              <a:buChar char="§"/>
            </a:pPr>
            <a:r>
              <a:rPr lang="en-US" sz="2400" dirty="0" smtClean="0"/>
              <a:t>often used to educate Latino audiences about health topics</a:t>
            </a:r>
          </a:p>
          <a:p>
            <a:pPr marL="119062" indent="0" eaLnBrk="1" hangingPunct="1">
              <a:buClr>
                <a:schemeClr val="accent6">
                  <a:lumMod val="50000"/>
                </a:schemeClr>
              </a:buClr>
              <a:buNone/>
            </a:pPr>
            <a:r>
              <a:rPr lang="en-US" sz="2400" b="1" i="1" dirty="0" smtClean="0"/>
              <a:t>For Our Daughters</a:t>
            </a:r>
            <a:r>
              <a:rPr lang="en-US" sz="2400" b="1" dirty="0" smtClean="0"/>
              <a:t> fotonovela</a:t>
            </a:r>
            <a:r>
              <a:rPr lang="en-US" sz="2400" dirty="0" smtClean="0"/>
              <a:t>:</a:t>
            </a:r>
          </a:p>
          <a:p>
            <a:pPr marL="806450" lvl="1" indent="-342900">
              <a:spcBef>
                <a:spcPts val="0"/>
              </a:spcBef>
              <a:buClr>
                <a:schemeClr val="accent6">
                  <a:lumMod val="75000"/>
                </a:schemeClr>
              </a:buClr>
              <a:buFont typeface="Wingdings" pitchFamily="2" charset="2"/>
              <a:buChar char="§"/>
            </a:pPr>
            <a:r>
              <a:rPr lang="en-US" sz="2400" dirty="0"/>
              <a:t>i</a:t>
            </a:r>
            <a:r>
              <a:rPr lang="en-US" sz="2400" dirty="0" smtClean="0"/>
              <a:t>s brief</a:t>
            </a:r>
          </a:p>
          <a:p>
            <a:pPr marL="806450" lvl="1" indent="-342900">
              <a:spcBef>
                <a:spcPts val="0"/>
              </a:spcBef>
              <a:buClr>
                <a:schemeClr val="accent6">
                  <a:lumMod val="75000"/>
                </a:schemeClr>
              </a:buClr>
              <a:buFont typeface="Wingdings" pitchFamily="2" charset="2"/>
              <a:buChar char="§"/>
            </a:pPr>
            <a:r>
              <a:rPr lang="en-US" sz="2400" dirty="0"/>
              <a:t>a</a:t>
            </a:r>
            <a:r>
              <a:rPr lang="en-US" sz="2400" dirty="0" smtClean="0"/>
              <a:t>vailable in English and Spanish </a:t>
            </a:r>
          </a:p>
          <a:p>
            <a:pPr marL="806450" lvl="1" indent="-342900">
              <a:spcBef>
                <a:spcPts val="0"/>
              </a:spcBef>
              <a:buClr>
                <a:schemeClr val="accent6">
                  <a:lumMod val="75000"/>
                </a:schemeClr>
              </a:buClr>
              <a:buFont typeface="Wingdings" pitchFamily="2" charset="2"/>
              <a:buChar char="§"/>
            </a:pPr>
            <a:r>
              <a:rPr lang="en-US" sz="2400" dirty="0"/>
              <a:t>a</a:t>
            </a:r>
            <a:r>
              <a:rPr lang="en-US" sz="2400" dirty="0" smtClean="0"/>
              <a:t>ddresses key behavioral determinants</a:t>
            </a:r>
          </a:p>
        </p:txBody>
      </p:sp>
      <p:pic>
        <p:nvPicPr>
          <p:cNvPr id="18"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9600" y="1219199"/>
            <a:ext cx="2362200" cy="3058963"/>
          </a:xfrm>
          <a:prstGeom prst="rect">
            <a:avLst/>
          </a:prstGeom>
        </p:spPr>
      </p:pic>
      <p:pic>
        <p:nvPicPr>
          <p:cNvPr id="19" name="Content Placeholder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05600" y="3731197"/>
            <a:ext cx="2415639" cy="3126803"/>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p:cNvSpPr txBox="1">
            <a:spLocks/>
          </p:cNvSpPr>
          <p:nvPr/>
        </p:nvSpPr>
        <p:spPr>
          <a:xfrm>
            <a:off x="533399" y="4214348"/>
            <a:ext cx="3429001" cy="2338851"/>
          </a:xfrm>
          <a:prstGeom prst="rect">
            <a:avLst/>
          </a:prstGeom>
        </p:spPr>
        <p:txBody>
          <a:bodyPr vert="horz">
            <a:normAutofit/>
          </a:bodyPr>
          <a:lstStyle/>
          <a:p>
            <a:pPr marL="320040" indent="-320040">
              <a:spcBef>
                <a:spcPts val="700"/>
              </a:spcBef>
              <a:buClr>
                <a:schemeClr val="accent2"/>
              </a:buClr>
              <a:buSzPct val="60000"/>
              <a:buFont typeface="Wingdings"/>
              <a:buChar char=""/>
            </a:pPr>
            <a:endParaRPr lang="en-US" sz="2200" dirty="0"/>
          </a:p>
        </p:txBody>
      </p:sp>
      <p:sp>
        <p:nvSpPr>
          <p:cNvPr id="15" name="Title 1"/>
          <p:cNvSpPr txBox="1">
            <a:spLocks/>
          </p:cNvSpPr>
          <p:nvPr/>
        </p:nvSpPr>
        <p:spPr>
          <a:xfrm>
            <a:off x="0" y="228600"/>
            <a:ext cx="9144000" cy="990600"/>
          </a:xfrm>
          <a:prstGeom prst="rect">
            <a:avLst/>
          </a:prstGeom>
        </p:spPr>
        <p:txBody>
          <a:bodyPr vert="horz" anchor="ctr">
            <a:noAutofit/>
          </a:bodyPr>
          <a:lstStyle/>
          <a:p>
            <a:pPr lvl="0">
              <a:spcBef>
                <a:spcPct val="0"/>
              </a:spcBef>
              <a:defRPr/>
            </a:pPr>
            <a:r>
              <a:rPr lang="en-US" sz="3600" i="1" dirty="0">
                <a:solidFill>
                  <a:schemeClr val="accent6">
                    <a:lumMod val="75000"/>
                  </a:schemeClr>
                </a:solidFill>
              </a:rPr>
              <a:t>For Our Daughters - Para Nuestras Hijas</a:t>
            </a:r>
            <a:r>
              <a:rPr lang="en-US" sz="3600" i="1" dirty="0"/>
              <a:t/>
            </a:r>
            <a:br>
              <a:rPr lang="en-US" sz="3600" i="1" dirty="0"/>
            </a:br>
            <a:endParaRPr lang="en-US" sz="1400" i="1" dirty="0" smtClean="0"/>
          </a:p>
          <a:p>
            <a:pPr lvl="0" algn="ctr">
              <a:spcBef>
                <a:spcPct val="0"/>
              </a:spcBef>
              <a:defRPr/>
            </a:pPr>
            <a:r>
              <a:rPr lang="en-US" sz="2800" dirty="0" smtClean="0"/>
              <a:t>The </a:t>
            </a:r>
            <a:r>
              <a:rPr lang="en-US" sz="2800" dirty="0"/>
              <a:t>Intervention: </a:t>
            </a:r>
            <a:r>
              <a:rPr kumimoji="0" lang="en-US" sz="2800" b="0" i="0" u="none" strike="noStrike" kern="1200" cap="none" spc="0" normalizeH="0" baseline="0" noProof="0" dirty="0" smtClean="0">
                <a:ln>
                  <a:noFill/>
                </a:ln>
                <a:effectLst/>
                <a:uLnTx/>
                <a:uFillTx/>
                <a:latin typeface="+mj-lt"/>
                <a:ea typeface="+mj-ea"/>
                <a:cs typeface="+mj-cs"/>
              </a:rPr>
              <a:t>Tailored Interactive Program on iPad</a:t>
            </a:r>
            <a:endParaRPr kumimoji="0" lang="en-US" sz="2800" b="0" i="0" u="none" strike="noStrike" kern="1200" cap="none" spc="0" normalizeH="0" baseline="0" noProof="0" dirty="0">
              <a:ln>
                <a:noFill/>
              </a:ln>
              <a:effectLst/>
              <a:uLnTx/>
              <a:uFillTx/>
              <a:latin typeface="+mj-lt"/>
              <a:ea typeface="+mj-ea"/>
              <a:cs typeface="+mj-cs"/>
            </a:endParaRP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1975" y="1475072"/>
            <a:ext cx="3628326" cy="2537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0601" y="4013020"/>
            <a:ext cx="3733800" cy="2559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Content Placeholder 2"/>
          <p:cNvSpPr txBox="1">
            <a:spLocks/>
          </p:cNvSpPr>
          <p:nvPr/>
        </p:nvSpPr>
        <p:spPr>
          <a:xfrm>
            <a:off x="4572000" y="1371600"/>
            <a:ext cx="4191000" cy="2338851"/>
          </a:xfrm>
          <a:prstGeom prst="rect">
            <a:avLst/>
          </a:prstGeom>
        </p:spPr>
        <p:txBody>
          <a:bodyPr vert="horz">
            <a:noAutofit/>
          </a:bodyPr>
          <a:lstStyle/>
          <a:p>
            <a:pPr marL="320040" indent="-320040">
              <a:spcBef>
                <a:spcPts val="700"/>
              </a:spcBef>
              <a:buClr>
                <a:schemeClr val="accent6">
                  <a:lumMod val="75000"/>
                </a:schemeClr>
              </a:buClr>
              <a:buSzPct val="60000"/>
              <a:buFont typeface="Wingdings"/>
              <a:buChar char=""/>
            </a:pPr>
            <a:r>
              <a:rPr lang="en-US" sz="2800" dirty="0" smtClean="0"/>
              <a:t>Moving video</a:t>
            </a:r>
          </a:p>
          <a:p>
            <a:pPr marL="320040" indent="-320040">
              <a:spcBef>
                <a:spcPts val="700"/>
              </a:spcBef>
              <a:buClr>
                <a:schemeClr val="accent6">
                  <a:lumMod val="75000"/>
                </a:schemeClr>
              </a:buClr>
              <a:buSzPct val="60000"/>
              <a:buFont typeface="Wingdings"/>
              <a:buChar char=""/>
            </a:pPr>
            <a:r>
              <a:rPr lang="en-US" sz="2800" dirty="0" smtClean="0"/>
              <a:t>Stills with audio</a:t>
            </a:r>
          </a:p>
          <a:p>
            <a:pPr marL="320040" indent="-320040">
              <a:spcBef>
                <a:spcPts val="700"/>
              </a:spcBef>
              <a:buClr>
                <a:schemeClr val="accent6">
                  <a:lumMod val="75000"/>
                </a:schemeClr>
              </a:buClr>
              <a:buSzPct val="60000"/>
              <a:buFont typeface="Wingdings"/>
              <a:buChar char=""/>
            </a:pPr>
            <a:r>
              <a:rPr lang="en-US" sz="2800" dirty="0" smtClean="0"/>
              <a:t>Graphics and Animation</a:t>
            </a:r>
          </a:p>
          <a:p>
            <a:pPr marL="320040" indent="-320040">
              <a:spcBef>
                <a:spcPts val="700"/>
              </a:spcBef>
              <a:buClr>
                <a:schemeClr val="accent6">
                  <a:lumMod val="75000"/>
                </a:schemeClr>
              </a:buClr>
              <a:buSzPct val="60000"/>
              <a:buFont typeface="Wingdings"/>
              <a:buChar char=""/>
            </a:pPr>
            <a:r>
              <a:rPr lang="en-US" sz="2800" dirty="0" smtClean="0"/>
              <a:t>Data-based tailoring</a:t>
            </a:r>
          </a:p>
          <a:p>
            <a:pPr marL="320040" indent="-320040">
              <a:spcBef>
                <a:spcPts val="700"/>
              </a:spcBef>
              <a:buClr>
                <a:schemeClr val="accent6">
                  <a:lumMod val="75000"/>
                </a:schemeClr>
              </a:buClr>
              <a:buSzPct val="60000"/>
              <a:buFont typeface="Wingdings"/>
              <a:buChar char=""/>
            </a:pPr>
            <a:r>
              <a:rPr lang="en-US" sz="2800" dirty="0" smtClean="0"/>
              <a:t>Self- Tailoring</a:t>
            </a:r>
            <a:endParaRPr lang="en-US" sz="2800" dirty="0"/>
          </a:p>
        </p:txBody>
      </p:sp>
      <p:pic>
        <p:nvPicPr>
          <p:cNvPr id="8"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9600" y="4114800"/>
            <a:ext cx="3657600" cy="251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763000" cy="685800"/>
          </a:xfrm>
        </p:spPr>
        <p:txBody>
          <a:bodyPr>
            <a:noAutofit/>
          </a:bodyPr>
          <a:lstStyle/>
          <a:p>
            <a:r>
              <a:rPr lang="en-US" sz="3100" dirty="0" smtClean="0"/>
              <a:t>Software Development Flowchart for iPad-tailored </a:t>
            </a:r>
            <a:r>
              <a:rPr lang="en-US" sz="3100" i="1" dirty="0" smtClean="0"/>
              <a:t>For our Daughters </a:t>
            </a:r>
            <a:r>
              <a:rPr lang="en-US" sz="3100" dirty="0" smtClean="0"/>
              <a:t>Program</a:t>
            </a:r>
            <a:endParaRPr lang="en-US" sz="3100" dirty="0"/>
          </a:p>
        </p:txBody>
      </p:sp>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7801" y="914400"/>
            <a:ext cx="6303575"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7801" y="4205421"/>
            <a:ext cx="6361114" cy="2652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ext Box 2"/>
          <p:cNvSpPr txBox="1">
            <a:spLocks noChangeArrowheads="1"/>
          </p:cNvSpPr>
          <p:nvPr/>
        </p:nvSpPr>
        <p:spPr bwMode="auto">
          <a:xfrm>
            <a:off x="6232525" y="39179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rgbClr val="000000"/>
                </a:solidFill>
                <a:latin typeface="Arial" charset="0"/>
              </a:defRPr>
            </a:lvl1pPr>
            <a:lvl2pPr marL="742950" indent="-285750" eaLnBrk="0" hangingPunct="0">
              <a:defRPr>
                <a:solidFill>
                  <a:srgbClr val="000000"/>
                </a:solidFill>
                <a:latin typeface="Arial" charset="0"/>
              </a:defRPr>
            </a:lvl2pPr>
            <a:lvl3pPr marL="1143000" indent="-228600" eaLnBrk="0" hangingPunct="0">
              <a:defRPr>
                <a:solidFill>
                  <a:srgbClr val="000000"/>
                </a:solidFill>
                <a:latin typeface="Arial" charset="0"/>
              </a:defRPr>
            </a:lvl3pPr>
            <a:lvl4pPr marL="1600200" indent="-228600" eaLnBrk="0" hangingPunct="0">
              <a:defRPr>
                <a:solidFill>
                  <a:srgbClr val="000000"/>
                </a:solidFill>
                <a:latin typeface="Arial" charset="0"/>
              </a:defRPr>
            </a:lvl4pPr>
            <a:lvl5pPr marL="2057400" indent="-228600" eaLnBrk="0" hangingPunct="0">
              <a:defRPr>
                <a:solidFill>
                  <a:srgbClr val="000000"/>
                </a:solidFill>
                <a:latin typeface="Arial" charset="0"/>
              </a:defRPr>
            </a:lvl5pPr>
            <a:lvl6pPr marL="2514600" indent="-228600" eaLnBrk="0" fontAlgn="base" hangingPunct="0">
              <a:spcBef>
                <a:spcPct val="0"/>
              </a:spcBef>
              <a:spcAft>
                <a:spcPct val="0"/>
              </a:spcAft>
              <a:defRPr>
                <a:solidFill>
                  <a:srgbClr val="000000"/>
                </a:solidFill>
                <a:latin typeface="Arial" charset="0"/>
              </a:defRPr>
            </a:lvl6pPr>
            <a:lvl7pPr marL="2971800" indent="-228600" eaLnBrk="0" fontAlgn="base" hangingPunct="0">
              <a:spcBef>
                <a:spcPct val="0"/>
              </a:spcBef>
              <a:spcAft>
                <a:spcPct val="0"/>
              </a:spcAft>
              <a:defRPr>
                <a:solidFill>
                  <a:srgbClr val="000000"/>
                </a:solidFill>
                <a:latin typeface="Arial" charset="0"/>
              </a:defRPr>
            </a:lvl7pPr>
            <a:lvl8pPr marL="3429000" indent="-228600" eaLnBrk="0" fontAlgn="base" hangingPunct="0">
              <a:spcBef>
                <a:spcPct val="0"/>
              </a:spcBef>
              <a:spcAft>
                <a:spcPct val="0"/>
              </a:spcAft>
              <a:defRPr>
                <a:solidFill>
                  <a:srgbClr val="000000"/>
                </a:solidFill>
                <a:latin typeface="Arial" charset="0"/>
              </a:defRPr>
            </a:lvl8pPr>
            <a:lvl9pPr marL="3886200" indent="-228600" eaLnBrk="0" fontAlgn="base" hangingPunct="0">
              <a:spcBef>
                <a:spcPct val="0"/>
              </a:spcBef>
              <a:spcAft>
                <a:spcPct val="0"/>
              </a:spcAft>
              <a:defRPr>
                <a:solidFill>
                  <a:srgbClr val="000000"/>
                </a:solidFill>
                <a:latin typeface="Arial" charset="0"/>
              </a:defRPr>
            </a:lvl9pPr>
          </a:lstStyle>
          <a:p>
            <a:pPr eaLnBrk="1" hangingPunct="1"/>
            <a:endParaRPr lang="es-ES" dirty="0">
              <a:solidFill>
                <a:srgbClr val="FFFFFF"/>
              </a:solidFill>
              <a:latin typeface="Tahoma" pitchFamily="34" charset="0"/>
            </a:endParaRPr>
          </a:p>
        </p:txBody>
      </p:sp>
      <p:sp>
        <p:nvSpPr>
          <p:cNvPr id="142339" name="Rectangle 3"/>
          <p:cNvSpPr>
            <a:spLocks noChangeArrowheads="1"/>
          </p:cNvSpPr>
          <p:nvPr/>
        </p:nvSpPr>
        <p:spPr bwMode="auto">
          <a:xfrm>
            <a:off x="1524000" y="2286000"/>
            <a:ext cx="5867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rgbClr val="EEECE1"/>
              </a:buClr>
            </a:pPr>
            <a:endParaRPr kumimoji="1" lang="es-ES" sz="2800" b="1" dirty="0">
              <a:solidFill>
                <a:srgbClr val="FFFFFF"/>
              </a:solidFill>
              <a:latin typeface="Book Antiqua" pitchFamily="18" charset="0"/>
            </a:endParaRPr>
          </a:p>
        </p:txBody>
      </p:sp>
      <p:sp>
        <p:nvSpPr>
          <p:cNvPr id="376836" name="Rectangle 4"/>
          <p:cNvSpPr>
            <a:spLocks noChangeArrowheads="1"/>
          </p:cNvSpPr>
          <p:nvPr/>
        </p:nvSpPr>
        <p:spPr bwMode="auto">
          <a:xfrm>
            <a:off x="0" y="363538"/>
            <a:ext cx="7772400" cy="811212"/>
          </a:xfrm>
          <a:prstGeom prst="rect">
            <a:avLst/>
          </a:prstGeom>
          <a:noFill/>
          <a:ln w="9525">
            <a:noFill/>
            <a:miter lim="800000"/>
            <a:headEnd/>
            <a:tailEnd/>
          </a:ln>
          <a:effectLst/>
        </p:spPr>
        <p:txBody>
          <a:bodyPr>
            <a:spAutoFit/>
          </a:bodyPr>
          <a:lstStyle/>
          <a:p>
            <a:pPr fontAlgn="auto">
              <a:spcBef>
                <a:spcPts val="0"/>
              </a:spcBef>
              <a:spcAft>
                <a:spcPts val="0"/>
              </a:spcAft>
              <a:defRPr/>
            </a:pPr>
            <a:endParaRPr lang="en-US" b="1" dirty="0">
              <a:solidFill>
                <a:prstClr val="white"/>
              </a:solidFill>
              <a:effectLst>
                <a:outerShdw blurRad="38100" dist="38100" dir="2700000" algn="tl">
                  <a:srgbClr val="000000"/>
                </a:outerShdw>
              </a:effectLst>
              <a:latin typeface="Tahoma" pitchFamily="34" charset="0"/>
            </a:endParaRPr>
          </a:p>
          <a:p>
            <a:pPr fontAlgn="auto">
              <a:spcBef>
                <a:spcPct val="20000"/>
              </a:spcBef>
              <a:spcAft>
                <a:spcPts val="0"/>
              </a:spcAft>
              <a:buClr>
                <a:srgbClr val="0000FF"/>
              </a:buClr>
              <a:buSzPct val="65000"/>
              <a:buFont typeface="Wingdings" pitchFamily="2" charset="2"/>
              <a:buNone/>
              <a:defRPr/>
            </a:pPr>
            <a:endParaRPr lang="en-US" sz="2400" b="1" dirty="0">
              <a:solidFill>
                <a:prstClr val="white"/>
              </a:solidFill>
              <a:effectLst>
                <a:outerShdw blurRad="38100" dist="38100" dir="2700000" algn="tl">
                  <a:srgbClr val="000000"/>
                </a:outerShdw>
              </a:effectLst>
              <a:latin typeface="Tahoma" pitchFamily="34" charset="0"/>
            </a:endParaRPr>
          </a:p>
        </p:txBody>
      </p:sp>
      <p:sp>
        <p:nvSpPr>
          <p:cNvPr id="7173" name="Rectangle 5"/>
          <p:cNvSpPr>
            <a:spLocks noGrp="1" noChangeArrowheads="1"/>
          </p:cNvSpPr>
          <p:nvPr>
            <p:ph type="subTitle" idx="1"/>
          </p:nvPr>
        </p:nvSpPr>
        <p:spPr>
          <a:xfrm>
            <a:off x="381000" y="1524000"/>
            <a:ext cx="8534400" cy="4343400"/>
          </a:xfrm>
        </p:spPr>
        <p:txBody>
          <a:bodyPr rtlCol="0">
            <a:normAutofit/>
          </a:bodyPr>
          <a:lstStyle/>
          <a:p>
            <a:pPr marL="231775" algn="l" eaLnBrk="1" fontAlgn="auto" hangingPunct="1">
              <a:lnSpc>
                <a:spcPct val="80000"/>
              </a:lnSpc>
              <a:spcAft>
                <a:spcPts val="0"/>
              </a:spcAft>
              <a:buFont typeface="Arial" pitchFamily="34" charset="0"/>
              <a:buNone/>
              <a:defRPr/>
            </a:pPr>
            <a:endParaRPr lang="en-US" sz="2400" b="1" dirty="0" smtClean="0">
              <a:solidFill>
                <a:srgbClr val="FFFF00"/>
              </a:solidFill>
            </a:endParaRPr>
          </a:p>
          <a:p>
            <a:pPr marL="914400" algn="l" eaLnBrk="1" fontAlgn="auto" hangingPunct="1">
              <a:lnSpc>
                <a:spcPct val="80000"/>
              </a:lnSpc>
              <a:spcAft>
                <a:spcPts val="0"/>
              </a:spcAft>
              <a:buFont typeface="Arial" pitchFamily="34" charset="0"/>
              <a:buNone/>
              <a:defRPr/>
            </a:pPr>
            <a:endParaRPr lang="en-US" sz="1600" b="1" dirty="0" smtClean="0"/>
          </a:p>
          <a:p>
            <a:pPr marL="914400" algn="l" eaLnBrk="1" fontAlgn="auto" hangingPunct="1">
              <a:lnSpc>
                <a:spcPct val="80000"/>
              </a:lnSpc>
              <a:spcAft>
                <a:spcPts val="0"/>
              </a:spcAft>
              <a:buFont typeface="Arial" pitchFamily="34" charset="0"/>
              <a:buNone/>
              <a:defRPr/>
            </a:pPr>
            <a:endParaRPr lang="en-US" sz="1600" b="1" dirty="0" smtClean="0"/>
          </a:p>
          <a:p>
            <a:pPr marL="914400" algn="l" eaLnBrk="1" fontAlgn="auto" hangingPunct="1">
              <a:lnSpc>
                <a:spcPct val="80000"/>
              </a:lnSpc>
              <a:spcAft>
                <a:spcPts val="0"/>
              </a:spcAft>
              <a:buFont typeface="Arial" pitchFamily="34" charset="0"/>
              <a:buNone/>
              <a:defRPr/>
            </a:pPr>
            <a:r>
              <a:rPr lang="en-US" sz="1800" b="1" dirty="0" smtClean="0">
                <a:solidFill>
                  <a:srgbClr val="000000"/>
                </a:solidFill>
              </a:rPr>
              <a:t>             </a:t>
            </a:r>
          </a:p>
          <a:p>
            <a:pPr marL="914400" algn="l" eaLnBrk="1" fontAlgn="auto" hangingPunct="1">
              <a:lnSpc>
                <a:spcPct val="80000"/>
              </a:lnSpc>
              <a:spcAft>
                <a:spcPts val="0"/>
              </a:spcAft>
              <a:buFont typeface="Arial" pitchFamily="34" charset="0"/>
              <a:buNone/>
              <a:defRPr/>
            </a:pPr>
            <a:r>
              <a:rPr lang="en-US" sz="1600" b="1" dirty="0" smtClean="0"/>
              <a:t>          </a:t>
            </a:r>
          </a:p>
          <a:p>
            <a:pPr marL="914400" algn="l" eaLnBrk="1" fontAlgn="auto" hangingPunct="1">
              <a:lnSpc>
                <a:spcPct val="80000"/>
              </a:lnSpc>
              <a:spcAft>
                <a:spcPts val="0"/>
              </a:spcAft>
              <a:buFont typeface="Arial" pitchFamily="34" charset="0"/>
              <a:buNone/>
              <a:defRPr/>
            </a:pPr>
            <a:endParaRPr lang="en-US" sz="1600" b="1" dirty="0" smtClean="0"/>
          </a:p>
          <a:p>
            <a:pPr marL="914400" algn="l" eaLnBrk="1" fontAlgn="auto" hangingPunct="1">
              <a:lnSpc>
                <a:spcPct val="80000"/>
              </a:lnSpc>
              <a:spcAft>
                <a:spcPts val="0"/>
              </a:spcAft>
              <a:buFont typeface="Arial" pitchFamily="34" charset="0"/>
              <a:buNone/>
              <a:defRPr/>
            </a:pPr>
            <a:r>
              <a:rPr lang="en-US" sz="900" dirty="0" smtClean="0"/>
              <a:t>	</a:t>
            </a:r>
          </a:p>
        </p:txBody>
      </p:sp>
      <p:sp>
        <p:nvSpPr>
          <p:cNvPr id="12" name="Title 1"/>
          <p:cNvSpPr txBox="1">
            <a:spLocks/>
          </p:cNvSpPr>
          <p:nvPr/>
        </p:nvSpPr>
        <p:spPr>
          <a:xfrm>
            <a:off x="381000" y="152400"/>
            <a:ext cx="8305800" cy="914400"/>
          </a:xfrm>
          <a:prstGeom prst="rect">
            <a:avLst/>
          </a:prstGeom>
        </p:spPr>
        <p:txBody>
          <a:bodyPr/>
          <a:lstStyle/>
          <a:p>
            <a:pPr fontAlgn="auto">
              <a:spcBef>
                <a:spcPts val="0"/>
              </a:spcBef>
              <a:spcAft>
                <a:spcPts val="0"/>
              </a:spcAft>
              <a:defRPr/>
            </a:pPr>
            <a:r>
              <a:rPr kumimoji="1" lang="en-US" sz="3300" kern="0" dirty="0" smtClean="0">
                <a:latin typeface="+mj-lt"/>
              </a:rPr>
              <a:t>Intervention: iPad-Tailored Interactive Program</a:t>
            </a:r>
            <a:endParaRPr kumimoji="1" lang="en-US" sz="3300" kern="0" dirty="0">
              <a:effectLst>
                <a:outerShdw blurRad="38100" dist="38100" dir="2700000" algn="tl">
                  <a:srgbClr val="000000"/>
                </a:outerShdw>
              </a:effectLst>
              <a:latin typeface="+mj-lt"/>
            </a:endParaRPr>
          </a:p>
        </p:txBody>
      </p:sp>
      <p:graphicFrame>
        <p:nvGraphicFramePr>
          <p:cNvPr id="3" name="Table 2"/>
          <p:cNvGraphicFramePr>
            <a:graphicFrameLocks noGrp="1"/>
          </p:cNvGraphicFramePr>
          <p:nvPr>
            <p:extLst>
              <p:ext uri="{D42A27DB-BD31-4B8C-83A1-F6EECF244321}">
                <p14:modId xmlns:p14="http://schemas.microsoft.com/office/powerpoint/2010/main" val="3411768067"/>
              </p:ext>
            </p:extLst>
          </p:nvPr>
        </p:nvGraphicFramePr>
        <p:xfrm>
          <a:off x="228600" y="955259"/>
          <a:ext cx="8610600" cy="5715000"/>
        </p:xfrm>
        <a:graphic>
          <a:graphicData uri="http://schemas.openxmlformats.org/drawingml/2006/table">
            <a:tbl>
              <a:tblPr firstRow="1" bandRow="1">
                <a:tableStyleId>{5C22544A-7EE6-4342-B048-85BDC9FD1C3A}</a:tableStyleId>
              </a:tblPr>
              <a:tblGrid>
                <a:gridCol w="2122613"/>
                <a:gridCol w="2982787"/>
                <a:gridCol w="3505200"/>
              </a:tblGrid>
              <a:tr h="634562">
                <a:tc>
                  <a:txBody>
                    <a:bodyPr/>
                    <a:lstStyle/>
                    <a:p>
                      <a:r>
                        <a:rPr lang="en-US" sz="1800" dirty="0" smtClean="0"/>
                        <a:t>Tailored</a:t>
                      </a:r>
                      <a:r>
                        <a:rPr lang="en-US" sz="1800" baseline="0" dirty="0" smtClean="0"/>
                        <a:t> Portions</a:t>
                      </a:r>
                      <a:endParaRPr lang="en-US" sz="1800" dirty="0"/>
                    </a:p>
                  </a:txBody>
                  <a:tcPr/>
                </a:tc>
                <a:tc>
                  <a:txBody>
                    <a:bodyPr/>
                    <a:lstStyle/>
                    <a:p>
                      <a:r>
                        <a:rPr lang="en-US" sz="1800" dirty="0" smtClean="0"/>
                        <a:t>Description of prgram </a:t>
                      </a:r>
                      <a:r>
                        <a:rPr lang="en-US" sz="1800" baseline="0" dirty="0" smtClean="0"/>
                        <a:t> content</a:t>
                      </a:r>
                      <a:endParaRPr lang="en-US" sz="1800" dirty="0"/>
                    </a:p>
                  </a:txBody>
                  <a:tcPr/>
                </a:tc>
                <a:tc>
                  <a:txBody>
                    <a:bodyPr/>
                    <a:lstStyle/>
                    <a:p>
                      <a:r>
                        <a:rPr lang="en-US" sz="1800" dirty="0" smtClean="0"/>
                        <a:t>Rationale</a:t>
                      </a:r>
                      <a:endParaRPr lang="en-US" sz="1800" dirty="0"/>
                    </a:p>
                  </a:txBody>
                  <a:tcPr/>
                </a:tc>
              </a:tr>
              <a:tr h="725214">
                <a:tc>
                  <a:txBody>
                    <a:bodyPr/>
                    <a:lstStyle/>
                    <a:p>
                      <a:r>
                        <a:rPr lang="en-US" sz="1700" dirty="0" smtClean="0"/>
                        <a:t>Language</a:t>
                      </a:r>
                      <a:endParaRPr lang="en-US" sz="1700" dirty="0"/>
                    </a:p>
                  </a:txBody>
                  <a:tcPr/>
                </a:tc>
                <a:tc>
                  <a:txBody>
                    <a:bodyPr/>
                    <a:lstStyle/>
                    <a:p>
                      <a:r>
                        <a:rPr lang="en-US" sz="1500" dirty="0" smtClean="0"/>
                        <a:t>Parents choose either English</a:t>
                      </a:r>
                      <a:r>
                        <a:rPr lang="en-US" sz="1500" baseline="0" dirty="0" smtClean="0"/>
                        <a:t> or Spanish version</a:t>
                      </a:r>
                      <a:endParaRPr lang="en-US" sz="1500" dirty="0"/>
                    </a:p>
                  </a:txBody>
                  <a:tcPr/>
                </a:tc>
                <a:tc>
                  <a:txBody>
                    <a:bodyPr/>
                    <a:lstStyle/>
                    <a:p>
                      <a:r>
                        <a:rPr lang="en-US" sz="1500" baseline="0" dirty="0" smtClean="0"/>
                        <a:t>Anticipating majority of parents will only speak Spanish but do not want to exclude English speakers</a:t>
                      </a:r>
                      <a:endParaRPr lang="en-US" sz="1500" dirty="0"/>
                    </a:p>
                  </a:txBody>
                  <a:tcPr/>
                </a:tc>
              </a:tr>
              <a:tr h="755429">
                <a:tc>
                  <a:txBody>
                    <a:bodyPr/>
                    <a:lstStyle/>
                    <a:p>
                      <a:r>
                        <a:rPr lang="en-US" sz="1700" dirty="0" smtClean="0"/>
                        <a:t>Perceived Susceptibility</a:t>
                      </a:r>
                      <a:endParaRPr lang="en-US" sz="1700" dirty="0"/>
                    </a:p>
                  </a:txBody>
                  <a:tcPr/>
                </a:tc>
                <a:tc>
                  <a:txBody>
                    <a:bodyPr/>
                    <a:lstStyle/>
                    <a:p>
                      <a:r>
                        <a:rPr kumimoji="0" lang="en-US" sz="1500" kern="1200" dirty="0" smtClean="0">
                          <a:solidFill>
                            <a:schemeClr val="dk1"/>
                          </a:solidFill>
                          <a:effectLst/>
                          <a:latin typeface="+mn-lt"/>
                          <a:ea typeface="+mn-ea"/>
                          <a:cs typeface="+mn-cs"/>
                        </a:rPr>
                        <a:t>Slideshow illustrating importance of HPV vaccine in preventing cervical cancer; demonstrates susceptibility</a:t>
                      </a:r>
                      <a:endParaRPr lang="en-US" sz="1500" dirty="0"/>
                    </a:p>
                  </a:txBody>
                  <a:tcPr/>
                </a:tc>
                <a:tc>
                  <a:txBody>
                    <a:bodyPr/>
                    <a:lstStyle/>
                    <a:p>
                      <a:r>
                        <a:rPr lang="en-US" sz="1500" dirty="0" smtClean="0"/>
                        <a:t>Protection Motivation Theory</a:t>
                      </a:r>
                      <a:endParaRPr lang="en-US" sz="1500" dirty="0"/>
                    </a:p>
                  </a:txBody>
                  <a:tcPr/>
                </a:tc>
              </a:tr>
              <a:tr h="755431">
                <a:tc>
                  <a:txBody>
                    <a:bodyPr/>
                    <a:lstStyle/>
                    <a:p>
                      <a:r>
                        <a:rPr lang="en-US" sz="1700" dirty="0" smtClean="0"/>
                        <a:t>Perceive</a:t>
                      </a:r>
                      <a:r>
                        <a:rPr lang="en-US" sz="1700" baseline="0" dirty="0" smtClean="0"/>
                        <a:t>d Vaccine Efficacy</a:t>
                      </a:r>
                      <a:endParaRPr lang="en-US" sz="1700" dirty="0"/>
                    </a:p>
                  </a:txBody>
                  <a:tcPr/>
                </a:tc>
                <a:tc>
                  <a:txBody>
                    <a:bodyPr/>
                    <a:lstStyle/>
                    <a:p>
                      <a:r>
                        <a:rPr lang="en-US" sz="1500" dirty="0" smtClean="0"/>
                        <a:t>Virtual promotora explains</a:t>
                      </a:r>
                      <a:r>
                        <a:rPr lang="en-US" sz="1500" baseline="0" dirty="0" smtClean="0"/>
                        <a:t> that the vaccine is effective (reinforced later in the program by the doctor)</a:t>
                      </a:r>
                      <a:endParaRPr lang="en-US" sz="15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Protection Motivation Theory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Block &amp; Keller</a:t>
                      </a:r>
                      <a:r>
                        <a:rPr lang="en-US" sz="1500" baseline="0" dirty="0" smtClean="0"/>
                        <a:t> (1995)-increase belief in efficacy of the vaccine</a:t>
                      </a:r>
                      <a:endParaRPr lang="en-US" sz="1500" dirty="0"/>
                    </a:p>
                  </a:txBody>
                  <a:tcPr/>
                </a:tc>
              </a:tr>
              <a:tr h="725214">
                <a:tc>
                  <a:txBody>
                    <a:bodyPr/>
                    <a:lstStyle/>
                    <a:p>
                      <a:r>
                        <a:rPr lang="en-US" sz="1700" dirty="0" smtClean="0"/>
                        <a:t>General Concerns</a:t>
                      </a:r>
                      <a:r>
                        <a:rPr lang="en-US" sz="1700" baseline="0" dirty="0" smtClean="0"/>
                        <a:t>/Barriers to Vaccination</a:t>
                      </a:r>
                      <a:endParaRPr lang="en-US" sz="1700" dirty="0"/>
                    </a:p>
                  </a:txBody>
                  <a:tcPr/>
                </a:tc>
                <a:tc>
                  <a:txBody>
                    <a:bodyPr/>
                    <a:lstStyle/>
                    <a:p>
                      <a:r>
                        <a:rPr lang="en-US" sz="1500" dirty="0" smtClean="0"/>
                        <a:t>Provide set of common concerns addressed with additional information</a:t>
                      </a:r>
                    </a:p>
                  </a:txBody>
                  <a:tcPr/>
                </a:tc>
                <a:tc>
                  <a:txBody>
                    <a:bodyPr/>
                    <a:lstStyle/>
                    <a:p>
                      <a:r>
                        <a:rPr lang="en-US" sz="1500" baseline="0" dirty="0" smtClean="0"/>
                        <a:t>Increase belief in efficacy of the vaccine</a:t>
                      </a:r>
                    </a:p>
                    <a:p>
                      <a:r>
                        <a:rPr lang="en-US" sz="1500" baseline="0" dirty="0" smtClean="0"/>
                        <a:t>Address concerns (Social Cognitive Theory, Theory of Planned Behavior)</a:t>
                      </a:r>
                      <a:endParaRPr lang="en-US" sz="1500" dirty="0"/>
                    </a:p>
                  </a:txBody>
                  <a:tcPr/>
                </a:tc>
              </a:tr>
              <a:tr h="725214">
                <a:tc>
                  <a:txBody>
                    <a:bodyPr/>
                    <a:lstStyle/>
                    <a:p>
                      <a:r>
                        <a:rPr lang="en-US" sz="1700" dirty="0" smtClean="0"/>
                        <a:t>Skill-Related Barriers to Vaccine Completion</a:t>
                      </a:r>
                      <a:endParaRPr lang="en-US" sz="1700" dirty="0"/>
                    </a:p>
                  </a:txBody>
                  <a:tcPr/>
                </a:tc>
                <a:tc>
                  <a:txBody>
                    <a:bodyPr/>
                    <a:lstStyle/>
                    <a:p>
                      <a:r>
                        <a:rPr lang="en-US" sz="1500" dirty="0" smtClean="0"/>
                        <a:t>Present common skill-related barriers to completing vaccine series and</a:t>
                      </a:r>
                      <a:r>
                        <a:rPr lang="en-US" sz="1500" baseline="0" dirty="0" smtClean="0"/>
                        <a:t> ways </a:t>
                      </a:r>
                      <a:r>
                        <a:rPr lang="en-US" sz="1500" dirty="0" smtClean="0"/>
                        <a:t>to overcome them.</a:t>
                      </a:r>
                      <a:endParaRPr lang="en-US" sz="1500" dirty="0"/>
                    </a:p>
                  </a:txBody>
                  <a:tcPr/>
                </a:tc>
                <a:tc>
                  <a:txBody>
                    <a:bodyPr/>
                    <a:lstStyle/>
                    <a:p>
                      <a:r>
                        <a:rPr lang="en-US" sz="1500" dirty="0" smtClean="0"/>
                        <a:t>Stress importance of completing vaccine series and provide information to do so</a:t>
                      </a:r>
                    </a:p>
                  </a:txBody>
                  <a:tcPr/>
                </a:tc>
              </a:tr>
              <a:tr h="759899">
                <a:tc>
                  <a:txBody>
                    <a:bodyPr/>
                    <a:lstStyle/>
                    <a:p>
                      <a:r>
                        <a:rPr lang="en-US" sz="1700" dirty="0" smtClean="0"/>
                        <a:t>Self- Efficacy</a:t>
                      </a:r>
                      <a:endParaRPr lang="en-US" sz="1700" dirty="0"/>
                    </a:p>
                  </a:txBody>
                  <a:tcPr/>
                </a:tc>
                <a:tc>
                  <a:txBody>
                    <a:bodyPr/>
                    <a:lstStyle/>
                    <a:p>
                      <a:r>
                        <a:rPr lang="en-US" sz="1500" dirty="0" smtClean="0"/>
                        <a:t>Testimonials</a:t>
                      </a:r>
                      <a:r>
                        <a:rPr lang="en-US" sz="1500" baseline="0" dirty="0" smtClean="0"/>
                        <a:t> of mothers who have vaccinated their daughters</a:t>
                      </a:r>
                      <a:endParaRPr lang="en-US" sz="1500" dirty="0"/>
                    </a:p>
                  </a:txBody>
                  <a:tcPr/>
                </a:tc>
                <a:tc>
                  <a:txBody>
                    <a:bodyPr/>
                    <a:lstStyle/>
                    <a:p>
                      <a:r>
                        <a:rPr lang="en-US" sz="1500" dirty="0" smtClean="0"/>
                        <a:t>Those low in self-efficacy hear from parents who encountered barriers to vaccination but were able to overcome them</a:t>
                      </a:r>
                    </a:p>
                  </a:txBody>
                  <a:tcPr/>
                </a:tc>
              </a:tr>
            </a:tbl>
          </a:graphicData>
        </a:graphic>
      </p:graphicFrame>
    </p:spTree>
    <p:extLst>
      <p:ext uri="{BB962C8B-B14F-4D97-AF65-F5344CB8AC3E}">
        <p14:creationId xmlns:p14="http://schemas.microsoft.com/office/powerpoint/2010/main" val="3504870400"/>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457200" y="152400"/>
            <a:ext cx="7772400" cy="609600"/>
          </a:xfrm>
          <a:prstGeom prst="rect">
            <a:avLst/>
          </a:prstGeom>
        </p:spPr>
        <p:txBody>
          <a:bodyPr vert="horz" anchor="ctr">
            <a:normAutofit fontScale="70000" lnSpcReduction="20000"/>
          </a:bodyPr>
          <a:lstStyle/>
          <a:p>
            <a:pPr>
              <a:spcBef>
                <a:spcPct val="0"/>
              </a:spcBef>
              <a:defRPr/>
            </a:pPr>
            <a:r>
              <a:rPr lang="en-US" sz="4000" dirty="0"/>
              <a:t>Tailoring: Perceived </a:t>
            </a:r>
            <a:r>
              <a:rPr lang="en-US" sz="4000" dirty="0" smtClean="0"/>
              <a:t>Susceptibility &amp; Vaccine Efficacy</a:t>
            </a:r>
            <a:endParaRPr lang="en-US" sz="4000"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609600"/>
            <a:ext cx="8258003" cy="1653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0599" y="2282855"/>
            <a:ext cx="8272204" cy="103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05525" y="4886325"/>
            <a:ext cx="2837884" cy="188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0"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 y="3429000"/>
            <a:ext cx="2776950" cy="188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57525" y="3914775"/>
            <a:ext cx="2923816"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29390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457200" y="228601"/>
            <a:ext cx="7924800" cy="609600"/>
          </a:xfrm>
          <a:prstGeom prst="rect">
            <a:avLst/>
          </a:prstGeom>
        </p:spPr>
        <p:txBody>
          <a:bodyPr vert="horz" anchor="ctr">
            <a:noAutofit/>
          </a:bodyPr>
          <a:lstStyle/>
          <a:p>
            <a:pPr>
              <a:spcBef>
                <a:spcPct val="0"/>
              </a:spcBef>
              <a:defRPr/>
            </a:pPr>
            <a:r>
              <a:rPr lang="en-US" sz="3600" dirty="0"/>
              <a:t>Tailoring: </a:t>
            </a:r>
            <a:r>
              <a:rPr lang="en-US" sz="3600" dirty="0" smtClean="0"/>
              <a:t>General Concerns &amp; Barriers</a:t>
            </a:r>
            <a:endParaRPr lang="en-US" sz="3600" dirty="0"/>
          </a:p>
        </p:txBody>
      </p:sp>
      <p:pic>
        <p:nvPicPr>
          <p:cNvPr id="205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5275" y="990601"/>
            <a:ext cx="8467725" cy="3333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29137" y="4443413"/>
            <a:ext cx="3344366" cy="2319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8200" y="4464915"/>
            <a:ext cx="3333750" cy="227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18788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457200" y="-152400"/>
            <a:ext cx="7772400" cy="1143000"/>
          </a:xfrm>
          <a:prstGeom prst="rect">
            <a:avLst/>
          </a:prstGeom>
        </p:spPr>
        <p:txBody>
          <a:bodyPr vert="horz" anchor="ctr">
            <a:normAutofit/>
          </a:bodyPr>
          <a:lstStyle/>
          <a:p>
            <a:pPr>
              <a:spcBef>
                <a:spcPct val="0"/>
              </a:spcBef>
              <a:defRPr/>
            </a:pPr>
            <a:r>
              <a:rPr lang="en-US" sz="3600" dirty="0" smtClean="0"/>
              <a:t>Tailoring: Self-Efficacy</a:t>
            </a:r>
            <a:endParaRPr lang="en-US" sz="3600"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349" y="743537"/>
            <a:ext cx="8001000" cy="3796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19200" y="4660700"/>
            <a:ext cx="3000375" cy="206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6800" y="4651175"/>
            <a:ext cx="3028950" cy="207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47266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Arial" pitchFamily="34" charset="0"/>
                <a:cs typeface="Arial" pitchFamily="34" charset="0"/>
              </a:rPr>
              <a:t>Results of Usability Testing</a:t>
            </a:r>
            <a:endParaRPr lang="en-US" dirty="0"/>
          </a:p>
        </p:txBody>
      </p:sp>
      <p:sp>
        <p:nvSpPr>
          <p:cNvPr id="3" name="Content Placeholder 2"/>
          <p:cNvSpPr>
            <a:spLocks noGrp="1"/>
          </p:cNvSpPr>
          <p:nvPr>
            <p:ph idx="1"/>
          </p:nvPr>
        </p:nvSpPr>
        <p:spPr/>
        <p:txBody>
          <a:bodyPr>
            <a:normAutofit/>
          </a:bodyPr>
          <a:lstStyle/>
          <a:p>
            <a:pPr marL="0" indent="0" defTabSz="600029">
              <a:spcBef>
                <a:spcPts val="600"/>
              </a:spcBef>
              <a:spcAft>
                <a:spcPts val="0"/>
              </a:spcAft>
              <a:buNone/>
            </a:pPr>
            <a:r>
              <a:rPr lang="en-US" b="1" dirty="0" smtClean="0">
                <a:latin typeface="Arial" pitchFamily="34" charset="0"/>
                <a:cs typeface="Arial" pitchFamily="34" charset="0"/>
              </a:rPr>
              <a:t>Hispanic </a:t>
            </a:r>
            <a:r>
              <a:rPr lang="en-US" b="1" dirty="0">
                <a:latin typeface="Arial" pitchFamily="34" charset="0"/>
                <a:cs typeface="Arial" pitchFamily="34" charset="0"/>
              </a:rPr>
              <a:t>parents </a:t>
            </a:r>
            <a:r>
              <a:rPr lang="en-US" b="1" dirty="0" smtClean="0">
                <a:latin typeface="Arial" pitchFamily="34" charset="0"/>
                <a:cs typeface="Arial" pitchFamily="34" charset="0"/>
              </a:rPr>
              <a:t>indicated</a:t>
            </a:r>
          </a:p>
          <a:p>
            <a:pPr marL="0" indent="0" defTabSz="600029">
              <a:spcBef>
                <a:spcPts val="600"/>
              </a:spcBef>
              <a:spcAft>
                <a:spcPts val="0"/>
              </a:spcAft>
              <a:buNone/>
            </a:pPr>
            <a:endParaRPr lang="en-US" sz="2800" dirty="0">
              <a:latin typeface="Arial" pitchFamily="34" charset="0"/>
              <a:cs typeface="Arial" pitchFamily="34" charset="0"/>
            </a:endParaRPr>
          </a:p>
          <a:p>
            <a:pPr marL="228600" lvl="1" indent="-228600" defTabSz="600029">
              <a:spcBef>
                <a:spcPts val="600"/>
              </a:spcBef>
              <a:buFont typeface="Arial" pitchFamily="34" charset="0"/>
              <a:buChar char="•"/>
            </a:pPr>
            <a:r>
              <a:rPr lang="en-US" dirty="0">
                <a:latin typeface="Arial" pitchFamily="34" charset="0"/>
                <a:cs typeface="Arial" pitchFamily="34" charset="0"/>
              </a:rPr>
              <a:t>Program was enjoyable and </a:t>
            </a:r>
            <a:r>
              <a:rPr lang="en-US" dirty="0" smtClean="0">
                <a:latin typeface="Arial" pitchFamily="34" charset="0"/>
                <a:cs typeface="Arial" pitchFamily="34" charset="0"/>
              </a:rPr>
              <a:t>engaging</a:t>
            </a:r>
          </a:p>
          <a:p>
            <a:pPr marL="228600" lvl="1" indent="-228600" defTabSz="600029">
              <a:spcBef>
                <a:spcPts val="600"/>
              </a:spcBef>
              <a:buFont typeface="Arial" pitchFamily="34" charset="0"/>
              <a:buChar char="•"/>
            </a:pPr>
            <a:endParaRPr lang="en-US" dirty="0">
              <a:latin typeface="Arial" pitchFamily="34" charset="0"/>
              <a:cs typeface="Arial" pitchFamily="34" charset="0"/>
            </a:endParaRPr>
          </a:p>
          <a:p>
            <a:pPr marL="228600" lvl="1" indent="-228600" defTabSz="600029">
              <a:spcBef>
                <a:spcPts val="600"/>
              </a:spcBef>
              <a:buFont typeface="Arial" pitchFamily="34" charset="0"/>
              <a:buChar char="•"/>
            </a:pPr>
            <a:r>
              <a:rPr lang="en-US" dirty="0">
                <a:latin typeface="Arial" pitchFamily="34" charset="0"/>
                <a:cs typeface="Arial" pitchFamily="34" charset="0"/>
              </a:rPr>
              <a:t>Confidence in </a:t>
            </a:r>
            <a:r>
              <a:rPr lang="en-US" dirty="0" smtClean="0">
                <a:latin typeface="Arial" pitchFamily="34" charset="0"/>
                <a:cs typeface="Arial" pitchFamily="34" charset="0"/>
              </a:rPr>
              <a:t>ability </a:t>
            </a:r>
            <a:r>
              <a:rPr lang="en-US" dirty="0">
                <a:latin typeface="Arial" pitchFamily="34" charset="0"/>
                <a:cs typeface="Arial" pitchFamily="34" charset="0"/>
              </a:rPr>
              <a:t>to use the </a:t>
            </a:r>
            <a:r>
              <a:rPr lang="en-US" dirty="0" smtClean="0">
                <a:latin typeface="Arial" pitchFamily="34" charset="0"/>
                <a:cs typeface="Arial" pitchFamily="34" charset="0"/>
              </a:rPr>
              <a:t>program</a:t>
            </a:r>
          </a:p>
          <a:p>
            <a:pPr marL="228600" lvl="1" indent="-228600" defTabSz="600029">
              <a:spcBef>
                <a:spcPts val="600"/>
              </a:spcBef>
              <a:buFont typeface="Arial" pitchFamily="34" charset="0"/>
              <a:buChar char="•"/>
            </a:pPr>
            <a:endParaRPr lang="en-US" dirty="0">
              <a:latin typeface="Arial" pitchFamily="34" charset="0"/>
              <a:cs typeface="Arial" pitchFamily="34" charset="0"/>
            </a:endParaRPr>
          </a:p>
          <a:p>
            <a:pPr marL="228600" lvl="1" indent="-228600" defTabSz="600029">
              <a:spcBef>
                <a:spcPts val="600"/>
              </a:spcBef>
              <a:buFont typeface="Arial" pitchFamily="34" charset="0"/>
              <a:buChar char="•"/>
            </a:pPr>
            <a:r>
              <a:rPr lang="en-US" dirty="0">
                <a:latin typeface="Arial" pitchFamily="34" charset="0"/>
                <a:cs typeface="Arial" pitchFamily="34" charset="0"/>
              </a:rPr>
              <a:t>Information was appropriate and easy to </a:t>
            </a:r>
            <a:r>
              <a:rPr lang="en-US" dirty="0" smtClean="0">
                <a:latin typeface="Arial" pitchFamily="34" charset="0"/>
                <a:cs typeface="Arial" pitchFamily="34" charset="0"/>
              </a:rPr>
              <a:t>understand</a:t>
            </a:r>
            <a:endParaRPr lang="en-US" sz="2400" dirty="0">
              <a:latin typeface="Arial" pitchFamily="34" charset="0"/>
              <a:cs typeface="Arial" pitchFamily="34" charset="0"/>
            </a:endParaRPr>
          </a:p>
          <a:p>
            <a:endParaRPr lang="en-US"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72275" y="1143000"/>
            <a:ext cx="2133600" cy="2133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6695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t>Developed Training Programs</a:t>
            </a:r>
            <a:br>
              <a:rPr lang="en-US" sz="3600" b="1" dirty="0" smtClean="0"/>
            </a:br>
            <a:r>
              <a:rPr lang="en-US" sz="2700" dirty="0" smtClean="0"/>
              <a:t>Using </a:t>
            </a:r>
            <a:r>
              <a:rPr lang="en-US" sz="2700" dirty="0"/>
              <a:t>Intervention Mapping </a:t>
            </a:r>
            <a:r>
              <a:rPr lang="en-US" sz="2700" dirty="0" smtClean="0"/>
              <a:t>Methods (Step 5)</a:t>
            </a:r>
            <a:r>
              <a:rPr lang="en-US" sz="2700" dirty="0"/>
              <a:t/>
            </a:r>
            <a:br>
              <a:rPr lang="en-US" sz="2700" dirty="0"/>
            </a:br>
            <a:endParaRPr lang="en-US" sz="2700" b="1" dirty="0"/>
          </a:p>
        </p:txBody>
      </p:sp>
      <p:sp>
        <p:nvSpPr>
          <p:cNvPr id="3" name="Content Placeholder 2"/>
          <p:cNvSpPr>
            <a:spLocks noGrp="1"/>
          </p:cNvSpPr>
          <p:nvPr>
            <p:ph sz="half" idx="1"/>
          </p:nvPr>
        </p:nvSpPr>
        <p:spPr>
          <a:xfrm>
            <a:off x="457200" y="1371600"/>
            <a:ext cx="4038600" cy="4952999"/>
          </a:xfrm>
        </p:spPr>
        <p:txBody>
          <a:bodyPr>
            <a:noAutofit/>
          </a:bodyPr>
          <a:lstStyle/>
          <a:p>
            <a:pPr marL="0" indent="0">
              <a:spcBef>
                <a:spcPts val="0"/>
              </a:spcBef>
              <a:buNone/>
            </a:pPr>
            <a:r>
              <a:rPr lang="en-US" sz="2000" b="1" dirty="0" smtClean="0"/>
              <a:t>LHW 2 ½ Day Training Developed &amp; Implemented</a:t>
            </a:r>
          </a:p>
          <a:p>
            <a:pPr marL="0" indent="0">
              <a:spcBef>
                <a:spcPts val="0"/>
              </a:spcBef>
              <a:buNone/>
            </a:pPr>
            <a:endParaRPr lang="en-US" sz="1100" b="1" dirty="0" smtClean="0"/>
          </a:p>
          <a:p>
            <a:pPr marL="514350" indent="-514350">
              <a:spcBef>
                <a:spcPts val="0"/>
              </a:spcBef>
              <a:buAutoNum type="arabicParenR"/>
            </a:pPr>
            <a:r>
              <a:rPr lang="en-US" sz="2000" dirty="0" smtClean="0"/>
              <a:t>Introduction</a:t>
            </a:r>
            <a:r>
              <a:rPr lang="en-US" sz="2000" dirty="0"/>
              <a:t>, </a:t>
            </a:r>
            <a:endParaRPr lang="en-US" sz="2000" dirty="0" smtClean="0"/>
          </a:p>
          <a:p>
            <a:pPr marL="514350" indent="-514350">
              <a:spcBef>
                <a:spcPts val="0"/>
              </a:spcBef>
              <a:buAutoNum type="arabicParenR"/>
            </a:pPr>
            <a:r>
              <a:rPr lang="en-US" sz="2000" dirty="0" smtClean="0"/>
              <a:t>Study Objectives, </a:t>
            </a:r>
          </a:p>
          <a:p>
            <a:pPr marL="514350" indent="-514350">
              <a:spcBef>
                <a:spcPts val="0"/>
              </a:spcBef>
              <a:buAutoNum type="arabicParenR"/>
            </a:pPr>
            <a:r>
              <a:rPr lang="en-US" sz="2000" dirty="0" smtClean="0"/>
              <a:t>Study Protocols</a:t>
            </a:r>
            <a:r>
              <a:rPr lang="en-US" sz="2000" dirty="0"/>
              <a:t>, </a:t>
            </a:r>
            <a:endParaRPr lang="en-US" sz="2000" dirty="0" smtClean="0"/>
          </a:p>
          <a:p>
            <a:pPr marL="514350" indent="-514350">
              <a:spcBef>
                <a:spcPts val="0"/>
              </a:spcBef>
              <a:buAutoNum type="arabicParenR"/>
            </a:pPr>
            <a:r>
              <a:rPr lang="en-US" sz="2000" dirty="0" smtClean="0"/>
              <a:t>HPV </a:t>
            </a:r>
            <a:r>
              <a:rPr lang="en-US" sz="2000" dirty="0"/>
              <a:t>&amp; Cervical Cancer</a:t>
            </a:r>
            <a:r>
              <a:rPr lang="en-US" sz="2000" dirty="0" smtClean="0"/>
              <a:t>,</a:t>
            </a:r>
          </a:p>
          <a:p>
            <a:pPr marL="514350" indent="-514350">
              <a:spcBef>
                <a:spcPts val="0"/>
              </a:spcBef>
              <a:buAutoNum type="arabicParenR"/>
            </a:pPr>
            <a:r>
              <a:rPr lang="en-US" sz="2000" dirty="0" smtClean="0"/>
              <a:t>HPV </a:t>
            </a:r>
            <a:r>
              <a:rPr lang="en-US" sz="2000" dirty="0"/>
              <a:t>vaccine, </a:t>
            </a:r>
            <a:endParaRPr lang="en-US" sz="2000" dirty="0" smtClean="0"/>
          </a:p>
          <a:p>
            <a:pPr marL="514350" indent="-514350">
              <a:spcBef>
                <a:spcPts val="0"/>
              </a:spcBef>
              <a:buAutoNum type="arabicParenR"/>
            </a:pPr>
            <a:r>
              <a:rPr lang="en-US" sz="2000" dirty="0" smtClean="0"/>
              <a:t>Study </a:t>
            </a:r>
            <a:r>
              <a:rPr lang="en-US" sz="2000" dirty="0"/>
              <a:t>Design and </a:t>
            </a:r>
            <a:r>
              <a:rPr lang="en-US" sz="2000" dirty="0" smtClean="0"/>
              <a:t>LHWs</a:t>
            </a:r>
            <a:r>
              <a:rPr lang="en-US" sz="2000" dirty="0"/>
              <a:t>’ Roles</a:t>
            </a:r>
            <a:r>
              <a:rPr lang="en-US" sz="2000" dirty="0" smtClean="0"/>
              <a:t>,</a:t>
            </a:r>
          </a:p>
          <a:p>
            <a:pPr marL="514350" indent="-514350">
              <a:spcBef>
                <a:spcPts val="0"/>
              </a:spcBef>
              <a:buAutoNum type="arabicParenR"/>
            </a:pPr>
            <a:r>
              <a:rPr lang="en-US" sz="2000" dirty="0" smtClean="0"/>
              <a:t>Overview </a:t>
            </a:r>
            <a:r>
              <a:rPr lang="en-US" sz="2000" dirty="0"/>
              <a:t>of Intervention </a:t>
            </a:r>
            <a:r>
              <a:rPr lang="en-US" sz="2000" dirty="0" smtClean="0"/>
              <a:t>Materials</a:t>
            </a:r>
            <a:r>
              <a:rPr lang="en-US" sz="2000" dirty="0"/>
              <a:t>, </a:t>
            </a:r>
            <a:endParaRPr lang="en-US" sz="2000" dirty="0" smtClean="0"/>
          </a:p>
          <a:p>
            <a:pPr marL="514350" indent="-514350">
              <a:spcBef>
                <a:spcPts val="0"/>
              </a:spcBef>
              <a:buAutoNum type="arabicParenR"/>
            </a:pPr>
            <a:r>
              <a:rPr lang="en-US" sz="2000" dirty="0" smtClean="0"/>
              <a:t>Forms</a:t>
            </a:r>
          </a:p>
          <a:p>
            <a:pPr marL="514350" indent="-514350">
              <a:spcBef>
                <a:spcPts val="0"/>
              </a:spcBef>
              <a:buAutoNum type="arabicParenR"/>
            </a:pPr>
            <a:r>
              <a:rPr lang="en-US" sz="2000" dirty="0" smtClean="0"/>
              <a:t>iPad practice</a:t>
            </a:r>
          </a:p>
          <a:p>
            <a:pPr marL="514350" indent="-514350">
              <a:spcBef>
                <a:spcPts val="0"/>
              </a:spcBef>
              <a:buAutoNum type="arabicParenR"/>
            </a:pPr>
            <a:r>
              <a:rPr lang="en-US" sz="2000" dirty="0" smtClean="0"/>
              <a:t>Fotonovela practice</a:t>
            </a:r>
          </a:p>
          <a:p>
            <a:pPr marL="514350" indent="-514350">
              <a:spcBef>
                <a:spcPts val="0"/>
              </a:spcBef>
              <a:buAutoNum type="arabicParenR"/>
            </a:pPr>
            <a:r>
              <a:rPr lang="en-US" sz="2000" dirty="0" smtClean="0"/>
              <a:t> Q &amp;A sessions</a:t>
            </a:r>
            <a:endParaRPr lang="en-US" sz="2000" dirty="0"/>
          </a:p>
        </p:txBody>
      </p:sp>
      <p:sp>
        <p:nvSpPr>
          <p:cNvPr id="4" name="Content Placeholder 3"/>
          <p:cNvSpPr>
            <a:spLocks noGrp="1"/>
          </p:cNvSpPr>
          <p:nvPr>
            <p:ph sz="half" idx="2"/>
          </p:nvPr>
        </p:nvSpPr>
        <p:spPr>
          <a:xfrm>
            <a:off x="4495800" y="1295400"/>
            <a:ext cx="4267200" cy="4983163"/>
          </a:xfrm>
        </p:spPr>
        <p:txBody>
          <a:bodyPr>
            <a:noAutofit/>
          </a:bodyPr>
          <a:lstStyle/>
          <a:p>
            <a:pPr marL="0" indent="0">
              <a:buNone/>
            </a:pPr>
            <a:r>
              <a:rPr lang="en-US" sz="2000" b="1" dirty="0" smtClean="0"/>
              <a:t>Data Collectors (DC) 2 Day* </a:t>
            </a:r>
            <a:r>
              <a:rPr lang="en-US" sz="2000" b="1" dirty="0"/>
              <a:t>Training </a:t>
            </a:r>
            <a:r>
              <a:rPr lang="en-US" sz="2000" b="1" dirty="0" smtClean="0"/>
              <a:t>Developed &amp; Implemented</a:t>
            </a:r>
            <a:endParaRPr lang="en-US" sz="2000" b="1" dirty="0"/>
          </a:p>
          <a:p>
            <a:pPr marL="0" indent="0">
              <a:buNone/>
            </a:pPr>
            <a:endParaRPr lang="en-US" sz="1100" dirty="0"/>
          </a:p>
          <a:p>
            <a:pPr marL="514350" indent="-514350">
              <a:spcBef>
                <a:spcPts val="0"/>
              </a:spcBef>
              <a:buFont typeface="+mj-lt"/>
              <a:buAutoNum type="arabicParenR"/>
            </a:pPr>
            <a:r>
              <a:rPr lang="en-US" sz="2000" dirty="0" smtClean="0"/>
              <a:t>Introduction</a:t>
            </a:r>
          </a:p>
          <a:p>
            <a:pPr marL="514350" indent="-514350">
              <a:spcBef>
                <a:spcPts val="0"/>
              </a:spcBef>
              <a:buFont typeface="+mj-lt"/>
              <a:buAutoNum type="arabicParenR"/>
            </a:pPr>
            <a:r>
              <a:rPr lang="en-US" sz="2000" dirty="0" smtClean="0"/>
              <a:t>Study Objectives</a:t>
            </a:r>
          </a:p>
          <a:p>
            <a:pPr marL="514350" indent="-514350">
              <a:spcBef>
                <a:spcPts val="0"/>
              </a:spcBef>
              <a:buFont typeface="+mj-lt"/>
              <a:buAutoNum type="arabicParenR"/>
            </a:pPr>
            <a:r>
              <a:rPr lang="en-US" sz="2000" dirty="0" smtClean="0"/>
              <a:t>Cervical Cancer &amp; Statistics</a:t>
            </a:r>
          </a:p>
          <a:p>
            <a:pPr marL="514350" indent="-514350">
              <a:spcBef>
                <a:spcPts val="0"/>
              </a:spcBef>
              <a:buFont typeface="+mj-lt"/>
              <a:buAutoNum type="arabicParenR"/>
            </a:pPr>
            <a:r>
              <a:rPr lang="en-US" sz="2000" dirty="0" smtClean="0"/>
              <a:t>HPV </a:t>
            </a:r>
          </a:p>
          <a:p>
            <a:pPr marL="514350" indent="-514350">
              <a:spcBef>
                <a:spcPts val="0"/>
              </a:spcBef>
              <a:buFont typeface="+mj-lt"/>
              <a:buAutoNum type="arabicParenR"/>
            </a:pPr>
            <a:r>
              <a:rPr lang="en-US" sz="2000" dirty="0" smtClean="0"/>
              <a:t>HPV vaccine</a:t>
            </a:r>
          </a:p>
          <a:p>
            <a:pPr marL="514350" indent="-514350">
              <a:spcBef>
                <a:spcPts val="0"/>
              </a:spcBef>
              <a:buFont typeface="+mj-lt"/>
              <a:buAutoNum type="arabicParenR"/>
            </a:pPr>
            <a:r>
              <a:rPr lang="en-US" sz="2000" dirty="0" smtClean="0"/>
              <a:t>Study Design</a:t>
            </a:r>
          </a:p>
          <a:p>
            <a:pPr marL="514350" indent="-514350">
              <a:spcBef>
                <a:spcPts val="0"/>
              </a:spcBef>
              <a:buFont typeface="+mj-lt"/>
              <a:buAutoNum type="arabicParenR"/>
            </a:pPr>
            <a:r>
              <a:rPr lang="en-US" sz="2000" dirty="0" smtClean="0"/>
              <a:t>Overview of </a:t>
            </a:r>
            <a:r>
              <a:rPr lang="en-US" sz="2000" dirty="0"/>
              <a:t>i</a:t>
            </a:r>
            <a:r>
              <a:rPr lang="en-US" sz="2000" dirty="0" smtClean="0"/>
              <a:t>ntervention materials</a:t>
            </a:r>
          </a:p>
          <a:p>
            <a:pPr marL="514350" indent="-514350">
              <a:spcBef>
                <a:spcPts val="0"/>
              </a:spcBef>
              <a:buFont typeface="+mj-lt"/>
              <a:buAutoNum type="arabicParenR"/>
            </a:pPr>
            <a:r>
              <a:rPr lang="en-US" sz="2000" dirty="0" smtClean="0"/>
              <a:t>Protocols</a:t>
            </a:r>
          </a:p>
          <a:p>
            <a:pPr marL="514350" indent="-514350">
              <a:spcBef>
                <a:spcPts val="0"/>
              </a:spcBef>
              <a:buFont typeface="+mj-lt"/>
              <a:buAutoNum type="arabicParenR"/>
            </a:pPr>
            <a:r>
              <a:rPr lang="en-US" sz="2000" dirty="0" smtClean="0"/>
              <a:t>Forms</a:t>
            </a:r>
          </a:p>
          <a:p>
            <a:pPr marL="514350" indent="-514350">
              <a:spcBef>
                <a:spcPts val="0"/>
              </a:spcBef>
              <a:buFont typeface="+mj-lt"/>
              <a:buAutoNum type="arabicParenR"/>
            </a:pPr>
            <a:r>
              <a:rPr lang="en-US" sz="2000" dirty="0" smtClean="0"/>
              <a:t>DCs’ roles &amp; responsibilities’</a:t>
            </a:r>
          </a:p>
          <a:p>
            <a:pPr marL="514350" indent="-514350">
              <a:spcBef>
                <a:spcPts val="0"/>
              </a:spcBef>
              <a:buFont typeface="+mj-lt"/>
              <a:buAutoNum type="arabicParenR"/>
            </a:pPr>
            <a:r>
              <a:rPr lang="en-US" sz="2000" dirty="0" smtClean="0"/>
              <a:t>DC Manual &amp; Forms</a:t>
            </a:r>
          </a:p>
          <a:p>
            <a:pPr marL="514350" indent="-514350">
              <a:spcBef>
                <a:spcPts val="0"/>
              </a:spcBef>
              <a:buFont typeface="+mj-lt"/>
              <a:buAutoNum type="arabicParenR"/>
            </a:pPr>
            <a:r>
              <a:rPr lang="en-US" sz="2000" dirty="0" smtClean="0"/>
              <a:t>Gift Card protocol</a:t>
            </a:r>
          </a:p>
          <a:p>
            <a:pPr marL="514350" indent="-514350">
              <a:spcBef>
                <a:spcPts val="0"/>
              </a:spcBef>
              <a:buFont typeface="+mj-lt"/>
              <a:buAutoNum type="arabicParenR"/>
            </a:pPr>
            <a:r>
              <a:rPr lang="en-US" sz="2000" dirty="0" smtClean="0"/>
              <a:t>Survey</a:t>
            </a:r>
          </a:p>
          <a:p>
            <a:pPr marL="0" indent="0">
              <a:buNone/>
            </a:pPr>
            <a:r>
              <a:rPr lang="en-US" sz="1600" dirty="0" smtClean="0"/>
              <a:t>* </a:t>
            </a:r>
            <a:r>
              <a:rPr lang="en-US" sz="1600" i="1" dirty="0" smtClean="0"/>
              <a:t>4- half day training sessions</a:t>
            </a:r>
            <a:endParaRPr lang="en-US" sz="1600" i="1" dirty="0"/>
          </a:p>
        </p:txBody>
      </p:sp>
    </p:spTree>
    <p:extLst>
      <p:ext uri="{BB962C8B-B14F-4D97-AF65-F5344CB8AC3E}">
        <p14:creationId xmlns:p14="http://schemas.microsoft.com/office/powerpoint/2010/main" val="1203788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dirty="0" smtClean="0"/>
              <a:t>Evaluation Design</a:t>
            </a:r>
            <a:br>
              <a:rPr lang="en-US" dirty="0" smtClean="0"/>
            </a:br>
            <a:r>
              <a:rPr lang="en-US" dirty="0" smtClean="0"/>
              <a:t>Group rendomized Intervention Trial</a:t>
            </a:r>
            <a:endParaRPr lang="en-US" dirty="0"/>
          </a:p>
        </p:txBody>
      </p:sp>
      <p:sp>
        <p:nvSpPr>
          <p:cNvPr id="3" name="Content Placeholder 2"/>
          <p:cNvSpPr>
            <a:spLocks noGrp="1"/>
          </p:cNvSpPr>
          <p:nvPr>
            <p:ph idx="1"/>
          </p:nvPr>
        </p:nvSpPr>
        <p:spPr>
          <a:xfrm>
            <a:off x="228600" y="1524000"/>
            <a:ext cx="8229600" cy="4525963"/>
          </a:xfrm>
        </p:spPr>
        <p:txBody>
          <a:bodyPr>
            <a:normAutofit/>
          </a:bodyPr>
          <a:lstStyle/>
          <a:p>
            <a:pPr marL="0" indent="0">
              <a:spcBef>
                <a:spcPts val="0"/>
              </a:spcBef>
              <a:buNone/>
            </a:pPr>
            <a:endParaRPr lang="en-US" sz="2000" dirty="0" smtClean="0"/>
          </a:p>
          <a:p>
            <a:pPr marL="228600" indent="-228600">
              <a:spcBef>
                <a:spcPts val="0"/>
              </a:spcBef>
              <a:buAutoNum type="arabicParenR"/>
            </a:pPr>
            <a:r>
              <a:rPr lang="en-US" sz="2000" dirty="0" smtClean="0"/>
              <a:t>Baseline: Data </a:t>
            </a:r>
            <a:r>
              <a:rPr lang="en-US" sz="2000" dirty="0"/>
              <a:t>collectors </a:t>
            </a:r>
            <a:endParaRPr lang="en-US" sz="2000" dirty="0" smtClean="0"/>
          </a:p>
          <a:p>
            <a:pPr marL="0" indent="0">
              <a:spcBef>
                <a:spcPts val="0"/>
              </a:spcBef>
              <a:buNone/>
            </a:pPr>
            <a:r>
              <a:rPr lang="en-US" sz="2000" dirty="0" smtClean="0"/>
              <a:t> recruit, consent &amp; conduct </a:t>
            </a:r>
          </a:p>
          <a:p>
            <a:pPr marL="0" indent="0">
              <a:spcBef>
                <a:spcPts val="0"/>
              </a:spcBef>
              <a:buNone/>
            </a:pPr>
            <a:r>
              <a:rPr lang="en-US" sz="2000" dirty="0" smtClean="0"/>
              <a:t>face-to-face computer-assisted </a:t>
            </a:r>
          </a:p>
          <a:p>
            <a:pPr marL="0" indent="0">
              <a:spcBef>
                <a:spcPts val="0"/>
              </a:spcBef>
              <a:buNone/>
            </a:pPr>
            <a:r>
              <a:rPr lang="en-US" sz="2000" dirty="0" smtClean="0"/>
              <a:t>interviews with parents </a:t>
            </a:r>
          </a:p>
          <a:p>
            <a:pPr marL="0" indent="0">
              <a:spcBef>
                <a:spcPts val="0"/>
              </a:spcBef>
              <a:buNone/>
            </a:pPr>
            <a:r>
              <a:rPr lang="en-US" sz="2000" dirty="0" smtClean="0"/>
              <a:t>in clinic waiting </a:t>
            </a:r>
            <a:r>
              <a:rPr lang="en-US" sz="2000" dirty="0"/>
              <a:t>rooms </a:t>
            </a:r>
            <a:r>
              <a:rPr lang="en-US" sz="2000" dirty="0" smtClean="0"/>
              <a:t> </a:t>
            </a:r>
          </a:p>
          <a:p>
            <a:pPr marL="0" indent="0">
              <a:spcBef>
                <a:spcPts val="0"/>
              </a:spcBef>
              <a:buNone/>
            </a:pPr>
            <a:endParaRPr lang="en-US" sz="2000" dirty="0" smtClean="0">
              <a:solidFill>
                <a:srgbClr val="FF0000"/>
              </a:solidFill>
            </a:endParaRPr>
          </a:p>
          <a:p>
            <a:pPr marL="0" indent="0">
              <a:spcBef>
                <a:spcPts val="0"/>
              </a:spcBef>
              <a:buNone/>
            </a:pPr>
            <a:r>
              <a:rPr lang="en-US" sz="2000" dirty="0" smtClean="0">
                <a:solidFill>
                  <a:srgbClr val="FF0000"/>
                </a:solidFill>
              </a:rPr>
              <a:t>2) LHWs deliver intervention in </a:t>
            </a:r>
          </a:p>
          <a:p>
            <a:pPr marL="0" indent="0">
              <a:spcBef>
                <a:spcPts val="0"/>
              </a:spcBef>
              <a:buNone/>
            </a:pPr>
            <a:r>
              <a:rPr lang="en-US" sz="2000" dirty="0" smtClean="0">
                <a:solidFill>
                  <a:srgbClr val="FF0000"/>
                </a:solidFill>
              </a:rPr>
              <a:t>Intervention clinic sites]</a:t>
            </a:r>
            <a:endParaRPr lang="en-US" sz="2000" dirty="0">
              <a:solidFill>
                <a:srgbClr val="FF0000"/>
              </a:solidFill>
            </a:endParaRPr>
          </a:p>
          <a:p>
            <a:pPr marL="0" indent="0">
              <a:spcBef>
                <a:spcPts val="0"/>
              </a:spcBef>
              <a:buNone/>
            </a:pPr>
            <a:endParaRPr lang="en-US" sz="2000" dirty="0" smtClean="0"/>
          </a:p>
          <a:p>
            <a:pPr marL="0" indent="0">
              <a:spcBef>
                <a:spcPts val="0"/>
              </a:spcBef>
              <a:buNone/>
            </a:pPr>
            <a:r>
              <a:rPr lang="en-US" sz="2000" dirty="0" smtClean="0"/>
              <a:t>3) Follow-up: Data collectors </a:t>
            </a:r>
          </a:p>
          <a:p>
            <a:pPr marL="0" indent="0">
              <a:spcBef>
                <a:spcPts val="0"/>
              </a:spcBef>
              <a:buNone/>
            </a:pPr>
            <a:r>
              <a:rPr lang="en-US" sz="2000" dirty="0"/>
              <a:t> </a:t>
            </a:r>
            <a:r>
              <a:rPr lang="en-US" sz="2000" dirty="0" smtClean="0"/>
              <a:t>conduct 6 month follow-up by</a:t>
            </a:r>
          </a:p>
          <a:p>
            <a:pPr marL="0" indent="0">
              <a:spcBef>
                <a:spcPts val="0"/>
              </a:spcBef>
              <a:buNone/>
            </a:pPr>
            <a:r>
              <a:rPr lang="en-US" sz="2000" dirty="0" smtClean="0"/>
              <a:t> telephone plus clinc record </a:t>
            </a:r>
          </a:p>
          <a:p>
            <a:pPr marL="0" indent="0">
              <a:spcBef>
                <a:spcPts val="0"/>
              </a:spcBef>
              <a:buNone/>
            </a:pPr>
            <a:r>
              <a:rPr lang="en-US" sz="2000" dirty="0" smtClean="0"/>
              <a:t> validation</a:t>
            </a:r>
            <a:endParaRPr lang="en-US" sz="2000"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09999" y="1219200"/>
            <a:ext cx="5112173"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3974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08038"/>
          </a:xfrm>
        </p:spPr>
        <p:txBody>
          <a:bodyPr>
            <a:normAutofit/>
          </a:bodyPr>
          <a:lstStyle/>
          <a:p>
            <a:r>
              <a:rPr lang="en-US" sz="4000" dirty="0" smtClean="0"/>
              <a:t>Future directions</a:t>
            </a:r>
            <a:endParaRPr lang="en-US" sz="4000" dirty="0"/>
          </a:p>
        </p:txBody>
      </p:sp>
      <p:sp>
        <p:nvSpPr>
          <p:cNvPr id="3" name="Content Placeholder 2"/>
          <p:cNvSpPr>
            <a:spLocks noGrp="1"/>
          </p:cNvSpPr>
          <p:nvPr>
            <p:ph idx="1"/>
          </p:nvPr>
        </p:nvSpPr>
        <p:spPr>
          <a:xfrm>
            <a:off x="457200" y="1524000"/>
            <a:ext cx="8229600" cy="3200400"/>
          </a:xfrm>
        </p:spPr>
        <p:txBody>
          <a:bodyPr>
            <a:normAutofit/>
          </a:bodyPr>
          <a:lstStyle/>
          <a:p>
            <a:pPr marL="0" indent="0">
              <a:buNone/>
            </a:pPr>
            <a:r>
              <a:rPr lang="en-US" sz="2800" b="1" dirty="0" smtClean="0"/>
              <a:t>To determine the effectiveness of a stepped down intervention using the tailored multimedia intervention in clinics. </a:t>
            </a:r>
            <a:r>
              <a:rPr lang="en-US" sz="2800" dirty="0" smtClean="0"/>
              <a:t>Assess the effectiveness and cost effectiveness of a clinic only intervention (tailored multimedia program on iPads; no lay health workers) on vaccination initiation among age eligible boys and girls. </a:t>
            </a:r>
            <a:endParaRPr lang="en-US" sz="3600" dirty="0"/>
          </a:p>
        </p:txBody>
      </p:sp>
    </p:spTree>
    <p:extLst>
      <p:ext uri="{BB962C8B-B14F-4D97-AF65-F5344CB8AC3E}">
        <p14:creationId xmlns:p14="http://schemas.microsoft.com/office/powerpoint/2010/main" val="15413940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08038"/>
          </a:xfrm>
        </p:spPr>
        <p:txBody>
          <a:bodyPr>
            <a:normAutofit/>
          </a:bodyPr>
          <a:lstStyle/>
          <a:p>
            <a:r>
              <a:rPr lang="en-US" sz="4000" dirty="0" smtClean="0"/>
              <a:t>Future Directions</a:t>
            </a:r>
            <a:endParaRPr lang="en-US" sz="4000" dirty="0"/>
          </a:p>
        </p:txBody>
      </p:sp>
      <p:sp>
        <p:nvSpPr>
          <p:cNvPr id="3" name="Content Placeholder 2"/>
          <p:cNvSpPr>
            <a:spLocks noGrp="1"/>
          </p:cNvSpPr>
          <p:nvPr>
            <p:ph idx="1"/>
          </p:nvPr>
        </p:nvSpPr>
        <p:spPr>
          <a:xfrm>
            <a:off x="457200" y="1143000"/>
            <a:ext cx="7924800" cy="3352800"/>
          </a:xfrm>
        </p:spPr>
        <p:txBody>
          <a:bodyPr>
            <a:normAutofit fontScale="62500" lnSpcReduction="20000"/>
          </a:bodyPr>
          <a:lstStyle/>
          <a:p>
            <a:endParaRPr lang="en-US" sz="4300" b="1" dirty="0" smtClean="0"/>
          </a:p>
          <a:p>
            <a:pPr marL="0" indent="0">
              <a:buNone/>
            </a:pPr>
            <a:r>
              <a:rPr lang="en-US" sz="4300" b="1" dirty="0" smtClean="0"/>
              <a:t>Assess the </a:t>
            </a:r>
            <a:r>
              <a:rPr lang="en-US" sz="4300" b="1" dirty="0"/>
              <a:t>effectiveness and cost effectiveness of parental text message reminders on increasing HPV vaccination. </a:t>
            </a:r>
            <a:endParaRPr lang="en-US" sz="4300" dirty="0"/>
          </a:p>
          <a:p>
            <a:pPr marL="568325" indent="-222250">
              <a:buClr>
                <a:schemeClr val="tx2">
                  <a:lumMod val="75000"/>
                </a:schemeClr>
              </a:buClr>
              <a:buFont typeface="Wingdings" pitchFamily="2" charset="2"/>
              <a:buChar char="q"/>
            </a:pPr>
            <a:r>
              <a:rPr lang="en-US" sz="4300" dirty="0" smtClean="0"/>
              <a:t> Develop and test parental text messages designed to increase HPV vaccination completion among daughters who have initiated vaccination and to encourage initiation among daughters who have not. </a:t>
            </a:r>
          </a:p>
          <a:p>
            <a:pPr marL="346075" indent="0">
              <a:buClr>
                <a:schemeClr val="tx2">
                  <a:lumMod val="75000"/>
                </a:schemeClr>
              </a:buClr>
              <a:buNone/>
            </a:pPr>
            <a:endParaRPr lang="en-US" sz="8000" dirty="0" smtClean="0"/>
          </a:p>
        </p:txBody>
      </p:sp>
    </p:spTree>
    <p:extLst>
      <p:ext uri="{BB962C8B-B14F-4D97-AF65-F5344CB8AC3E}">
        <p14:creationId xmlns:p14="http://schemas.microsoft.com/office/powerpoint/2010/main" val="12640483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08038"/>
          </a:xfrm>
        </p:spPr>
        <p:txBody>
          <a:bodyPr>
            <a:normAutofit/>
          </a:bodyPr>
          <a:lstStyle/>
          <a:p>
            <a:r>
              <a:rPr lang="en-US" sz="4000" dirty="0" smtClean="0"/>
              <a:t>Future directions</a:t>
            </a:r>
            <a:endParaRPr lang="en-US" sz="4000" dirty="0"/>
          </a:p>
        </p:txBody>
      </p:sp>
      <p:sp>
        <p:nvSpPr>
          <p:cNvPr id="3" name="Content Placeholder 2"/>
          <p:cNvSpPr>
            <a:spLocks noGrp="1"/>
          </p:cNvSpPr>
          <p:nvPr>
            <p:ph idx="1"/>
          </p:nvPr>
        </p:nvSpPr>
        <p:spPr>
          <a:xfrm>
            <a:off x="457200" y="1219200"/>
            <a:ext cx="8382000" cy="5334000"/>
          </a:xfrm>
        </p:spPr>
        <p:txBody>
          <a:bodyPr>
            <a:normAutofit lnSpcReduction="10000"/>
          </a:bodyPr>
          <a:lstStyle/>
          <a:p>
            <a:r>
              <a:rPr lang="en-US" sz="2400" dirty="0" smtClean="0"/>
              <a:t>The </a:t>
            </a:r>
            <a:r>
              <a:rPr lang="en-US" sz="2400" dirty="0"/>
              <a:t>proposed study will explore </a:t>
            </a:r>
            <a:r>
              <a:rPr lang="en-US" sz="2400" dirty="0" smtClean="0"/>
              <a:t>linguistic </a:t>
            </a:r>
            <a:r>
              <a:rPr lang="en-US" sz="2400" dirty="0"/>
              <a:t>agency assignment and level of detail</a:t>
            </a:r>
            <a:r>
              <a:rPr lang="en-US" sz="2400" dirty="0" smtClean="0"/>
              <a:t> </a:t>
            </a:r>
          </a:p>
          <a:p>
            <a:endParaRPr lang="en-US" sz="2400" dirty="0" smtClean="0"/>
          </a:p>
          <a:p>
            <a:r>
              <a:rPr lang="en-US" sz="2400" dirty="0" smtClean="0"/>
              <a:t>Agency assignments entail </a:t>
            </a:r>
            <a:r>
              <a:rPr lang="en-US" sz="2400" dirty="0"/>
              <a:t>different attributions of responsibility that can affect health message </a:t>
            </a:r>
            <a:r>
              <a:rPr lang="en-US" sz="2400" dirty="0" smtClean="0"/>
              <a:t>persuasiveness.</a:t>
            </a:r>
          </a:p>
          <a:p>
            <a:pPr lvl="1"/>
            <a:r>
              <a:rPr lang="en-US" sz="2400" dirty="0"/>
              <a:t>Different versions of a pamphlet describing the H1N1 influenza virus that consistently framed viral transmission in terms of human agency (e.g., thousands of people may contract H1N1) or virus agency (H1N1 may infect thousands of people).  </a:t>
            </a:r>
          </a:p>
          <a:p>
            <a:pPr lvl="1"/>
            <a:r>
              <a:rPr lang="en-US" sz="2400" dirty="0" smtClean="0"/>
              <a:t>Assignment </a:t>
            </a:r>
            <a:r>
              <a:rPr lang="en-US" sz="2400" dirty="0"/>
              <a:t>of agency to the virus significantly increased perceptions of threat severity, personal susceptibility, and vaccination intentions relative to human agency assignment. </a:t>
            </a:r>
            <a:endParaRPr lang="en-US" sz="2400" b="1" dirty="0" smtClean="0"/>
          </a:p>
        </p:txBody>
      </p:sp>
    </p:spTree>
    <p:extLst>
      <p:ext uri="{BB962C8B-B14F-4D97-AF65-F5344CB8AC3E}">
        <p14:creationId xmlns:p14="http://schemas.microsoft.com/office/powerpoint/2010/main" val="1043017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lnSpcReduction="10000"/>
          </a:bodyPr>
          <a:lstStyle/>
          <a:p>
            <a:pPr marL="457200" indent="-457200">
              <a:spcBef>
                <a:spcPts val="600"/>
              </a:spcBef>
              <a:spcAft>
                <a:spcPts val="600"/>
              </a:spcAft>
              <a:buFont typeface="Wingdings" pitchFamily="2" charset="2"/>
              <a:buChar char="§"/>
            </a:pPr>
            <a:r>
              <a:rPr lang="en-US" dirty="0" smtClean="0"/>
              <a:t>Effectiveness </a:t>
            </a:r>
            <a:r>
              <a:rPr lang="en-US" dirty="0"/>
              <a:t>and cost-effectiveness of the interventions will be evaluated in “real world </a:t>
            </a:r>
            <a:r>
              <a:rPr lang="en-US" dirty="0" smtClean="0"/>
              <a:t>setting”</a:t>
            </a:r>
            <a:endParaRPr lang="en-US" dirty="0"/>
          </a:p>
          <a:p>
            <a:pPr marL="457200" indent="-457200">
              <a:spcBef>
                <a:spcPts val="600"/>
              </a:spcBef>
              <a:spcAft>
                <a:spcPts val="600"/>
              </a:spcAft>
              <a:buFont typeface="Wingdings" pitchFamily="2" charset="2"/>
              <a:buChar char="§"/>
            </a:pPr>
            <a:r>
              <a:rPr lang="en-US" dirty="0"/>
              <a:t>Findings will guide future </a:t>
            </a:r>
            <a:r>
              <a:rPr lang="en-US" dirty="0" smtClean="0"/>
              <a:t>work expanding </a:t>
            </a:r>
            <a:r>
              <a:rPr lang="en-US" dirty="0"/>
              <a:t>the intervention to </a:t>
            </a:r>
            <a:r>
              <a:rPr lang="en-US" dirty="0" smtClean="0"/>
              <a:t>new </a:t>
            </a:r>
            <a:r>
              <a:rPr lang="en-US" dirty="0"/>
              <a:t>population groups (e.g., boys, young adults, other ethnic groups) and testing new delivery models (e.g., stand along iPad without LHW </a:t>
            </a:r>
            <a:r>
              <a:rPr lang="en-US" dirty="0" smtClean="0"/>
              <a:t>facilitation creating a potential for widespread dissemination)</a:t>
            </a:r>
            <a:endParaRPr lang="en-US" dirty="0"/>
          </a:p>
        </p:txBody>
      </p:sp>
    </p:spTree>
    <p:extLst>
      <p:ext uri="{BB962C8B-B14F-4D97-AF65-F5344CB8AC3E}">
        <p14:creationId xmlns:p14="http://schemas.microsoft.com/office/powerpoint/2010/main" val="28648512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209800"/>
            <a:ext cx="8153400" cy="1905000"/>
          </a:xfrm>
        </p:spPr>
        <p:txBody>
          <a:bodyPr>
            <a:normAutofit/>
          </a:bodyPr>
          <a:lstStyle/>
          <a:p>
            <a:pPr algn="ctr">
              <a:buNone/>
            </a:pPr>
            <a:r>
              <a:rPr lang="en-US" sz="6000" dirty="0" smtClean="0"/>
              <a:t>Questions?</a:t>
            </a:r>
            <a:endParaRPr lang="en-US" sz="6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4049</TotalTime>
  <Words>2019</Words>
  <Application>Microsoft Office PowerPoint</Application>
  <PresentationFormat>On-screen Show (4:3)</PresentationFormat>
  <Paragraphs>328</Paragraphs>
  <Slides>25</Slides>
  <Notes>25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Research Team</vt:lpstr>
      <vt:lpstr>Background</vt:lpstr>
      <vt:lpstr>Human Papillomavirus (HPV)</vt:lpstr>
      <vt:lpstr>Study Population and Timeframe</vt:lpstr>
      <vt:lpstr>Study Aims</vt:lpstr>
      <vt:lpstr>Intervention Mapping</vt:lpstr>
      <vt:lpstr>Needs Assessment</vt:lpstr>
      <vt:lpstr>Needs Assessment</vt:lpstr>
      <vt:lpstr>Determinants and Change Objectives</vt:lpstr>
      <vt:lpstr>For Our Daughters - Para Nuestras Hijas The Intervention: Fotonovela</vt:lpstr>
      <vt:lpstr>PowerPoint Presentation</vt:lpstr>
      <vt:lpstr>Software Development Flowchart for iPad-tailored For our Daughters Program</vt:lpstr>
      <vt:lpstr>PowerPoint Presentation</vt:lpstr>
      <vt:lpstr>PowerPoint Presentation</vt:lpstr>
      <vt:lpstr>PowerPoint Presentation</vt:lpstr>
      <vt:lpstr>PowerPoint Presentation</vt:lpstr>
      <vt:lpstr>Results of Usability Testing</vt:lpstr>
      <vt:lpstr>Developed Training Programs Using Intervention Mapping Methods (Step 5) </vt:lpstr>
      <vt:lpstr>Evaluation Design Group rendomized Intervention Trial</vt:lpstr>
      <vt:lpstr>Future directions</vt:lpstr>
      <vt:lpstr>Future Directions</vt:lpstr>
      <vt:lpstr>Future directions</vt:lpstr>
      <vt:lpstr>Summary</vt:lpstr>
      <vt:lpstr>PowerPoint Presentation</vt:lpstr>
    </vt:vector>
  </TitlesOfParts>
  <Company>University of Houston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CHPPR Technology</dc:title>
  <dc:creator>smgalvez</dc:creator>
  <cp:lastModifiedBy>dbush</cp:lastModifiedBy>
  <cp:revision>110</cp:revision>
  <cp:lastPrinted>2012-11-08T15:23:33Z</cp:lastPrinted>
  <dcterms:created xsi:type="dcterms:W3CDTF">2011-11-29T19:14:24Z</dcterms:created>
  <dcterms:modified xsi:type="dcterms:W3CDTF">2012-11-08T15:28:16Z</dcterms:modified>
</cp:coreProperties>
</file>