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charts/chart13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ommentAuthors.xml" ContentType="application/vnd.openxmlformats-officedocument.presentationml.commentAuthors+xml"/>
  <Override PartName="/ppt/comments/comment2.xml" ContentType="application/vnd.openxmlformats-officedocument.presentationml.comment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drawings/drawing9.xml" ContentType="application/vnd.openxmlformats-officedocument.drawingml.chartshapes+xml"/>
  <Override PartName="/ppt/notesSlides/notesSlide21.xml" ContentType="application/vnd.openxmlformats-officedocument.presentationml.notesSlide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  <Override PartName="/ppt/drawings/drawing7.xml" ContentType="application/vnd.openxmlformats-officedocument.drawingml.chartshapes+xml"/>
  <Override PartName="/ppt/drawings/drawing11.xml" ContentType="application/vnd.openxmlformats-officedocument.drawingml.chartshap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drawings/drawing8.xml" ContentType="application/vnd.openxmlformats-officedocument.drawingml.chartshapes+xml"/>
  <Override PartName="/ppt/drawings/drawing12.xml" ContentType="application/vnd.openxmlformats-officedocument.drawingml.chartshape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drawings/drawing10.xml" ContentType="application/vnd.openxmlformats-officedocument.drawingml.chartshape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8" r:id="rId3"/>
    <p:sldId id="268" r:id="rId4"/>
    <p:sldId id="269" r:id="rId5"/>
    <p:sldId id="270" r:id="rId6"/>
    <p:sldId id="260" r:id="rId7"/>
    <p:sldId id="271" r:id="rId8"/>
    <p:sldId id="272" r:id="rId9"/>
    <p:sldId id="273" r:id="rId10"/>
    <p:sldId id="274" r:id="rId11"/>
    <p:sldId id="286" r:id="rId12"/>
    <p:sldId id="287" r:id="rId13"/>
    <p:sldId id="288" r:id="rId14"/>
    <p:sldId id="289" r:id="rId15"/>
    <p:sldId id="290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85" r:id="rId24"/>
    <p:sldId id="261" r:id="rId25"/>
    <p:sldId id="262" r:id="rId26"/>
    <p:sldId id="263" r:id="rId27"/>
    <p:sldId id="299" r:id="rId28"/>
  </p:sldIdLst>
  <p:sldSz cx="9144000" cy="6858000" type="screen4x3"/>
  <p:notesSz cx="6881813" cy="9296400"/>
  <p:custDataLst>
    <p:tags r:id="rId3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hebert" initials="JRH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29DE4"/>
    <a:srgbClr val="70CEF0"/>
    <a:srgbClr val="A1E9F1"/>
    <a:srgbClr val="F6E0D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462" autoAdjust="0"/>
  </p:normalViewPr>
  <p:slideViewPr>
    <p:cSldViewPr>
      <p:cViewPr>
        <p:scale>
          <a:sx n="60" d="100"/>
          <a:sy n="60" d="100"/>
        </p:scale>
        <p:origin x="-78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87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4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5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6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8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Microsoft_Excel_Worksheet9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package" Target="../embeddings/Microsoft_Excel_Worksheet10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package" Target="../embeddings/Microsoft_Excel_Worksheet1110.xlsx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package" Target="../embeddings/Microsoft_Excel_Worksheet12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package" Target="../embeddings/Microsoft_Excel_Worksheet13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package" Target="../embeddings/Microsoft_Excel_Worksheet141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prostate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prstClr val="black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prstClr val="black"/>
                </a:solidFill>
              </a:ln>
            </c:spPr>
          </c:dPt>
          <c:dPt>
            <c:idx val="1"/>
            <c:spPr>
              <a:solidFill>
                <a:srgbClr val="92D050"/>
              </a:solidFill>
              <a:ln>
                <a:solidFill>
                  <a:prstClr val="black"/>
                </a:solidFill>
              </a:ln>
            </c:spPr>
          </c:dPt>
          <c:dPt>
            <c:idx val="2"/>
            <c:spPr>
              <a:solidFill>
                <a:srgbClr val="92D050"/>
              </a:solidFill>
              <a:ln>
                <a:solidFill>
                  <a:prstClr val="black"/>
                </a:solidFill>
              </a:ln>
            </c:spPr>
          </c:dPt>
          <c:dPt>
            <c:idx val="3"/>
            <c:spPr>
              <a:solidFill>
                <a:srgbClr val="92D050"/>
              </a:solidFill>
              <a:ln>
                <a:solidFill>
                  <a:prstClr val="black"/>
                </a:solidFill>
              </a:ln>
            </c:spPr>
          </c:dPt>
          <c:dPt>
            <c:idx val="4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prstClr val="black"/>
                </a:solidFill>
              </a:ln>
            </c:spPr>
          </c:dPt>
          <c:dPt>
            <c:idx val="5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prstClr val="black"/>
                </a:solidFill>
              </a:ln>
            </c:spPr>
          </c:dPt>
          <c:dPt>
            <c:idx val="6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prstClr val="black"/>
                </a:solidFill>
              </a:ln>
            </c:spPr>
          </c:dPt>
          <c:dPt>
            <c:idx val="7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prstClr val="black"/>
                </a:solidFill>
              </a:ln>
            </c:spPr>
          </c:dPt>
          <c:dLbls>
            <c:dLbl>
              <c:idx val="0"/>
              <c:layout>
                <c:manualLayout>
                  <c:x val="-1.1272028496437965E-4"/>
                  <c:y val="-1.0825533600752746E-2"/>
                </c:manualLayout>
              </c:layout>
              <c:showVal val="1"/>
            </c:dLbl>
            <c:dLbl>
              <c:idx val="1"/>
              <c:layout>
                <c:manualLayout>
                  <c:x val="-9.9221972253468477E-4"/>
                  <c:y val="2.2510275838161769E-3"/>
                </c:manualLayout>
              </c:layout>
              <c:showVal val="1"/>
            </c:dLbl>
            <c:dLbl>
              <c:idx val="2"/>
              <c:layout>
                <c:manualLayout>
                  <c:x val="-9.9198537682789758E-4"/>
                  <c:y val="-2.8222651413856285E-3"/>
                </c:manualLayout>
              </c:layout>
              <c:showVal val="1"/>
            </c:dLbl>
            <c:dLbl>
              <c:idx val="3"/>
              <c:layout>
                <c:manualLayout>
                  <c:x val="-1.8167650918635191E-3"/>
                  <c:y val="1.06224929430991E-4"/>
                </c:manualLayout>
              </c:layout>
              <c:showVal val="1"/>
            </c:dLbl>
            <c:txPr>
              <a:bodyPr/>
              <a:lstStyle/>
              <a:p>
                <a:pPr>
                  <a:defRPr sz="15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Sheet1!$B$21:$B$28</c:f>
                <c:numCache>
                  <c:formatCode>General</c:formatCode>
                  <c:ptCount val="8"/>
                  <c:pt idx="0">
                    <c:v>2.0000000000000022E-3</c:v>
                  </c:pt>
                  <c:pt idx="1">
                    <c:v>2.0000000000000022E-3</c:v>
                  </c:pt>
                  <c:pt idx="2">
                    <c:v>4.0000000000000044E-3</c:v>
                  </c:pt>
                  <c:pt idx="3">
                    <c:v>5.0000000000000044E-3</c:v>
                  </c:pt>
                  <c:pt idx="4">
                    <c:v>2.0000000000000022E-3</c:v>
                  </c:pt>
                  <c:pt idx="5">
                    <c:v>4.0000000000000044E-3</c:v>
                  </c:pt>
                  <c:pt idx="6">
                    <c:v>5.0000000000000044E-3</c:v>
                  </c:pt>
                  <c:pt idx="7">
                    <c:v>3.0000000000000035E-3</c:v>
                  </c:pt>
                </c:numCache>
              </c:numRef>
            </c:plus>
            <c:minus>
              <c:numRef>
                <c:f>Sheet1!$B$21:$B$28</c:f>
                <c:numCache>
                  <c:formatCode>General</c:formatCode>
                  <c:ptCount val="8"/>
                  <c:pt idx="0">
                    <c:v>2.0000000000000022E-3</c:v>
                  </c:pt>
                  <c:pt idx="1">
                    <c:v>2.0000000000000022E-3</c:v>
                  </c:pt>
                  <c:pt idx="2">
                    <c:v>4.0000000000000044E-3</c:v>
                  </c:pt>
                  <c:pt idx="3">
                    <c:v>5.0000000000000044E-3</c:v>
                  </c:pt>
                  <c:pt idx="4">
                    <c:v>2.0000000000000022E-3</c:v>
                  </c:pt>
                  <c:pt idx="5">
                    <c:v>4.0000000000000044E-3</c:v>
                  </c:pt>
                  <c:pt idx="6">
                    <c:v>5.0000000000000044E-3</c:v>
                  </c:pt>
                  <c:pt idx="7">
                    <c:v>3.0000000000000035E-3</c:v>
                  </c:pt>
                </c:numCache>
              </c:numRef>
            </c:minus>
          </c:errBars>
          <c:cat>
            <c:strRef>
              <c:f>Sheet1!$A$2:$A$9</c:f>
              <c:strCache>
                <c:ptCount val="8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Q1</c:v>
                </c:pt>
                <c:pt idx="5">
                  <c:v>Q2</c:v>
                </c:pt>
                <c:pt idx="6">
                  <c:v>Q3</c:v>
                </c:pt>
                <c:pt idx="7">
                  <c:v>Q4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0.19300000000000006</c:v>
                </c:pt>
                <c:pt idx="1">
                  <c:v>0.16400000000000006</c:v>
                </c:pt>
                <c:pt idx="2">
                  <c:v>0.18500000000000014</c:v>
                </c:pt>
                <c:pt idx="3">
                  <c:v>0.21300000000000013</c:v>
                </c:pt>
                <c:pt idx="4">
                  <c:v>0.19300000000000006</c:v>
                </c:pt>
                <c:pt idx="5">
                  <c:v>0.19800000000000006</c:v>
                </c:pt>
                <c:pt idx="6">
                  <c:v>0.18100000000000013</c:v>
                </c:pt>
                <c:pt idx="7">
                  <c:v>0.17400000000000004</c:v>
                </c:pt>
              </c:numCache>
            </c:numRef>
          </c:val>
        </c:ser>
        <c:dLbls/>
        <c:gapWidth val="135"/>
        <c:axId val="92019712"/>
        <c:axId val="96420608"/>
      </c:barChart>
      <c:catAx>
        <c:axId val="9201971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96420608"/>
        <c:crosses val="autoZero"/>
        <c:auto val="1"/>
        <c:lblAlgn val="ctr"/>
        <c:lblOffset val="100"/>
      </c:catAx>
      <c:valAx>
        <c:axId val="96420608"/>
        <c:scaling>
          <c:orientation val="minMax"/>
          <c:max val="0.25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Mortality-to-Incidence ratios</a:t>
                </a:r>
              </a:p>
            </c:rich>
          </c:tx>
          <c:layout/>
        </c:title>
        <c:numFmt formatCode="#,##0.000" sourceLinked="0"/>
        <c:tickLblPos val="nextTo"/>
        <c:txPr>
          <a:bodyPr/>
          <a:lstStyle/>
          <a:p>
            <a:pPr>
              <a:defRPr sz="14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92019712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3574385588165136"/>
          <c:y val="3.9385456530967373E-2"/>
          <c:w val="0.847589477451683"/>
          <c:h val="0.7316827420049967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-3.9997812773403399E-3"/>
                  <c:y val="-2.4647681943233782E-4"/>
                </c:manualLayout>
              </c:layout>
              <c:showVal val="1"/>
            </c:dLbl>
            <c:dLbl>
              <c:idx val="1"/>
              <c:layout>
                <c:manualLayout>
                  <c:x val="1.3886701662292229E-3"/>
                  <c:y val="-1.1182013706620012E-2"/>
                </c:manualLayout>
              </c:layout>
              <c:showVal val="1"/>
            </c:dLbl>
            <c:dLbl>
              <c:idx val="2"/>
              <c:layout>
                <c:manualLayout>
                  <c:x val="-6.9445538057741826E-3"/>
                  <c:y val="-4.5399533391659403E-3"/>
                </c:manualLayout>
              </c:layout>
              <c:showVal val="1"/>
            </c:dLbl>
            <c:dLbl>
              <c:idx val="3"/>
              <c:layout>
                <c:manualLayout>
                  <c:x val="1.5563210848644937E-3"/>
                  <c:y val="-8.0201774795122513E-2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Sheet1!$B$8:$D$8</c:f>
                <c:numCache>
                  <c:formatCode>General</c:formatCode>
                  <c:ptCount val="3"/>
                  <c:pt idx="0">
                    <c:v>3.0000000000000022E-3</c:v>
                  </c:pt>
                  <c:pt idx="1">
                    <c:v>4.0000000000000044E-3</c:v>
                  </c:pt>
                  <c:pt idx="2">
                    <c:v>3.0000000000000022E-3</c:v>
                  </c:pt>
                </c:numCache>
              </c:numRef>
            </c:plus>
            <c:minus>
              <c:numRef>
                <c:f>Sheet1!$B$8:$D$8</c:f>
                <c:numCache>
                  <c:formatCode>General</c:formatCode>
                  <c:ptCount val="3"/>
                  <c:pt idx="0">
                    <c:v>3.0000000000000022E-3</c:v>
                  </c:pt>
                  <c:pt idx="1">
                    <c:v>4.0000000000000044E-3</c:v>
                  </c:pt>
                  <c:pt idx="2">
                    <c:v>3.0000000000000022E-3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0.21200000000000013</c:v>
                </c:pt>
                <c:pt idx="1">
                  <c:v>0.23400000000000001</c:v>
                </c:pt>
                <c:pt idx="2">
                  <c:v>0.21900000000000014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Q2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6864710093056577E-3"/>
                  <c:y val="-1.1323149135285619E-2"/>
                </c:manualLayout>
              </c:layout>
              <c:showVal val="1"/>
            </c:dLbl>
            <c:dLbl>
              <c:idx val="1"/>
              <c:layout>
                <c:manualLayout>
                  <c:x val="2.7799650043744558E-3"/>
                  <c:y val="-3.0385305849986595E-3"/>
                </c:manualLayout>
              </c:layout>
              <c:showVal val="1"/>
            </c:dLbl>
            <c:dLbl>
              <c:idx val="2"/>
              <c:layout>
                <c:manualLayout>
                  <c:x val="4.64457567804024E-4"/>
                  <c:y val="-6.1562496962077077E-3"/>
                </c:manualLayout>
              </c:layout>
              <c:showVal val="1"/>
            </c:dLbl>
            <c:dLbl>
              <c:idx val="3"/>
              <c:layout>
                <c:manualLayout>
                  <c:x val="4.6309135128265854E-3"/>
                  <c:y val="-6.399027510817191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Sheet1!$B$9:$D$9</c:f>
                <c:numCache>
                  <c:formatCode>General</c:formatCode>
                  <c:ptCount val="3"/>
                  <c:pt idx="0">
                    <c:v>1.0000000000000005E-2</c:v>
                  </c:pt>
                  <c:pt idx="1">
                    <c:v>5.0000000000000044E-3</c:v>
                  </c:pt>
                  <c:pt idx="2">
                    <c:v>5.0000000000000044E-3</c:v>
                  </c:pt>
                </c:numCache>
              </c:numRef>
            </c:plus>
            <c:minus>
              <c:numRef>
                <c:f>Sheet1!$B$9:$D$9</c:f>
                <c:numCache>
                  <c:formatCode>General</c:formatCode>
                  <c:ptCount val="3"/>
                  <c:pt idx="0">
                    <c:v>1.0000000000000005E-2</c:v>
                  </c:pt>
                  <c:pt idx="1">
                    <c:v>5.0000000000000044E-3</c:v>
                  </c:pt>
                  <c:pt idx="2">
                    <c:v>5.0000000000000044E-3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0.21000000000000013</c:v>
                </c:pt>
                <c:pt idx="1">
                  <c:v>0.21800000000000014</c:v>
                </c:pt>
                <c:pt idx="2">
                  <c:v>0.21900000000000014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Q3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4.6716972878390259E-3"/>
                  <c:y val="-3.8581622105061913E-2"/>
                </c:manualLayout>
              </c:layout>
              <c:showVal val="1"/>
            </c:dLbl>
            <c:dLbl>
              <c:idx val="1"/>
              <c:layout>
                <c:manualLayout>
                  <c:x val="5.5555555555555558E-3"/>
                  <c:y val="-1.5432648842024756E-2"/>
                </c:manualLayout>
              </c:layout>
              <c:showVal val="1"/>
            </c:dLbl>
            <c:dLbl>
              <c:idx val="2"/>
              <c:layout>
                <c:manualLayout>
                  <c:x val="1.2500000000000101E-2"/>
                  <c:y val="-5.1442162806748983E-3"/>
                </c:manualLayout>
              </c:layout>
              <c:showVal val="1"/>
            </c:dLbl>
            <c:dLbl>
              <c:idx val="3"/>
              <c:layout>
                <c:manualLayout>
                  <c:x val="6.9443350831146222E-3"/>
                  <c:y val="2.57210814033746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Sheet1!$B$10:$D$10</c:f>
                <c:numCache>
                  <c:formatCode>General</c:formatCode>
                  <c:ptCount val="3"/>
                  <c:pt idx="0">
                    <c:v>2.0000000000000011E-2</c:v>
                  </c:pt>
                  <c:pt idx="1">
                    <c:v>1.0000000000000005E-2</c:v>
                  </c:pt>
                  <c:pt idx="2">
                    <c:v>7.0000000000000045E-3</c:v>
                  </c:pt>
                </c:numCache>
              </c:numRef>
            </c:plus>
            <c:minus>
              <c:numRef>
                <c:f>Sheet1!$B$10:$D$10</c:f>
                <c:numCache>
                  <c:formatCode>General</c:formatCode>
                  <c:ptCount val="3"/>
                  <c:pt idx="0">
                    <c:v>2.0000000000000011E-2</c:v>
                  </c:pt>
                  <c:pt idx="1">
                    <c:v>1.0000000000000005E-2</c:v>
                  </c:pt>
                  <c:pt idx="2">
                    <c:v>7.0000000000000045E-3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0.20500000000000004</c:v>
                </c:pt>
                <c:pt idx="1">
                  <c:v>0.22900000000000001</c:v>
                </c:pt>
                <c:pt idx="2">
                  <c:v>0.21900000000000014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Q4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0"/>
                  <c:y val="-7.8703703703703734E-2"/>
                </c:manualLayout>
              </c:layout>
              <c:showVal val="1"/>
            </c:dLbl>
            <c:dLbl>
              <c:idx val="1"/>
              <c:layout>
                <c:manualLayout>
                  <c:x val="2.7777777777777822E-3"/>
                  <c:y val="-2.5721784776902889E-3"/>
                </c:manualLayout>
              </c:layout>
              <c:showVal val="1"/>
            </c:dLbl>
            <c:dLbl>
              <c:idx val="2"/>
              <c:layout>
                <c:manualLayout>
                  <c:x val="9.7222222222222224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Sheet1!$B$11:$D$11</c:f>
                <c:numCache>
                  <c:formatCode>General</c:formatCode>
                  <c:ptCount val="3"/>
                  <c:pt idx="0">
                    <c:v>3.9000000000000014E-2</c:v>
                  </c:pt>
                  <c:pt idx="1">
                    <c:v>4.0000000000000044E-3</c:v>
                  </c:pt>
                  <c:pt idx="2">
                    <c:v>4.0000000000000044E-3</c:v>
                  </c:pt>
                </c:numCache>
              </c:numRef>
            </c:plus>
            <c:minus>
              <c:numRef>
                <c:f>Sheet1!$B$11:$D$11</c:f>
                <c:numCache>
                  <c:formatCode>General</c:formatCode>
                  <c:ptCount val="3"/>
                  <c:pt idx="0">
                    <c:v>3.9000000000000014E-2</c:v>
                  </c:pt>
                  <c:pt idx="1">
                    <c:v>4.0000000000000044E-3</c:v>
                  </c:pt>
                  <c:pt idx="2">
                    <c:v>4.0000000000000044E-3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0.26300000000000001</c:v>
                </c:pt>
                <c:pt idx="1">
                  <c:v>0.20700000000000013</c:v>
                </c:pt>
                <c:pt idx="2">
                  <c:v>0.20300000000000001</c:v>
                </c:pt>
              </c:numCache>
            </c:numRef>
          </c:val>
        </c:ser>
        <c:dLbls/>
        <c:gapWidth val="135"/>
        <c:axId val="97957760"/>
        <c:axId val="96800768"/>
      </c:barChart>
      <c:catAx>
        <c:axId val="9795776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Federally Qualified Health Centers, in quartiles</a:t>
                </a:r>
              </a:p>
            </c:rich>
          </c:tx>
          <c:layout>
            <c:manualLayout>
              <c:xMode val="edge"/>
              <c:yMode val="edge"/>
              <c:x val="0.28318372703412081"/>
              <c:y val="0.90236238699329196"/>
            </c:manualLayout>
          </c:layout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96800768"/>
        <c:crosses val="autoZero"/>
        <c:auto val="1"/>
        <c:lblAlgn val="ctr"/>
        <c:lblOffset val="85"/>
      </c:catAx>
      <c:valAx>
        <c:axId val="96800768"/>
        <c:scaling>
          <c:orientation val="minMax"/>
          <c:max val="0.31000000000000039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Mortality-to-Incidence ratios</a:t>
                </a:r>
              </a:p>
            </c:rich>
          </c:tx>
          <c:layout/>
        </c:title>
        <c:numFmt formatCode="#,##0.000" sourceLinked="0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9795776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3574385588165142"/>
          <c:y val="3.9385456530967373E-2"/>
          <c:w val="0.84758947745168323"/>
          <c:h val="0.7316827420049967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6688538932633438E-4"/>
                  <c:y val="-3.4968832020997376E-2"/>
                </c:manualLayout>
              </c:layout>
              <c:showVal val="1"/>
            </c:dLbl>
            <c:dLbl>
              <c:idx val="1"/>
              <c:layout>
                <c:manualLayout>
                  <c:x val="-5.5557742782152203E-3"/>
                  <c:y val="-1.1182013706620012E-2"/>
                </c:manualLayout>
              </c:layout>
              <c:showVal val="1"/>
            </c:dLbl>
            <c:dLbl>
              <c:idx val="2"/>
              <c:layout>
                <c:manualLayout>
                  <c:x val="-5.5556649168852874E-3"/>
                  <c:y val="-1.6114027413240011E-2"/>
                </c:manualLayout>
              </c:layout>
              <c:showVal val="1"/>
            </c:dLbl>
            <c:dLbl>
              <c:idx val="3"/>
              <c:layout>
                <c:manualLayout>
                  <c:x val="1.5563210848644937E-3"/>
                  <c:y val="-8.0201774795122513E-2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Sheet1!$B$8:$D$8</c:f>
                <c:numCache>
                  <c:formatCode>General</c:formatCode>
                  <c:ptCount val="3"/>
                  <c:pt idx="0">
                    <c:v>3.6999999999999998E-2</c:v>
                  </c:pt>
                  <c:pt idx="1">
                    <c:v>0.10800000000000004</c:v>
                  </c:pt>
                  <c:pt idx="2">
                    <c:v>1.6000000000000011E-2</c:v>
                  </c:pt>
                </c:numCache>
              </c:numRef>
            </c:plus>
            <c:minus>
              <c:numRef>
                <c:f>Sheet1!$B$8:$D$8</c:f>
                <c:numCache>
                  <c:formatCode>General</c:formatCode>
                  <c:ptCount val="3"/>
                  <c:pt idx="0">
                    <c:v>3.6999999999999998E-2</c:v>
                  </c:pt>
                  <c:pt idx="1">
                    <c:v>0.10800000000000004</c:v>
                  </c:pt>
                  <c:pt idx="2">
                    <c:v>1.6000000000000011E-2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0.29600000000000021</c:v>
                </c:pt>
                <c:pt idx="1">
                  <c:v>0.51600000000000001</c:v>
                </c:pt>
                <c:pt idx="2">
                  <c:v>0.31300000000000017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Q2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-1.0913167104111986E-3"/>
                  <c:y val="-5.2989756488772216E-2"/>
                </c:manualLayout>
              </c:layout>
              <c:showVal val="1"/>
            </c:dLbl>
            <c:dLbl>
              <c:idx val="1"/>
              <c:layout>
                <c:manualLayout>
                  <c:x val="6.946631671041128E-3"/>
                  <c:y val="-1.9242308253134981E-2"/>
                </c:manualLayout>
              </c:layout>
              <c:showVal val="1"/>
            </c:dLbl>
            <c:dLbl>
              <c:idx val="2"/>
              <c:layout>
                <c:manualLayout>
                  <c:x val="4.6445756780402416E-4"/>
                  <c:y val="-2.6989647127442413E-2"/>
                </c:manualLayout>
              </c:layout>
              <c:showVal val="1"/>
            </c:dLbl>
            <c:dLbl>
              <c:idx val="3"/>
              <c:layout>
                <c:manualLayout>
                  <c:x val="4.6309135128265854E-3"/>
                  <c:y val="-6.399027510817191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Sheet1!$B$9:$D$9</c:f>
                <c:numCache>
                  <c:formatCode>General</c:formatCode>
                  <c:ptCount val="3"/>
                  <c:pt idx="0">
                    <c:v>5.9000000000000018E-2</c:v>
                  </c:pt>
                  <c:pt idx="1">
                    <c:v>2.9000000000000001E-2</c:v>
                  </c:pt>
                  <c:pt idx="2">
                    <c:v>2.3E-2</c:v>
                  </c:pt>
                </c:numCache>
              </c:numRef>
            </c:plus>
            <c:minus>
              <c:numRef>
                <c:f>Sheet1!$B$9:$D$9</c:f>
                <c:numCache>
                  <c:formatCode>General</c:formatCode>
                  <c:ptCount val="3"/>
                  <c:pt idx="0">
                    <c:v>5.9000000000000018E-2</c:v>
                  </c:pt>
                  <c:pt idx="1">
                    <c:v>2.9000000000000001E-2</c:v>
                  </c:pt>
                  <c:pt idx="2">
                    <c:v>2.3E-2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0.33100000000000024</c:v>
                </c:pt>
                <c:pt idx="1">
                  <c:v>0.33700000000000024</c:v>
                </c:pt>
                <c:pt idx="2">
                  <c:v>0.34500000000000008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Q3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4.6716972878390233E-3"/>
                  <c:y val="5.3998979294254887E-3"/>
                </c:manualLayout>
              </c:layout>
              <c:showVal val="1"/>
            </c:dLbl>
            <c:dLbl>
              <c:idx val="1"/>
              <c:layout>
                <c:manualLayout>
                  <c:x val="-2.7777777777777822E-3"/>
                  <c:y val="-2.2377150772820091E-2"/>
                </c:manualLayout>
              </c:layout>
              <c:showVal val="1"/>
            </c:dLbl>
            <c:dLbl>
              <c:idx val="2"/>
              <c:layout>
                <c:manualLayout>
                  <c:x val="4.1666666666667681E-3"/>
                  <c:y val="-1.2088619130941915E-2"/>
                </c:manualLayout>
              </c:layout>
              <c:showVal val="1"/>
            </c:dLbl>
            <c:dLbl>
              <c:idx val="3"/>
              <c:layout>
                <c:manualLayout>
                  <c:x val="6.9443350831146283E-3"/>
                  <c:y val="2.5721081403374639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Sheet1!$B$10:$D$10</c:f>
                <c:numCache>
                  <c:formatCode>General</c:formatCode>
                  <c:ptCount val="3"/>
                  <c:pt idx="1">
                    <c:v>0.14600000000000007</c:v>
                  </c:pt>
                  <c:pt idx="2">
                    <c:v>1.4999999999999998E-2</c:v>
                  </c:pt>
                </c:numCache>
              </c:numRef>
            </c:plus>
            <c:minus>
              <c:numRef>
                <c:f>Sheet1!$B$10:$D$10</c:f>
                <c:numCache>
                  <c:formatCode>General</c:formatCode>
                  <c:ptCount val="3"/>
                  <c:pt idx="1">
                    <c:v>0.14600000000000007</c:v>
                  </c:pt>
                  <c:pt idx="2">
                    <c:v>1.4999999999999998E-2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0.57399999999999995</c:v>
                </c:pt>
                <c:pt idx="1">
                  <c:v>0.53</c:v>
                </c:pt>
                <c:pt idx="2">
                  <c:v>0.33100000000000024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Q4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8.3333333333333367E-3"/>
                  <c:y val="-6.9444444444444493E-3"/>
                </c:manualLayout>
              </c:layout>
              <c:showVal val="1"/>
            </c:dLbl>
            <c:dLbl>
              <c:idx val="1"/>
              <c:layout>
                <c:manualLayout>
                  <c:x val="-5.5555555555555558E-3"/>
                  <c:y val="-2.5720326625838438E-2"/>
                </c:manualLayout>
              </c:layout>
              <c:showVal val="1"/>
            </c:dLbl>
            <c:dLbl>
              <c:idx val="2"/>
              <c:layout>
                <c:manualLayout>
                  <c:x val="2.7777777777777822E-3"/>
                  <c:y val="-9.2592592592592692E-3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Sheet1!$B$11:$D$11</c:f>
                <c:numCache>
                  <c:formatCode>General</c:formatCode>
                  <c:ptCount val="3"/>
                  <c:pt idx="1">
                    <c:v>0.13900000000000001</c:v>
                  </c:pt>
                  <c:pt idx="2">
                    <c:v>1.4E-2</c:v>
                  </c:pt>
                </c:numCache>
              </c:numRef>
            </c:plus>
            <c:minus>
              <c:numRef>
                <c:f>Sheet1!$B$11:$D$11</c:f>
                <c:numCache>
                  <c:formatCode>General</c:formatCode>
                  <c:ptCount val="3"/>
                  <c:pt idx="1">
                    <c:v>0.13900000000000001</c:v>
                  </c:pt>
                  <c:pt idx="2">
                    <c:v>1.4E-2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0.29500000000000015</c:v>
                </c:pt>
                <c:pt idx="1">
                  <c:v>0.59799999999999998</c:v>
                </c:pt>
                <c:pt idx="2">
                  <c:v>0.30400000000000021</c:v>
                </c:pt>
              </c:numCache>
            </c:numRef>
          </c:val>
        </c:ser>
        <c:dLbls/>
        <c:gapWidth val="135"/>
        <c:axId val="99316096"/>
        <c:axId val="99318016"/>
      </c:barChart>
      <c:catAx>
        <c:axId val="9931609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Federally Qualified Health Centers, in quartiles</a:t>
                </a:r>
              </a:p>
            </c:rich>
          </c:tx>
          <c:layout>
            <c:manualLayout>
              <c:xMode val="edge"/>
              <c:yMode val="edge"/>
              <c:x val="0.28318372703412081"/>
              <c:y val="0.90236238699329163"/>
            </c:manualLayout>
          </c:layout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99318016"/>
        <c:crosses val="autoZero"/>
        <c:auto val="1"/>
        <c:lblAlgn val="ctr"/>
        <c:lblOffset val="85"/>
      </c:catAx>
      <c:valAx>
        <c:axId val="99318016"/>
        <c:scaling>
          <c:orientation val="minMax"/>
          <c:max val="0.74000000000000044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Mortality-to-Incidence ratios</a:t>
                </a:r>
              </a:p>
            </c:rich>
          </c:tx>
          <c:layout/>
        </c:title>
        <c:numFmt formatCode="#,##0.000" sourceLinked="0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9931609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3574385588165144"/>
          <c:y val="3.9385456530967373E-2"/>
          <c:w val="0.84758947745168345"/>
          <c:h val="0.7316827420049967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6688538932633438E-4"/>
                  <c:y val="4.3830198308544774E-3"/>
                </c:manualLayout>
              </c:layout>
              <c:showVal val="1"/>
            </c:dLbl>
            <c:dLbl>
              <c:idx val="1"/>
              <c:layout>
                <c:manualLayout>
                  <c:x val="-5.5557742782152203E-3"/>
                  <c:y val="2.7068751822688828E-3"/>
                </c:manualLayout>
              </c:layout>
              <c:showVal val="1"/>
            </c:dLbl>
            <c:dLbl>
              <c:idx val="2"/>
              <c:layout>
                <c:manualLayout>
                  <c:x val="1.3887795275591575E-3"/>
                  <c:y val="2.4044911052785072E-3"/>
                </c:manualLayout>
              </c:layout>
              <c:showVal val="1"/>
            </c:dLbl>
            <c:dLbl>
              <c:idx val="3"/>
              <c:layout>
                <c:manualLayout>
                  <c:x val="1.5563210848644937E-3"/>
                  <c:y val="-8.0201774795122513E-2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Sheet1!$B$8:$D$8</c:f>
                <c:numCache>
                  <c:formatCode>General</c:formatCode>
                  <c:ptCount val="3"/>
                  <c:pt idx="0">
                    <c:v>3.0000000000000014E-3</c:v>
                  </c:pt>
                  <c:pt idx="1">
                    <c:v>5.0000000000000027E-3</c:v>
                  </c:pt>
                  <c:pt idx="2">
                    <c:v>4.0000000000000027E-3</c:v>
                  </c:pt>
                </c:numCache>
              </c:numRef>
            </c:plus>
            <c:minus>
              <c:numRef>
                <c:f>Sheet1!$B$8:$D$8</c:f>
                <c:numCache>
                  <c:formatCode>General</c:formatCode>
                  <c:ptCount val="3"/>
                  <c:pt idx="0">
                    <c:v>3.0000000000000014E-3</c:v>
                  </c:pt>
                  <c:pt idx="1">
                    <c:v>5.0000000000000027E-3</c:v>
                  </c:pt>
                  <c:pt idx="2">
                    <c:v>4.0000000000000027E-3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0.38900000000000018</c:v>
                </c:pt>
                <c:pt idx="1">
                  <c:v>0.39700000000000024</c:v>
                </c:pt>
                <c:pt idx="2">
                  <c:v>0.38800000000000018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Q2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5.8531277340332487E-3"/>
                  <c:y val="-9.008275007290751E-3"/>
                </c:manualLayout>
              </c:layout>
              <c:showVal val="1"/>
            </c:dLbl>
            <c:dLbl>
              <c:idx val="1"/>
              <c:layout>
                <c:manualLayout>
                  <c:x val="2.1872265966754197E-6"/>
                  <c:y val="-5.3534193642461383E-3"/>
                </c:manualLayout>
              </c:layout>
              <c:showVal val="1"/>
            </c:dLbl>
            <c:dLbl>
              <c:idx val="2"/>
              <c:layout>
                <c:manualLayout>
                  <c:x val="4.6445756780402416E-4"/>
                  <c:y val="-1.7730387868183147E-2"/>
                </c:manualLayout>
              </c:layout>
              <c:showVal val="1"/>
            </c:dLbl>
            <c:dLbl>
              <c:idx val="3"/>
              <c:layout>
                <c:manualLayout>
                  <c:x val="4.6309135128265854E-3"/>
                  <c:y val="-6.399027510817191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Sheet1!$B$9:$D$9</c:f>
                <c:numCache>
                  <c:formatCode>General</c:formatCode>
                  <c:ptCount val="3"/>
                  <c:pt idx="0">
                    <c:v>1.2999999999999998E-2</c:v>
                  </c:pt>
                  <c:pt idx="1">
                    <c:v>6.0000000000000027E-3</c:v>
                  </c:pt>
                  <c:pt idx="2">
                    <c:v>7.0000000000000027E-3</c:v>
                  </c:pt>
                </c:numCache>
              </c:numRef>
            </c:plus>
            <c:minus>
              <c:numRef>
                <c:f>Sheet1!$B$9:$D$9</c:f>
                <c:numCache>
                  <c:formatCode>General</c:formatCode>
                  <c:ptCount val="3"/>
                  <c:pt idx="0">
                    <c:v>1.2999999999999998E-2</c:v>
                  </c:pt>
                  <c:pt idx="1">
                    <c:v>6.0000000000000027E-3</c:v>
                  </c:pt>
                  <c:pt idx="2">
                    <c:v>7.0000000000000027E-3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0.39100000000000024</c:v>
                </c:pt>
                <c:pt idx="1">
                  <c:v>0.39200000000000024</c:v>
                </c:pt>
                <c:pt idx="2">
                  <c:v>0.39200000000000024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Q3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4.6716972878390233E-3"/>
                  <c:y val="-1.0803805774278225E-2"/>
                </c:manualLayout>
              </c:layout>
              <c:showVal val="1"/>
            </c:dLbl>
            <c:dLbl>
              <c:idx val="1"/>
              <c:layout>
                <c:manualLayout>
                  <c:x val="4.1666666666666683E-3"/>
                  <c:y val="-8.48826188393117E-3"/>
                </c:manualLayout>
              </c:layout>
              <c:showVal val="1"/>
            </c:dLbl>
            <c:dLbl>
              <c:idx val="2"/>
              <c:layout>
                <c:manualLayout>
                  <c:x val="-2.7777777777776807E-3"/>
                  <c:y val="-5.1441746864975208E-3"/>
                </c:manualLayout>
              </c:layout>
              <c:showVal val="1"/>
            </c:dLbl>
            <c:dLbl>
              <c:idx val="3"/>
              <c:layout>
                <c:manualLayout>
                  <c:x val="6.9443350831146335E-3"/>
                  <c:y val="2.5721081403374648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Sheet1!$B$10:$D$10</c:f>
                <c:numCache>
                  <c:formatCode>General</c:formatCode>
                  <c:ptCount val="3"/>
                  <c:pt idx="0">
                    <c:v>1.0000000000000005E-2</c:v>
                  </c:pt>
                  <c:pt idx="1">
                    <c:v>1.0999999999999998E-2</c:v>
                  </c:pt>
                  <c:pt idx="2">
                    <c:v>8.0000000000000071E-3</c:v>
                  </c:pt>
                </c:numCache>
              </c:numRef>
            </c:plus>
            <c:minus>
              <c:numRef>
                <c:f>Sheet1!$B$10:$D$10</c:f>
                <c:numCache>
                  <c:formatCode>General</c:formatCode>
                  <c:ptCount val="3"/>
                  <c:pt idx="0">
                    <c:v>1.0000000000000005E-2</c:v>
                  </c:pt>
                  <c:pt idx="1">
                    <c:v>1.0999999999999998E-2</c:v>
                  </c:pt>
                  <c:pt idx="2">
                    <c:v>8.0000000000000071E-3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0.36900000000000022</c:v>
                </c:pt>
                <c:pt idx="1">
                  <c:v>0.40800000000000008</c:v>
                </c:pt>
                <c:pt idx="2">
                  <c:v>0.38300000000000017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Q4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3888888888888905E-3"/>
                  <c:y val="6.9444444444444493E-3"/>
                </c:manualLayout>
              </c:layout>
              <c:showVal val="1"/>
            </c:dLbl>
            <c:dLbl>
              <c:idx val="1"/>
              <c:layout>
                <c:manualLayout>
                  <c:x val="2.7777777777777822E-3"/>
                  <c:y val="-7.2019903762029769E-3"/>
                </c:manualLayout>
              </c:layout>
              <c:showVal val="1"/>
            </c:dLbl>
            <c:dLbl>
              <c:idx val="2"/>
              <c:layout>
                <c:manualLayout>
                  <c:x val="2.7777777777777822E-3"/>
                  <c:y val="-6.944444444444449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Sheet1!$B$11:$D$11</c:f>
                <c:numCache>
                  <c:formatCode>General</c:formatCode>
                  <c:ptCount val="3"/>
                  <c:pt idx="0">
                    <c:v>4.7000000000000014E-2</c:v>
                  </c:pt>
                  <c:pt idx="1">
                    <c:v>8.0000000000000071E-3</c:v>
                  </c:pt>
                  <c:pt idx="2">
                    <c:v>6.0000000000000027E-3</c:v>
                  </c:pt>
                </c:numCache>
              </c:numRef>
            </c:plus>
            <c:minus>
              <c:numRef>
                <c:f>Sheet1!$B$11:$D$11</c:f>
                <c:numCache>
                  <c:formatCode>General</c:formatCode>
                  <c:ptCount val="3"/>
                  <c:pt idx="0">
                    <c:v>4.7000000000000014E-2</c:v>
                  </c:pt>
                  <c:pt idx="1">
                    <c:v>8.0000000000000071E-3</c:v>
                  </c:pt>
                  <c:pt idx="2">
                    <c:v>6.0000000000000027E-3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0.41000000000000014</c:v>
                </c:pt>
                <c:pt idx="1">
                  <c:v>0.37000000000000016</c:v>
                </c:pt>
                <c:pt idx="2">
                  <c:v>0.38200000000000017</c:v>
                </c:pt>
              </c:numCache>
            </c:numRef>
          </c:val>
        </c:ser>
        <c:dLbls/>
        <c:gapWidth val="135"/>
        <c:axId val="99613312"/>
        <c:axId val="99496704"/>
      </c:barChart>
      <c:catAx>
        <c:axId val="99613312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Federally Qualified Health Centers, in quartiles</a:t>
                </a:r>
              </a:p>
            </c:rich>
          </c:tx>
          <c:layout>
            <c:manualLayout>
              <c:xMode val="edge"/>
              <c:yMode val="edge"/>
              <c:x val="0.28318372703412081"/>
              <c:y val="0.9023623869932913"/>
            </c:manualLayout>
          </c:layout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99496704"/>
        <c:crosses val="autoZero"/>
        <c:auto val="1"/>
        <c:lblAlgn val="ctr"/>
        <c:lblOffset val="85"/>
      </c:catAx>
      <c:valAx>
        <c:axId val="99496704"/>
        <c:scaling>
          <c:orientation val="minMax"/>
          <c:max val="0.49000000000000021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Mortality-to-Incidence ratios</a:t>
                </a:r>
              </a:p>
            </c:rich>
          </c:tx>
          <c:layout/>
        </c:title>
        <c:numFmt formatCode="#,##0.000" sourceLinked="0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9961331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3574385588165142"/>
          <c:y val="3.9385456530967373E-2"/>
          <c:w val="0.84758947745168323"/>
          <c:h val="0.7316827420049967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6688538932633438E-4"/>
                  <c:y val="-4.8760571595217314E-3"/>
                </c:manualLayout>
              </c:layout>
              <c:showVal val="1"/>
            </c:dLbl>
            <c:dLbl>
              <c:idx val="1"/>
              <c:layout>
                <c:manualLayout>
                  <c:x val="1.388670166229224E-3"/>
                  <c:y val="-1.1182013706620017E-2"/>
                </c:manualLayout>
              </c:layout>
              <c:showVal val="1"/>
            </c:dLbl>
            <c:dLbl>
              <c:idx val="2"/>
              <c:layout>
                <c:manualLayout>
                  <c:x val="-6.9445538057741826E-3"/>
                  <c:y val="-4.5399533391659403E-3"/>
                </c:manualLayout>
              </c:layout>
              <c:showVal val="1"/>
            </c:dLbl>
            <c:dLbl>
              <c:idx val="3"/>
              <c:layout>
                <c:manualLayout>
                  <c:x val="1.5563210848644937E-3"/>
                  <c:y val="-8.0201774795122513E-2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Sheet1!$B$8:$D$8</c:f>
                <c:numCache>
                  <c:formatCode>General</c:formatCode>
                  <c:ptCount val="3"/>
                  <c:pt idx="0">
                    <c:v>3.0000000000000014E-3</c:v>
                  </c:pt>
                  <c:pt idx="1">
                    <c:v>4.0000000000000027E-3</c:v>
                  </c:pt>
                  <c:pt idx="2">
                    <c:v>4.0000000000000027E-3</c:v>
                  </c:pt>
                </c:numCache>
              </c:numRef>
            </c:plus>
            <c:minus>
              <c:numRef>
                <c:f>Sheet1!$B$8:$D$8</c:f>
                <c:numCache>
                  <c:formatCode>General</c:formatCode>
                  <c:ptCount val="3"/>
                  <c:pt idx="0">
                    <c:v>3.0000000000000014E-3</c:v>
                  </c:pt>
                  <c:pt idx="1">
                    <c:v>4.0000000000000027E-3</c:v>
                  </c:pt>
                  <c:pt idx="2">
                    <c:v>4.0000000000000027E-3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0.192</c:v>
                </c:pt>
                <c:pt idx="1">
                  <c:v>0.20100000000000001</c:v>
                </c:pt>
                <c:pt idx="2">
                  <c:v>0.18800000000000008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Q2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-1.0913167104111986E-3"/>
                  <c:y val="-2.5211978710994488E-2"/>
                </c:manualLayout>
              </c:layout>
              <c:showVal val="1"/>
            </c:dLbl>
            <c:dLbl>
              <c:idx val="1"/>
              <c:layout>
                <c:manualLayout>
                  <c:x val="2.7799650043744567E-3"/>
                  <c:y val="-3.0385305849986604E-3"/>
                </c:manualLayout>
              </c:layout>
              <c:showVal val="1"/>
            </c:dLbl>
            <c:dLbl>
              <c:idx val="2"/>
              <c:layout>
                <c:manualLayout>
                  <c:x val="4.6445756780402379E-4"/>
                  <c:y val="-6.1562496962077112E-3"/>
                </c:manualLayout>
              </c:layout>
              <c:showVal val="1"/>
            </c:dLbl>
            <c:dLbl>
              <c:idx val="3"/>
              <c:layout>
                <c:manualLayout>
                  <c:x val="4.6309135128265854E-3"/>
                  <c:y val="-6.399027510817191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Sheet1!$B$9:$D$9</c:f>
                <c:numCache>
                  <c:formatCode>General</c:formatCode>
                  <c:ptCount val="3"/>
                  <c:pt idx="0">
                    <c:v>1.2999999999999998E-2</c:v>
                  </c:pt>
                  <c:pt idx="1">
                    <c:v>6.0000000000000027E-3</c:v>
                  </c:pt>
                  <c:pt idx="2">
                    <c:v>6.0000000000000027E-3</c:v>
                  </c:pt>
                </c:numCache>
              </c:numRef>
            </c:plus>
            <c:minus>
              <c:numRef>
                <c:f>Sheet1!$B$9:$D$9</c:f>
                <c:numCache>
                  <c:formatCode>General</c:formatCode>
                  <c:ptCount val="3"/>
                  <c:pt idx="0">
                    <c:v>1.2999999999999998E-2</c:v>
                  </c:pt>
                  <c:pt idx="1">
                    <c:v>6.0000000000000027E-3</c:v>
                  </c:pt>
                  <c:pt idx="2">
                    <c:v>6.0000000000000027E-3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0.19400000000000001</c:v>
                </c:pt>
                <c:pt idx="1">
                  <c:v>0.19800000000000001</c:v>
                </c:pt>
                <c:pt idx="2">
                  <c:v>0.19800000000000001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Q3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4.6716972878390233E-3"/>
                  <c:y val="-6.1741761446485873E-3"/>
                </c:manualLayout>
              </c:layout>
              <c:showVal val="1"/>
            </c:dLbl>
            <c:dLbl>
              <c:idx val="1"/>
              <c:layout>
                <c:manualLayout>
                  <c:x val="5.5555555555555558E-3"/>
                  <c:y val="-1.5432648842024756E-2"/>
                </c:manualLayout>
              </c:layout>
              <c:showVal val="1"/>
            </c:dLbl>
            <c:dLbl>
              <c:idx val="2"/>
              <c:layout>
                <c:manualLayout>
                  <c:x val="4.1666666666667681E-3"/>
                  <c:y val="-1.440343394575676E-2"/>
                </c:manualLayout>
              </c:layout>
              <c:showVal val="1"/>
            </c:dLbl>
            <c:dLbl>
              <c:idx val="3"/>
              <c:layout>
                <c:manualLayout>
                  <c:x val="6.9443350831146283E-3"/>
                  <c:y val="2.5721081403374639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Sheet1!$B$10:$D$10</c:f>
                <c:numCache>
                  <c:formatCode>General</c:formatCode>
                  <c:ptCount val="3"/>
                  <c:pt idx="0">
                    <c:v>2.7000000000000014E-2</c:v>
                  </c:pt>
                  <c:pt idx="1">
                    <c:v>9.0000000000000028E-3</c:v>
                  </c:pt>
                  <c:pt idx="2">
                    <c:v>7.0000000000000027E-3</c:v>
                  </c:pt>
                </c:numCache>
              </c:numRef>
            </c:plus>
            <c:minus>
              <c:numRef>
                <c:f>Sheet1!$B$10:$D$10</c:f>
                <c:numCache>
                  <c:formatCode>General</c:formatCode>
                  <c:ptCount val="3"/>
                  <c:pt idx="0">
                    <c:v>2.7000000000000014E-2</c:v>
                  </c:pt>
                  <c:pt idx="1">
                    <c:v>9.0000000000000028E-3</c:v>
                  </c:pt>
                  <c:pt idx="2">
                    <c:v>7.0000000000000027E-3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0.17800000000000007</c:v>
                </c:pt>
                <c:pt idx="1">
                  <c:v>0.18400000000000008</c:v>
                </c:pt>
                <c:pt idx="2">
                  <c:v>0.17900000000000008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Q4</c:v>
                </c:pt>
              </c:strCache>
            </c:strRef>
          </c:tx>
          <c:spPr>
            <a:solidFill>
              <a:srgbClr val="A1E9F1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0"/>
                  <c:y val="-1.6203885972586769E-2"/>
                </c:manualLayout>
              </c:layout>
              <c:showVal val="1"/>
            </c:dLbl>
            <c:dLbl>
              <c:idx val="1"/>
              <c:layout>
                <c:manualLayout>
                  <c:x val="2.7777777777777848E-3"/>
                  <c:y val="-2.5721784776902889E-3"/>
                </c:manualLayout>
              </c:layout>
              <c:showVal val="1"/>
            </c:dLbl>
            <c:dLbl>
              <c:idx val="2"/>
              <c:layout>
                <c:manualLayout>
                  <c:x val="9.7222222222222224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Sheet1!$B$11:$D$11</c:f>
                <c:numCache>
                  <c:formatCode>General</c:formatCode>
                  <c:ptCount val="3"/>
                  <c:pt idx="0">
                    <c:v>3.0000000000000002E-2</c:v>
                  </c:pt>
                  <c:pt idx="1">
                    <c:v>4.0000000000000027E-3</c:v>
                  </c:pt>
                  <c:pt idx="2">
                    <c:v>5.0000000000000027E-3</c:v>
                  </c:pt>
                </c:numCache>
              </c:numRef>
            </c:plus>
            <c:minus>
              <c:numRef>
                <c:f>Sheet1!$B$11:$D$11</c:f>
                <c:numCache>
                  <c:formatCode>General</c:formatCode>
                  <c:ptCount val="3"/>
                  <c:pt idx="0">
                    <c:v>3.0000000000000002E-2</c:v>
                  </c:pt>
                  <c:pt idx="1">
                    <c:v>4.0000000000000027E-3</c:v>
                  </c:pt>
                  <c:pt idx="2">
                    <c:v>5.0000000000000027E-3</c:v>
                  </c:pt>
                </c:numCache>
              </c:numRef>
            </c:minus>
          </c:errBar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0.193</c:v>
                </c:pt>
                <c:pt idx="1">
                  <c:v>0.17200000000000001</c:v>
                </c:pt>
                <c:pt idx="2">
                  <c:v>0.17600000000000007</c:v>
                </c:pt>
              </c:numCache>
            </c:numRef>
          </c:val>
        </c:ser>
        <c:dLbls/>
        <c:gapWidth val="135"/>
        <c:axId val="99636352"/>
        <c:axId val="99638272"/>
      </c:barChart>
      <c:catAx>
        <c:axId val="99636352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Federally Qualified Health Centers, in quartiles</a:t>
                </a:r>
              </a:p>
            </c:rich>
          </c:tx>
          <c:layout>
            <c:manualLayout>
              <c:xMode val="edge"/>
              <c:yMode val="edge"/>
              <c:x val="0.28318372703412081"/>
              <c:y val="0.90236238699329163"/>
            </c:manualLayout>
          </c:layout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99638272"/>
        <c:crosses val="autoZero"/>
        <c:auto val="1"/>
        <c:lblAlgn val="ctr"/>
        <c:lblOffset val="85"/>
      </c:catAx>
      <c:valAx>
        <c:axId val="99638272"/>
        <c:scaling>
          <c:orientation val="minMax"/>
          <c:max val="0.2400000000000001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Mortality-to-Incidence ratios</a:t>
                </a:r>
              </a:p>
            </c:rich>
          </c:tx>
          <c:layout/>
        </c:title>
        <c:numFmt formatCode="#,##0.000" sourceLinked="0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9963635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3574385588165144"/>
          <c:y val="3.9385456530967373E-2"/>
          <c:w val="0.84758947745168345"/>
          <c:h val="0.7316827420049967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6688538932633449E-4"/>
                  <c:y val="-4.8760571595217331E-3"/>
                </c:manualLayout>
              </c:layout>
              <c:showVal val="1"/>
            </c:dLbl>
            <c:dLbl>
              <c:idx val="1"/>
              <c:layout>
                <c:manualLayout>
                  <c:x val="1.3886701662292249E-3"/>
                  <c:y val="-1.1182013706620021E-2"/>
                </c:manualLayout>
              </c:layout>
              <c:showVal val="1"/>
            </c:dLbl>
            <c:dLbl>
              <c:idx val="2"/>
              <c:layout>
                <c:manualLayout>
                  <c:x val="-6.9445538057741861E-3"/>
                  <c:y val="-4.5399533391659403E-3"/>
                </c:manualLayout>
              </c:layout>
              <c:showVal val="1"/>
            </c:dLbl>
            <c:dLbl>
              <c:idx val="3"/>
              <c:layout>
                <c:manualLayout>
                  <c:x val="1.5563210848644937E-3"/>
                  <c:y val="-8.0201774795122513E-2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Sheet1!$B$8:$D$8</c:f>
                <c:numCache>
                  <c:formatCode>General</c:formatCode>
                  <c:ptCount val="3"/>
                  <c:pt idx="0">
                    <c:v>2.0000000000000013E-3</c:v>
                  </c:pt>
                  <c:pt idx="1">
                    <c:v>3.0000000000000014E-3</c:v>
                  </c:pt>
                </c:numCache>
              </c:numRef>
            </c:plus>
            <c:minus>
              <c:numRef>
                <c:f>Sheet1!$B$8:$D$8</c:f>
                <c:numCache>
                  <c:formatCode>General</c:formatCode>
                  <c:ptCount val="3"/>
                  <c:pt idx="0">
                    <c:v>2.0000000000000013E-3</c:v>
                  </c:pt>
                  <c:pt idx="1">
                    <c:v>3.0000000000000014E-3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0.21300000000000008</c:v>
                </c:pt>
                <c:pt idx="1">
                  <c:v>0.22700000000000001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Q2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2.9757217847769065E-4"/>
                  <c:y val="-4.3786453776611303E-3"/>
                </c:manualLayout>
              </c:layout>
              <c:showVal val="1"/>
            </c:dLbl>
            <c:dLbl>
              <c:idx val="1"/>
              <c:layout>
                <c:manualLayout>
                  <c:x val="2.779965004374458E-3"/>
                  <c:y val="-3.0385305849986613E-3"/>
                </c:manualLayout>
              </c:layout>
              <c:showVal val="1"/>
            </c:dLbl>
            <c:dLbl>
              <c:idx val="2"/>
              <c:layout>
                <c:manualLayout>
                  <c:x val="4.6445756780402362E-4"/>
                  <c:y val="-6.1562496962077129E-3"/>
                </c:manualLayout>
              </c:layout>
              <c:showVal val="1"/>
            </c:dLbl>
            <c:dLbl>
              <c:idx val="3"/>
              <c:layout>
                <c:manualLayout>
                  <c:x val="4.6309135128265854E-3"/>
                  <c:y val="-6.399027510817191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Sheet1!$B$9:$D$9</c:f>
                <c:numCache>
                  <c:formatCode>General</c:formatCode>
                  <c:ptCount val="3"/>
                  <c:pt idx="0">
                    <c:v>3.0000000000000014E-3</c:v>
                  </c:pt>
                  <c:pt idx="1">
                    <c:v>5.0000000000000027E-3</c:v>
                  </c:pt>
                </c:numCache>
              </c:numRef>
            </c:plus>
            <c:minus>
              <c:numRef>
                <c:f>Sheet1!$B$9:$D$9</c:f>
                <c:numCache>
                  <c:formatCode>General</c:formatCode>
                  <c:ptCount val="3"/>
                  <c:pt idx="0">
                    <c:v>3.0000000000000014E-3</c:v>
                  </c:pt>
                  <c:pt idx="1">
                    <c:v>5.0000000000000027E-3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0.20300000000000001</c:v>
                </c:pt>
                <c:pt idx="1">
                  <c:v>0.23300000000000001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Q3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8939195100612437E-3"/>
                  <c:y val="-8.4891732283464624E-3"/>
                </c:manualLayout>
              </c:layout>
              <c:showVal val="1"/>
            </c:dLbl>
            <c:dLbl>
              <c:idx val="1"/>
              <c:layout>
                <c:manualLayout>
                  <c:x val="5.5555555555555558E-3"/>
                  <c:y val="-1.5432648842024756E-2"/>
                </c:manualLayout>
              </c:layout>
              <c:showVal val="1"/>
            </c:dLbl>
            <c:dLbl>
              <c:idx val="2"/>
              <c:layout>
                <c:manualLayout>
                  <c:x val="4.1666666666667681E-3"/>
                  <c:y val="-1.440343394575676E-2"/>
                </c:manualLayout>
              </c:layout>
              <c:showVal val="1"/>
            </c:dLbl>
            <c:dLbl>
              <c:idx val="3"/>
              <c:layout>
                <c:manualLayout>
                  <c:x val="6.9443350831146335E-3"/>
                  <c:y val="2.5721081403374648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Sheet1!$B$10:$D$10</c:f>
                <c:numCache>
                  <c:formatCode>General</c:formatCode>
                  <c:ptCount val="3"/>
                  <c:pt idx="0">
                    <c:v>6.0000000000000027E-3</c:v>
                  </c:pt>
                  <c:pt idx="1">
                    <c:v>9.0000000000000028E-3</c:v>
                  </c:pt>
                </c:numCache>
              </c:numRef>
            </c:plus>
            <c:minus>
              <c:numRef>
                <c:f>Sheet1!$B$10:$D$10</c:f>
                <c:numCache>
                  <c:formatCode>General</c:formatCode>
                  <c:ptCount val="3"/>
                  <c:pt idx="0">
                    <c:v>6.0000000000000027E-3</c:v>
                  </c:pt>
                  <c:pt idx="1">
                    <c:v>9.0000000000000028E-3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Sheet1!$D$2:$D$3</c:f>
              <c:numCache>
                <c:formatCode>General</c:formatCode>
                <c:ptCount val="2"/>
                <c:pt idx="0">
                  <c:v>0.20600000000000004</c:v>
                </c:pt>
                <c:pt idx="1">
                  <c:v>0.24100000000000008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Q4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3888888888889408E-3"/>
                  <c:y val="4.6294473607465716E-3"/>
                </c:manualLayout>
              </c:layout>
              <c:showVal val="1"/>
            </c:dLbl>
            <c:dLbl>
              <c:idx val="1"/>
              <c:layout>
                <c:manualLayout>
                  <c:x val="2.7777777777777822E-3"/>
                  <c:y val="-1.1831437736949554E-2"/>
                </c:manualLayout>
              </c:layout>
              <c:showVal val="1"/>
            </c:dLbl>
            <c:dLbl>
              <c:idx val="2"/>
              <c:layout>
                <c:manualLayout>
                  <c:x val="9.7222222222222224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Sheet1!$B$11:$D$11</c:f>
                <c:numCache>
                  <c:formatCode>General</c:formatCode>
                  <c:ptCount val="3"/>
                  <c:pt idx="0">
                    <c:v>3.0000000000000014E-3</c:v>
                  </c:pt>
                  <c:pt idx="1">
                    <c:v>7.0000000000000027E-3</c:v>
                  </c:pt>
                </c:numCache>
              </c:numRef>
            </c:plus>
            <c:minus>
              <c:numRef>
                <c:f>Sheet1!$B$11:$D$11</c:f>
                <c:numCache>
                  <c:formatCode>General</c:formatCode>
                  <c:ptCount val="3"/>
                  <c:pt idx="0">
                    <c:v>3.0000000000000014E-3</c:v>
                  </c:pt>
                  <c:pt idx="1">
                    <c:v>7.0000000000000027E-3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0.20100000000000001</c:v>
                </c:pt>
                <c:pt idx="1">
                  <c:v>0.22600000000000001</c:v>
                </c:pt>
              </c:numCache>
            </c:numRef>
          </c:val>
        </c:ser>
        <c:dLbls/>
        <c:gapWidth val="243"/>
        <c:axId val="99937664"/>
        <c:axId val="99841536"/>
      </c:barChart>
      <c:catAx>
        <c:axId val="9993766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Federally Qualified Health Centers, in quartiles</a:t>
                </a:r>
              </a:p>
            </c:rich>
          </c:tx>
          <c:layout>
            <c:manualLayout>
              <c:xMode val="edge"/>
              <c:yMode val="edge"/>
              <c:x val="0.28318372703412081"/>
              <c:y val="0.9023623869932913"/>
            </c:manualLayout>
          </c:layout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99841536"/>
        <c:crosses val="autoZero"/>
        <c:auto val="1"/>
        <c:lblAlgn val="ctr"/>
        <c:lblOffset val="85"/>
      </c:catAx>
      <c:valAx>
        <c:axId val="99841536"/>
        <c:scaling>
          <c:orientation val="minMax"/>
          <c:max val="0.28000000000000008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Mortality-to-Incidence ratios</a:t>
                </a:r>
              </a:p>
            </c:rich>
          </c:tx>
          <c:layout/>
        </c:title>
        <c:numFmt formatCode="#,##0.000" sourceLinked="0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9993766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3574385588165144"/>
          <c:y val="3.9385456530967373E-2"/>
          <c:w val="0.847589477451684"/>
          <c:h val="0.7316827420049967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6688538932633468E-4"/>
                  <c:y val="-4.8760571595217383E-3"/>
                </c:manualLayout>
              </c:layout>
              <c:showVal val="1"/>
            </c:dLbl>
            <c:dLbl>
              <c:idx val="1"/>
              <c:layout>
                <c:manualLayout>
                  <c:x val="-6.9446631671041164E-3"/>
                  <c:y val="-1.118201370662001E-2"/>
                </c:manualLayout>
              </c:layout>
              <c:showVal val="1"/>
            </c:dLbl>
            <c:dLbl>
              <c:idx val="2"/>
              <c:layout>
                <c:manualLayout>
                  <c:x val="-6.9445538057741922E-3"/>
                  <c:y val="-4.5399533391659403E-3"/>
                </c:manualLayout>
              </c:layout>
              <c:showVal val="1"/>
            </c:dLbl>
            <c:dLbl>
              <c:idx val="3"/>
              <c:layout>
                <c:manualLayout>
                  <c:x val="1.5563210848644937E-3"/>
                  <c:y val="-8.0201774795122513E-2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Sheet1!$B$8:$D$8</c:f>
                <c:numCache>
                  <c:formatCode>General</c:formatCode>
                  <c:ptCount val="3"/>
                  <c:pt idx="0">
                    <c:v>1.4E-2</c:v>
                  </c:pt>
                  <c:pt idx="1">
                    <c:v>0.58199999999999996</c:v>
                  </c:pt>
                </c:numCache>
              </c:numRef>
            </c:plus>
            <c:minus>
              <c:numRef>
                <c:f>Sheet1!$B$8:$D$8</c:f>
                <c:numCache>
                  <c:formatCode>General</c:formatCode>
                  <c:ptCount val="3"/>
                  <c:pt idx="0">
                    <c:v>1.4E-2</c:v>
                  </c:pt>
                  <c:pt idx="1">
                    <c:v>0.58199999999999996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0.32400000000000012</c:v>
                </c:pt>
                <c:pt idx="1">
                  <c:v>1.629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Q2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2.9757217847769108E-4"/>
                  <c:y val="-4.3786453776611337E-3"/>
                </c:manualLayout>
              </c:layout>
              <c:showVal val="1"/>
            </c:dLbl>
            <c:dLbl>
              <c:idx val="1"/>
              <c:layout>
                <c:manualLayout>
                  <c:x val="2.7799650043744597E-3"/>
                  <c:y val="-3.038530584998663E-3"/>
                </c:manualLayout>
              </c:layout>
              <c:showVal val="1"/>
            </c:dLbl>
            <c:dLbl>
              <c:idx val="2"/>
              <c:layout>
                <c:manualLayout>
                  <c:x val="4.6445756780402346E-4"/>
                  <c:y val="-6.1562496962077173E-3"/>
                </c:manualLayout>
              </c:layout>
              <c:showVal val="1"/>
            </c:dLbl>
            <c:dLbl>
              <c:idx val="3"/>
              <c:layout>
                <c:manualLayout>
                  <c:x val="4.6309135128265854E-3"/>
                  <c:y val="-6.399027510817191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Sheet1!$B$9:$D$9</c:f>
                <c:numCache>
                  <c:formatCode>General</c:formatCode>
                  <c:ptCount val="3"/>
                  <c:pt idx="0">
                    <c:v>1.4999999999999998E-2</c:v>
                  </c:pt>
                </c:numCache>
              </c:numRef>
            </c:plus>
            <c:minus>
              <c:numRef>
                <c:f>Sheet1!$B$9:$D$9</c:f>
                <c:numCache>
                  <c:formatCode>General</c:formatCode>
                  <c:ptCount val="3"/>
                  <c:pt idx="0">
                    <c:v>1.4999999999999998E-2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0.33300000000000013</c:v>
                </c:pt>
                <c:pt idx="1">
                  <c:v>0.67600000000000038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Q3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8939195100612432E-3"/>
                  <c:y val="-1.5433617672790898E-2"/>
                </c:manualLayout>
              </c:layout>
              <c:showVal val="1"/>
            </c:dLbl>
            <c:dLbl>
              <c:idx val="1"/>
              <c:layout>
                <c:manualLayout>
                  <c:x val="2.7777777777777809E-3"/>
                  <c:y val="7.7099737532808452E-4"/>
                </c:manualLayout>
              </c:layout>
              <c:showVal val="1"/>
            </c:dLbl>
            <c:dLbl>
              <c:idx val="2"/>
              <c:layout>
                <c:manualLayout>
                  <c:x val="4.1666666666667681E-3"/>
                  <c:y val="-1.440343394575676E-2"/>
                </c:manualLayout>
              </c:layout>
              <c:showVal val="1"/>
            </c:dLbl>
            <c:dLbl>
              <c:idx val="3"/>
              <c:layout>
                <c:manualLayout>
                  <c:x val="6.944335083114643E-3"/>
                  <c:y val="2.5721081403374652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Sheet1!$B$10:$D$10</c:f>
                <c:numCache>
                  <c:formatCode>General</c:formatCode>
                  <c:ptCount val="3"/>
                  <c:pt idx="0">
                    <c:v>6.9000000000000034E-2</c:v>
                  </c:pt>
                </c:numCache>
              </c:numRef>
            </c:plus>
            <c:minus>
              <c:numRef>
                <c:f>Sheet1!$B$10:$D$10</c:f>
                <c:numCache>
                  <c:formatCode>General</c:formatCode>
                  <c:ptCount val="3"/>
                  <c:pt idx="0">
                    <c:v>6.9000000000000034E-2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Sheet1!$D$2:$D$3</c:f>
              <c:numCache>
                <c:formatCode>General</c:formatCode>
                <c:ptCount val="2"/>
                <c:pt idx="0">
                  <c:v>0.42500000000000016</c:v>
                </c:pt>
                <c:pt idx="1">
                  <c:v>0.52700000000000002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Q4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3888888888889405E-3"/>
                  <c:y val="-1.6203885972586766E-2"/>
                </c:manualLayout>
              </c:layout>
              <c:showVal val="1"/>
            </c:dLbl>
            <c:dLbl>
              <c:idx val="1"/>
              <c:layout>
                <c:manualLayout>
                  <c:x val="2.7777777777777874E-3"/>
                  <c:y val="-1.1831437736949555E-2"/>
                </c:manualLayout>
              </c:layout>
              <c:showVal val="1"/>
            </c:dLbl>
            <c:dLbl>
              <c:idx val="2"/>
              <c:layout>
                <c:manualLayout>
                  <c:x val="9.7222222222222224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Sheet1!$B$11:$D$11</c:f>
                <c:numCache>
                  <c:formatCode>General</c:formatCode>
                  <c:ptCount val="3"/>
                  <c:pt idx="0">
                    <c:v>7.9000000000000029E-2</c:v>
                  </c:pt>
                </c:numCache>
              </c:numRef>
            </c:plus>
            <c:minus>
              <c:numRef>
                <c:f>Sheet1!$B$11:$D$11</c:f>
                <c:numCache>
                  <c:formatCode>General</c:formatCode>
                  <c:ptCount val="3"/>
                  <c:pt idx="0">
                    <c:v>7.9000000000000029E-2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0.46700000000000008</c:v>
                </c:pt>
              </c:numCache>
            </c:numRef>
          </c:val>
        </c:ser>
        <c:dLbls/>
        <c:gapWidth val="243"/>
        <c:axId val="113058176"/>
        <c:axId val="113060096"/>
      </c:barChart>
      <c:catAx>
        <c:axId val="11305817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Federally Qualified Health Centers, in quartiles</a:t>
                </a:r>
              </a:p>
            </c:rich>
          </c:tx>
          <c:layout>
            <c:manualLayout>
              <c:xMode val="edge"/>
              <c:yMode val="edge"/>
              <c:x val="0.28318372703412081"/>
              <c:y val="0.90236238699329085"/>
            </c:manualLayout>
          </c:layout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13060096"/>
        <c:crosses val="autoZero"/>
        <c:auto val="1"/>
        <c:lblAlgn val="ctr"/>
        <c:lblOffset val="85"/>
      </c:catAx>
      <c:valAx>
        <c:axId val="113060096"/>
        <c:scaling>
          <c:orientation val="minMax"/>
          <c:max val="2.4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Mortality-to-Incidence ratios</a:t>
                </a:r>
              </a:p>
            </c:rich>
          </c:tx>
          <c:layout/>
        </c:title>
        <c:numFmt formatCode="#,##0.00" sourceLinked="0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1305817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3574385588165144"/>
          <c:y val="3.9385456530967373E-2"/>
          <c:w val="0.847589477451684"/>
          <c:h val="0.7316827420049967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6688538932633468E-4"/>
                  <c:y val="-4.8760571595217383E-3"/>
                </c:manualLayout>
              </c:layout>
              <c:showVal val="1"/>
            </c:dLbl>
            <c:dLbl>
              <c:idx val="1"/>
              <c:layout>
                <c:manualLayout>
                  <c:x val="1.3886701662292266E-3"/>
                  <c:y val="-1.1182013706620021E-2"/>
                </c:manualLayout>
              </c:layout>
              <c:showVal val="1"/>
            </c:dLbl>
            <c:dLbl>
              <c:idx val="2"/>
              <c:layout>
                <c:manualLayout>
                  <c:x val="-6.9445538057741922E-3"/>
                  <c:y val="-4.5399533391659403E-3"/>
                </c:manualLayout>
              </c:layout>
              <c:showVal val="1"/>
            </c:dLbl>
            <c:dLbl>
              <c:idx val="3"/>
              <c:layout>
                <c:manualLayout>
                  <c:x val="1.5563210848644937E-3"/>
                  <c:y val="-8.0201774795122513E-2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Sheet1!$B$8:$D$8</c:f>
                <c:numCache>
                  <c:formatCode>General</c:formatCode>
                  <c:ptCount val="3"/>
                  <c:pt idx="0">
                    <c:v>3.0000000000000009E-3</c:v>
                  </c:pt>
                  <c:pt idx="1">
                    <c:v>3.0000000000000009E-3</c:v>
                  </c:pt>
                </c:numCache>
              </c:numRef>
            </c:plus>
            <c:minus>
              <c:numRef>
                <c:f>Sheet1!$B$8:$D$8</c:f>
                <c:numCache>
                  <c:formatCode>General</c:formatCode>
                  <c:ptCount val="3"/>
                  <c:pt idx="0">
                    <c:v>3.0000000000000009E-3</c:v>
                  </c:pt>
                  <c:pt idx="1">
                    <c:v>3.0000000000000009E-3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0.38900000000000012</c:v>
                </c:pt>
                <c:pt idx="1">
                  <c:v>0.39300000000000013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Q2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2.9757217847769108E-4"/>
                  <c:y val="-4.3786453776611337E-3"/>
                </c:manualLayout>
              </c:layout>
              <c:showVal val="1"/>
            </c:dLbl>
            <c:dLbl>
              <c:idx val="1"/>
              <c:layout>
                <c:manualLayout>
                  <c:x val="2.7799650043744597E-3"/>
                  <c:y val="-3.038530584998663E-3"/>
                </c:manualLayout>
              </c:layout>
              <c:showVal val="1"/>
            </c:dLbl>
            <c:dLbl>
              <c:idx val="2"/>
              <c:layout>
                <c:manualLayout>
                  <c:x val="4.6445756780402346E-4"/>
                  <c:y val="-6.1562496962077173E-3"/>
                </c:manualLayout>
              </c:layout>
              <c:showVal val="1"/>
            </c:dLbl>
            <c:dLbl>
              <c:idx val="3"/>
              <c:layout>
                <c:manualLayout>
                  <c:x val="4.6309135128265854E-3"/>
                  <c:y val="-6.399027510817191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Sheet1!$B$9:$D$9</c:f>
                <c:numCache>
                  <c:formatCode>General</c:formatCode>
                  <c:ptCount val="3"/>
                  <c:pt idx="0">
                    <c:v>6.0000000000000019E-3</c:v>
                  </c:pt>
                  <c:pt idx="1">
                    <c:v>6.0000000000000019E-3</c:v>
                  </c:pt>
                </c:numCache>
              </c:numRef>
            </c:plus>
            <c:minus>
              <c:numRef>
                <c:f>Sheet1!$B$9:$D$9</c:f>
                <c:numCache>
                  <c:formatCode>General</c:formatCode>
                  <c:ptCount val="3"/>
                  <c:pt idx="0">
                    <c:v>6.0000000000000019E-3</c:v>
                  </c:pt>
                  <c:pt idx="1">
                    <c:v>6.0000000000000019E-3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0.38900000000000012</c:v>
                </c:pt>
                <c:pt idx="1">
                  <c:v>0.39400000000000013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Q3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8939195100612447E-3"/>
                  <c:y val="-8.4891732283464711E-3"/>
                </c:manualLayout>
              </c:layout>
              <c:showVal val="1"/>
            </c:dLbl>
            <c:dLbl>
              <c:idx val="1"/>
              <c:layout>
                <c:manualLayout>
                  <c:x val="2.7777777777777809E-3"/>
                  <c:y val="-3.8586322543015471E-3"/>
                </c:manualLayout>
              </c:layout>
              <c:showVal val="1"/>
            </c:dLbl>
            <c:dLbl>
              <c:idx val="2"/>
              <c:layout>
                <c:manualLayout>
                  <c:x val="4.1666666666667681E-3"/>
                  <c:y val="-1.440343394575676E-2"/>
                </c:manualLayout>
              </c:layout>
              <c:showVal val="1"/>
            </c:dLbl>
            <c:dLbl>
              <c:idx val="3"/>
              <c:layout>
                <c:manualLayout>
                  <c:x val="6.944335083114643E-3"/>
                  <c:y val="2.5721081403374652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Sheet1!$B$10:$D$10</c:f>
                <c:numCache>
                  <c:formatCode>General</c:formatCode>
                  <c:ptCount val="3"/>
                  <c:pt idx="0">
                    <c:v>7.0000000000000019E-3</c:v>
                  </c:pt>
                  <c:pt idx="1">
                    <c:v>1.0000000000000004E-2</c:v>
                  </c:pt>
                </c:numCache>
              </c:numRef>
            </c:plus>
            <c:minus>
              <c:numRef>
                <c:f>Sheet1!$B$10:$D$10</c:f>
                <c:numCache>
                  <c:formatCode>General</c:formatCode>
                  <c:ptCount val="3"/>
                  <c:pt idx="0">
                    <c:v>7.0000000000000019E-3</c:v>
                  </c:pt>
                  <c:pt idx="1">
                    <c:v>1.0000000000000004E-2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Sheet1!$D$2:$D$3</c:f>
              <c:numCache>
                <c:formatCode>General</c:formatCode>
                <c:ptCount val="2"/>
                <c:pt idx="0">
                  <c:v>0.38100000000000012</c:v>
                </c:pt>
                <c:pt idx="1">
                  <c:v>0.40300000000000002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Q4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3888888888889423E-3"/>
                  <c:y val="4.6294473607465716E-3"/>
                </c:manualLayout>
              </c:layout>
              <c:showVal val="1"/>
            </c:dLbl>
            <c:dLbl>
              <c:idx val="1"/>
              <c:layout>
                <c:manualLayout>
                  <c:x val="2.7777777777777874E-3"/>
                  <c:y val="-1.1831437736949555E-2"/>
                </c:manualLayout>
              </c:layout>
              <c:showVal val="1"/>
            </c:dLbl>
            <c:dLbl>
              <c:idx val="2"/>
              <c:layout>
                <c:manualLayout>
                  <c:x val="9.7222222222222224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Sheet1!$B$11:$D$11</c:f>
                <c:numCache>
                  <c:formatCode>General</c:formatCode>
                  <c:ptCount val="3"/>
                  <c:pt idx="0">
                    <c:v>5.0000000000000018E-3</c:v>
                  </c:pt>
                  <c:pt idx="1">
                    <c:v>1.0999999999999998E-2</c:v>
                  </c:pt>
                </c:numCache>
              </c:numRef>
            </c:plus>
            <c:minus>
              <c:numRef>
                <c:f>Sheet1!$B$11:$D$11</c:f>
                <c:numCache>
                  <c:formatCode>General</c:formatCode>
                  <c:ptCount val="3"/>
                  <c:pt idx="0">
                    <c:v>5.0000000000000018E-3</c:v>
                  </c:pt>
                  <c:pt idx="1">
                    <c:v>1.0999999999999998E-2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0.36700000000000016</c:v>
                </c:pt>
                <c:pt idx="1">
                  <c:v>0.40500000000000008</c:v>
                </c:pt>
              </c:numCache>
            </c:numRef>
          </c:val>
        </c:ser>
        <c:dLbls/>
        <c:gapWidth val="243"/>
        <c:axId val="113195648"/>
        <c:axId val="113210112"/>
      </c:barChart>
      <c:catAx>
        <c:axId val="113195648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Federally Qualified Health Centers, in quartiles</a:t>
                </a:r>
              </a:p>
            </c:rich>
          </c:tx>
          <c:layout>
            <c:manualLayout>
              <c:xMode val="edge"/>
              <c:yMode val="edge"/>
              <c:x val="0.28318372703412081"/>
              <c:y val="0.90236238699329085"/>
            </c:manualLayout>
          </c:layout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13210112"/>
        <c:crosses val="autoZero"/>
        <c:auto val="1"/>
        <c:lblAlgn val="ctr"/>
        <c:lblOffset val="85"/>
      </c:catAx>
      <c:valAx>
        <c:axId val="113210112"/>
        <c:scaling>
          <c:orientation val="minMax"/>
          <c:max val="0.44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Mortality-to-Incidence ratios</a:t>
                </a:r>
              </a:p>
            </c:rich>
          </c:tx>
          <c:layout/>
        </c:title>
        <c:numFmt formatCode="#,##0.000" sourceLinked="0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1319564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3574385588165144"/>
          <c:y val="3.9385456530967373E-2"/>
          <c:w val="0.847589477451684"/>
          <c:h val="0.7316827420049967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6688538932633468E-4"/>
                  <c:y val="-4.8760571595217383E-3"/>
                </c:manualLayout>
              </c:layout>
              <c:showVal val="1"/>
            </c:dLbl>
            <c:dLbl>
              <c:idx val="1"/>
              <c:layout>
                <c:manualLayout>
                  <c:x val="1.3886701662292266E-3"/>
                  <c:y val="-1.1182013706620021E-2"/>
                </c:manualLayout>
              </c:layout>
              <c:showVal val="1"/>
            </c:dLbl>
            <c:dLbl>
              <c:idx val="2"/>
              <c:layout>
                <c:manualLayout>
                  <c:x val="-6.9445538057741922E-3"/>
                  <c:y val="-4.5399533391659403E-3"/>
                </c:manualLayout>
              </c:layout>
              <c:showVal val="1"/>
            </c:dLbl>
            <c:dLbl>
              <c:idx val="3"/>
              <c:layout>
                <c:manualLayout>
                  <c:x val="1.5563210848644937E-3"/>
                  <c:y val="-8.0201774795122513E-2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Sheet1!$B$8:$D$8</c:f>
                <c:numCache>
                  <c:formatCode>General</c:formatCode>
                  <c:ptCount val="3"/>
                  <c:pt idx="0">
                    <c:v>3.0000000000000009E-3</c:v>
                  </c:pt>
                  <c:pt idx="1">
                    <c:v>3.0000000000000009E-3</c:v>
                  </c:pt>
                </c:numCache>
              </c:numRef>
            </c:plus>
            <c:minus>
              <c:numRef>
                <c:f>Sheet1!$B$8:$D$8</c:f>
                <c:numCache>
                  <c:formatCode>General</c:formatCode>
                  <c:ptCount val="3"/>
                  <c:pt idx="0">
                    <c:v>3.0000000000000009E-3</c:v>
                  </c:pt>
                  <c:pt idx="1">
                    <c:v>3.0000000000000009E-3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0.18300000000000005</c:v>
                </c:pt>
                <c:pt idx="1">
                  <c:v>0.20200000000000001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Q2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2.9757217847769108E-4"/>
                  <c:y val="-4.3786453776611337E-3"/>
                </c:manualLayout>
              </c:layout>
              <c:showVal val="1"/>
            </c:dLbl>
            <c:dLbl>
              <c:idx val="1"/>
              <c:layout>
                <c:manualLayout>
                  <c:x val="2.7799650043744541E-3"/>
                  <c:y val="-9.9830489938757642E-3"/>
                </c:manualLayout>
              </c:layout>
              <c:showVal val="1"/>
            </c:dLbl>
            <c:dLbl>
              <c:idx val="2"/>
              <c:layout>
                <c:manualLayout>
                  <c:x val="4.6445756780402346E-4"/>
                  <c:y val="-6.1562496962077173E-3"/>
                </c:manualLayout>
              </c:layout>
              <c:showVal val="1"/>
            </c:dLbl>
            <c:dLbl>
              <c:idx val="3"/>
              <c:layout>
                <c:manualLayout>
                  <c:x val="4.6309135128265854E-3"/>
                  <c:y val="-6.399027510817191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Sheet1!$B$9:$D$9</c:f>
                <c:numCache>
                  <c:formatCode>General</c:formatCode>
                  <c:ptCount val="3"/>
                  <c:pt idx="0">
                    <c:v>5.0000000000000018E-3</c:v>
                  </c:pt>
                  <c:pt idx="1">
                    <c:v>7.0000000000000019E-3</c:v>
                  </c:pt>
                </c:numCache>
              </c:numRef>
            </c:plus>
            <c:minus>
              <c:numRef>
                <c:f>Sheet1!$B$9:$D$9</c:f>
                <c:numCache>
                  <c:formatCode>General</c:formatCode>
                  <c:ptCount val="3"/>
                  <c:pt idx="0">
                    <c:v>5.0000000000000018E-3</c:v>
                  </c:pt>
                  <c:pt idx="1">
                    <c:v>7.0000000000000019E-3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0.18200000000000005</c:v>
                </c:pt>
                <c:pt idx="1">
                  <c:v>0.21700000000000005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Q3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8939195100612447E-3"/>
                  <c:y val="-8.4891732283464711E-3"/>
                </c:manualLayout>
              </c:layout>
              <c:showVal val="1"/>
            </c:dLbl>
            <c:dLbl>
              <c:idx val="1"/>
              <c:layout>
                <c:manualLayout>
                  <c:x val="2.7777777777777809E-3"/>
                  <c:y val="-2.0062335958005252E-2"/>
                </c:manualLayout>
              </c:layout>
              <c:showVal val="1"/>
            </c:dLbl>
            <c:dLbl>
              <c:idx val="2"/>
              <c:layout>
                <c:manualLayout>
                  <c:x val="4.1666666666667681E-3"/>
                  <c:y val="-1.440343394575676E-2"/>
                </c:manualLayout>
              </c:layout>
              <c:showVal val="1"/>
            </c:dLbl>
            <c:dLbl>
              <c:idx val="3"/>
              <c:layout>
                <c:manualLayout>
                  <c:x val="6.944335083114643E-3"/>
                  <c:y val="2.5721081403374652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Sheet1!$B$10:$D$10</c:f>
                <c:numCache>
                  <c:formatCode>General</c:formatCode>
                  <c:ptCount val="3"/>
                  <c:pt idx="0">
                    <c:v>5.0000000000000018E-3</c:v>
                  </c:pt>
                  <c:pt idx="1">
                    <c:v>1.0000000000000004E-2</c:v>
                  </c:pt>
                </c:numCache>
              </c:numRef>
            </c:plus>
            <c:minus>
              <c:numRef>
                <c:f>Sheet1!$B$10:$D$10</c:f>
                <c:numCache>
                  <c:formatCode>General</c:formatCode>
                  <c:ptCount val="3"/>
                  <c:pt idx="0">
                    <c:v>5.0000000000000018E-3</c:v>
                  </c:pt>
                  <c:pt idx="1">
                    <c:v>1.0000000000000004E-2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Sheet1!$D$2:$D$3</c:f>
              <c:numCache>
                <c:formatCode>General</c:formatCode>
                <c:ptCount val="2"/>
                <c:pt idx="0">
                  <c:v>0.16800000000000001</c:v>
                </c:pt>
                <c:pt idx="1">
                  <c:v>0.2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Q4</c:v>
                </c:pt>
              </c:strCache>
            </c:strRef>
          </c:tx>
          <c:spPr>
            <a:solidFill>
              <a:srgbClr val="70CEF0"/>
            </a:solidFill>
            <a:ln>
              <a:solidFill>
                <a:schemeClr val="tx1"/>
              </a:solidFill>
            </a:ln>
          </c:spPr>
          <c:dPt>
            <c:idx val="0"/>
            <c:spPr>
              <a:solidFill>
                <a:srgbClr val="629DE4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3888888888889405E-3"/>
                  <c:y val="-6.9446267133275045E-3"/>
                </c:manualLayout>
              </c:layout>
              <c:showVal val="1"/>
            </c:dLbl>
            <c:dLbl>
              <c:idx val="1"/>
              <c:layout>
                <c:manualLayout>
                  <c:x val="2.7777777777777809E-3"/>
                  <c:y val="-1.4146252551764358E-2"/>
                </c:manualLayout>
              </c:layout>
              <c:showVal val="1"/>
            </c:dLbl>
            <c:dLbl>
              <c:idx val="2"/>
              <c:layout>
                <c:manualLayout>
                  <c:x val="9.7222222222222224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Sheet1!$B$11:$D$11</c:f>
                <c:numCache>
                  <c:formatCode>General</c:formatCode>
                  <c:ptCount val="3"/>
                  <c:pt idx="0">
                    <c:v>3.0000000000000009E-3</c:v>
                  </c:pt>
                  <c:pt idx="1">
                    <c:v>9.0000000000000028E-3</c:v>
                  </c:pt>
                </c:numCache>
              </c:numRef>
            </c:plus>
            <c:minus>
              <c:numRef>
                <c:f>Sheet1!$B$11:$D$11</c:f>
                <c:numCache>
                  <c:formatCode>General</c:formatCode>
                  <c:ptCount val="3"/>
                  <c:pt idx="0">
                    <c:v>3.0000000000000009E-3</c:v>
                  </c:pt>
                  <c:pt idx="1">
                    <c:v>9.0000000000000028E-3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0.16800000000000001</c:v>
                </c:pt>
                <c:pt idx="1">
                  <c:v>0.19800000000000001</c:v>
                </c:pt>
              </c:numCache>
            </c:numRef>
          </c:val>
        </c:ser>
        <c:dLbls/>
        <c:gapWidth val="243"/>
        <c:axId val="113349760"/>
        <c:axId val="113351680"/>
      </c:barChart>
      <c:catAx>
        <c:axId val="11334976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Federally Qualified Health Centers, in quartiles</a:t>
                </a:r>
              </a:p>
            </c:rich>
          </c:tx>
          <c:layout>
            <c:manualLayout>
              <c:xMode val="edge"/>
              <c:yMode val="edge"/>
              <c:x val="0.28318372703412081"/>
              <c:y val="0.90236238699329085"/>
            </c:manualLayout>
          </c:layout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13351680"/>
        <c:crosses val="autoZero"/>
        <c:auto val="1"/>
        <c:lblAlgn val="ctr"/>
        <c:lblOffset val="85"/>
      </c:catAx>
      <c:valAx>
        <c:axId val="113351680"/>
        <c:scaling>
          <c:orientation val="minMax"/>
          <c:max val="0.24000000000000007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Mortality-to-Incidence ratios</a:t>
                </a:r>
              </a:p>
            </c:rich>
          </c:tx>
          <c:layout/>
        </c:title>
        <c:numFmt formatCode="#,##0.000" sourceLinked="0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1334976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3574385588165144"/>
          <c:y val="3.9385456530967373E-2"/>
          <c:w val="0.847589477451684"/>
          <c:h val="0.7316827420049967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6688538932633468E-4"/>
                  <c:y val="-4.8760571595217383E-3"/>
                </c:manualLayout>
              </c:layout>
              <c:showVal val="1"/>
            </c:dLbl>
            <c:dLbl>
              <c:idx val="1"/>
              <c:layout>
                <c:manualLayout>
                  <c:x val="1.3886701662292266E-3"/>
                  <c:y val="-1.1182013706620021E-2"/>
                </c:manualLayout>
              </c:layout>
              <c:showVal val="1"/>
            </c:dLbl>
            <c:dLbl>
              <c:idx val="2"/>
              <c:layout>
                <c:manualLayout>
                  <c:x val="-6.9445538057741922E-3"/>
                  <c:y val="-4.5399533391659403E-3"/>
                </c:manualLayout>
              </c:layout>
              <c:showVal val="1"/>
            </c:dLbl>
            <c:dLbl>
              <c:idx val="3"/>
              <c:layout>
                <c:manualLayout>
                  <c:x val="1.5563210848644937E-3"/>
                  <c:y val="-8.0201774795122513E-2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Sheet1!$B$8:$D$8</c:f>
                <c:numCache>
                  <c:formatCode>General</c:formatCode>
                  <c:ptCount val="3"/>
                  <c:pt idx="0">
                    <c:v>2.0000000000000009E-3</c:v>
                  </c:pt>
                  <c:pt idx="1">
                    <c:v>2.0000000000000009E-3</c:v>
                  </c:pt>
                </c:numCache>
              </c:numRef>
            </c:plus>
            <c:minus>
              <c:numRef>
                <c:f>Sheet1!$B$8:$D$8</c:f>
                <c:numCache>
                  <c:formatCode>General</c:formatCode>
                  <c:ptCount val="3"/>
                  <c:pt idx="0">
                    <c:v>2.0000000000000009E-3</c:v>
                  </c:pt>
                  <c:pt idx="1">
                    <c:v>2.0000000000000009E-3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0.21500000000000005</c:v>
                </c:pt>
                <c:pt idx="1">
                  <c:v>0.221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Q2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2.9757217847769108E-4"/>
                  <c:y val="-4.3786453776611337E-3"/>
                </c:manualLayout>
              </c:layout>
              <c:showVal val="1"/>
            </c:dLbl>
            <c:dLbl>
              <c:idx val="1"/>
              <c:layout>
                <c:manualLayout>
                  <c:x val="2.7799650043744597E-3"/>
                  <c:y val="-3.038530584998663E-3"/>
                </c:manualLayout>
              </c:layout>
              <c:showVal val="1"/>
            </c:dLbl>
            <c:dLbl>
              <c:idx val="2"/>
              <c:layout>
                <c:manualLayout>
                  <c:x val="4.6445756780402346E-4"/>
                  <c:y val="-6.1562496962077173E-3"/>
                </c:manualLayout>
              </c:layout>
              <c:showVal val="1"/>
            </c:dLbl>
            <c:dLbl>
              <c:idx val="3"/>
              <c:layout>
                <c:manualLayout>
                  <c:x val="4.6309135128265854E-3"/>
                  <c:y val="-6.399027510817191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Sheet1!$B$9:$D$9</c:f>
                <c:numCache>
                  <c:formatCode>General</c:formatCode>
                  <c:ptCount val="3"/>
                  <c:pt idx="0">
                    <c:v>3.0000000000000009E-3</c:v>
                  </c:pt>
                  <c:pt idx="1">
                    <c:v>3.0000000000000009E-3</c:v>
                  </c:pt>
                </c:numCache>
              </c:numRef>
            </c:plus>
            <c:minus>
              <c:numRef>
                <c:f>Sheet1!$B$9:$D$9</c:f>
                <c:numCache>
                  <c:formatCode>General</c:formatCode>
                  <c:ptCount val="3"/>
                  <c:pt idx="0">
                    <c:v>3.0000000000000009E-3</c:v>
                  </c:pt>
                  <c:pt idx="1">
                    <c:v>3.0000000000000009E-3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0.20800000000000005</c:v>
                </c:pt>
                <c:pt idx="1">
                  <c:v>0.21700000000000005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Q3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8939195100612447E-3"/>
                  <c:y val="-8.4891732283464711E-3"/>
                </c:manualLayout>
              </c:layout>
              <c:showVal val="1"/>
            </c:dLbl>
            <c:dLbl>
              <c:idx val="1"/>
              <c:layout>
                <c:manualLayout>
                  <c:x val="2.7777777777777809E-3"/>
                  <c:y val="-1.0803076698745995E-2"/>
                </c:manualLayout>
              </c:layout>
              <c:showVal val="1"/>
            </c:dLbl>
            <c:dLbl>
              <c:idx val="2"/>
              <c:layout>
                <c:manualLayout>
                  <c:x val="4.1666666666667681E-3"/>
                  <c:y val="-1.440343394575676E-2"/>
                </c:manualLayout>
              </c:layout>
              <c:showVal val="1"/>
            </c:dLbl>
            <c:dLbl>
              <c:idx val="3"/>
              <c:layout>
                <c:manualLayout>
                  <c:x val="6.944335083114643E-3"/>
                  <c:y val="2.5721081403374652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Sheet1!$B$10:$D$10</c:f>
                <c:numCache>
                  <c:formatCode>General</c:formatCode>
                  <c:ptCount val="3"/>
                  <c:pt idx="0">
                    <c:v>5.0000000000000018E-3</c:v>
                  </c:pt>
                  <c:pt idx="1">
                    <c:v>6.0000000000000019E-3</c:v>
                  </c:pt>
                </c:numCache>
              </c:numRef>
            </c:plus>
            <c:minus>
              <c:numRef>
                <c:f>Sheet1!$B$10:$D$10</c:f>
                <c:numCache>
                  <c:formatCode>General</c:formatCode>
                  <c:ptCount val="3"/>
                  <c:pt idx="0">
                    <c:v>5.0000000000000018E-3</c:v>
                  </c:pt>
                  <c:pt idx="1">
                    <c:v>6.0000000000000019E-3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Sheet1!$D$2:$D$3</c:f>
              <c:numCache>
                <c:formatCode>General</c:formatCode>
                <c:ptCount val="2"/>
                <c:pt idx="0">
                  <c:v>0.20900000000000005</c:v>
                </c:pt>
                <c:pt idx="1">
                  <c:v>0.222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Q4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3888888888889405E-3"/>
                  <c:y val="2.3146325459317595E-3"/>
                </c:manualLayout>
              </c:layout>
              <c:showVal val="1"/>
            </c:dLbl>
            <c:dLbl>
              <c:idx val="1"/>
              <c:layout>
                <c:manualLayout>
                  <c:x val="2.7777777777777809E-3"/>
                  <c:y val="-2.57363662875474E-4"/>
                </c:manualLayout>
              </c:layout>
              <c:showVal val="1"/>
            </c:dLbl>
            <c:dLbl>
              <c:idx val="2"/>
              <c:layout>
                <c:manualLayout>
                  <c:x val="9.7222222222222224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Sheet1!$B$11:$D$11</c:f>
                <c:numCache>
                  <c:formatCode>General</c:formatCode>
                  <c:ptCount val="3"/>
                  <c:pt idx="0">
                    <c:v>3.0000000000000009E-3</c:v>
                  </c:pt>
                  <c:pt idx="1">
                    <c:v>3.0000000000000009E-3</c:v>
                  </c:pt>
                </c:numCache>
              </c:numRef>
            </c:plus>
            <c:minus>
              <c:numRef>
                <c:f>Sheet1!$B$11:$D$11</c:f>
                <c:numCache>
                  <c:formatCode>General</c:formatCode>
                  <c:ptCount val="3"/>
                  <c:pt idx="0">
                    <c:v>3.0000000000000009E-3</c:v>
                  </c:pt>
                  <c:pt idx="1">
                    <c:v>3.0000000000000009E-3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0.19800000000000001</c:v>
                </c:pt>
                <c:pt idx="1">
                  <c:v>0.20700000000000005</c:v>
                </c:pt>
              </c:numCache>
            </c:numRef>
          </c:val>
        </c:ser>
        <c:dLbls/>
        <c:gapWidth val="243"/>
        <c:axId val="113513984"/>
        <c:axId val="113515904"/>
      </c:barChart>
      <c:catAx>
        <c:axId val="11351398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Federally Qualified Health Centers, in quartiles</a:t>
                </a:r>
              </a:p>
            </c:rich>
          </c:tx>
          <c:layout>
            <c:manualLayout>
              <c:xMode val="edge"/>
              <c:yMode val="edge"/>
              <c:x val="0.28318372703412081"/>
              <c:y val="0.90236238699329085"/>
            </c:manualLayout>
          </c:layout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13515904"/>
        <c:crosses val="autoZero"/>
        <c:auto val="1"/>
        <c:lblAlgn val="ctr"/>
        <c:lblOffset val="85"/>
      </c:catAx>
      <c:valAx>
        <c:axId val="113515904"/>
        <c:scaling>
          <c:orientation val="minMax"/>
          <c:max val="0.24000000000000007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Mortality-to-Incidence ratios</a:t>
                </a:r>
              </a:p>
            </c:rich>
          </c:tx>
          <c:layout/>
        </c:title>
        <c:numFmt formatCode="#,##0.000" sourceLinked="0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1351398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3574385588165144"/>
          <c:y val="3.9385456530967373E-2"/>
          <c:w val="0.84758947745168423"/>
          <c:h val="0.7316827420049967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6677602799650048E-4"/>
                  <c:y val="-2.1079760863225449E-2"/>
                </c:manualLayout>
              </c:layout>
              <c:showVal val="1"/>
            </c:dLbl>
            <c:dLbl>
              <c:idx val="1"/>
              <c:layout>
                <c:manualLayout>
                  <c:x val="1.3886701662292225E-3"/>
                  <c:y val="-4.1274606299212577E-2"/>
                </c:manualLayout>
              </c:layout>
              <c:showVal val="1"/>
            </c:dLbl>
            <c:dLbl>
              <c:idx val="2"/>
              <c:layout>
                <c:manualLayout>
                  <c:x val="-6.9445538057741939E-3"/>
                  <c:y val="-4.5399533391659403E-3"/>
                </c:manualLayout>
              </c:layout>
              <c:showVal val="1"/>
            </c:dLbl>
            <c:dLbl>
              <c:idx val="3"/>
              <c:layout>
                <c:manualLayout>
                  <c:x val="1.5563210848644937E-3"/>
                  <c:y val="-8.0201774795122513E-2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Sheet1!$B$8:$D$8</c:f>
                <c:numCache>
                  <c:formatCode>General</c:formatCode>
                  <c:ptCount val="3"/>
                  <c:pt idx="0">
                    <c:v>1.2999999999999998E-2</c:v>
                  </c:pt>
                  <c:pt idx="1">
                    <c:v>3.5999999999999997E-2</c:v>
                  </c:pt>
                </c:numCache>
              </c:numRef>
            </c:plus>
            <c:minus>
              <c:numRef>
                <c:f>Sheet1!$B$8:$D$8</c:f>
                <c:numCache>
                  <c:formatCode>General</c:formatCode>
                  <c:ptCount val="3"/>
                  <c:pt idx="0">
                    <c:v>1.2999999999999998E-2</c:v>
                  </c:pt>
                  <c:pt idx="1">
                    <c:v>3.5999999999999997E-2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0.30600000000000016</c:v>
                </c:pt>
                <c:pt idx="1">
                  <c:v>0.45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Q2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68646106736658E-3"/>
                  <c:y val="-1.3637904636920387E-2"/>
                </c:manualLayout>
              </c:layout>
              <c:showVal val="1"/>
            </c:dLbl>
            <c:dLbl>
              <c:idx val="1"/>
              <c:layout>
                <c:manualLayout>
                  <c:x val="2.7799650043744541E-3"/>
                  <c:y val="-3.7760826771653558E-2"/>
                </c:manualLayout>
              </c:layout>
              <c:showVal val="1"/>
            </c:dLbl>
            <c:dLbl>
              <c:idx val="2"/>
              <c:layout>
                <c:manualLayout>
                  <c:x val="4.6445756780402346E-4"/>
                  <c:y val="-6.156249696207719E-3"/>
                </c:manualLayout>
              </c:layout>
              <c:showVal val="1"/>
            </c:dLbl>
            <c:dLbl>
              <c:idx val="3"/>
              <c:layout>
                <c:manualLayout>
                  <c:x val="4.6309135128265854E-3"/>
                  <c:y val="-6.399027510817191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Sheet1!$B$9:$D$9</c:f>
                <c:numCache>
                  <c:formatCode>General</c:formatCode>
                  <c:ptCount val="3"/>
                  <c:pt idx="0">
                    <c:v>1.2E-2</c:v>
                  </c:pt>
                  <c:pt idx="1">
                    <c:v>2.5999999999999999E-2</c:v>
                  </c:pt>
                </c:numCache>
              </c:numRef>
            </c:plus>
            <c:minus>
              <c:numRef>
                <c:f>Sheet1!$B$9:$D$9</c:f>
                <c:numCache>
                  <c:formatCode>General</c:formatCode>
                  <c:ptCount val="3"/>
                  <c:pt idx="0">
                    <c:v>1.2E-2</c:v>
                  </c:pt>
                  <c:pt idx="1">
                    <c:v>2.5999999999999999E-2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0.32000000000000012</c:v>
                </c:pt>
                <c:pt idx="1">
                  <c:v>0.443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Q3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8939195100612432E-3"/>
                  <c:y val="-1.3118802857976083E-2"/>
                </c:manualLayout>
              </c:layout>
              <c:showVal val="1"/>
            </c:dLbl>
            <c:dLbl>
              <c:idx val="1"/>
              <c:layout>
                <c:manualLayout>
                  <c:x val="2.7777777777777809E-3"/>
                  <c:y val="-2.2377150772820084E-2"/>
                </c:manualLayout>
              </c:layout>
              <c:showVal val="1"/>
            </c:dLbl>
            <c:dLbl>
              <c:idx val="2"/>
              <c:layout>
                <c:manualLayout>
                  <c:x val="4.1666666666667681E-3"/>
                  <c:y val="-1.440343394575676E-2"/>
                </c:manualLayout>
              </c:layout>
              <c:showVal val="1"/>
            </c:dLbl>
            <c:dLbl>
              <c:idx val="3"/>
              <c:layout>
                <c:manualLayout>
                  <c:x val="6.9443350831146474E-3"/>
                  <c:y val="2.5721081403374652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Sheet1!$B$10:$D$10</c:f>
                <c:numCache>
                  <c:formatCode>General</c:formatCode>
                  <c:ptCount val="3"/>
                  <c:pt idx="0">
                    <c:v>1.2E-2</c:v>
                  </c:pt>
                  <c:pt idx="1">
                    <c:v>2.1000000000000008E-2</c:v>
                  </c:pt>
                </c:numCache>
              </c:numRef>
            </c:plus>
            <c:minus>
              <c:numRef>
                <c:f>Sheet1!$B$10:$D$10</c:f>
                <c:numCache>
                  <c:formatCode>General</c:formatCode>
                  <c:ptCount val="3"/>
                  <c:pt idx="0">
                    <c:v>1.2E-2</c:v>
                  </c:pt>
                  <c:pt idx="1">
                    <c:v>2.1000000000000008E-2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Sheet1!$D$2:$D$3</c:f>
              <c:numCache>
                <c:formatCode>General</c:formatCode>
                <c:ptCount val="2"/>
                <c:pt idx="0">
                  <c:v>0.30100000000000016</c:v>
                </c:pt>
                <c:pt idx="1">
                  <c:v>0.42600000000000016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Q4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3888888888889405E-3"/>
                  <c:y val="-1.3889071157771949E-2"/>
                </c:manualLayout>
              </c:layout>
              <c:showVal val="1"/>
            </c:dLbl>
            <c:dLbl>
              <c:idx val="1"/>
              <c:layout>
                <c:manualLayout>
                  <c:x val="2.7777777777777809E-3"/>
                  <c:y val="-2.803514144065327E-2"/>
                </c:manualLayout>
              </c:layout>
              <c:showVal val="1"/>
            </c:dLbl>
            <c:dLbl>
              <c:idx val="2"/>
              <c:layout>
                <c:manualLayout>
                  <c:x val="9.7222222222222224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Sheet1!$B$11:$D$11</c:f>
                <c:numCache>
                  <c:formatCode>General</c:formatCode>
                  <c:ptCount val="3"/>
                  <c:pt idx="0">
                    <c:v>1.0000000000000004E-2</c:v>
                  </c:pt>
                  <c:pt idx="1">
                    <c:v>2.4E-2</c:v>
                  </c:pt>
                </c:numCache>
              </c:numRef>
            </c:plus>
            <c:minus>
              <c:numRef>
                <c:f>Sheet1!$B$11:$D$11</c:f>
                <c:numCache>
                  <c:formatCode>General</c:formatCode>
                  <c:ptCount val="3"/>
                  <c:pt idx="0">
                    <c:v>1.0000000000000004E-2</c:v>
                  </c:pt>
                  <c:pt idx="1">
                    <c:v>2.4E-2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0.29100000000000009</c:v>
                </c:pt>
                <c:pt idx="1">
                  <c:v>0.41200000000000009</c:v>
                </c:pt>
              </c:numCache>
            </c:numRef>
          </c:val>
        </c:ser>
        <c:dLbls/>
        <c:gapWidth val="243"/>
        <c:axId val="113686784"/>
        <c:axId val="113697152"/>
      </c:barChart>
      <c:catAx>
        <c:axId val="11368678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Federally Qualified Health Centers, in quartiles</a:t>
                </a:r>
              </a:p>
            </c:rich>
          </c:tx>
          <c:layout>
            <c:manualLayout>
              <c:xMode val="edge"/>
              <c:yMode val="edge"/>
              <c:x val="0.28318372703412081"/>
              <c:y val="0.90236238699329041"/>
            </c:manualLayout>
          </c:layout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13697152"/>
        <c:crosses val="autoZero"/>
        <c:auto val="1"/>
        <c:lblAlgn val="ctr"/>
        <c:lblOffset val="85"/>
      </c:catAx>
      <c:valAx>
        <c:axId val="113697152"/>
        <c:scaling>
          <c:orientation val="minMax"/>
          <c:max val="0.49000000000000016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Mortality-to-Incidence ratios</a:t>
                </a:r>
              </a:p>
            </c:rich>
          </c:tx>
          <c:layout/>
        </c:title>
        <c:numFmt formatCode="#,##0.000" sourceLinked="0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1368678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3574385588165144"/>
          <c:y val="3.9385456530967373E-2"/>
          <c:w val="0.84758947745168423"/>
          <c:h val="0.7316827420049967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6688538932633479E-4"/>
                  <c:y val="-4.87605715952174E-3"/>
                </c:manualLayout>
              </c:layout>
              <c:showVal val="1"/>
            </c:dLbl>
            <c:dLbl>
              <c:idx val="1"/>
              <c:layout>
                <c:manualLayout>
                  <c:x val="1.3886701662292275E-3"/>
                  <c:y val="-1.1182013706620021E-2"/>
                </c:manualLayout>
              </c:layout>
              <c:showVal val="1"/>
            </c:dLbl>
            <c:dLbl>
              <c:idx val="2"/>
              <c:layout>
                <c:manualLayout>
                  <c:x val="-6.9445538057741939E-3"/>
                  <c:y val="-4.5399533391659403E-3"/>
                </c:manualLayout>
              </c:layout>
              <c:showVal val="1"/>
            </c:dLbl>
            <c:dLbl>
              <c:idx val="3"/>
              <c:layout>
                <c:manualLayout>
                  <c:x val="1.5563210848644937E-3"/>
                  <c:y val="-8.0201774795122513E-2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Sheet1!$B$8:$D$8</c:f>
                <c:numCache>
                  <c:formatCode>General</c:formatCode>
                  <c:ptCount val="3"/>
                  <c:pt idx="0">
                    <c:v>2.0000000000000009E-3</c:v>
                  </c:pt>
                  <c:pt idx="1">
                    <c:v>1.0000000000000004E-2</c:v>
                  </c:pt>
                </c:numCache>
              </c:numRef>
            </c:plus>
            <c:minus>
              <c:numRef>
                <c:f>Sheet1!$B$8:$D$8</c:f>
                <c:numCache>
                  <c:formatCode>General</c:formatCode>
                  <c:ptCount val="3"/>
                  <c:pt idx="0">
                    <c:v>2.0000000000000009E-3</c:v>
                  </c:pt>
                  <c:pt idx="1">
                    <c:v>1.0000000000000004E-2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0.39300000000000013</c:v>
                </c:pt>
                <c:pt idx="1">
                  <c:v>0.49300000000000016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Q2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2.975721784776913E-4"/>
                  <c:y val="-4.3786453776611363E-3"/>
                </c:manualLayout>
              </c:layout>
              <c:showVal val="1"/>
            </c:dLbl>
            <c:dLbl>
              <c:idx val="1"/>
              <c:layout>
                <c:manualLayout>
                  <c:x val="2.7799650043744541E-3"/>
                  <c:y val="-1.2297863808690574E-2"/>
                </c:manualLayout>
              </c:layout>
              <c:showVal val="1"/>
            </c:dLbl>
            <c:dLbl>
              <c:idx val="2"/>
              <c:layout>
                <c:manualLayout>
                  <c:x val="4.6445756780402346E-4"/>
                  <c:y val="-6.156249696207719E-3"/>
                </c:manualLayout>
              </c:layout>
              <c:showVal val="1"/>
            </c:dLbl>
            <c:dLbl>
              <c:idx val="3"/>
              <c:layout>
                <c:manualLayout>
                  <c:x val="4.6309135128265854E-3"/>
                  <c:y val="-6.399027510817191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Sheet1!$B$9:$D$9</c:f>
                <c:numCache>
                  <c:formatCode>General</c:formatCode>
                  <c:ptCount val="3"/>
                  <c:pt idx="0">
                    <c:v>5.0000000000000018E-3</c:v>
                  </c:pt>
                  <c:pt idx="1">
                    <c:v>1.2999999999999998E-2</c:v>
                  </c:pt>
                </c:numCache>
              </c:numRef>
            </c:plus>
            <c:minus>
              <c:numRef>
                <c:f>Sheet1!$B$9:$D$9</c:f>
                <c:numCache>
                  <c:formatCode>General</c:formatCode>
                  <c:ptCount val="3"/>
                  <c:pt idx="0">
                    <c:v>5.0000000000000018E-3</c:v>
                  </c:pt>
                  <c:pt idx="1">
                    <c:v>1.2999999999999998E-2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0.38900000000000012</c:v>
                </c:pt>
                <c:pt idx="1">
                  <c:v>0.48700000000000015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Q3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8939195100612454E-3"/>
                  <c:y val="-8.4891732283464728E-3"/>
                </c:manualLayout>
              </c:layout>
              <c:showVal val="1"/>
            </c:dLbl>
            <c:dLbl>
              <c:idx val="1"/>
              <c:layout>
                <c:manualLayout>
                  <c:x val="2.7777777777777835E-3"/>
                  <c:y val="-1.0803076698746002E-2"/>
                </c:manualLayout>
              </c:layout>
              <c:showVal val="1"/>
            </c:dLbl>
            <c:dLbl>
              <c:idx val="2"/>
              <c:layout>
                <c:manualLayout>
                  <c:x val="4.1666666666667681E-3"/>
                  <c:y val="-1.440343394575676E-2"/>
                </c:manualLayout>
              </c:layout>
              <c:showVal val="1"/>
            </c:dLbl>
            <c:dLbl>
              <c:idx val="3"/>
              <c:layout>
                <c:manualLayout>
                  <c:x val="6.9443350831146474E-3"/>
                  <c:y val="2.5721081403374652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Sheet1!$B$10:$D$10</c:f>
                <c:numCache>
                  <c:formatCode>General</c:formatCode>
                  <c:ptCount val="3"/>
                  <c:pt idx="0">
                    <c:v>7.0000000000000019E-3</c:v>
                  </c:pt>
                  <c:pt idx="1">
                    <c:v>1.2E-2</c:v>
                  </c:pt>
                </c:numCache>
              </c:numRef>
            </c:plus>
            <c:minus>
              <c:numRef>
                <c:f>Sheet1!$B$10:$D$10</c:f>
                <c:numCache>
                  <c:formatCode>General</c:formatCode>
                  <c:ptCount val="3"/>
                  <c:pt idx="0">
                    <c:v>7.0000000000000019E-3</c:v>
                  </c:pt>
                  <c:pt idx="1">
                    <c:v>1.2E-2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Sheet1!$D$2:$D$3</c:f>
              <c:numCache>
                <c:formatCode>General</c:formatCode>
                <c:ptCount val="2"/>
                <c:pt idx="0">
                  <c:v>0.38500000000000012</c:v>
                </c:pt>
                <c:pt idx="1">
                  <c:v>0.44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Q4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3888888888889412E-3"/>
                  <c:y val="2.3146325459317604E-3"/>
                </c:manualLayout>
              </c:layout>
              <c:showVal val="1"/>
            </c:dLbl>
            <c:dLbl>
              <c:idx val="1"/>
              <c:layout>
                <c:manualLayout>
                  <c:x val="2.7777777777777835E-3"/>
                  <c:y val="-2.5736366287547411E-4"/>
                </c:manualLayout>
              </c:layout>
              <c:showVal val="1"/>
            </c:dLbl>
            <c:dLbl>
              <c:idx val="2"/>
              <c:layout>
                <c:manualLayout>
                  <c:x val="9.7222222222222224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Sheet1!$B$11:$D$11</c:f>
                <c:numCache>
                  <c:formatCode>General</c:formatCode>
                  <c:ptCount val="3"/>
                  <c:pt idx="0">
                    <c:v>4.0000000000000018E-3</c:v>
                  </c:pt>
                  <c:pt idx="1">
                    <c:v>7.0000000000000019E-3</c:v>
                  </c:pt>
                </c:numCache>
              </c:numRef>
            </c:plus>
            <c:minus>
              <c:numRef>
                <c:f>Sheet1!$B$11:$D$11</c:f>
                <c:numCache>
                  <c:formatCode>General</c:formatCode>
                  <c:ptCount val="3"/>
                  <c:pt idx="0">
                    <c:v>4.0000000000000018E-3</c:v>
                  </c:pt>
                  <c:pt idx="1">
                    <c:v>7.0000000000000019E-3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0.38100000000000012</c:v>
                </c:pt>
                <c:pt idx="1">
                  <c:v>0.43200000000000011</c:v>
                </c:pt>
              </c:numCache>
            </c:numRef>
          </c:val>
        </c:ser>
        <c:dLbls/>
        <c:gapWidth val="243"/>
        <c:axId val="100043776"/>
        <c:axId val="100062336"/>
      </c:barChart>
      <c:catAx>
        <c:axId val="10004377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Federally Qualified Health Centers, in quartiles</a:t>
                </a:r>
              </a:p>
            </c:rich>
          </c:tx>
          <c:layout>
            <c:manualLayout>
              <c:xMode val="edge"/>
              <c:yMode val="edge"/>
              <c:x val="0.28318372703412081"/>
              <c:y val="0.90236238699329041"/>
            </c:manualLayout>
          </c:layout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00062336"/>
        <c:crosses val="autoZero"/>
        <c:auto val="1"/>
        <c:lblAlgn val="ctr"/>
        <c:lblOffset val="85"/>
      </c:catAx>
      <c:valAx>
        <c:axId val="100062336"/>
        <c:scaling>
          <c:orientation val="minMax"/>
          <c:max val="0.54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Mortality-to-Incidence ratios</a:t>
                </a:r>
              </a:p>
            </c:rich>
          </c:tx>
          <c:layout/>
        </c:title>
        <c:numFmt formatCode="#,##0.000" sourceLinked="0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0004377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3574385588165144"/>
          <c:y val="3.9385456530967373E-2"/>
          <c:w val="0.84758947745168445"/>
          <c:h val="0.7316827420049967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668853893263349E-4"/>
                  <c:y val="-4.8760571595217418E-3"/>
                </c:manualLayout>
              </c:layout>
              <c:showVal val="1"/>
            </c:dLbl>
            <c:dLbl>
              <c:idx val="1"/>
              <c:layout>
                <c:manualLayout>
                  <c:x val="1.3886701662292225E-3"/>
                  <c:y val="-8.8671988918051971E-3"/>
                </c:manualLayout>
              </c:layout>
              <c:showVal val="1"/>
            </c:dLbl>
            <c:dLbl>
              <c:idx val="2"/>
              <c:layout>
                <c:manualLayout>
                  <c:x val="-6.9445538057741974E-3"/>
                  <c:y val="-4.5399533391659403E-3"/>
                </c:manualLayout>
              </c:layout>
              <c:showVal val="1"/>
            </c:dLbl>
            <c:dLbl>
              <c:idx val="3"/>
              <c:layout>
                <c:manualLayout>
                  <c:x val="1.5563210848644937E-3"/>
                  <c:y val="-8.0201774795122513E-2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Sheet1!$B$8:$D$8</c:f>
                <c:numCache>
                  <c:formatCode>General</c:formatCode>
                  <c:ptCount val="3"/>
                  <c:pt idx="0">
                    <c:v>2.0000000000000009E-3</c:v>
                  </c:pt>
                  <c:pt idx="1">
                    <c:v>1.0000000000000004E-2</c:v>
                  </c:pt>
                </c:numCache>
              </c:numRef>
            </c:plus>
            <c:minus>
              <c:numRef>
                <c:f>Sheet1!$B$8:$D$8</c:f>
                <c:numCache>
                  <c:formatCode>General</c:formatCode>
                  <c:ptCount val="3"/>
                  <c:pt idx="0">
                    <c:v>2.0000000000000009E-3</c:v>
                  </c:pt>
                  <c:pt idx="1">
                    <c:v>1.0000000000000004E-2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0.191</c:v>
                </c:pt>
                <c:pt idx="1">
                  <c:v>0.26400000000000001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Q2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2.9757217847769157E-4"/>
                  <c:y val="-4.3786453776611381E-3"/>
                </c:manualLayout>
              </c:layout>
              <c:showVal val="1"/>
            </c:dLbl>
            <c:dLbl>
              <c:idx val="1"/>
              <c:layout>
                <c:manualLayout>
                  <c:x val="2.7799650043744541E-3"/>
                  <c:y val="-2.3871937882764677E-2"/>
                </c:manualLayout>
              </c:layout>
              <c:showVal val="1"/>
            </c:dLbl>
            <c:dLbl>
              <c:idx val="2"/>
              <c:layout>
                <c:manualLayout>
                  <c:x val="4.6445756780402346E-4"/>
                  <c:y val="-6.1562496962077207E-3"/>
                </c:manualLayout>
              </c:layout>
              <c:showVal val="1"/>
            </c:dLbl>
            <c:dLbl>
              <c:idx val="3"/>
              <c:layout>
                <c:manualLayout>
                  <c:x val="4.6309135128265854E-3"/>
                  <c:y val="-6.3990275108171913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Sheet1!$B$9:$D$9</c:f>
                <c:numCache>
                  <c:formatCode>General</c:formatCode>
                  <c:ptCount val="3"/>
                  <c:pt idx="0">
                    <c:v>4.0000000000000018E-3</c:v>
                  </c:pt>
                  <c:pt idx="1">
                    <c:v>1.6000000000000007E-2</c:v>
                  </c:pt>
                </c:numCache>
              </c:numRef>
            </c:plus>
            <c:minus>
              <c:numRef>
                <c:f>Sheet1!$B$9:$D$9</c:f>
                <c:numCache>
                  <c:formatCode>General</c:formatCode>
                  <c:ptCount val="3"/>
                  <c:pt idx="0">
                    <c:v>4.0000000000000018E-3</c:v>
                  </c:pt>
                  <c:pt idx="1">
                    <c:v>1.6000000000000007E-2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0.18300000000000005</c:v>
                </c:pt>
                <c:pt idx="1">
                  <c:v>0.2950000000000001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Q3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8939195100612463E-3"/>
                  <c:y val="-8.4891732283464728E-3"/>
                </c:manualLayout>
              </c:layout>
              <c:showVal val="1"/>
            </c:dLbl>
            <c:dLbl>
              <c:idx val="1"/>
              <c:layout>
                <c:manualLayout>
                  <c:x val="2.7777777777777809E-3"/>
                  <c:y val="-2.4691965587634895E-2"/>
                </c:manualLayout>
              </c:layout>
              <c:showVal val="1"/>
            </c:dLbl>
            <c:dLbl>
              <c:idx val="2"/>
              <c:layout>
                <c:manualLayout>
                  <c:x val="4.1666666666667681E-3"/>
                  <c:y val="-1.440343394575676E-2"/>
                </c:manualLayout>
              </c:layout>
              <c:showVal val="1"/>
            </c:dLbl>
            <c:dLbl>
              <c:idx val="3"/>
              <c:layout>
                <c:manualLayout>
                  <c:x val="6.9443350831146508E-3"/>
                  <c:y val="2.5721081403374652E-3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Sheet1!$B$10:$D$10</c:f>
                <c:numCache>
                  <c:formatCode>General</c:formatCode>
                  <c:ptCount val="3"/>
                  <c:pt idx="0">
                    <c:v>5.0000000000000018E-3</c:v>
                  </c:pt>
                  <c:pt idx="1">
                    <c:v>1.4E-2</c:v>
                  </c:pt>
                </c:numCache>
              </c:numRef>
            </c:plus>
            <c:minus>
              <c:numRef>
                <c:f>Sheet1!$B$10:$D$10</c:f>
                <c:numCache>
                  <c:formatCode>General</c:formatCode>
                  <c:ptCount val="3"/>
                  <c:pt idx="0">
                    <c:v>5.0000000000000018E-3</c:v>
                  </c:pt>
                  <c:pt idx="1">
                    <c:v>1.4E-2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Sheet1!$D$2:$D$3</c:f>
              <c:numCache>
                <c:formatCode>General</c:formatCode>
                <c:ptCount val="2"/>
                <c:pt idx="0">
                  <c:v>0.17400000000000004</c:v>
                </c:pt>
                <c:pt idx="1">
                  <c:v>0.27500000000000002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Q4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1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1.3888888888889421E-3"/>
                  <c:y val="2.3146325459317612E-3"/>
                </c:manualLayout>
              </c:layout>
              <c:showVal val="1"/>
            </c:dLbl>
            <c:dLbl>
              <c:idx val="1"/>
              <c:layout>
                <c:manualLayout>
                  <c:x val="2.7777777777777809E-3"/>
                  <c:y val="-1.6461067366579183E-2"/>
                </c:manualLayout>
              </c:layout>
              <c:showVal val="1"/>
            </c:dLbl>
            <c:dLbl>
              <c:idx val="2"/>
              <c:layout>
                <c:manualLayout>
                  <c:x val="9.7222222222222224E-3"/>
                  <c:y val="0"/>
                </c:manualLayout>
              </c:layout>
              <c:showVal val="1"/>
            </c:dLbl>
            <c:numFmt formatCode="#,##0.000" sourceLinked="0"/>
            <c:txPr>
              <a:bodyPr/>
              <a:lstStyle/>
              <a:p>
                <a:pPr>
                  <a:defRPr sz="1600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Val val="1"/>
          </c:dLbls>
          <c:errBars>
            <c:errBarType val="both"/>
            <c:errValType val="cust"/>
            <c:plus>
              <c:numRef>
                <c:f>Sheet1!$B$11:$D$11</c:f>
                <c:numCache>
                  <c:formatCode>General</c:formatCode>
                  <c:ptCount val="3"/>
                  <c:pt idx="0">
                    <c:v>3.0000000000000009E-3</c:v>
                  </c:pt>
                  <c:pt idx="1">
                    <c:v>7.0000000000000019E-3</c:v>
                  </c:pt>
                </c:numCache>
              </c:numRef>
            </c:plus>
            <c:minus>
              <c:numRef>
                <c:f>Sheet1!$B$11:$D$11</c:f>
                <c:numCache>
                  <c:formatCode>General</c:formatCode>
                  <c:ptCount val="3"/>
                  <c:pt idx="0">
                    <c:v>3.0000000000000009E-3</c:v>
                  </c:pt>
                  <c:pt idx="1">
                    <c:v>7.0000000000000019E-3</c:v>
                  </c:pt>
                </c:numCache>
              </c:numRef>
            </c:minus>
          </c:errBar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0.17</c:v>
                </c:pt>
                <c:pt idx="1">
                  <c:v>0.24000000000000005</c:v>
                </c:pt>
              </c:numCache>
            </c:numRef>
          </c:val>
        </c:ser>
        <c:dLbls/>
        <c:gapWidth val="243"/>
        <c:axId val="115159040"/>
        <c:axId val="115160960"/>
      </c:barChart>
      <c:catAx>
        <c:axId val="11515904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Federally Qualified Health Centers, in quartiles</a:t>
                </a:r>
              </a:p>
            </c:rich>
          </c:tx>
          <c:layout>
            <c:manualLayout>
              <c:xMode val="edge"/>
              <c:yMode val="edge"/>
              <c:x val="0.28318372703412081"/>
              <c:y val="0.90236238699329019"/>
            </c:manualLayout>
          </c:layout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15160960"/>
        <c:crosses val="autoZero"/>
        <c:auto val="1"/>
        <c:lblAlgn val="ctr"/>
        <c:lblOffset val="85"/>
      </c:catAx>
      <c:valAx>
        <c:axId val="115160960"/>
        <c:scaling>
          <c:orientation val="minMax"/>
          <c:max val="0.34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 sz="1600" b="0">
                    <a:latin typeface="Arial" pitchFamily="34" charset="0"/>
                    <a:cs typeface="Arial" pitchFamily="34" charset="0"/>
                  </a:defRPr>
                </a:pPr>
                <a:r>
                  <a:rPr lang="en-US" sz="1600" b="0" dirty="0">
                    <a:latin typeface="Arial" pitchFamily="34" charset="0"/>
                    <a:cs typeface="Arial" pitchFamily="34" charset="0"/>
                  </a:rPr>
                  <a:t>Mortality-to-Incidence ratios</a:t>
                </a:r>
              </a:p>
            </c:rich>
          </c:tx>
          <c:layout/>
        </c:title>
        <c:numFmt formatCode="#,##0.000" sourceLinked="0"/>
        <c:tickLblPos val="nextTo"/>
        <c:txPr>
          <a:bodyPr/>
          <a:lstStyle/>
          <a:p>
            <a:pPr>
              <a:defRPr sz="16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11515904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2-10-11T14:04:24.828" idx="1">
    <p:pos x="5370" y="1594"/>
    <p:text>I presume that this refers to all of the comparisons.  Plese confirm.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2-10-11T14:05:46.132" idx="2">
    <p:pos x="5082" y="1594"/>
    <p:text>It seems as though there is more of a linear trend here than for BrCA</p:text>
  </p:cm>
</p:cmLst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0.18333</cdr:x>
      <cdr:y>0.83333</cdr:y>
    </cdr:from>
    <cdr:to>
      <cdr:x>0.49167</cdr:x>
      <cdr:y>0.88889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76370" y="4571982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No Shortage Area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0.46667</cdr:x>
      <cdr:y>0.83333</cdr:y>
    </cdr:from>
    <cdr:to>
      <cdr:x>0.77501</cdr:x>
      <cdr:y>0.88889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267200" y="4572000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All Shortage Area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0.73333</cdr:x>
      <cdr:y>0.83333</cdr:y>
    </cdr:from>
    <cdr:to>
      <cdr:x>1</cdr:x>
      <cdr:y>0.88889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6705600" y="4572000"/>
          <a:ext cx="243840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Some Shortage Area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0.18333</cdr:x>
      <cdr:y>0.83333</cdr:y>
    </cdr:from>
    <cdr:to>
      <cdr:x>0.49167</cdr:x>
      <cdr:y>0.88889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76370" y="4571982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No Shortage Area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0.46667</cdr:x>
      <cdr:y>0.83333</cdr:y>
    </cdr:from>
    <cdr:to>
      <cdr:x>0.77501</cdr:x>
      <cdr:y>0.88889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267200" y="4572000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All Shortage Area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0.73333</cdr:x>
      <cdr:y>0.83333</cdr:y>
    </cdr:from>
    <cdr:to>
      <cdr:x>1</cdr:x>
      <cdr:y>0.88889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6705600" y="4572000"/>
          <a:ext cx="243840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Some Shortage Area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0.18333</cdr:x>
      <cdr:y>0.83333</cdr:y>
    </cdr:from>
    <cdr:to>
      <cdr:x>0.49167</cdr:x>
      <cdr:y>0.88889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76370" y="4571982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No Shortage Area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0.46667</cdr:x>
      <cdr:y>0.83333</cdr:y>
    </cdr:from>
    <cdr:to>
      <cdr:x>0.77501</cdr:x>
      <cdr:y>0.88889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267200" y="4572000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All Shortage Area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0.73333</cdr:x>
      <cdr:y>0.83333</cdr:y>
    </cdr:from>
    <cdr:to>
      <cdr:x>1</cdr:x>
      <cdr:y>0.88889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6705600" y="4572000"/>
          <a:ext cx="243840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Some Shortage Area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0.18333</cdr:x>
      <cdr:y>0.83333</cdr:y>
    </cdr:from>
    <cdr:to>
      <cdr:x>0.49167</cdr:x>
      <cdr:y>0.88889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76370" y="4571982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No Shortage Area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0.46667</cdr:x>
      <cdr:y>0.83333</cdr:y>
    </cdr:from>
    <cdr:to>
      <cdr:x>0.77501</cdr:x>
      <cdr:y>0.88889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267200" y="4572000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All Shortage Area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0.73333</cdr:x>
      <cdr:y>0.83333</cdr:y>
    </cdr:from>
    <cdr:to>
      <cdr:x>1</cdr:x>
      <cdr:y>0.88889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6705600" y="4572000"/>
          <a:ext cx="243840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Some Shortage Area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0.3</cdr:x>
      <cdr:y>0.83333</cdr:y>
    </cdr:from>
    <cdr:to>
      <cdr:x>0.60834</cdr:x>
      <cdr:y>0.88889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743200" y="4572000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Urban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0.73333</cdr:x>
      <cdr:y>0.83333</cdr:y>
    </cdr:from>
    <cdr:to>
      <cdr:x>1</cdr:x>
      <cdr:y>0.88889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6705600" y="4572000"/>
          <a:ext cx="243840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Rural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0.3</cdr:x>
      <cdr:y>0.83333</cdr:y>
    </cdr:from>
    <cdr:to>
      <cdr:x>0.60834</cdr:x>
      <cdr:y>0.88889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743200" y="4572000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Urban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0.73333</cdr:x>
      <cdr:y>0.83333</cdr:y>
    </cdr:from>
    <cdr:to>
      <cdr:x>1</cdr:x>
      <cdr:y>0.88889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6705600" y="4572000"/>
          <a:ext cx="243840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Rural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</cdr:x>
      <cdr:y>0.83333</cdr:y>
    </cdr:from>
    <cdr:to>
      <cdr:x>0.60834</cdr:x>
      <cdr:y>0.88889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743200" y="4572000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Urban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0.73333</cdr:x>
      <cdr:y>0.83333</cdr:y>
    </cdr:from>
    <cdr:to>
      <cdr:x>1</cdr:x>
      <cdr:y>0.88889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6705600" y="4572000"/>
          <a:ext cx="243840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Rural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0.3</cdr:x>
      <cdr:y>0.83333</cdr:y>
    </cdr:from>
    <cdr:to>
      <cdr:x>0.60834</cdr:x>
      <cdr:y>0.88889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743200" y="4572000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Urban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0.73333</cdr:x>
      <cdr:y>0.83333</cdr:y>
    </cdr:from>
    <cdr:to>
      <cdr:x>1</cdr:x>
      <cdr:y>0.88889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6705600" y="4572000"/>
          <a:ext cx="243840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Rural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0.3</cdr:x>
      <cdr:y>0.83333</cdr:y>
    </cdr:from>
    <cdr:to>
      <cdr:x>0.60834</cdr:x>
      <cdr:y>0.88889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743200" y="4572000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White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0.73333</cdr:x>
      <cdr:y>0.83333</cdr:y>
    </cdr:from>
    <cdr:to>
      <cdr:x>1</cdr:x>
      <cdr:y>0.88889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6705600" y="4572000"/>
          <a:ext cx="243840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Black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0.3</cdr:x>
      <cdr:y>0.83333</cdr:y>
    </cdr:from>
    <cdr:to>
      <cdr:x>0.60834</cdr:x>
      <cdr:y>0.88889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743200" y="4572000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White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0.73333</cdr:x>
      <cdr:y>0.83333</cdr:y>
    </cdr:from>
    <cdr:to>
      <cdr:x>1</cdr:x>
      <cdr:y>0.88889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6705600" y="4572000"/>
          <a:ext cx="243840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Black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0.3</cdr:x>
      <cdr:y>0.83333</cdr:y>
    </cdr:from>
    <cdr:to>
      <cdr:x>0.60834</cdr:x>
      <cdr:y>0.88889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743200" y="4572000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White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0.73333</cdr:x>
      <cdr:y>0.83333</cdr:y>
    </cdr:from>
    <cdr:to>
      <cdr:x>1</cdr:x>
      <cdr:y>0.88889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6705600" y="4572000"/>
          <a:ext cx="243840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Black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0.3</cdr:x>
      <cdr:y>0.83333</cdr:y>
    </cdr:from>
    <cdr:to>
      <cdr:x>0.60834</cdr:x>
      <cdr:y>0.88889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743200" y="4572000"/>
          <a:ext cx="281946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White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0.73333</cdr:x>
      <cdr:y>0.83333</cdr:y>
    </cdr:from>
    <cdr:to>
      <cdr:x>1</cdr:x>
      <cdr:y>0.88889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6705600" y="4572000"/>
          <a:ext cx="2438400" cy="3048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US" sz="1600" dirty="0" smtClean="0">
              <a:latin typeface="Arial" pitchFamily="34" charset="0"/>
              <a:cs typeface="Arial" pitchFamily="34" charset="0"/>
            </a:rPr>
            <a:t>Black</a:t>
          </a:r>
          <a:endParaRPr lang="en-US" sz="1600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8EE68928-1B36-4D06-8022-045C9AF47568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B58ED36B-5569-4B7B-82C2-568FCC8637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977178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0146A59E-E814-42B9-8A0C-632E866D9E44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2446" tIns="46223" rIns="92446" bIns="4622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596D3183-3984-4A0B-A659-272685F421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90221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15 min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30000" dirty="0" smtClean="0"/>
              <a:t>*</a:t>
            </a:r>
            <a:r>
              <a:rPr lang="en-US" dirty="0" smtClean="0"/>
              <a:t> FQHC quartiles: Q1 = 0 FQHC; Q2 = 1 FQHC; Q3 = 2 FQHCs; Q4 = 3 FQHCs +</a:t>
            </a:r>
          </a:p>
          <a:p>
            <a:r>
              <a:rPr lang="en-US" dirty="0" smtClean="0"/>
              <a:t>No shortage area: Q1=412 counties; Q2=38 counties; Q3=7 counties; Q4=5 counties</a:t>
            </a:r>
          </a:p>
          <a:p>
            <a:r>
              <a:rPr lang="en-US" dirty="0" smtClean="0"/>
              <a:t>All shortage area Q1=305 counties; Q2=138 counties; Q3=44 counties; Q4=91 counties</a:t>
            </a:r>
          </a:p>
          <a:p>
            <a:pPr defTabSz="924458">
              <a:defRPr/>
            </a:pPr>
            <a:r>
              <a:rPr lang="en-US" dirty="0" smtClean="0"/>
              <a:t>Some shortage area Q1=339 counties; Q2=142 counties; Q3=66 counties; Q4=85 counties</a:t>
            </a:r>
          </a:p>
          <a:p>
            <a:pPr defTabSz="924458">
              <a:defRPr/>
            </a:pPr>
            <a:endParaRPr lang="en-US" dirty="0" smtClean="0"/>
          </a:p>
          <a:p>
            <a:pPr marL="0" marR="0" indent="0" algn="l" defTabSz="9244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No shortage area: p-value=0.192; All shortage area: </a:t>
            </a:r>
            <a:r>
              <a:rPr lang="en-US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p-value=0.002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; Some shortage area: p-value=0.083</a:t>
            </a:r>
          </a:p>
          <a:p>
            <a:pPr defTabSz="924458"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30000" dirty="0" smtClean="0"/>
              <a:t>*</a:t>
            </a:r>
            <a:r>
              <a:rPr lang="en-US" dirty="0" smtClean="0"/>
              <a:t> FQHC quartiles: Q1 = 0 FQHC; Q2 = 1 FQHC; Q3 = 2-4 FQHCs; Q4 = 5 FQHCs +</a:t>
            </a:r>
          </a:p>
          <a:p>
            <a:r>
              <a:rPr lang="en-US" dirty="0" smtClean="0"/>
              <a:t>No shortage area: Q1=15 counties; Q2=4 counties; </a:t>
            </a:r>
            <a:r>
              <a:rPr lang="en-US" dirty="0" smtClean="0">
                <a:solidFill>
                  <a:srgbClr val="FF0000"/>
                </a:solidFill>
              </a:rPr>
              <a:t>Q3=1 counties; Q4=1 counties</a:t>
            </a:r>
          </a:p>
          <a:p>
            <a:r>
              <a:rPr lang="en-US" dirty="0" smtClean="0"/>
              <a:t>All shortage area Q1=24 counties; Q2=15 counties; Q3=30 counties; Q4=35 counties</a:t>
            </a:r>
          </a:p>
          <a:p>
            <a:pPr defTabSz="924458">
              <a:defRPr/>
            </a:pPr>
            <a:r>
              <a:rPr lang="en-US" dirty="0" smtClean="0"/>
              <a:t>Some shortage area Q1=25 counties; Q2=25 counties; Q3=34 counties; Q4=27 counties</a:t>
            </a:r>
          </a:p>
          <a:p>
            <a:pPr defTabSz="924458">
              <a:defRPr/>
            </a:pP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No shortage area: p-value=0.320; All shortage area: p-value=0.684; Some shortage area: p-value=0.341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30000" dirty="0" smtClean="0"/>
              <a:t>*</a:t>
            </a:r>
            <a:r>
              <a:rPr lang="en-US" dirty="0" smtClean="0"/>
              <a:t> FQHC quartiles: Q1 = 0 FQHC; Q2 = 1 FQHC; Q3 = 2 FQHCs; Q4 = 3 FQHCs +</a:t>
            </a:r>
          </a:p>
          <a:p>
            <a:r>
              <a:rPr lang="en-US" dirty="0" smtClean="0"/>
              <a:t>No shortage area: Q1=509 counties; Q2=44 counties; Q3=10 counties; Q4=5 counties</a:t>
            </a:r>
          </a:p>
          <a:p>
            <a:r>
              <a:rPr lang="en-US" dirty="0" smtClean="0"/>
              <a:t>All shortage area Q1=422 counties; Q2=189 counties; Q3=56 counties; Q4=96 counties</a:t>
            </a:r>
          </a:p>
          <a:p>
            <a:pPr defTabSz="924458">
              <a:defRPr/>
            </a:pPr>
            <a:r>
              <a:rPr lang="en-US" dirty="0" smtClean="0"/>
              <a:t>Some shortage area Q1=439 counties; Q2=165 counties; Q3=74 counties; Q4=93 counties</a:t>
            </a:r>
          </a:p>
          <a:p>
            <a:pPr defTabSz="924458">
              <a:defRPr/>
            </a:pPr>
            <a:endParaRPr lang="en-US" dirty="0" smtClean="0"/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No shortage area: p-value=0.781; All shortage area: </a:t>
            </a:r>
            <a:r>
              <a:rPr lang="en-US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p-value=0.029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; Some shortage area: p-value=0.752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30000" dirty="0" smtClean="0"/>
              <a:t>*</a:t>
            </a:r>
            <a:r>
              <a:rPr lang="en-US" dirty="0" smtClean="0"/>
              <a:t> FQHC quartiles: Q1 = 0 FQHC; Q2 = 1 FQHC; Q3 = 2 FQHCs; Q4 = 3 FQHCs +</a:t>
            </a:r>
          </a:p>
          <a:p>
            <a:r>
              <a:rPr lang="en-US" dirty="0" smtClean="0"/>
              <a:t>No shortage area: Q1=354 counties; Q2=36 counties; Q3=7 counties; Q4=4 counties</a:t>
            </a:r>
          </a:p>
          <a:p>
            <a:r>
              <a:rPr lang="en-US" dirty="0" smtClean="0"/>
              <a:t>All shortage area Q1=259 counties; Q2=124 counties; Q3=40 counties; Q4=91 counties</a:t>
            </a:r>
          </a:p>
          <a:p>
            <a:pPr defTabSz="924458">
              <a:defRPr/>
            </a:pPr>
            <a:r>
              <a:rPr lang="en-US" dirty="0" smtClean="0"/>
              <a:t>Some shortage area Q1=305 counties; Q2=133 counties; Q3=62 counties; Q4=86 counties</a:t>
            </a:r>
          </a:p>
          <a:p>
            <a:pPr defTabSz="924458">
              <a:defRPr/>
            </a:pPr>
            <a:endParaRPr lang="en-US" dirty="0" smtClean="0"/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No shortage area: p-value=0.949; All shortage area: </a:t>
            </a:r>
            <a:r>
              <a:rPr lang="en-US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p-value=0.002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; Some shortage area: p-value=0.056</a:t>
            </a:r>
          </a:p>
          <a:p>
            <a:pPr defTabSz="924458"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30000" dirty="0" smtClean="0"/>
              <a:t>*</a:t>
            </a:r>
            <a:r>
              <a:rPr lang="en-US" dirty="0" smtClean="0"/>
              <a:t> FQHC quartiles: Q1 = 0 FQHC; Q2 = 1 FQHC; Q3 = 2 FQHCs; Q4 = 3 FQHCs +</a:t>
            </a:r>
          </a:p>
          <a:p>
            <a:r>
              <a:rPr lang="en-US" dirty="0" smtClean="0"/>
              <a:t>Urban Q1=487 counties; Q2=168 counties; Q3=62 counties; Q4=141 counties</a:t>
            </a:r>
          </a:p>
          <a:p>
            <a:r>
              <a:rPr lang="en-US" dirty="0" smtClean="0"/>
              <a:t>Rural Q1=569 counties; Q2=150 counties; Q3=55 counties; Q4=44 counties</a:t>
            </a:r>
          </a:p>
          <a:p>
            <a:pPr defTabSz="924458">
              <a:defRPr/>
            </a:pPr>
            <a:endParaRPr lang="en-US" dirty="0" smtClean="0"/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Urban: </a:t>
            </a:r>
            <a:r>
              <a:rPr lang="en-US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p-value=0.016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; Rural: p-value=0.426</a:t>
            </a:r>
          </a:p>
          <a:p>
            <a:pPr defTabSz="924458"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30000" dirty="0" smtClean="0"/>
              <a:t>*</a:t>
            </a:r>
            <a:r>
              <a:rPr lang="en-US" dirty="0" smtClean="0"/>
              <a:t> FQHC quartiles: Q1 = 0 FQHC; Q2 = 1 FQHC; Q3 = 2-4 FQHCs; Q4 = 5 FQHCs +</a:t>
            </a:r>
          </a:p>
          <a:p>
            <a:r>
              <a:rPr lang="en-US" dirty="0" smtClean="0"/>
              <a:t>Urban Q1=61 counties; Q2=43 counties; Q3=64 counties; Q4=63 counties</a:t>
            </a:r>
          </a:p>
          <a:p>
            <a:r>
              <a:rPr lang="en-US" dirty="0" smtClean="0"/>
              <a:t>Rural Q1=3 counties; Q2=1 county; Q3=1 county; Q4=0 county</a:t>
            </a:r>
          </a:p>
          <a:p>
            <a:pPr defTabSz="924458">
              <a:defRPr/>
            </a:pPr>
            <a:endParaRPr lang="en-US" dirty="0" smtClean="0"/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Urban: p-value=0.233; Rural: p-value=0.614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30000" dirty="0" smtClean="0"/>
              <a:t>*</a:t>
            </a:r>
            <a:r>
              <a:rPr lang="en-US" dirty="0" smtClean="0"/>
              <a:t> FQHC quartiles: Q1 = 0 FQHC; Q2 = 1 FQHC; Q3 = 2 FQHCs; Q4 = 3 FQHCs +</a:t>
            </a:r>
          </a:p>
          <a:p>
            <a:r>
              <a:rPr lang="en-US" dirty="0" smtClean="0"/>
              <a:t>Urban Q1=550 counties; Q2=187 counties; Q3=68 counties; Q4=144 counties</a:t>
            </a:r>
          </a:p>
          <a:p>
            <a:r>
              <a:rPr lang="en-US" dirty="0" smtClean="0"/>
              <a:t>Rural Q1=820 counties; Q2=211 counties; Q3=72 counties; Q4=50 counties</a:t>
            </a:r>
          </a:p>
          <a:p>
            <a:pPr defTabSz="924458">
              <a:defRPr/>
            </a:pPr>
            <a:endParaRPr lang="en-US" dirty="0" smtClean="0"/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Urban: </a:t>
            </a:r>
            <a:r>
              <a:rPr lang="en-US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p-value=0.014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; Rural: p-value=0.650</a:t>
            </a:r>
          </a:p>
          <a:p>
            <a:pPr defTabSz="924458"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30000" dirty="0" smtClean="0"/>
              <a:t>*</a:t>
            </a:r>
            <a:r>
              <a:rPr lang="en-US" dirty="0" smtClean="0"/>
              <a:t> FQHC quartiles: Q1 = 0 FQHC; Q2 = 1 FQHC; Q3 = 2 FQHCs; Q4 = 3 FQHCs +</a:t>
            </a:r>
          </a:p>
          <a:p>
            <a:r>
              <a:rPr lang="en-US" dirty="0" smtClean="0"/>
              <a:t>Urban Q1=440 counties; Q2=160 counties; Q3=65 counties; Q4=143 counties</a:t>
            </a:r>
          </a:p>
          <a:p>
            <a:r>
              <a:rPr lang="en-US" dirty="0" smtClean="0"/>
              <a:t>Rural Q1=478 counties; Q2=133 counties; Q3=44 counties; Q4=38 counties</a:t>
            </a:r>
          </a:p>
          <a:p>
            <a:pPr defTabSz="924458">
              <a:defRPr/>
            </a:pPr>
            <a:endParaRPr lang="en-US" dirty="0" smtClean="0"/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Urban: </a:t>
            </a:r>
            <a:r>
              <a:rPr lang="en-US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p-value=0.011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; Rural: p-value=0.175</a:t>
            </a:r>
          </a:p>
          <a:p>
            <a:pPr defTabSz="924458"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Mean Mortality-to-Incidence Ratios for Breast Cancer, by Race and FQHCs Quartiles at the County level</a:t>
            </a:r>
            <a:r>
              <a:rPr lang="en-US" baseline="30000" dirty="0" smtClean="0"/>
              <a:t>*</a:t>
            </a:r>
            <a:endParaRPr lang="en-US" dirty="0" smtClean="0"/>
          </a:p>
          <a:p>
            <a:r>
              <a:rPr lang="en-US" baseline="30000" dirty="0" smtClean="0"/>
              <a:t>*</a:t>
            </a:r>
            <a:r>
              <a:rPr lang="en-US" dirty="0" smtClean="0"/>
              <a:t> FQHC quartiles: Q1 = 0 FQHC; Q2 = 1 FQHC; Q3 = 2 FQHCs; Q4 = 3 FQHCs +</a:t>
            </a:r>
          </a:p>
          <a:p>
            <a:r>
              <a:rPr lang="en-US" dirty="0" smtClean="0"/>
              <a:t>White Q1=1,001 counties; Q2=286 counties; Q3=115 counties; Q4=181 counties</a:t>
            </a:r>
          </a:p>
          <a:p>
            <a:r>
              <a:rPr lang="en-US" dirty="0" smtClean="0"/>
              <a:t>Black Q1=1,056 counties; Q2=318 counties; Q3=117 counties; Q4=181 counties</a:t>
            </a:r>
          </a:p>
          <a:p>
            <a:pPr defTabSz="924458">
              <a:defRPr/>
            </a:pP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White: </a:t>
            </a:r>
            <a:r>
              <a:rPr lang="en-US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p-value&lt;0.001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; Black: </a:t>
            </a:r>
            <a:r>
              <a:rPr lang="en-US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p-value=0.021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Mean Mortality-to-Incidence Ratios for Cervical Cancer, by Race and FQHCs Quartiles at the County level</a:t>
            </a:r>
            <a:r>
              <a:rPr lang="en-US" baseline="30000" dirty="0" smtClean="0"/>
              <a:t>*</a:t>
            </a:r>
            <a:endParaRPr lang="en-US" dirty="0" smtClean="0"/>
          </a:p>
          <a:p>
            <a:r>
              <a:rPr lang="en-US" baseline="30000" dirty="0" smtClean="0"/>
              <a:t>*</a:t>
            </a:r>
            <a:r>
              <a:rPr lang="en-US" dirty="0" smtClean="0"/>
              <a:t> White FQHC quartiles: Q1 = 0 FQHC; Q2 = 1-2 FQHC; Q3 = 3-5 FQHCs; Q4 = 6 FQHCs +</a:t>
            </a:r>
          </a:p>
          <a:p>
            <a:r>
              <a:rPr lang="en-US" dirty="0" smtClean="0"/>
              <a:t>Black FQHC quartiles: Q1 = 0 FQHC; Q2 = 1-2 FQHC; Q3 = 3-7 FQHCs; Q4 = 8 FQHCs +</a:t>
            </a:r>
          </a:p>
          <a:p>
            <a:r>
              <a:rPr lang="en-US" dirty="0" smtClean="0"/>
              <a:t>White Q1=45 counties; Q2=54 counties; Q3=39 counties; Q4=43 counties</a:t>
            </a:r>
          </a:p>
          <a:p>
            <a:r>
              <a:rPr lang="en-US" dirty="0" smtClean="0"/>
              <a:t>Black Q1=3 counties; Q2=11 counties; Q3=13 counties; Q4=13 counties</a:t>
            </a:r>
          </a:p>
          <a:p>
            <a:pPr defTabSz="924458">
              <a:defRPr/>
            </a:pPr>
            <a:endParaRPr lang="en-US" dirty="0" smtClean="0"/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White: p-value=0.374; Black: p-value=0.778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Mean Mortality-to-Incidence Ratios for Colon Cancer, by Race and FQHCs Quartiles at the County level</a:t>
            </a:r>
            <a:r>
              <a:rPr lang="en-US" baseline="30000" dirty="0" smtClean="0"/>
              <a:t>*</a:t>
            </a:r>
            <a:endParaRPr lang="en-US" dirty="0" smtClean="0"/>
          </a:p>
          <a:p>
            <a:r>
              <a:rPr lang="en-US" baseline="30000" dirty="0" smtClean="0"/>
              <a:t>*</a:t>
            </a:r>
            <a:r>
              <a:rPr lang="en-US" dirty="0" smtClean="0"/>
              <a:t> FQHC quartiles: Q1 = 0 FQHC; Q2 = 1 FQHC; Q3 = 2 FQHCs; Q4 = 3 FQHCs +</a:t>
            </a:r>
          </a:p>
          <a:p>
            <a:r>
              <a:rPr lang="en-US" dirty="0" smtClean="0"/>
              <a:t>White Q1=1,292 counties; Q2=356 counties; Q3=128 counties; Q4=194 counties</a:t>
            </a:r>
          </a:p>
          <a:p>
            <a:r>
              <a:rPr lang="en-US" dirty="0" smtClean="0"/>
              <a:t>Black Q1=149 counties; Q2=89 counties; Q3=53 counties; Q4=62 counties</a:t>
            </a:r>
          </a:p>
          <a:p>
            <a:pPr defTabSz="924458">
              <a:defRPr/>
            </a:pPr>
            <a:endParaRPr lang="en-US" dirty="0" smtClean="0"/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White: p-value=0.264; Black: </a:t>
            </a:r>
            <a:r>
              <a:rPr lang="en-US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p-value&lt;0.001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Mean Mortality-to-Incidence Ratios for Prostate Cancer, by Race and FQHCs Quartiles at the County level</a:t>
            </a:r>
            <a:r>
              <a:rPr lang="en-US" baseline="30000" dirty="0" smtClean="0"/>
              <a:t>*</a:t>
            </a:r>
            <a:endParaRPr lang="en-US" dirty="0" smtClean="0"/>
          </a:p>
          <a:p>
            <a:r>
              <a:rPr lang="en-US" baseline="30000" dirty="0" smtClean="0"/>
              <a:t>*</a:t>
            </a:r>
            <a:r>
              <a:rPr lang="en-US" dirty="0" smtClean="0"/>
              <a:t> FQHC quartiles: Q1 = 0 FQHC; Q2 = 1 FQHC; Q3 = 2 FQHCs; Q4 = 3 FQHCs +</a:t>
            </a:r>
          </a:p>
          <a:p>
            <a:r>
              <a:rPr lang="en-US" dirty="0" smtClean="0"/>
              <a:t>White Q1=806 counties; Q2=239 counties; Q3=99 counties; Q4=173 counties</a:t>
            </a:r>
          </a:p>
          <a:p>
            <a:r>
              <a:rPr lang="en-US" dirty="0" smtClean="0"/>
              <a:t>Black Q1=94 counties; Q2=80 counties; Q3=46 counties; Q4=60 counties</a:t>
            </a:r>
          </a:p>
          <a:p>
            <a:pPr defTabSz="924458">
              <a:defRPr/>
            </a:pPr>
            <a:endParaRPr lang="en-US" dirty="0" smtClean="0"/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White: </a:t>
            </a:r>
            <a:r>
              <a:rPr lang="en-US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p-value&lt;0.001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; Black: </a:t>
            </a:r>
            <a:r>
              <a:rPr lang="en-US" sz="1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p-value=0.017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D3183-3984-4A0B-A659-272685F4214F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400C5-CE3E-4B2F-9715-2A473D00B37D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C96877E-8FD6-4627-B501-3AEF8E48A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400C5-CE3E-4B2F-9715-2A473D00B37D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6877E-8FD6-4627-B501-3AEF8E48A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400C5-CE3E-4B2F-9715-2A473D00B37D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C96877E-8FD6-4627-B501-3AEF8E48AA5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400C5-CE3E-4B2F-9715-2A473D00B37D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6877E-8FD6-4627-B501-3AEF8E48A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400C5-CE3E-4B2F-9715-2A473D00B37D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6877E-8FD6-4627-B501-3AEF8E48A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400C5-CE3E-4B2F-9715-2A473D00B37D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6877E-8FD6-4627-B501-3AEF8E48AA5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400C5-CE3E-4B2F-9715-2A473D00B37D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6877E-8FD6-4627-B501-3AEF8E48AA5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400C5-CE3E-4B2F-9715-2A473D00B37D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6877E-8FD6-4627-B501-3AEF8E48A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400C5-CE3E-4B2F-9715-2A473D00B37D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C96877E-8FD6-4627-B501-3AEF8E48A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400C5-CE3E-4B2F-9715-2A473D00B37D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6877E-8FD6-4627-B501-3AEF8E48AA5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400C5-CE3E-4B2F-9715-2A473D00B37D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6877E-8FD6-4627-B501-3AEF8E48AA5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C9400C5-CE3E-4B2F-9715-2A473D00B37D}" type="datetimeFigureOut">
              <a:rPr lang="en-US" smtClean="0"/>
              <a:pPr/>
              <a:t>10/14/2012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C96877E-8FD6-4627-B501-3AEF8E48AA5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4572000"/>
            <a:ext cx="6400800" cy="1600200"/>
          </a:xfrm>
        </p:spPr>
        <p:txBody>
          <a:bodyPr/>
          <a:lstStyle/>
          <a:p>
            <a:r>
              <a:rPr lang="en-US" dirty="0" smtClean="0"/>
              <a:t>Swann Arp Adams, PhD</a:t>
            </a:r>
          </a:p>
          <a:p>
            <a:r>
              <a:rPr lang="en-US" dirty="0" smtClean="0"/>
              <a:t>Cancer Prevention and Control Program</a:t>
            </a:r>
          </a:p>
          <a:p>
            <a:r>
              <a:rPr lang="en-US" dirty="0" smtClean="0"/>
              <a:t>University of South Carolina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The Impact of Federally Qualified Health Centers on Cancer Mortality-to-Incidence Ratios: An Ecological Analysis</a:t>
            </a:r>
            <a:endParaRPr lang="en-US" sz="3200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371600" y="3429000"/>
            <a:ext cx="6400800" cy="533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FQHC Data Sub-Committee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Progress last 6 months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4102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Write up a paper about Breast, Cervical, Colon, and Prostate cancer and its relationship with FQHCs density</a:t>
            </a:r>
          </a:p>
          <a:p>
            <a:endParaRPr lang="en-US" sz="1900" dirty="0" smtClean="0"/>
          </a:p>
          <a:p>
            <a:r>
              <a:rPr lang="en-US" dirty="0" smtClean="0"/>
              <a:t>Data</a:t>
            </a:r>
          </a:p>
          <a:p>
            <a:pPr lvl="1"/>
            <a:r>
              <a:rPr lang="en-US" dirty="0" smtClean="0"/>
              <a:t>Age-adjusted Breast, Cervical, Colon, and Prostate cancer mortality (2003-2007) and incidence (2004-2008) for each county from the Centers for Disease Control and Prevention’s National Program of Cancer Registries (NPCR) and National Cancer Institute’s Surveillance, Epidemiology, and End Results Registries (SEER) </a:t>
            </a:r>
          </a:p>
          <a:p>
            <a:pPr lvl="1"/>
            <a:r>
              <a:rPr lang="en-US" dirty="0" smtClean="0"/>
              <a:t>Number of FQHCs in 2000, Health Professional Shortage Area (HPSA) designation in 2007, and urban/rural classification in 2003 from 2011-2012 Area Resource File </a:t>
            </a:r>
          </a:p>
          <a:p>
            <a:endParaRPr lang="en-US" sz="1900" dirty="0" smtClean="0"/>
          </a:p>
          <a:p>
            <a:r>
              <a:rPr lang="en-US" dirty="0" smtClean="0"/>
              <a:t>Issues</a:t>
            </a:r>
          </a:p>
          <a:p>
            <a:pPr lvl="1"/>
            <a:r>
              <a:rPr lang="en-US" dirty="0" smtClean="0"/>
              <a:t>Definition of FQHCs density: Number of FQHCs in the county vs.. Number of FQHCs/10,000 population in the county</a:t>
            </a:r>
          </a:p>
          <a:p>
            <a:pPr lvl="1"/>
            <a:r>
              <a:rPr lang="en-US" dirty="0" smtClean="0"/>
              <a:t>Time lag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r>
              <a:rPr lang="en-US" dirty="0" smtClean="0"/>
              <a:t>Issue 1: Density vs. Absolute Number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304800" y="2209800"/>
          <a:ext cx="8534400" cy="403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219200"/>
            <a:ext cx="7772400" cy="4572000"/>
          </a:xfrm>
        </p:spPr>
        <p:txBody>
          <a:bodyPr/>
          <a:lstStyle/>
          <a:p>
            <a:r>
              <a:rPr lang="en-US" dirty="0" smtClean="0"/>
              <a:t>“Reverse” results  Example: prostate cancer MIR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667000" y="3200400"/>
            <a:ext cx="1905000" cy="762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486400" y="3429000"/>
            <a:ext cx="281940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5000" y="6367046"/>
            <a:ext cx="304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# FQHCs/10,000 population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1752600" y="6172200"/>
            <a:ext cx="0" cy="1524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572000" y="6172200"/>
            <a:ext cx="0" cy="1524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752600" y="6324600"/>
            <a:ext cx="28194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324600" y="6367046"/>
            <a:ext cx="129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# FQHCs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5486400" y="6172200"/>
            <a:ext cx="0" cy="1524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305800" y="6172200"/>
            <a:ext cx="0" cy="1524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5486400" y="6324600"/>
            <a:ext cx="28194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054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Possible explanation</a:t>
            </a:r>
          </a:p>
          <a:p>
            <a:pPr lvl="1"/>
            <a:r>
              <a:rPr lang="en-US" dirty="0" smtClean="0"/>
              <a:t>FQHCs are approved and build considering population size of the region. Duplicated consideration with population density may cause distorted results.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Doubt</a:t>
            </a:r>
          </a:p>
          <a:p>
            <a:pPr lvl="1"/>
            <a:r>
              <a:rPr lang="en-US" dirty="0" smtClean="0"/>
              <a:t>Interpretability : does it make sense to differentiate between 0.01 FQHC /10,000 population 0.03 FQHC/10,000 population?</a:t>
            </a:r>
          </a:p>
          <a:p>
            <a:pPr lvl="2">
              <a:buNone/>
            </a:pPr>
            <a:r>
              <a:rPr lang="en-US" dirty="0" smtClean="0"/>
              <a:t>i.e.) Quartile break up for prostate cancer </a:t>
            </a:r>
          </a:p>
          <a:p>
            <a:pPr lvl="3">
              <a:buNone/>
            </a:pPr>
            <a:r>
              <a:rPr lang="en-US" dirty="0" smtClean="0"/>
              <a:t>Q1=0 FQHC</a:t>
            </a:r>
          </a:p>
          <a:p>
            <a:pPr lvl="3">
              <a:buNone/>
            </a:pPr>
            <a:r>
              <a:rPr lang="en-US" dirty="0" smtClean="0"/>
              <a:t>Q2= 0&lt;FQHC/10,000 pop ≤ 0.096</a:t>
            </a:r>
          </a:p>
          <a:p>
            <a:pPr lvl="3">
              <a:buNone/>
            </a:pPr>
            <a:r>
              <a:rPr lang="en-US" dirty="0" smtClean="0"/>
              <a:t>Q3= 0.096&lt;FQHC/10,000 pop ≤ 0.271</a:t>
            </a:r>
          </a:p>
          <a:p>
            <a:pPr lvl="3">
              <a:buNone/>
            </a:pPr>
            <a:r>
              <a:rPr lang="en-US" dirty="0" smtClean="0"/>
              <a:t>Q4=0.271 + FQHC/10,000 pop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</p:spPr>
        <p:txBody>
          <a:bodyPr anchor="ctr">
            <a:normAutofit fontScale="90000"/>
          </a:bodyPr>
          <a:lstStyle/>
          <a:p>
            <a:r>
              <a:rPr lang="en-US" dirty="0" smtClean="0"/>
              <a:t>Issue 1: Density vs. Absolute Number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Time lag between FQHCs data and cancer mortality and incidence data</a:t>
            </a:r>
          </a:p>
          <a:p>
            <a:pPr lvl="1"/>
            <a:r>
              <a:rPr lang="en-US" dirty="0" smtClean="0"/>
              <a:t>Cancer mortality: 2003-2007</a:t>
            </a:r>
          </a:p>
          <a:p>
            <a:pPr lvl="1"/>
            <a:r>
              <a:rPr lang="en-US" dirty="0" smtClean="0"/>
              <a:t>Cancer incidence: 2004-2008</a:t>
            </a:r>
          </a:p>
          <a:p>
            <a:pPr lvl="1"/>
            <a:r>
              <a:rPr lang="en-US" dirty="0" smtClean="0"/>
              <a:t>FQHCs data: 2011 (initial analysis); 2000 (final analysis)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Solution</a:t>
            </a:r>
          </a:p>
          <a:p>
            <a:pPr lvl="1"/>
            <a:r>
              <a:rPr lang="en-US" dirty="0" smtClean="0"/>
              <a:t>Sensitivity analysis: there is no difference if we use another period of cancer mortality and/or incidence data</a:t>
            </a:r>
          </a:p>
          <a:p>
            <a:pPr lvl="1"/>
            <a:r>
              <a:rPr lang="en-US" dirty="0" smtClean="0"/>
              <a:t>Trend of MIRs by FQHCs density does not change regardless reference time period for the FQHC information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</p:spPr>
        <p:txBody>
          <a:bodyPr anchor="ctr"/>
          <a:lstStyle/>
          <a:p>
            <a:r>
              <a:rPr lang="en-US" dirty="0" smtClean="0"/>
              <a:t>Issue 2: Time lag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19200" y="1600200"/>
            <a:ext cx="6781800" cy="1676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Final findings</a:t>
            </a:r>
            <a:endParaRPr lang="en-US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9144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Breast cancer at the county level, by County-Level “Quartile” of FQHCs Concentration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09601" y="2438400"/>
          <a:ext cx="8001000" cy="281940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318047"/>
                <a:gridCol w="2093720"/>
                <a:gridCol w="2177292"/>
                <a:gridCol w="1411941"/>
              </a:tblGrid>
              <a:tr h="56388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FQHCs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# of counties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Mean±SE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p-value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Q1:</a:t>
                      </a:r>
                      <a:r>
                        <a:rPr lang="en-US" sz="2300" baseline="0" dirty="0" smtClean="0">
                          <a:latin typeface="Arial" pitchFamily="34" charset="0"/>
                          <a:cs typeface="Arial" pitchFamily="34" charset="0"/>
                        </a:rPr>
                        <a:t> 0 FQHC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1,056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0.221±0.002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0.021</a:t>
                      </a:r>
                      <a:endParaRPr lang="en-US" sz="23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Q2: 1 FQHC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318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0.217±0.003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Q3: 2 FQHCs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117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0.222±0.006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Q4:</a:t>
                      </a:r>
                      <a:r>
                        <a:rPr lang="en-US" sz="2300" baseline="0" dirty="0" smtClean="0">
                          <a:latin typeface="Arial" pitchFamily="34" charset="0"/>
                          <a:cs typeface="Arial" pitchFamily="34" charset="0"/>
                        </a:rPr>
                        <a:t> 3 FQHCs +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181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0.207±0.003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9144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Cervical cancer at the county level, by County-Level “Quartile” of FQHCs Concentration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85800" y="2438400"/>
          <a:ext cx="8000999" cy="281940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275513"/>
                <a:gridCol w="2144087"/>
                <a:gridCol w="2169458"/>
                <a:gridCol w="1411941"/>
              </a:tblGrid>
              <a:tr h="56388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FQHCs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# of counties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Mean ± SE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p-value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Q1:</a:t>
                      </a:r>
                      <a:r>
                        <a:rPr lang="en-US" sz="2300" baseline="0" dirty="0" smtClean="0">
                          <a:latin typeface="Arial" pitchFamily="34" charset="0"/>
                          <a:cs typeface="Arial" pitchFamily="34" charset="0"/>
                        </a:rPr>
                        <a:t> 0 FQHC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64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0.385±0.043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0.552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Q2: 1 FQHC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0.341±0.017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Q3: 2-4 FQHCs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65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0.427±0.068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Q4:</a:t>
                      </a:r>
                      <a:r>
                        <a:rPr lang="en-US" sz="2300" baseline="0" dirty="0" smtClean="0">
                          <a:latin typeface="Arial" pitchFamily="34" charset="0"/>
                          <a:cs typeface="Arial" pitchFamily="34" charset="0"/>
                        </a:rPr>
                        <a:t> 5 FQHCs +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63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0.467±0.079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9144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Colon cancer at the county level, by County-Level Quartile of FQHCs Concentration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85799" y="2438400"/>
          <a:ext cx="7924801" cy="281940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274712"/>
                <a:gridCol w="2095039"/>
                <a:gridCol w="2156556"/>
                <a:gridCol w="1398494"/>
              </a:tblGrid>
              <a:tr h="56388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FQHCs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# of counties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Mean±SE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p-value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Q1:</a:t>
                      </a:r>
                      <a:r>
                        <a:rPr lang="en-US" sz="2300" baseline="0" dirty="0" smtClean="0">
                          <a:latin typeface="Arial" pitchFamily="34" charset="0"/>
                          <a:cs typeface="Arial" pitchFamily="34" charset="0"/>
                        </a:rPr>
                        <a:t> 0 FQHC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1,370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0.391±0.002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0.121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Q2: 1 FQHC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398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0.392±0.004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Q3: 2 FQHCs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140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0.392±0.006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Q4:</a:t>
                      </a:r>
                      <a:r>
                        <a:rPr lang="en-US" sz="2300" baseline="0" dirty="0" smtClean="0">
                          <a:latin typeface="Arial" pitchFamily="34" charset="0"/>
                          <a:cs typeface="Arial" pitchFamily="34" charset="0"/>
                        </a:rPr>
                        <a:t> 3 FQHCs +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194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0.377±0.005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9144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Prostate cancer at the county level, by County-Level Quartile of FQHCs Concentration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761999" y="2438400"/>
          <a:ext cx="7848601" cy="281940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295345"/>
                <a:gridCol w="2147259"/>
                <a:gridCol w="2073216"/>
                <a:gridCol w="1332781"/>
              </a:tblGrid>
              <a:tr h="56388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FQHCs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# of counties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Mean±SE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p-value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70CEF0"/>
                    </a:solidFill>
                  </a:tcPr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Q1:</a:t>
                      </a:r>
                      <a:r>
                        <a:rPr lang="en-US" sz="2300" baseline="0" dirty="0" smtClean="0">
                          <a:latin typeface="Arial" pitchFamily="34" charset="0"/>
                          <a:cs typeface="Arial" pitchFamily="34" charset="0"/>
                        </a:rPr>
                        <a:t> 0 FQHC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918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0.193±0.002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&lt;0.001</a:t>
                      </a:r>
                      <a:endParaRPr lang="en-US" sz="23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Q2: 1 FQHC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293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0.198±0.004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Q3: 2 FQHCs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109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0.181±0.005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563880">
                <a:tc>
                  <a:txBody>
                    <a:bodyPr/>
                    <a:lstStyle/>
                    <a:p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Q4:</a:t>
                      </a:r>
                      <a:r>
                        <a:rPr lang="en-US" sz="2300" baseline="0" dirty="0" smtClean="0">
                          <a:latin typeface="Arial" pitchFamily="34" charset="0"/>
                          <a:cs typeface="Arial" pitchFamily="34" charset="0"/>
                        </a:rPr>
                        <a:t> 3 FQHCs +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181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dirty="0" smtClean="0">
                          <a:latin typeface="Arial" pitchFamily="34" charset="0"/>
                          <a:cs typeface="Arial" pitchFamily="34" charset="0"/>
                        </a:rPr>
                        <a:t>0.174±0.003</a:t>
                      </a:r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r>
              <a:rPr lang="en-US" dirty="0" smtClean="0"/>
              <a:t>Breast cancer MIR</a:t>
            </a:r>
            <a:br>
              <a:rPr lang="en-US" dirty="0" smtClean="0"/>
            </a:br>
            <a:r>
              <a:rPr lang="en-US" dirty="0" smtClean="0"/>
              <a:t>stratified by HPSA designation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6002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Q2    Q3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148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Q2    Q3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056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Q2    Q3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52600" y="3352800"/>
            <a:ext cx="1143000" cy="152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2895600" y="2819400"/>
            <a:ext cx="381000" cy="685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267200" y="2971800"/>
            <a:ext cx="167640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934200" y="3048000"/>
            <a:ext cx="1143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8077200" y="3048000"/>
            <a:ext cx="381000" cy="228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828800" y="17526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p=0.192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48200" y="17526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p=0.002</a:t>
            </a:r>
            <a:endParaRPr lang="en-US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10400" y="17526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p=0.083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r>
              <a:rPr lang="en-US" dirty="0" smtClean="0"/>
              <a:t>Cervical cancer MIR</a:t>
            </a:r>
            <a:br>
              <a:rPr lang="en-US" dirty="0" smtClean="0"/>
            </a:br>
            <a:r>
              <a:rPr lang="en-US" dirty="0" smtClean="0"/>
              <a:t>stratified by HPSA designation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6002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Q2    Q3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148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Q2    Q3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056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Q2    Q3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1752600" y="3810000"/>
            <a:ext cx="1143000" cy="8382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4876800" y="3505200"/>
            <a:ext cx="990600" cy="7620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7391400" y="3962400"/>
            <a:ext cx="1143000" cy="228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828800" y="17526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p=0.320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19600" y="17526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p=0.684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10400" y="17526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p=0.341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r>
              <a:rPr lang="en-US" dirty="0" smtClean="0"/>
              <a:t>Colon cancer MIR</a:t>
            </a:r>
            <a:br>
              <a:rPr lang="en-US" dirty="0" smtClean="0"/>
            </a:br>
            <a:r>
              <a:rPr lang="en-US" dirty="0" smtClean="0"/>
              <a:t>stratified by HPSA designation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6002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Q2    Q3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148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Q2    Q3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056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Q2    Q3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1752600" y="2743200"/>
            <a:ext cx="60960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419600" y="2743200"/>
            <a:ext cx="533400" cy="762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6934200" y="2667000"/>
            <a:ext cx="533400" cy="228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828800" y="16002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p=0.781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95800" y="16002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p=0.029</a:t>
            </a:r>
            <a:endParaRPr lang="en-US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10400" y="16002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p=0.752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7543800" y="2667000"/>
            <a:ext cx="914400" cy="152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5410200" y="2667000"/>
            <a:ext cx="45720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4953000" y="2667000"/>
            <a:ext cx="457200" cy="152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2743200" y="2743200"/>
            <a:ext cx="533400" cy="3810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2362200" y="2819400"/>
            <a:ext cx="38100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r>
              <a:rPr lang="en-US" dirty="0" smtClean="0"/>
              <a:t>Prostate cancer MIR</a:t>
            </a:r>
            <a:br>
              <a:rPr lang="en-US" dirty="0" smtClean="0"/>
            </a:br>
            <a:r>
              <a:rPr lang="en-US" dirty="0" smtClean="0"/>
              <a:t>stratified by HPSA designation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6002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Q2    Q3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148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Q2    Q3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056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Q2    Q3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676400" y="3048000"/>
            <a:ext cx="1219200" cy="3810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2895600" y="2819400"/>
            <a:ext cx="381000" cy="685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419600" y="2590800"/>
            <a:ext cx="1447800" cy="533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7010400" y="2667000"/>
            <a:ext cx="144780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828800" y="15240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p=0.949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48200" y="15240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p=0.002</a:t>
            </a:r>
            <a:endParaRPr lang="en-US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10400" y="15240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p=0.056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r>
              <a:rPr lang="en-US" dirty="0" smtClean="0"/>
              <a:t>Breast cancer MIR</a:t>
            </a:r>
            <a:br>
              <a:rPr lang="en-US" dirty="0" smtClean="0"/>
            </a:br>
            <a:r>
              <a:rPr lang="en-US" dirty="0" smtClean="0"/>
              <a:t>stratified by urban/rural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0574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2057400" y="2819400"/>
            <a:ext cx="2209800" cy="228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5943600" y="2438400"/>
            <a:ext cx="160020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667000" y="16764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p=0.016</a:t>
            </a:r>
            <a:endParaRPr lang="en-US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43600" y="15240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p=0.426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436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r>
              <a:rPr lang="en-US" dirty="0" smtClean="0"/>
              <a:t>Cervical cancer MIR</a:t>
            </a:r>
            <a:br>
              <a:rPr lang="en-US" dirty="0" smtClean="0"/>
            </a:br>
            <a:r>
              <a:rPr lang="en-US" dirty="0" smtClean="0"/>
              <a:t>stratified by urban/rural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0574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2209800" y="5105400"/>
            <a:ext cx="1905000" cy="228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590800" y="32766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p=0.233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781800" y="25908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p=0.614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436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r>
              <a:rPr lang="en-US" dirty="0" smtClean="0"/>
              <a:t>Colon cancer MIR</a:t>
            </a:r>
            <a:br>
              <a:rPr lang="en-US" dirty="0" smtClean="0"/>
            </a:br>
            <a:r>
              <a:rPr lang="en-US" dirty="0" smtClean="0"/>
              <a:t>stratified by urban/rural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0574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2133600" y="2362200"/>
            <a:ext cx="2057400" cy="228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6096000" y="2209800"/>
            <a:ext cx="1905000" cy="228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429000" y="14478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p=0.016</a:t>
            </a:r>
            <a:endParaRPr lang="en-US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096000" y="12192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p=0.426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436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r>
              <a:rPr lang="en-US" dirty="0" smtClean="0"/>
              <a:t>Prostate cancer MIR</a:t>
            </a:r>
            <a:br>
              <a:rPr lang="en-US" dirty="0" smtClean="0"/>
            </a:br>
            <a:r>
              <a:rPr lang="en-US" dirty="0" smtClean="0"/>
              <a:t>stratified by urban/rural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0574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2057400" y="2819400"/>
            <a:ext cx="1676400" cy="152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5943600" y="2438400"/>
            <a:ext cx="160020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667000" y="16764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p=0.011</a:t>
            </a:r>
            <a:endParaRPr lang="en-US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543800" y="14478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p=0.175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436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r>
              <a:rPr lang="en-US" dirty="0" smtClean="0"/>
              <a:t>Breast cancer MIR stratified by race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0574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2133600" y="2362200"/>
            <a:ext cx="1981200" cy="228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096000" y="2209800"/>
            <a:ext cx="685800" cy="152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590800" y="13716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p&lt;0.001</a:t>
            </a:r>
            <a:endParaRPr lang="en-US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772400" y="13716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p=0.021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436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7391400" y="2209800"/>
            <a:ext cx="609600" cy="3810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r>
              <a:rPr lang="en-US" dirty="0" smtClean="0"/>
              <a:t>Cervical cancer MIR stratified by race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0574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2743200" y="3352800"/>
            <a:ext cx="1371600" cy="228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172200" y="2514600"/>
            <a:ext cx="1828800" cy="3810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514600" y="19812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p=0.374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391400" y="12192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p=0.778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436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dirty="0" smtClean="0"/>
              <a:t>Colon cancer MIR stratified by race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0574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2133600" y="2895600"/>
            <a:ext cx="1981200" cy="228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096000" y="2362200"/>
            <a:ext cx="1905000" cy="4572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590800" y="17526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p=0.264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62800" y="14478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p&lt;0.001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436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r>
              <a:rPr lang="en-US" dirty="0" smtClean="0"/>
              <a:t>Prostate cancer MIR stratified by race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0574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2286000" y="3581400"/>
            <a:ext cx="182880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705600" y="2590800"/>
            <a:ext cx="1295400" cy="533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438400" y="22860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p&lt;0.001</a:t>
            </a:r>
            <a:endParaRPr lang="en-US" sz="1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62800" y="14478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p=0.017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43600" y="5638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Q1     Q2      Q3      Q4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overall trend of MIRs is same for all cancers (Breast, Cervical, Conlon, and Prostate): with higher FQHCs concentration, the lower the MIR.</a:t>
            </a:r>
          </a:p>
          <a:p>
            <a:r>
              <a:rPr lang="en-US" dirty="0" smtClean="0"/>
              <a:t>Blacks, rural, and HPSA have higher MIR for all four cancers than Whites, urban, and non-HPSA.</a:t>
            </a:r>
          </a:p>
          <a:p>
            <a:r>
              <a:rPr lang="en-US" dirty="0" smtClean="0"/>
              <a:t>FQHCs may play a role in reducing cancer MIR.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Interaction with FQHC partners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Partnership:  getting practical advice that cannot be achieved by just sitting in the desk.</a:t>
            </a:r>
          </a:p>
          <a:p>
            <a:pPr lvl="1"/>
            <a:r>
              <a:rPr lang="en-US" dirty="0" smtClean="0"/>
              <a:t>Allows for context </a:t>
            </a:r>
          </a:p>
          <a:p>
            <a:pPr lvl="1"/>
            <a:r>
              <a:rPr lang="en-US" dirty="0" smtClean="0"/>
              <a:t>Shapes directions so that both academic and care provider goals are met</a:t>
            </a:r>
          </a:p>
          <a:p>
            <a:r>
              <a:rPr lang="en-US" dirty="0" smtClean="0"/>
              <a:t>Help to disseminate research results to FQHCs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implication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410200"/>
          </a:xfrm>
        </p:spPr>
        <p:txBody>
          <a:bodyPr>
            <a:normAutofit/>
          </a:bodyPr>
          <a:lstStyle/>
          <a:p>
            <a:r>
              <a:rPr lang="en-US" dirty="0" smtClean="0"/>
              <a:t>Develop strategies to reduce cancer MIRs in regions</a:t>
            </a:r>
          </a:p>
          <a:p>
            <a:pPr lvl="1"/>
            <a:r>
              <a:rPr lang="en-US" dirty="0" smtClean="0"/>
              <a:t>Where there are no or few FQHCs</a:t>
            </a:r>
          </a:p>
          <a:p>
            <a:pPr lvl="1"/>
            <a:r>
              <a:rPr lang="en-US" dirty="0" smtClean="0"/>
              <a:t>designated as Health Professional Shortage Areas</a:t>
            </a:r>
          </a:p>
          <a:p>
            <a:endParaRPr lang="en-US" dirty="0" smtClean="0"/>
          </a:p>
          <a:p>
            <a:r>
              <a:rPr lang="en-US" dirty="0" smtClean="0"/>
              <a:t>Focus on reducing cancer MIRs disparities between</a:t>
            </a:r>
          </a:p>
          <a:p>
            <a:pPr lvl="1"/>
            <a:r>
              <a:rPr lang="en-US" dirty="0" smtClean="0"/>
              <a:t>White and Black</a:t>
            </a:r>
          </a:p>
          <a:p>
            <a:pPr lvl="1"/>
            <a:r>
              <a:rPr lang="en-US" dirty="0" smtClean="0"/>
              <a:t>Urban and Rural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Planning to submit the paper to</a:t>
            </a:r>
          </a:p>
          <a:p>
            <a:pPr lvl="1"/>
            <a:r>
              <a:rPr lang="en-US" dirty="0" smtClean="0"/>
              <a:t>American Journal of Preventive Medicine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Future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292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Focus on minority health</a:t>
            </a:r>
          </a:p>
          <a:p>
            <a:pPr lvl="1"/>
            <a:r>
              <a:rPr lang="en-US" dirty="0" smtClean="0"/>
              <a:t>A lack of data for minority population: Hispanic, Asian, etc.</a:t>
            </a:r>
          </a:p>
          <a:p>
            <a:r>
              <a:rPr lang="en-US" dirty="0" smtClean="0"/>
              <a:t>Focus on rural health</a:t>
            </a:r>
          </a:p>
          <a:p>
            <a:r>
              <a:rPr lang="en-US" dirty="0" smtClean="0"/>
              <a:t>FQHCs’ role for primary care</a:t>
            </a:r>
          </a:p>
          <a:p>
            <a:pPr lvl="1"/>
            <a:r>
              <a:rPr lang="en-US" dirty="0" smtClean="0"/>
              <a:t>Cancer screening</a:t>
            </a:r>
          </a:p>
          <a:p>
            <a:pPr lvl="1"/>
            <a:r>
              <a:rPr lang="en-US" dirty="0" smtClean="0"/>
              <a:t>Cancer prevention</a:t>
            </a:r>
          </a:p>
          <a:p>
            <a:pPr lvl="1"/>
            <a:r>
              <a:rPr lang="en-US" dirty="0" smtClean="0"/>
              <a:t>Cancer registry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Data pooling</a:t>
            </a:r>
          </a:p>
          <a:p>
            <a:pPr lvl="1"/>
            <a:r>
              <a:rPr lang="en-US" dirty="0" smtClean="0"/>
              <a:t>Data availability and accessibility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Development various GIS applications for cancer research </a:t>
            </a: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81000" y="1203960"/>
          <a:ext cx="8763000" cy="29260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048000"/>
                <a:gridCol w="3048000"/>
                <a:gridCol w="26670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 smtClean="0">
                          <a:solidFill>
                            <a:schemeClr val="accent1"/>
                          </a:solidFill>
                        </a:rPr>
                        <a:t>University of South Carolina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Swann A. Adams, PhD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Dayna Campbell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Daniela Friedman, PhD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James Hébert MSPH, ScD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James Lyndon (Lyn) McCracken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Vicki M. Young PhD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Sudha Xirasagar MBBS, PhD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300" kern="120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400" dirty="0" smtClean="0">
                          <a:solidFill>
                            <a:schemeClr val="accent1"/>
                          </a:solidFill>
                        </a:rPr>
                        <a:t>NCI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Russell E. Glasgow, PhD</a:t>
                      </a:r>
                      <a:endParaRPr lang="en-US" sz="13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kern="1200" dirty="0" smtClean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 smtClean="0">
                          <a:solidFill>
                            <a:schemeClr val="accent1"/>
                          </a:solidFill>
                        </a:rPr>
                        <a:t>CDC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Dave Butterworth </a:t>
                      </a:r>
                      <a:endParaRPr lang="en-US" sz="13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 smtClean="0">
                          <a:solidFill>
                            <a:schemeClr val="accent1"/>
                          </a:solidFill>
                        </a:rPr>
                        <a:t>University of  Washington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Mei Po Yip, PhD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300" b="0" kern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3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 smtClean="0">
                          <a:solidFill>
                            <a:schemeClr val="accent1"/>
                          </a:solidFill>
                        </a:rPr>
                        <a:t>Harvard University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Reginald</a:t>
                      </a:r>
                      <a:r>
                        <a:rPr lang="en-US" sz="1300" b="0" kern="1200" baseline="0" dirty="0" smtClean="0">
                          <a:solidFill>
                            <a:schemeClr val="tx1"/>
                          </a:solidFill>
                        </a:rPr>
                        <a:t> Tucker-Seely</a:t>
                      </a: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, PhD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3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3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 smtClean="0">
                          <a:solidFill>
                            <a:schemeClr val="accent1"/>
                          </a:solidFill>
                        </a:rPr>
                        <a:t>University of  Texas, Houston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Glenna Dawson, MPH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kern="1200" dirty="0" smtClean="0">
                          <a:solidFill>
                            <a:schemeClr val="tx1"/>
                          </a:solidFill>
                        </a:rPr>
                        <a:t>Guillermo Tortolero-Luna  MD, PhD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 anchor="ctr"/>
          <a:lstStyle/>
          <a:p>
            <a:r>
              <a:rPr lang="en-US" dirty="0" smtClean="0"/>
              <a:t>FQHC data members</a:t>
            </a:r>
            <a:endParaRPr lang="en-US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MMPROD_UIDATA" val="&lt;database version=&quot;7.0&quot;&gt;&lt;object type=&quot;1&quot; unique_id=&quot;10001&quot;&gt;&lt;object type=&quot;2&quot; unique_id=&quot;10092&quot;&gt;&lt;object type=&quot;3&quot; unique_id=&quot;10093&quot;&gt;&lt;property id=&quot;20148&quot; value=&quot;5&quot;/&gt;&lt;property id=&quot;20300&quot; value=&quot;Slide 1 - &amp;quot;The Impact of Federally Qualified Health Centers on Cancer Mortality-to-Incidence Ratios: An Ecological Analysis&amp;quot;&quot;/&gt;&lt;property id=&quot;20307&quot; value=&quot;256&quot;/&gt;&lt;/object&gt;&lt;object type=&quot;3&quot; unique_id=&quot;10094&quot;&gt;&lt;property id=&quot;20148&quot; value=&quot;5&quot;/&gt;&lt;property id=&quot;20300&quot; value=&quot;Slide 2 - &amp;quot;Progress last 6 months&amp;quot;&quot;/&gt;&lt;property id=&quot;20307&quot; value=&quot;258&quot;/&gt;&lt;/object&gt;&lt;object type=&quot;3&quot; unique_id=&quot;10095&quot;&gt;&lt;property id=&quot;20148&quot; value=&quot;5&quot;/&gt;&lt;property id=&quot;20300&quot; value=&quot;Slide 3 - &amp;quot;Issue 1: Density vs. Absolute Number&amp;quot;&quot;/&gt;&lt;property id=&quot;20307&quot; value=&quot;268&quot;/&gt;&lt;/object&gt;&lt;object type=&quot;3&quot; unique_id=&quot;10096&quot;&gt;&lt;property id=&quot;20148&quot; value=&quot;5&quot;/&gt;&lt;property id=&quot;20300&quot; value=&quot;Slide 4 - &amp;quot;Issue 1: Density vs. Absolute Number&amp;quot;&quot;/&gt;&lt;property id=&quot;20307&quot; value=&quot;269&quot;/&gt;&lt;/object&gt;&lt;object type=&quot;3&quot; unique_id=&quot;10097&quot;&gt;&lt;property id=&quot;20148&quot; value=&quot;5&quot;/&gt;&lt;property id=&quot;20300&quot; value=&quot;Slide 5 - &amp;quot;Issue 2: Time lag&amp;quot;&quot;/&gt;&lt;property id=&quot;20307&quot; value=&quot;270&quot;/&gt;&lt;/object&gt;&lt;object type=&quot;3&quot; unique_id=&quot;10098&quot;&gt;&lt;property id=&quot;20148&quot; value=&quot;5&quot;/&gt;&lt;property id=&quot;20300&quot; value=&quot;Slide 6&quot;/&gt;&lt;property id=&quot;20307&quot; value=&quot;260&quot;/&gt;&lt;/object&gt;&lt;object type=&quot;3&quot; unique_id=&quot;10099&quot;&gt;&lt;property id=&quot;20148&quot; value=&quot;5&quot;/&gt;&lt;property id=&quot;20300&quot; value=&quot;Slide 7 - &amp;quot;Breast cancer at the county level, by County-Level “Quartile” of FQHCs Concentration&amp;quot;&quot;/&gt;&lt;property id=&quot;20307&quot; value=&quot;271&quot;/&gt;&lt;/object&gt;&lt;object type=&quot;3&quot; unique_id=&quot;10100&quot;&gt;&lt;property id=&quot;20148&quot; value=&quot;5&quot;/&gt;&lt;property id=&quot;20300&quot; value=&quot;Slide 8 - &amp;quot;Cervical cancer at the county level, by County-Level “Quartile” of FQHCs Concentration&amp;quot;&quot;/&gt;&lt;property id=&quot;20307&quot; value=&quot;272&quot;/&gt;&lt;/object&gt;&lt;object type=&quot;3&quot; unique_id=&quot;10101&quot;&gt;&lt;property id=&quot;20148&quot; value=&quot;5&quot;/&gt;&lt;property id=&quot;20300&quot; value=&quot;Slide 9 - &amp;quot;Colon cancer at the county level, by County-Level Quartile of FQHCs Concentration&amp;quot;&quot;/&gt;&lt;property id=&quot;20307&quot; value=&quot;273&quot;/&gt;&lt;/object&gt;&lt;object type=&quot;3&quot; unique_id=&quot;10102&quot;&gt;&lt;property id=&quot;20148&quot; value=&quot;5&quot;/&gt;&lt;property id=&quot;20300&quot; value=&quot;Slide 10 - &amp;quot;Prostate cancer at the county level, by County-Level Quartile of FQHCs Concentration&amp;quot;&quot;/&gt;&lt;property id=&quot;20307&quot; value=&quot;274&quot;/&gt;&lt;/object&gt;&lt;object type=&quot;3&quot; unique_id=&quot;10103&quot;&gt;&lt;property id=&quot;20148&quot; value=&quot;5&quot;/&gt;&lt;property id=&quot;20300&quot; value=&quot;Slide 11 - &amp;quot;Breast cancer MIR&amp;#x0D;&amp;#x0A;stratified by HPSA designation&amp;quot;&quot;/&gt;&lt;property id=&quot;20307&quot; value=&quot;286&quot;/&gt;&lt;/object&gt;&lt;object type=&quot;3&quot; unique_id=&quot;10104&quot;&gt;&lt;property id=&quot;20148&quot; value=&quot;5&quot;/&gt;&lt;property id=&quot;20300&quot; value=&quot;Slide 12 - &amp;quot;Cervical cancer MIR&amp;#x0D;&amp;#x0A;stratified by HPSA designation&amp;quot;&quot;/&gt;&lt;property id=&quot;20307&quot; value=&quot;287&quot;/&gt;&lt;/object&gt;&lt;object type=&quot;3&quot; unique_id=&quot;10105&quot;&gt;&lt;property id=&quot;20148&quot; value=&quot;5&quot;/&gt;&lt;property id=&quot;20300&quot; value=&quot;Slide 13 - &amp;quot;Colon cancer MIR&amp;#x0D;&amp;#x0A;stratified by HPSA designation&amp;quot;&quot;/&gt;&lt;property id=&quot;20307&quot; value=&quot;288&quot;/&gt;&lt;/object&gt;&lt;object type=&quot;3&quot; unique_id=&quot;10106&quot;&gt;&lt;property id=&quot;20148&quot; value=&quot;5&quot;/&gt;&lt;property id=&quot;20300&quot; value=&quot;Slide 14 - &amp;quot;Prostate cancer MIR&amp;#x0D;&amp;#x0A;stratified by HPSA designation&amp;quot;&quot;/&gt;&lt;property id=&quot;20307&quot; value=&quot;289&quot;/&gt;&lt;/object&gt;&lt;object type=&quot;3&quot; unique_id=&quot;10107&quot;&gt;&lt;property id=&quot;20148&quot; value=&quot;5&quot;/&gt;&lt;property id=&quot;20300&quot; value=&quot;Slide 15 - &amp;quot;Breast cancer MIR&amp;#x0D;&amp;#x0A;stratified by urban/rural&amp;quot;&quot;/&gt;&lt;property id=&quot;20307&quot; value=&quot;290&quot;/&gt;&lt;/object&gt;&lt;object type=&quot;3&quot; unique_id=&quot;10109&quot;&gt;&lt;property id=&quot;20148&quot; value=&quot;5&quot;/&gt;&lt;property id=&quot;20300&quot; value=&quot;Slide 16 - &amp;quot;Cervical cancer MIR&amp;#x0D;&amp;#x0A;stratified by urban/rural&amp;quot;&quot;/&gt;&lt;property id=&quot;20307&quot; value=&quot;292&quot;/&gt;&lt;/object&gt;&lt;object type=&quot;3&quot; unique_id=&quot;10110&quot;&gt;&lt;property id=&quot;20148&quot; value=&quot;5&quot;/&gt;&lt;property id=&quot;20300&quot; value=&quot;Slide 17 - &amp;quot;Colon cancer MIR&amp;#x0D;&amp;#x0A;stratified by urban/rural&amp;quot;&quot;/&gt;&lt;property id=&quot;20307&quot; value=&quot;293&quot;/&gt;&lt;/object&gt;&lt;object type=&quot;3&quot; unique_id=&quot;10111&quot;&gt;&lt;property id=&quot;20148&quot; value=&quot;5&quot;/&gt;&lt;property id=&quot;20300&quot; value=&quot;Slide 18 - &amp;quot;Prostate cancer MIR&amp;#x0D;&amp;#x0A;stratified by urban/rural&amp;quot;&quot;/&gt;&lt;property id=&quot;20307&quot; value=&quot;294&quot;/&gt;&lt;/object&gt;&lt;object type=&quot;3&quot; unique_id=&quot;10112&quot;&gt;&lt;property id=&quot;20148&quot; value=&quot;5&quot;/&gt;&lt;property id=&quot;20300&quot; value=&quot;Slide 19 - &amp;quot;Breast cancer MIR stratified by race&amp;quot;&quot;/&gt;&lt;property id=&quot;20307&quot; value=&quot;295&quot;/&gt;&lt;/object&gt;&lt;object type=&quot;3&quot; unique_id=&quot;10113&quot;&gt;&lt;property id=&quot;20148&quot; value=&quot;5&quot;/&gt;&lt;property id=&quot;20300&quot; value=&quot;Slide 20 - &amp;quot;Cervical cancer MIR stratified by race&amp;quot;&quot;/&gt;&lt;property id=&quot;20307&quot; value=&quot;296&quot;/&gt;&lt;/object&gt;&lt;object type=&quot;3&quot; unique_id=&quot;10114&quot;&gt;&lt;property id=&quot;20148&quot; value=&quot;5&quot;/&gt;&lt;property id=&quot;20300&quot; value=&quot;Slide 21 - &amp;quot;Colon cancer MIR stratified by race&amp;quot;&quot;/&gt;&lt;property id=&quot;20307&quot; value=&quot;297&quot;/&gt;&lt;/object&gt;&lt;object type=&quot;3&quot; unique_id=&quot;10115&quot;&gt;&lt;property id=&quot;20148&quot; value=&quot;5&quot;/&gt;&lt;property id=&quot;20300&quot; value=&quot;Slide 22 - &amp;quot;Prostate cancer MIR stratified by race&amp;quot;&quot;/&gt;&lt;property id=&quot;20307&quot; value=&quot;298&quot;/&gt;&lt;/object&gt;&lt;object type=&quot;3&quot; unique_id=&quot;10116&quot;&gt;&lt;property id=&quot;20148&quot; value=&quot;5&quot;/&gt;&lt;property id=&quot;20300&quot; value=&quot;Slide 23 - &amp;quot;Conclusion&amp;quot;&quot;/&gt;&lt;property id=&quot;20307&quot; value=&quot;285&quot;/&gt;&lt;/object&gt;&lt;object type=&quot;3&quot; unique_id=&quot;10117&quot;&gt;&lt;property id=&quot;20148&quot; value=&quot;5&quot;/&gt;&lt;property id=&quot;20300&quot; value=&quot;Slide 24 - &amp;quot;Interaction with FQHC partners&amp;quot;&quot;/&gt;&lt;property id=&quot;20307&quot; value=&quot;261&quot;/&gt;&lt;/object&gt;&lt;object type=&quot;3&quot; unique_id=&quot;10118&quot;&gt;&lt;property id=&quot;20148&quot; value=&quot;5&quot;/&gt;&lt;property id=&quot;20300&quot; value=&quot;Slide 25 - &amp;quot;National implication&amp;quot;&quot;/&gt;&lt;property id=&quot;20307&quot; value=&quot;262&quot;/&gt;&lt;/object&gt;&lt;object type=&quot;3&quot; unique_id=&quot;10119&quot;&gt;&lt;property id=&quot;20148&quot; value=&quot;5&quot;/&gt;&lt;property id=&quot;20300&quot; value=&quot;Slide 26 - &amp;quot;Future work&amp;quot;&quot;/&gt;&lt;property id=&quot;20307&quot; value=&quot;263&quot;/&gt;&lt;/object&gt;&lt;object type=&quot;3&quot; unique_id=&quot;10120&quot;&gt;&lt;property id=&quot;20148&quot; value=&quot;5&quot;/&gt;&lt;property id=&quot;20300&quot; value=&quot;Slide 27 - &amp;quot;FQHC data members&amp;quot;&quot;/&gt;&lt;property id=&quot;20307&quot; value=&quot;299&quot;/&gt;&lt;/object&gt;&lt;/object&gt;&lt;object type=&quot;8&quot; unique_id=&quot;10150&quot;&gt;&lt;/object&gt;&lt;/object&gt;&lt;/database&gt;"/>
  <p:tag name="SECTOMILLISECCONVERTED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1104</TotalTime>
  <Words>2157</Words>
  <Application>Microsoft Office PowerPoint</Application>
  <PresentationFormat>On-screen Show (4:3)</PresentationFormat>
  <Paragraphs>497</Paragraphs>
  <Slides>27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Equity</vt:lpstr>
      <vt:lpstr>The Impact of Federally Qualified Health Centers on Cancer Mortality-to-Incidence Ratios: An Ecological Analysis</vt:lpstr>
      <vt:lpstr>Progress last 6 months</vt:lpstr>
      <vt:lpstr>Issue 1: Density vs. Absolute Number</vt:lpstr>
      <vt:lpstr>Issue 1: Density vs. Absolute Number</vt:lpstr>
      <vt:lpstr>Issue 2: Time lag</vt:lpstr>
      <vt:lpstr>Slide 6</vt:lpstr>
      <vt:lpstr>Breast cancer at the county level, by County-Level “Quartile” of FQHCs Concentration</vt:lpstr>
      <vt:lpstr>Cervical cancer at the county level, by County-Level “Quartile” of FQHCs Concentration</vt:lpstr>
      <vt:lpstr>Colon cancer at the county level, by County-Level Quartile of FQHCs Concentration</vt:lpstr>
      <vt:lpstr>Prostate cancer at the county level, by County-Level Quartile of FQHCs Concentration</vt:lpstr>
      <vt:lpstr>Breast cancer MIR stratified by HPSA designation</vt:lpstr>
      <vt:lpstr>Cervical cancer MIR stratified by HPSA designation</vt:lpstr>
      <vt:lpstr>Colon cancer MIR stratified by HPSA designation</vt:lpstr>
      <vt:lpstr>Prostate cancer MIR stratified by HPSA designation</vt:lpstr>
      <vt:lpstr>Breast cancer MIR stratified by urban/rural</vt:lpstr>
      <vt:lpstr>Cervical cancer MIR stratified by urban/rural</vt:lpstr>
      <vt:lpstr>Colon cancer MIR stratified by urban/rural</vt:lpstr>
      <vt:lpstr>Prostate cancer MIR stratified by urban/rural</vt:lpstr>
      <vt:lpstr>Breast cancer MIR stratified by race</vt:lpstr>
      <vt:lpstr>Cervical cancer MIR stratified by race</vt:lpstr>
      <vt:lpstr>Colon cancer MIR stratified by race</vt:lpstr>
      <vt:lpstr>Prostate cancer MIR stratified by race</vt:lpstr>
      <vt:lpstr>Conclusion</vt:lpstr>
      <vt:lpstr>Interaction with FQHC partners</vt:lpstr>
      <vt:lpstr>National implication</vt:lpstr>
      <vt:lpstr>Future work</vt:lpstr>
      <vt:lpstr>FQHC data members</vt:lpstr>
    </vt:vector>
  </TitlesOfParts>
  <Company>Arnold School of Public Health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Seul Ki Choi</dc:creator>
  <cp:lastModifiedBy>adamss</cp:lastModifiedBy>
  <cp:revision>129</cp:revision>
  <dcterms:created xsi:type="dcterms:W3CDTF">2012-09-28T17:25:09Z</dcterms:created>
  <dcterms:modified xsi:type="dcterms:W3CDTF">2012-10-15T02:27:12Z</dcterms:modified>
</cp:coreProperties>
</file>