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9"/>
  </p:notesMasterIdLst>
  <p:handoutMasterIdLst>
    <p:handoutMasterId r:id="rId30"/>
  </p:handoutMasterIdLst>
  <p:sldIdLst>
    <p:sldId id="305" r:id="rId2"/>
    <p:sldId id="280" r:id="rId3"/>
    <p:sldId id="306" r:id="rId4"/>
    <p:sldId id="307" r:id="rId5"/>
    <p:sldId id="281" r:id="rId6"/>
    <p:sldId id="282" r:id="rId7"/>
    <p:sldId id="283" r:id="rId8"/>
    <p:sldId id="284" r:id="rId9"/>
    <p:sldId id="322" r:id="rId10"/>
    <p:sldId id="311" r:id="rId11"/>
    <p:sldId id="285" r:id="rId12"/>
    <p:sldId id="308" r:id="rId13"/>
    <p:sldId id="309" r:id="rId14"/>
    <p:sldId id="326" r:id="rId15"/>
    <p:sldId id="310" r:id="rId16"/>
    <p:sldId id="318" r:id="rId17"/>
    <p:sldId id="317" r:id="rId18"/>
    <p:sldId id="321" r:id="rId19"/>
    <p:sldId id="286" r:id="rId20"/>
    <p:sldId id="313" r:id="rId21"/>
    <p:sldId id="314" r:id="rId22"/>
    <p:sldId id="315" r:id="rId23"/>
    <p:sldId id="297" r:id="rId24"/>
    <p:sldId id="298" r:id="rId25"/>
    <p:sldId id="320" r:id="rId26"/>
    <p:sldId id="299" r:id="rId27"/>
    <p:sldId id="300" r:id="rId28"/>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charset="0"/>
        <a:ea typeface="ヒラギノ角ゴ Pro W3" charset="-128"/>
        <a:cs typeface="+mn-cs"/>
      </a:defRPr>
    </a:lvl1pPr>
    <a:lvl2pPr marL="4572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2pPr>
    <a:lvl3pPr marL="9144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3pPr>
    <a:lvl4pPr marL="13716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4pPr>
    <a:lvl5pPr marL="1828800" algn="l" rtl="0" eaLnBrk="0" fontAlgn="base" hangingPunct="0">
      <a:spcBef>
        <a:spcPct val="0"/>
      </a:spcBef>
      <a:spcAft>
        <a:spcPct val="0"/>
      </a:spcAft>
      <a:defRPr sz="2400" kern="1200">
        <a:solidFill>
          <a:schemeClr val="tx1"/>
        </a:solidFill>
        <a:latin typeface="Times" charset="0"/>
        <a:ea typeface="ヒラギノ角ゴ Pro W3" charset="-128"/>
        <a:cs typeface="+mn-cs"/>
      </a:defRPr>
    </a:lvl5pPr>
    <a:lvl6pPr marL="2286000" algn="l" defTabSz="914400" rtl="0" eaLnBrk="1" latinLnBrk="0" hangingPunct="1">
      <a:defRPr sz="2400" kern="1200">
        <a:solidFill>
          <a:schemeClr val="tx1"/>
        </a:solidFill>
        <a:latin typeface="Times" charset="0"/>
        <a:ea typeface="ヒラギノ角ゴ Pro W3" charset="-128"/>
        <a:cs typeface="+mn-cs"/>
      </a:defRPr>
    </a:lvl6pPr>
    <a:lvl7pPr marL="2743200" algn="l" defTabSz="914400" rtl="0" eaLnBrk="1" latinLnBrk="0" hangingPunct="1">
      <a:defRPr sz="2400" kern="1200">
        <a:solidFill>
          <a:schemeClr val="tx1"/>
        </a:solidFill>
        <a:latin typeface="Times" charset="0"/>
        <a:ea typeface="ヒラギノ角ゴ Pro W3" charset="-128"/>
        <a:cs typeface="+mn-cs"/>
      </a:defRPr>
    </a:lvl7pPr>
    <a:lvl8pPr marL="3200400" algn="l" defTabSz="914400" rtl="0" eaLnBrk="1" latinLnBrk="0" hangingPunct="1">
      <a:defRPr sz="2400" kern="1200">
        <a:solidFill>
          <a:schemeClr val="tx1"/>
        </a:solidFill>
        <a:latin typeface="Times" charset="0"/>
        <a:ea typeface="ヒラギノ角ゴ Pro W3" charset="-128"/>
        <a:cs typeface="+mn-cs"/>
      </a:defRPr>
    </a:lvl8pPr>
    <a:lvl9pPr marL="3657600" algn="l" defTabSz="914400" rtl="0" eaLnBrk="1" latinLnBrk="0" hangingPunct="1">
      <a:defRPr sz="2400" kern="1200">
        <a:solidFill>
          <a:schemeClr val="tx1"/>
        </a:solidFill>
        <a:latin typeface="Times" charset="0"/>
        <a:ea typeface="ヒラギノ角ゴ Pro W3"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dawson" initials="gd"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99"/>
    <a:srgbClr val="99FFCC"/>
    <a:srgbClr val="66FFFF"/>
    <a:srgbClr val="3399FF"/>
    <a:srgbClr val="66209B"/>
    <a:srgbClr val="A2D391"/>
    <a:srgbClr val="90CA7C"/>
    <a:srgbClr val="99CC00"/>
    <a:srgbClr val="CCFF66"/>
    <a:srgbClr val="6C00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1834" autoAdjust="0"/>
  </p:normalViewPr>
  <p:slideViewPr>
    <p:cSldViewPr snapToGrid="0" showGuides="1">
      <p:cViewPr>
        <p:scale>
          <a:sx n="53" d="100"/>
          <a:sy n="53" d="100"/>
        </p:scale>
        <p:origin x="-2646" y="-168"/>
      </p:cViewPr>
      <p:guideLst>
        <p:guide orient="horz" pos="2160"/>
        <p:guide pos="624"/>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p:cViewPr varScale="1">
        <p:scale>
          <a:sx n="87" d="100"/>
          <a:sy n="87" d="100"/>
        </p:scale>
        <p:origin x="-2646"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2"/>
    </mc:Choice>
    <mc:Fallback>
      <c:style val="12"/>
    </mc:Fallback>
  </mc:AlternateContent>
  <c:chart>
    <c:title>
      <c:tx>
        <c:rich>
          <a:bodyPr/>
          <a:lstStyle/>
          <a:p>
            <a:pPr>
              <a:defRPr/>
            </a:pPr>
            <a:r>
              <a:rPr lang="en-US"/>
              <a:t>Distribution of Quotations among CFIR Domain</a:t>
            </a:r>
          </a:p>
        </c:rich>
      </c:tx>
      <c:layout/>
      <c:overlay val="0"/>
    </c:title>
    <c:autoTitleDeleted val="0"/>
    <c:plotArea>
      <c:layout/>
      <c:pieChart>
        <c:varyColors val="1"/>
        <c:ser>
          <c:idx val="0"/>
          <c:order val="0"/>
          <c:tx>
            <c:strRef>
              <c:f>Sheet1!$B$1</c:f>
              <c:strCache>
                <c:ptCount val="1"/>
                <c:pt idx="0">
                  <c:v>Distribution of MU among CFIR Domain</c:v>
                </c:pt>
              </c:strCache>
            </c:strRef>
          </c:tx>
          <c:dPt>
            <c:idx val="1"/>
            <c:bubble3D val="0"/>
            <c:spPr>
              <a:effectLst>
                <a:outerShdw blurRad="40000" dist="20000" dir="5400000" rotWithShape="0">
                  <a:schemeClr val="accent2">
                    <a:lumMod val="60000"/>
                    <a:lumOff val="40000"/>
                    <a:alpha val="38000"/>
                  </a:schemeClr>
                </a:outerShdw>
              </a:effectLst>
            </c:spPr>
          </c:dPt>
          <c:dLbls>
            <c:dLbl>
              <c:idx val="1"/>
              <c:layout>
                <c:manualLayout>
                  <c:x val="7.605807814485821E-2"/>
                  <c:y val="-0.11130144531426871"/>
                </c:manualLayout>
              </c:layout>
              <c:showLegendKey val="0"/>
              <c:showVal val="1"/>
              <c:showCatName val="0"/>
              <c:showSerName val="0"/>
              <c:showPercent val="0"/>
              <c:showBubbleSize val="0"/>
            </c:dLbl>
            <c:dLbl>
              <c:idx val="3"/>
              <c:layout>
                <c:manualLayout>
                  <c:x val="0.11712578702580706"/>
                  <c:y val="7.1625943503179551E-2"/>
                </c:manualLayout>
              </c:layout>
              <c:showLegendKey val="0"/>
              <c:showVal val="1"/>
              <c:showCatName val="0"/>
              <c:showSerName val="0"/>
              <c:showPercent val="0"/>
              <c:showBubbleSize val="0"/>
            </c:dLbl>
            <c:dLbl>
              <c:idx val="4"/>
              <c:layout>
                <c:manualLayout>
                  <c:x val="7.2570857674581615E-2"/>
                  <c:y val="0.11877342554680513"/>
                </c:manualLayout>
              </c:layout>
              <c:showLegendKey val="0"/>
              <c:showVal val="1"/>
              <c:showCatName val="0"/>
              <c:showSerName val="0"/>
              <c:showPercent val="0"/>
              <c:showBubbleSize val="0"/>
            </c:dLbl>
            <c:txPr>
              <a:bodyPr/>
              <a:lstStyle/>
              <a:p>
                <a:pPr>
                  <a:defRPr b="1" i="0" baseline="0">
                    <a:solidFill>
                      <a:schemeClr val="bg1"/>
                    </a:solidFill>
                  </a:defRPr>
                </a:pPr>
                <a:endParaRPr lang="en-US"/>
              </a:p>
            </c:txPr>
            <c:showLegendKey val="0"/>
            <c:showVal val="1"/>
            <c:showCatName val="0"/>
            <c:showSerName val="0"/>
            <c:showPercent val="0"/>
            <c:showBubbleSize val="0"/>
            <c:showLeaderLines val="1"/>
          </c:dLbls>
          <c:cat>
            <c:strRef>
              <c:f>Sheet1!$A$2:$A$6</c:f>
              <c:strCache>
                <c:ptCount val="5"/>
                <c:pt idx="0">
                  <c:v>Inner Setting</c:v>
                </c:pt>
                <c:pt idx="1">
                  <c:v>Process</c:v>
                </c:pt>
                <c:pt idx="2">
                  <c:v>Individual Characteristics</c:v>
                </c:pt>
                <c:pt idx="3">
                  <c:v>Outer Setting</c:v>
                </c:pt>
                <c:pt idx="4">
                  <c:v>Intervention Characteristics</c:v>
                </c:pt>
              </c:strCache>
            </c:strRef>
          </c:cat>
          <c:val>
            <c:numRef>
              <c:f>Sheet1!$B$2:$B$6</c:f>
              <c:numCache>
                <c:formatCode>0%</c:formatCode>
                <c:ptCount val="5"/>
                <c:pt idx="0">
                  <c:v>0.46</c:v>
                </c:pt>
                <c:pt idx="1">
                  <c:v>0.22</c:v>
                </c:pt>
                <c:pt idx="2">
                  <c:v>0.1</c:v>
                </c:pt>
                <c:pt idx="3">
                  <c:v>0.11</c:v>
                </c:pt>
                <c:pt idx="4">
                  <c:v>0.11</c:v>
                </c:pt>
              </c:numCache>
            </c:numRef>
          </c:val>
        </c:ser>
        <c:dLbls>
          <c:showLegendKey val="0"/>
          <c:showVal val="0"/>
          <c:showCatName val="0"/>
          <c:showSerName val="0"/>
          <c:showPercent val="0"/>
          <c:showBubbleSize val="0"/>
          <c:showLeaderLines val="1"/>
        </c:dLbls>
        <c:firstSliceAng val="0"/>
      </c:pieChart>
    </c:plotArea>
    <c:legend>
      <c:legendPos val="tr"/>
      <c:layout>
        <c:manualLayout>
          <c:xMode val="edge"/>
          <c:yMode val="edge"/>
          <c:x val="0.52824389263485905"/>
          <c:y val="0.24141405450127845"/>
          <c:w val="0.46887086144186058"/>
          <c:h val="0.75858594549872149"/>
        </c:manualLayout>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en-US" dirty="0"/>
              <a:t>Distribution of Quotations among Respondents</a:t>
            </a:r>
          </a:p>
        </c:rich>
      </c:tx>
      <c:layout>
        <c:manualLayout>
          <c:xMode val="edge"/>
          <c:yMode val="edge"/>
          <c:x val="0.16073729181749147"/>
          <c:y val="2.3524620276590271E-2"/>
        </c:manualLayout>
      </c:layout>
      <c:overlay val="0"/>
    </c:title>
    <c:autoTitleDeleted val="0"/>
    <c:view3D>
      <c:rotX val="75"/>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Distribution of MU among Respondents</c:v>
                </c:pt>
              </c:strCache>
            </c:strRef>
          </c:tx>
          <c:dLbls>
            <c:txPr>
              <a:bodyPr/>
              <a:lstStyle/>
              <a:p>
                <a:pPr>
                  <a:defRPr b="1" i="0" baseline="0">
                    <a:solidFill>
                      <a:schemeClr val="bg1"/>
                    </a:solidFill>
                  </a:defRPr>
                </a:pPr>
                <a:endParaRPr lang="en-US"/>
              </a:p>
            </c:txPr>
            <c:showLegendKey val="0"/>
            <c:showVal val="1"/>
            <c:showCatName val="0"/>
            <c:showSerName val="0"/>
            <c:showPercent val="0"/>
            <c:showBubbleSize val="0"/>
            <c:showLeaderLines val="1"/>
          </c:dLbls>
          <c:cat>
            <c:strRef>
              <c:f>Sheet1!$A$2:$A$4</c:f>
              <c:strCache>
                <c:ptCount val="3"/>
                <c:pt idx="0">
                  <c:v>Executives </c:v>
                </c:pt>
                <c:pt idx="1">
                  <c:v>Medical Managers</c:v>
                </c:pt>
                <c:pt idx="2">
                  <c:v>Other staff</c:v>
                </c:pt>
              </c:strCache>
            </c:strRef>
          </c:cat>
          <c:val>
            <c:numRef>
              <c:f>Sheet1!$B$2:$B$4</c:f>
              <c:numCache>
                <c:formatCode>0%</c:formatCode>
                <c:ptCount val="3"/>
                <c:pt idx="0">
                  <c:v>0.22</c:v>
                </c:pt>
                <c:pt idx="1">
                  <c:v>0.45</c:v>
                </c:pt>
                <c:pt idx="2">
                  <c:v>0.33</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0780281567537042"/>
          <c:y val="0.2845570183805029"/>
          <c:w val="0.3731365198828745"/>
          <c:h val="0.71544298161949704"/>
        </c:manualLayout>
      </c:layout>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7D6A45-7EA6-4C67-83A5-ED4275466E7D}" type="doc">
      <dgm:prSet loTypeId="urn:microsoft.com/office/officeart/2005/8/layout/chevron2" loCatId="list" qsTypeId="urn:microsoft.com/office/officeart/2005/8/quickstyle/simple4" qsCatId="simple" csTypeId="urn:microsoft.com/office/officeart/2005/8/colors/accent6_3" csCatId="accent6" phldr="1"/>
      <dgm:spPr/>
      <dgm:t>
        <a:bodyPr/>
        <a:lstStyle/>
        <a:p>
          <a:endParaRPr lang="en-US"/>
        </a:p>
      </dgm:t>
    </dgm:pt>
    <dgm:pt modelId="{29A41164-F22F-4178-959D-0AB0A3FAA7A6}">
      <dgm:prSet phldrT="[Text]" custT="1"/>
      <dgm:spPr/>
      <dgm:t>
        <a:bodyPr/>
        <a:lstStyle/>
        <a:p>
          <a:endParaRPr lang="en-US" sz="1600" b="1" dirty="0" smtClean="0"/>
        </a:p>
        <a:p>
          <a:r>
            <a:rPr lang="en-US" sz="1800" b="1" dirty="0" smtClean="0"/>
            <a:t>CFIR-based</a:t>
          </a:r>
          <a:r>
            <a:rPr lang="en-US" sz="1600" b="1" dirty="0" smtClean="0"/>
            <a:t> </a:t>
          </a:r>
          <a:r>
            <a:rPr lang="en-US" sz="1800" b="1" dirty="0" smtClean="0"/>
            <a:t>Coding</a:t>
          </a:r>
          <a:endParaRPr lang="en-US" sz="1800" b="1" dirty="0"/>
        </a:p>
      </dgm:t>
    </dgm:pt>
    <dgm:pt modelId="{ED73E9C1-F8D5-4C82-B626-B93ACC0D606A}" type="parTrans" cxnId="{8155DA74-1ECC-4C48-B095-68FB52D7A547}">
      <dgm:prSet/>
      <dgm:spPr/>
      <dgm:t>
        <a:bodyPr/>
        <a:lstStyle/>
        <a:p>
          <a:endParaRPr lang="en-US"/>
        </a:p>
      </dgm:t>
    </dgm:pt>
    <dgm:pt modelId="{BAAF37B3-0D55-45BB-892C-13CBE277221C}" type="sibTrans" cxnId="{8155DA74-1ECC-4C48-B095-68FB52D7A547}">
      <dgm:prSet/>
      <dgm:spPr/>
      <dgm:t>
        <a:bodyPr/>
        <a:lstStyle/>
        <a:p>
          <a:endParaRPr lang="en-US"/>
        </a:p>
      </dgm:t>
    </dgm:pt>
    <dgm:pt modelId="{DA1DCEA0-AFEF-4E4D-ADA5-74E8E7CF137E}">
      <dgm:prSet phldrT="[Text]" custT="1"/>
      <dgm:spPr/>
      <dgm:t>
        <a:bodyPr/>
        <a:lstStyle/>
        <a:p>
          <a:r>
            <a:rPr lang="en-US" sz="1600" dirty="0" smtClean="0"/>
            <a:t>Segment data into “meaning units”</a:t>
          </a:r>
          <a:endParaRPr lang="en-US" sz="1600" dirty="0"/>
        </a:p>
      </dgm:t>
    </dgm:pt>
    <dgm:pt modelId="{5D4B0C7D-BFD4-41B1-A5F5-078F076EF301}" type="parTrans" cxnId="{14994390-0FD5-4719-BA84-59A04142F93F}">
      <dgm:prSet/>
      <dgm:spPr/>
      <dgm:t>
        <a:bodyPr/>
        <a:lstStyle/>
        <a:p>
          <a:endParaRPr lang="en-US"/>
        </a:p>
      </dgm:t>
    </dgm:pt>
    <dgm:pt modelId="{DCACDC4E-DA5E-472A-A4E4-03B1F60D5A82}" type="sibTrans" cxnId="{14994390-0FD5-4719-BA84-59A04142F93F}">
      <dgm:prSet/>
      <dgm:spPr/>
      <dgm:t>
        <a:bodyPr/>
        <a:lstStyle/>
        <a:p>
          <a:endParaRPr lang="en-US"/>
        </a:p>
      </dgm:t>
    </dgm:pt>
    <dgm:pt modelId="{970297B7-F18E-480B-9771-AF36E81D9A45}">
      <dgm:prSet phldrT="[Text]" custT="1"/>
      <dgm:spPr/>
      <dgm:t>
        <a:bodyPr/>
        <a:lstStyle/>
        <a:p>
          <a:endParaRPr lang="en-US" sz="1600" b="1" dirty="0" smtClean="0"/>
        </a:p>
        <a:p>
          <a:r>
            <a:rPr lang="en-US" sz="1800" b="1" dirty="0" smtClean="0"/>
            <a:t>Data-driven</a:t>
          </a:r>
          <a:r>
            <a:rPr lang="en-US" sz="1600" b="1" dirty="0" smtClean="0"/>
            <a:t> </a:t>
          </a:r>
          <a:r>
            <a:rPr lang="en-US" sz="1800" b="1" dirty="0" smtClean="0"/>
            <a:t>Coding</a:t>
          </a:r>
          <a:endParaRPr lang="en-US" sz="1800" b="1" dirty="0"/>
        </a:p>
      </dgm:t>
    </dgm:pt>
    <dgm:pt modelId="{F33C8702-EBB0-49E4-9BEA-510C88E82662}" type="parTrans" cxnId="{E5E87598-E201-41EA-B4A2-B482CE3B80B2}">
      <dgm:prSet/>
      <dgm:spPr/>
      <dgm:t>
        <a:bodyPr/>
        <a:lstStyle/>
        <a:p>
          <a:endParaRPr lang="en-US"/>
        </a:p>
      </dgm:t>
    </dgm:pt>
    <dgm:pt modelId="{B9E12475-7333-4A12-9294-5DCFA3066C44}" type="sibTrans" cxnId="{E5E87598-E201-41EA-B4A2-B482CE3B80B2}">
      <dgm:prSet/>
      <dgm:spPr/>
      <dgm:t>
        <a:bodyPr/>
        <a:lstStyle/>
        <a:p>
          <a:endParaRPr lang="en-US"/>
        </a:p>
      </dgm:t>
    </dgm:pt>
    <dgm:pt modelId="{836B2A6E-A669-423C-9C3E-E07AD4E826FD}">
      <dgm:prSet phldrT="[Text]" custT="1"/>
      <dgm:spPr/>
      <dgm:t>
        <a:bodyPr/>
        <a:lstStyle/>
        <a:p>
          <a:r>
            <a:rPr lang="en-US" sz="1600" dirty="0" smtClean="0"/>
            <a:t>Identify barriers and facilitators to implementation based on respondents’ descriptions of successful and unsuccessful efforts at implementation</a:t>
          </a:r>
          <a:endParaRPr lang="en-US" sz="1600" dirty="0"/>
        </a:p>
      </dgm:t>
    </dgm:pt>
    <dgm:pt modelId="{0FF18DA5-9BE0-45C0-ACAC-105FB0596AF2}" type="parTrans" cxnId="{E8BEC3AD-0A8F-4FC0-B4EF-3D7E000259F4}">
      <dgm:prSet/>
      <dgm:spPr/>
      <dgm:t>
        <a:bodyPr/>
        <a:lstStyle/>
        <a:p>
          <a:endParaRPr lang="en-US"/>
        </a:p>
      </dgm:t>
    </dgm:pt>
    <dgm:pt modelId="{E4D3C866-582E-4768-881C-B75ECBAE5E43}" type="sibTrans" cxnId="{E8BEC3AD-0A8F-4FC0-B4EF-3D7E000259F4}">
      <dgm:prSet/>
      <dgm:spPr/>
      <dgm:t>
        <a:bodyPr/>
        <a:lstStyle/>
        <a:p>
          <a:endParaRPr lang="en-US"/>
        </a:p>
      </dgm:t>
    </dgm:pt>
    <dgm:pt modelId="{6F460342-B550-4A0B-BCC6-EBE97504D7AC}">
      <dgm:prSet phldrT="[Text]" custT="1"/>
      <dgm:spPr>
        <a:gradFill rotWithShape="0">
          <a:gsLst>
            <a:gs pos="0">
              <a:schemeClr val="accent2">
                <a:lumMod val="60000"/>
                <a:lumOff val="40000"/>
              </a:schemeClr>
            </a:gs>
            <a:gs pos="80000">
              <a:schemeClr val="accent6">
                <a:shade val="80000"/>
                <a:hueOff val="0"/>
                <a:satOff val="-33821"/>
                <a:lumOff val="33815"/>
                <a:alphaOff val="0"/>
                <a:shade val="93000"/>
                <a:satMod val="130000"/>
              </a:schemeClr>
            </a:gs>
            <a:gs pos="100000">
              <a:schemeClr val="accent6">
                <a:shade val="80000"/>
                <a:hueOff val="0"/>
                <a:satOff val="-33821"/>
                <a:lumOff val="33815"/>
                <a:alphaOff val="0"/>
                <a:shade val="94000"/>
                <a:satMod val="135000"/>
              </a:schemeClr>
            </a:gs>
          </a:gsLst>
        </a:gradFill>
      </dgm:spPr>
      <dgm:t>
        <a:bodyPr/>
        <a:lstStyle/>
        <a:p>
          <a:r>
            <a:rPr lang="en-US" sz="1800" b="1" dirty="0" smtClean="0"/>
            <a:t>Thematic Analysis</a:t>
          </a:r>
          <a:endParaRPr lang="en-US" sz="1800" b="1" dirty="0"/>
        </a:p>
      </dgm:t>
    </dgm:pt>
    <dgm:pt modelId="{EC48C049-9FA8-4909-9D43-88B0FAF9CFF8}" type="parTrans" cxnId="{C3D2FE1D-79D8-49F0-9E5E-04F55A2F8CF8}">
      <dgm:prSet/>
      <dgm:spPr/>
      <dgm:t>
        <a:bodyPr/>
        <a:lstStyle/>
        <a:p>
          <a:endParaRPr lang="en-US"/>
        </a:p>
      </dgm:t>
    </dgm:pt>
    <dgm:pt modelId="{59502B53-93F4-4D09-9992-B10A85045EB8}" type="sibTrans" cxnId="{C3D2FE1D-79D8-49F0-9E5E-04F55A2F8CF8}">
      <dgm:prSet/>
      <dgm:spPr/>
      <dgm:t>
        <a:bodyPr/>
        <a:lstStyle/>
        <a:p>
          <a:endParaRPr lang="en-US"/>
        </a:p>
      </dgm:t>
    </dgm:pt>
    <dgm:pt modelId="{4916F7D3-69B3-459C-88F4-00C0A2043F06}">
      <dgm:prSet phldrT="[Text]" custT="1"/>
      <dgm:spPr/>
      <dgm:t>
        <a:bodyPr/>
        <a:lstStyle/>
        <a:p>
          <a:r>
            <a:rPr lang="en-US" sz="1600" dirty="0" smtClean="0"/>
            <a:t>Barriers and facilitators will be conceptually clustered to identify a small set of sub-themes</a:t>
          </a:r>
          <a:endParaRPr lang="en-US" sz="1600" dirty="0"/>
        </a:p>
      </dgm:t>
    </dgm:pt>
    <dgm:pt modelId="{AB3EEE6A-E5F5-418A-96A8-507A7E777E5D}" type="parTrans" cxnId="{7AC87829-3E9B-4C3C-A5D5-52B421BB69BB}">
      <dgm:prSet/>
      <dgm:spPr/>
      <dgm:t>
        <a:bodyPr/>
        <a:lstStyle/>
        <a:p>
          <a:endParaRPr lang="en-US"/>
        </a:p>
      </dgm:t>
    </dgm:pt>
    <dgm:pt modelId="{01CDA0CC-3393-4E4D-B788-99F0BA7071F8}" type="sibTrans" cxnId="{7AC87829-3E9B-4C3C-A5D5-52B421BB69BB}">
      <dgm:prSet/>
      <dgm:spPr/>
      <dgm:t>
        <a:bodyPr/>
        <a:lstStyle/>
        <a:p>
          <a:endParaRPr lang="en-US"/>
        </a:p>
      </dgm:t>
    </dgm:pt>
    <dgm:pt modelId="{50EE845E-55F9-41DC-91A8-2931A87E76B5}">
      <dgm:prSet phldrT="[Text]" custT="1"/>
      <dgm:spPr/>
      <dgm:t>
        <a:bodyPr/>
        <a:lstStyle/>
        <a:p>
          <a:r>
            <a:rPr lang="en-US" sz="1600" dirty="0" smtClean="0"/>
            <a:t>Sub-themes will be clustered again to identify a smaller set of themes that comprise the main factors that influence implementation</a:t>
          </a:r>
          <a:endParaRPr lang="en-US" sz="1600" dirty="0"/>
        </a:p>
      </dgm:t>
    </dgm:pt>
    <dgm:pt modelId="{B51314B7-7C29-4624-A0B6-5C7CFB08F546}" type="parTrans" cxnId="{3960B0F9-E7E3-4D47-B232-4A62F1B8A2E6}">
      <dgm:prSet/>
      <dgm:spPr/>
      <dgm:t>
        <a:bodyPr/>
        <a:lstStyle/>
        <a:p>
          <a:endParaRPr lang="en-US"/>
        </a:p>
      </dgm:t>
    </dgm:pt>
    <dgm:pt modelId="{12C22E50-1A9C-4F94-B3A8-521E5C3D0D8F}" type="sibTrans" cxnId="{3960B0F9-E7E3-4D47-B232-4A62F1B8A2E6}">
      <dgm:prSet/>
      <dgm:spPr/>
      <dgm:t>
        <a:bodyPr/>
        <a:lstStyle/>
        <a:p>
          <a:endParaRPr lang="en-US"/>
        </a:p>
      </dgm:t>
    </dgm:pt>
    <dgm:pt modelId="{1EB583C3-A0E0-41F7-849F-2C467CF0D0F9}">
      <dgm:prSet phldrT="[Text]" custT="1"/>
      <dgm:spPr/>
      <dgm:t>
        <a:bodyPr/>
        <a:lstStyle/>
        <a:p>
          <a:r>
            <a:rPr lang="en-US" sz="1600" dirty="0" smtClean="0"/>
            <a:t>Code all data using pre-existing codes developed based on the CFIR</a:t>
          </a:r>
          <a:endParaRPr lang="en-US" sz="1600" dirty="0"/>
        </a:p>
      </dgm:t>
    </dgm:pt>
    <dgm:pt modelId="{5D4DBB66-E4A3-4295-8540-E6BEF0957FA8}" type="parTrans" cxnId="{EA771198-40AB-423B-B3FB-D408D01C0D42}">
      <dgm:prSet/>
      <dgm:spPr/>
      <dgm:t>
        <a:bodyPr/>
        <a:lstStyle/>
        <a:p>
          <a:endParaRPr lang="en-US"/>
        </a:p>
      </dgm:t>
    </dgm:pt>
    <dgm:pt modelId="{B57A929A-712E-4856-A6D8-25D85A86F785}" type="sibTrans" cxnId="{EA771198-40AB-423B-B3FB-D408D01C0D42}">
      <dgm:prSet/>
      <dgm:spPr/>
      <dgm:t>
        <a:bodyPr/>
        <a:lstStyle/>
        <a:p>
          <a:endParaRPr lang="en-US"/>
        </a:p>
      </dgm:t>
    </dgm:pt>
    <dgm:pt modelId="{63E3A301-BBCE-408A-81D6-1F9FDE37A6E2}">
      <dgm:prSet phldrT="[Text]" custT="1"/>
      <dgm:spPr/>
      <dgm:t>
        <a:bodyPr/>
        <a:lstStyle/>
        <a:p>
          <a:r>
            <a:rPr lang="en-US" sz="1600" dirty="0" smtClean="0"/>
            <a:t>Calculate frequency distribution of coded quotations</a:t>
          </a:r>
          <a:endParaRPr lang="en-US" sz="1600" dirty="0"/>
        </a:p>
      </dgm:t>
    </dgm:pt>
    <dgm:pt modelId="{7E9AEDB8-BA52-44B2-B1A9-7F2EED75D1BB}" type="parTrans" cxnId="{86B46DCE-B357-404B-9DE4-A39D8784ED7A}">
      <dgm:prSet/>
      <dgm:spPr/>
      <dgm:t>
        <a:bodyPr/>
        <a:lstStyle/>
        <a:p>
          <a:endParaRPr lang="en-US"/>
        </a:p>
      </dgm:t>
    </dgm:pt>
    <dgm:pt modelId="{53CB27F2-E37E-4D33-AB0E-C862EE01CA97}" type="sibTrans" cxnId="{86B46DCE-B357-404B-9DE4-A39D8784ED7A}">
      <dgm:prSet/>
      <dgm:spPr/>
      <dgm:t>
        <a:bodyPr/>
        <a:lstStyle/>
        <a:p>
          <a:endParaRPr lang="en-US"/>
        </a:p>
      </dgm:t>
    </dgm:pt>
    <dgm:pt modelId="{B3AD1350-D89A-4EC7-AAF7-0CEFAAEF15D7}" type="pres">
      <dgm:prSet presAssocID="{CF7D6A45-7EA6-4C67-83A5-ED4275466E7D}" presName="linearFlow" presStyleCnt="0">
        <dgm:presLayoutVars>
          <dgm:dir/>
          <dgm:animLvl val="lvl"/>
          <dgm:resizeHandles val="exact"/>
        </dgm:presLayoutVars>
      </dgm:prSet>
      <dgm:spPr/>
      <dgm:t>
        <a:bodyPr/>
        <a:lstStyle/>
        <a:p>
          <a:endParaRPr lang="en-US"/>
        </a:p>
      </dgm:t>
    </dgm:pt>
    <dgm:pt modelId="{63E7EA67-9300-4FAF-9E41-F6C8E128624E}" type="pres">
      <dgm:prSet presAssocID="{29A41164-F22F-4178-959D-0AB0A3FAA7A6}" presName="composite" presStyleCnt="0"/>
      <dgm:spPr/>
    </dgm:pt>
    <dgm:pt modelId="{EB421D46-939D-4913-BF19-01802DC4DFF5}" type="pres">
      <dgm:prSet presAssocID="{29A41164-F22F-4178-959D-0AB0A3FAA7A6}" presName="parentText" presStyleLbl="alignNode1" presStyleIdx="0" presStyleCnt="3">
        <dgm:presLayoutVars>
          <dgm:chMax val="1"/>
          <dgm:bulletEnabled val="1"/>
        </dgm:presLayoutVars>
      </dgm:prSet>
      <dgm:spPr/>
      <dgm:t>
        <a:bodyPr/>
        <a:lstStyle/>
        <a:p>
          <a:endParaRPr lang="en-US"/>
        </a:p>
      </dgm:t>
    </dgm:pt>
    <dgm:pt modelId="{4F3C2C0A-A575-426B-9F26-DEC2ECF88B4C}" type="pres">
      <dgm:prSet presAssocID="{29A41164-F22F-4178-959D-0AB0A3FAA7A6}" presName="descendantText" presStyleLbl="alignAcc1" presStyleIdx="0" presStyleCnt="3">
        <dgm:presLayoutVars>
          <dgm:bulletEnabled val="1"/>
        </dgm:presLayoutVars>
      </dgm:prSet>
      <dgm:spPr/>
      <dgm:t>
        <a:bodyPr/>
        <a:lstStyle/>
        <a:p>
          <a:endParaRPr lang="en-US"/>
        </a:p>
      </dgm:t>
    </dgm:pt>
    <dgm:pt modelId="{B10B7EE8-F867-4529-B187-EB799CAE0B4A}" type="pres">
      <dgm:prSet presAssocID="{BAAF37B3-0D55-45BB-892C-13CBE277221C}" presName="sp" presStyleCnt="0"/>
      <dgm:spPr/>
    </dgm:pt>
    <dgm:pt modelId="{020CA33C-51E8-4000-A0D5-4B40A2A1D766}" type="pres">
      <dgm:prSet presAssocID="{970297B7-F18E-480B-9771-AF36E81D9A45}" presName="composite" presStyleCnt="0"/>
      <dgm:spPr/>
    </dgm:pt>
    <dgm:pt modelId="{A0EFF07D-EE59-458C-9595-237D4DDB4ADC}" type="pres">
      <dgm:prSet presAssocID="{970297B7-F18E-480B-9771-AF36E81D9A45}" presName="parentText" presStyleLbl="alignNode1" presStyleIdx="1" presStyleCnt="3">
        <dgm:presLayoutVars>
          <dgm:chMax val="1"/>
          <dgm:bulletEnabled val="1"/>
        </dgm:presLayoutVars>
      </dgm:prSet>
      <dgm:spPr/>
      <dgm:t>
        <a:bodyPr/>
        <a:lstStyle/>
        <a:p>
          <a:endParaRPr lang="en-US"/>
        </a:p>
      </dgm:t>
    </dgm:pt>
    <dgm:pt modelId="{EA470B41-EEA8-43DA-AE43-E1BC6C743960}" type="pres">
      <dgm:prSet presAssocID="{970297B7-F18E-480B-9771-AF36E81D9A45}" presName="descendantText" presStyleLbl="alignAcc1" presStyleIdx="1" presStyleCnt="3">
        <dgm:presLayoutVars>
          <dgm:bulletEnabled val="1"/>
        </dgm:presLayoutVars>
      </dgm:prSet>
      <dgm:spPr/>
      <dgm:t>
        <a:bodyPr/>
        <a:lstStyle/>
        <a:p>
          <a:endParaRPr lang="en-US"/>
        </a:p>
      </dgm:t>
    </dgm:pt>
    <dgm:pt modelId="{84F6177E-D718-493C-B37E-2CEC12444DFB}" type="pres">
      <dgm:prSet presAssocID="{B9E12475-7333-4A12-9294-5DCFA3066C44}" presName="sp" presStyleCnt="0"/>
      <dgm:spPr/>
    </dgm:pt>
    <dgm:pt modelId="{3C5BD96D-C870-4ED4-AA53-FE00676D40A2}" type="pres">
      <dgm:prSet presAssocID="{6F460342-B550-4A0B-BCC6-EBE97504D7AC}" presName="composite" presStyleCnt="0"/>
      <dgm:spPr/>
    </dgm:pt>
    <dgm:pt modelId="{07EC8856-A4DB-4F67-8087-758879D6A2B0}" type="pres">
      <dgm:prSet presAssocID="{6F460342-B550-4A0B-BCC6-EBE97504D7AC}" presName="parentText" presStyleLbl="alignNode1" presStyleIdx="2" presStyleCnt="3">
        <dgm:presLayoutVars>
          <dgm:chMax val="1"/>
          <dgm:bulletEnabled val="1"/>
        </dgm:presLayoutVars>
      </dgm:prSet>
      <dgm:spPr/>
      <dgm:t>
        <a:bodyPr/>
        <a:lstStyle/>
        <a:p>
          <a:endParaRPr lang="en-US"/>
        </a:p>
      </dgm:t>
    </dgm:pt>
    <dgm:pt modelId="{1787C5ED-D70D-4D60-B3DC-6B314D1D9FCB}" type="pres">
      <dgm:prSet presAssocID="{6F460342-B550-4A0B-BCC6-EBE97504D7AC}" presName="descendantText" presStyleLbl="alignAcc1" presStyleIdx="2" presStyleCnt="3">
        <dgm:presLayoutVars>
          <dgm:bulletEnabled val="1"/>
        </dgm:presLayoutVars>
      </dgm:prSet>
      <dgm:spPr/>
      <dgm:t>
        <a:bodyPr/>
        <a:lstStyle/>
        <a:p>
          <a:endParaRPr lang="en-US"/>
        </a:p>
      </dgm:t>
    </dgm:pt>
  </dgm:ptLst>
  <dgm:cxnLst>
    <dgm:cxn modelId="{E5E87598-E201-41EA-B4A2-B482CE3B80B2}" srcId="{CF7D6A45-7EA6-4C67-83A5-ED4275466E7D}" destId="{970297B7-F18E-480B-9771-AF36E81D9A45}" srcOrd="1" destOrd="0" parTransId="{F33C8702-EBB0-49E4-9BEA-510C88E82662}" sibTransId="{B9E12475-7333-4A12-9294-5DCFA3066C44}"/>
    <dgm:cxn modelId="{C3D2FE1D-79D8-49F0-9E5E-04F55A2F8CF8}" srcId="{CF7D6A45-7EA6-4C67-83A5-ED4275466E7D}" destId="{6F460342-B550-4A0B-BCC6-EBE97504D7AC}" srcOrd="2" destOrd="0" parTransId="{EC48C049-9FA8-4909-9D43-88B0FAF9CFF8}" sibTransId="{59502B53-93F4-4D09-9992-B10A85045EB8}"/>
    <dgm:cxn modelId="{C5E28889-A1E4-4FF4-B374-BC22ABACADF0}" type="presOf" srcId="{50EE845E-55F9-41DC-91A8-2931A87E76B5}" destId="{1787C5ED-D70D-4D60-B3DC-6B314D1D9FCB}" srcOrd="0" destOrd="1" presId="urn:microsoft.com/office/officeart/2005/8/layout/chevron2"/>
    <dgm:cxn modelId="{7AC87829-3E9B-4C3C-A5D5-52B421BB69BB}" srcId="{6F460342-B550-4A0B-BCC6-EBE97504D7AC}" destId="{4916F7D3-69B3-459C-88F4-00C0A2043F06}" srcOrd="0" destOrd="0" parTransId="{AB3EEE6A-E5F5-418A-96A8-507A7E777E5D}" sibTransId="{01CDA0CC-3393-4E4D-B788-99F0BA7071F8}"/>
    <dgm:cxn modelId="{EA771198-40AB-423B-B3FB-D408D01C0D42}" srcId="{29A41164-F22F-4178-959D-0AB0A3FAA7A6}" destId="{1EB583C3-A0E0-41F7-849F-2C467CF0D0F9}" srcOrd="1" destOrd="0" parTransId="{5D4DBB66-E4A3-4295-8540-E6BEF0957FA8}" sibTransId="{B57A929A-712E-4856-A6D8-25D85A86F785}"/>
    <dgm:cxn modelId="{F91C0767-B474-49C0-B60D-E9164294B3CB}" type="presOf" srcId="{29A41164-F22F-4178-959D-0AB0A3FAA7A6}" destId="{EB421D46-939D-4913-BF19-01802DC4DFF5}" srcOrd="0" destOrd="0" presId="urn:microsoft.com/office/officeart/2005/8/layout/chevron2"/>
    <dgm:cxn modelId="{E8BEC3AD-0A8F-4FC0-B4EF-3D7E000259F4}" srcId="{970297B7-F18E-480B-9771-AF36E81D9A45}" destId="{836B2A6E-A669-423C-9C3E-E07AD4E826FD}" srcOrd="0" destOrd="0" parTransId="{0FF18DA5-9BE0-45C0-ACAC-105FB0596AF2}" sibTransId="{E4D3C866-582E-4768-881C-B75ECBAE5E43}"/>
    <dgm:cxn modelId="{8155DA74-1ECC-4C48-B095-68FB52D7A547}" srcId="{CF7D6A45-7EA6-4C67-83A5-ED4275466E7D}" destId="{29A41164-F22F-4178-959D-0AB0A3FAA7A6}" srcOrd="0" destOrd="0" parTransId="{ED73E9C1-F8D5-4C82-B626-B93ACC0D606A}" sibTransId="{BAAF37B3-0D55-45BB-892C-13CBE277221C}"/>
    <dgm:cxn modelId="{86B46DCE-B357-404B-9DE4-A39D8784ED7A}" srcId="{29A41164-F22F-4178-959D-0AB0A3FAA7A6}" destId="{63E3A301-BBCE-408A-81D6-1F9FDE37A6E2}" srcOrd="2" destOrd="0" parTransId="{7E9AEDB8-BA52-44B2-B1A9-7F2EED75D1BB}" sibTransId="{53CB27F2-E37E-4D33-AB0E-C862EE01CA97}"/>
    <dgm:cxn modelId="{478BDB2F-E0DC-4EA3-914A-C124B1209150}" type="presOf" srcId="{4916F7D3-69B3-459C-88F4-00C0A2043F06}" destId="{1787C5ED-D70D-4D60-B3DC-6B314D1D9FCB}" srcOrd="0" destOrd="0" presId="urn:microsoft.com/office/officeart/2005/8/layout/chevron2"/>
    <dgm:cxn modelId="{F8A8C25F-AABD-4EBA-9A86-F9542AE3940D}" type="presOf" srcId="{63E3A301-BBCE-408A-81D6-1F9FDE37A6E2}" destId="{4F3C2C0A-A575-426B-9F26-DEC2ECF88B4C}" srcOrd="0" destOrd="2" presId="urn:microsoft.com/office/officeart/2005/8/layout/chevron2"/>
    <dgm:cxn modelId="{14994390-0FD5-4719-BA84-59A04142F93F}" srcId="{29A41164-F22F-4178-959D-0AB0A3FAA7A6}" destId="{DA1DCEA0-AFEF-4E4D-ADA5-74E8E7CF137E}" srcOrd="0" destOrd="0" parTransId="{5D4B0C7D-BFD4-41B1-A5F5-078F076EF301}" sibTransId="{DCACDC4E-DA5E-472A-A4E4-03B1F60D5A82}"/>
    <dgm:cxn modelId="{E018C76A-CD4B-4C0A-9346-C26D6D905821}" type="presOf" srcId="{970297B7-F18E-480B-9771-AF36E81D9A45}" destId="{A0EFF07D-EE59-458C-9595-237D4DDB4ADC}" srcOrd="0" destOrd="0" presId="urn:microsoft.com/office/officeart/2005/8/layout/chevron2"/>
    <dgm:cxn modelId="{72CC8285-51B3-452B-81C6-0A6A4134CC3A}" type="presOf" srcId="{1EB583C3-A0E0-41F7-849F-2C467CF0D0F9}" destId="{4F3C2C0A-A575-426B-9F26-DEC2ECF88B4C}" srcOrd="0" destOrd="1" presId="urn:microsoft.com/office/officeart/2005/8/layout/chevron2"/>
    <dgm:cxn modelId="{90E919DE-2F54-4F64-BC3E-EB9963160D72}" type="presOf" srcId="{6F460342-B550-4A0B-BCC6-EBE97504D7AC}" destId="{07EC8856-A4DB-4F67-8087-758879D6A2B0}" srcOrd="0" destOrd="0" presId="urn:microsoft.com/office/officeart/2005/8/layout/chevron2"/>
    <dgm:cxn modelId="{4BE9EF62-5569-496D-94E4-89F88491F9E4}" type="presOf" srcId="{CF7D6A45-7EA6-4C67-83A5-ED4275466E7D}" destId="{B3AD1350-D89A-4EC7-AAF7-0CEFAAEF15D7}" srcOrd="0" destOrd="0" presId="urn:microsoft.com/office/officeart/2005/8/layout/chevron2"/>
    <dgm:cxn modelId="{3960B0F9-E7E3-4D47-B232-4A62F1B8A2E6}" srcId="{6F460342-B550-4A0B-BCC6-EBE97504D7AC}" destId="{50EE845E-55F9-41DC-91A8-2931A87E76B5}" srcOrd="1" destOrd="0" parTransId="{B51314B7-7C29-4624-A0B6-5C7CFB08F546}" sibTransId="{12C22E50-1A9C-4F94-B3A8-521E5C3D0D8F}"/>
    <dgm:cxn modelId="{2AB17CDA-B332-4C79-80A4-685D4F50EBD3}" type="presOf" srcId="{DA1DCEA0-AFEF-4E4D-ADA5-74E8E7CF137E}" destId="{4F3C2C0A-A575-426B-9F26-DEC2ECF88B4C}" srcOrd="0" destOrd="0" presId="urn:microsoft.com/office/officeart/2005/8/layout/chevron2"/>
    <dgm:cxn modelId="{B8309F5B-D678-47D7-AA2E-1D9FE80D8433}" type="presOf" srcId="{836B2A6E-A669-423C-9C3E-E07AD4E826FD}" destId="{EA470B41-EEA8-43DA-AE43-E1BC6C743960}" srcOrd="0" destOrd="0" presId="urn:microsoft.com/office/officeart/2005/8/layout/chevron2"/>
    <dgm:cxn modelId="{502CD78B-DDF3-4ECB-827F-CC6204EE9E1E}" type="presParOf" srcId="{B3AD1350-D89A-4EC7-AAF7-0CEFAAEF15D7}" destId="{63E7EA67-9300-4FAF-9E41-F6C8E128624E}" srcOrd="0" destOrd="0" presId="urn:microsoft.com/office/officeart/2005/8/layout/chevron2"/>
    <dgm:cxn modelId="{45ED6D9C-2422-4EB0-B584-DC3EEDF8C7EB}" type="presParOf" srcId="{63E7EA67-9300-4FAF-9E41-F6C8E128624E}" destId="{EB421D46-939D-4913-BF19-01802DC4DFF5}" srcOrd="0" destOrd="0" presId="urn:microsoft.com/office/officeart/2005/8/layout/chevron2"/>
    <dgm:cxn modelId="{0CE75730-1495-4A92-825C-26144749BFF0}" type="presParOf" srcId="{63E7EA67-9300-4FAF-9E41-F6C8E128624E}" destId="{4F3C2C0A-A575-426B-9F26-DEC2ECF88B4C}" srcOrd="1" destOrd="0" presId="urn:microsoft.com/office/officeart/2005/8/layout/chevron2"/>
    <dgm:cxn modelId="{0BFB2781-6599-4401-A38B-D5AB5D6BDB44}" type="presParOf" srcId="{B3AD1350-D89A-4EC7-AAF7-0CEFAAEF15D7}" destId="{B10B7EE8-F867-4529-B187-EB799CAE0B4A}" srcOrd="1" destOrd="0" presId="urn:microsoft.com/office/officeart/2005/8/layout/chevron2"/>
    <dgm:cxn modelId="{3AD09EC4-E7C9-40BC-A71E-C0DEEE141982}" type="presParOf" srcId="{B3AD1350-D89A-4EC7-AAF7-0CEFAAEF15D7}" destId="{020CA33C-51E8-4000-A0D5-4B40A2A1D766}" srcOrd="2" destOrd="0" presId="urn:microsoft.com/office/officeart/2005/8/layout/chevron2"/>
    <dgm:cxn modelId="{FE0D6505-B2EF-4E6D-BAD9-1076E1F5082F}" type="presParOf" srcId="{020CA33C-51E8-4000-A0D5-4B40A2A1D766}" destId="{A0EFF07D-EE59-458C-9595-237D4DDB4ADC}" srcOrd="0" destOrd="0" presId="urn:microsoft.com/office/officeart/2005/8/layout/chevron2"/>
    <dgm:cxn modelId="{2A47E29F-31CA-4F7C-AAF7-677C8F4B4532}" type="presParOf" srcId="{020CA33C-51E8-4000-A0D5-4B40A2A1D766}" destId="{EA470B41-EEA8-43DA-AE43-E1BC6C743960}" srcOrd="1" destOrd="0" presId="urn:microsoft.com/office/officeart/2005/8/layout/chevron2"/>
    <dgm:cxn modelId="{5882E65B-5CF0-40FA-8C3D-65E7F0773EE8}" type="presParOf" srcId="{B3AD1350-D89A-4EC7-AAF7-0CEFAAEF15D7}" destId="{84F6177E-D718-493C-B37E-2CEC12444DFB}" srcOrd="3" destOrd="0" presId="urn:microsoft.com/office/officeart/2005/8/layout/chevron2"/>
    <dgm:cxn modelId="{1469A9E6-8F97-400D-BF56-4E5F1AE317F6}" type="presParOf" srcId="{B3AD1350-D89A-4EC7-AAF7-0CEFAAEF15D7}" destId="{3C5BD96D-C870-4ED4-AA53-FE00676D40A2}" srcOrd="4" destOrd="0" presId="urn:microsoft.com/office/officeart/2005/8/layout/chevron2"/>
    <dgm:cxn modelId="{32C5B0D6-C8FB-4398-8FCE-487CCD510570}" type="presParOf" srcId="{3C5BD96D-C870-4ED4-AA53-FE00676D40A2}" destId="{07EC8856-A4DB-4F67-8087-758879D6A2B0}" srcOrd="0" destOrd="0" presId="urn:microsoft.com/office/officeart/2005/8/layout/chevron2"/>
    <dgm:cxn modelId="{03BD22D1-93CA-48A4-93AE-5AA06996BF47}" type="presParOf" srcId="{3C5BD96D-C870-4ED4-AA53-FE00676D40A2}" destId="{1787C5ED-D70D-4D60-B3DC-6B314D1D9FCB}"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21D46-939D-4913-BF19-01802DC4DFF5}">
      <dsp:nvSpPr>
        <dsp:cNvPr id="0" name=""/>
        <dsp:cNvSpPr/>
      </dsp:nvSpPr>
      <dsp:spPr>
        <a:xfrm rot="5400000">
          <a:off x="-257188" y="262495"/>
          <a:ext cx="1714592" cy="1200214"/>
        </a:xfrm>
        <a:prstGeom prst="chevron">
          <a:avLst/>
        </a:prstGeom>
        <a:gradFill rotWithShape="0">
          <a:gsLst>
            <a:gs pos="0">
              <a:schemeClr val="accent6">
                <a:shade val="80000"/>
                <a:hueOff val="0"/>
                <a:satOff val="0"/>
                <a:lumOff val="0"/>
                <a:alphaOff val="0"/>
                <a:shade val="51000"/>
                <a:satMod val="130000"/>
              </a:schemeClr>
            </a:gs>
            <a:gs pos="80000">
              <a:schemeClr val="accent6">
                <a:shade val="80000"/>
                <a:hueOff val="0"/>
                <a:satOff val="0"/>
                <a:lumOff val="0"/>
                <a:alphaOff val="0"/>
                <a:shade val="93000"/>
                <a:satMod val="130000"/>
              </a:schemeClr>
            </a:gs>
            <a:gs pos="100000">
              <a:schemeClr val="accent6">
                <a:shade val="80000"/>
                <a:hueOff val="0"/>
                <a:satOff val="0"/>
                <a:lumOff val="0"/>
                <a:alphaOff val="0"/>
                <a:shade val="94000"/>
                <a:satMod val="135000"/>
              </a:schemeClr>
            </a:gs>
          </a:gsLst>
          <a:lin ang="16200000" scaled="0"/>
        </a:gradFill>
        <a:ln w="9525" cap="flat" cmpd="sng" algn="ctr">
          <a:solidFill>
            <a:schemeClr val="accent6">
              <a:shade val="8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b="1" kern="1200" dirty="0" smtClean="0"/>
        </a:p>
        <a:p>
          <a:pPr lvl="0" algn="ctr" defTabSz="711200">
            <a:lnSpc>
              <a:spcPct val="90000"/>
            </a:lnSpc>
            <a:spcBef>
              <a:spcPct val="0"/>
            </a:spcBef>
            <a:spcAft>
              <a:spcPct val="35000"/>
            </a:spcAft>
          </a:pPr>
          <a:r>
            <a:rPr lang="en-US" sz="1800" b="1" kern="1200" dirty="0" smtClean="0"/>
            <a:t>CFIR-based</a:t>
          </a:r>
          <a:r>
            <a:rPr lang="en-US" sz="1600" b="1" kern="1200" dirty="0" smtClean="0"/>
            <a:t> </a:t>
          </a:r>
          <a:r>
            <a:rPr lang="en-US" sz="1800" b="1" kern="1200" dirty="0" smtClean="0"/>
            <a:t>Coding</a:t>
          </a:r>
          <a:endParaRPr lang="en-US" sz="1800" b="1" kern="1200" dirty="0"/>
        </a:p>
      </dsp:txBody>
      <dsp:txXfrm rot="-5400000">
        <a:off x="1" y="605413"/>
        <a:ext cx="1200214" cy="514378"/>
      </dsp:txXfrm>
    </dsp:sp>
    <dsp:sp modelId="{4F3C2C0A-A575-426B-9F26-DEC2ECF88B4C}">
      <dsp:nvSpPr>
        <dsp:cNvPr id="0" name=""/>
        <dsp:cNvSpPr/>
      </dsp:nvSpPr>
      <dsp:spPr>
        <a:xfrm rot="5400000">
          <a:off x="4127439" y="-2921918"/>
          <a:ext cx="1115071" cy="6969520"/>
        </a:xfrm>
        <a:prstGeom prst="round2SameRect">
          <a:avLst/>
        </a:prstGeom>
        <a:solidFill>
          <a:schemeClr val="lt1">
            <a:alpha val="90000"/>
            <a:hueOff val="0"/>
            <a:satOff val="0"/>
            <a:lumOff val="0"/>
            <a:alphaOff val="0"/>
          </a:schemeClr>
        </a:solidFill>
        <a:ln w="9525" cap="flat" cmpd="sng" algn="ctr">
          <a:solidFill>
            <a:schemeClr val="accent6">
              <a:shade val="8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Segment data into “meaning units”</a:t>
          </a:r>
          <a:endParaRPr lang="en-US" sz="1600" kern="1200" dirty="0"/>
        </a:p>
        <a:p>
          <a:pPr marL="171450" lvl="1" indent="-171450" algn="l" defTabSz="711200">
            <a:lnSpc>
              <a:spcPct val="90000"/>
            </a:lnSpc>
            <a:spcBef>
              <a:spcPct val="0"/>
            </a:spcBef>
            <a:spcAft>
              <a:spcPct val="15000"/>
            </a:spcAft>
            <a:buChar char="••"/>
          </a:pPr>
          <a:r>
            <a:rPr lang="en-US" sz="1600" kern="1200" dirty="0" smtClean="0"/>
            <a:t>Code all data using pre-existing codes developed based on the CFIR</a:t>
          </a:r>
          <a:endParaRPr lang="en-US" sz="1600" kern="1200" dirty="0"/>
        </a:p>
        <a:p>
          <a:pPr marL="171450" lvl="1" indent="-171450" algn="l" defTabSz="711200">
            <a:lnSpc>
              <a:spcPct val="90000"/>
            </a:lnSpc>
            <a:spcBef>
              <a:spcPct val="0"/>
            </a:spcBef>
            <a:spcAft>
              <a:spcPct val="15000"/>
            </a:spcAft>
            <a:buChar char="••"/>
          </a:pPr>
          <a:r>
            <a:rPr lang="en-US" sz="1600" kern="1200" dirty="0" smtClean="0"/>
            <a:t>Calculate frequency distribution of coded quotations</a:t>
          </a:r>
          <a:endParaRPr lang="en-US" sz="1600" kern="1200" dirty="0"/>
        </a:p>
      </dsp:txBody>
      <dsp:txXfrm rot="-5400000">
        <a:off x="1200215" y="59739"/>
        <a:ext cx="6915087" cy="1006205"/>
      </dsp:txXfrm>
    </dsp:sp>
    <dsp:sp modelId="{A0EFF07D-EE59-458C-9595-237D4DDB4ADC}">
      <dsp:nvSpPr>
        <dsp:cNvPr id="0" name=""/>
        <dsp:cNvSpPr/>
      </dsp:nvSpPr>
      <dsp:spPr>
        <a:xfrm rot="5400000">
          <a:off x="-257188" y="1784504"/>
          <a:ext cx="1714592" cy="1200214"/>
        </a:xfrm>
        <a:prstGeom prst="chevron">
          <a:avLst/>
        </a:prstGeom>
        <a:gradFill rotWithShape="0">
          <a:gsLst>
            <a:gs pos="0">
              <a:schemeClr val="accent6">
                <a:shade val="80000"/>
                <a:hueOff val="0"/>
                <a:satOff val="-16910"/>
                <a:lumOff val="16907"/>
                <a:alphaOff val="0"/>
                <a:shade val="51000"/>
                <a:satMod val="130000"/>
              </a:schemeClr>
            </a:gs>
            <a:gs pos="80000">
              <a:schemeClr val="accent6">
                <a:shade val="80000"/>
                <a:hueOff val="0"/>
                <a:satOff val="-16910"/>
                <a:lumOff val="16907"/>
                <a:alphaOff val="0"/>
                <a:shade val="93000"/>
                <a:satMod val="130000"/>
              </a:schemeClr>
            </a:gs>
            <a:gs pos="100000">
              <a:schemeClr val="accent6">
                <a:shade val="80000"/>
                <a:hueOff val="0"/>
                <a:satOff val="-16910"/>
                <a:lumOff val="16907"/>
                <a:alphaOff val="0"/>
                <a:shade val="94000"/>
                <a:satMod val="135000"/>
              </a:schemeClr>
            </a:gs>
          </a:gsLst>
          <a:lin ang="16200000" scaled="0"/>
        </a:gradFill>
        <a:ln w="9525" cap="flat" cmpd="sng" algn="ctr">
          <a:solidFill>
            <a:schemeClr val="accent6">
              <a:shade val="80000"/>
              <a:hueOff val="0"/>
              <a:satOff val="-16910"/>
              <a:lumOff val="16907"/>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b="1" kern="1200" dirty="0" smtClean="0"/>
        </a:p>
        <a:p>
          <a:pPr lvl="0" algn="ctr" defTabSz="711200">
            <a:lnSpc>
              <a:spcPct val="90000"/>
            </a:lnSpc>
            <a:spcBef>
              <a:spcPct val="0"/>
            </a:spcBef>
            <a:spcAft>
              <a:spcPct val="35000"/>
            </a:spcAft>
          </a:pPr>
          <a:r>
            <a:rPr lang="en-US" sz="1800" b="1" kern="1200" dirty="0" smtClean="0"/>
            <a:t>Data-driven</a:t>
          </a:r>
          <a:r>
            <a:rPr lang="en-US" sz="1600" b="1" kern="1200" dirty="0" smtClean="0"/>
            <a:t> </a:t>
          </a:r>
          <a:r>
            <a:rPr lang="en-US" sz="1800" b="1" kern="1200" dirty="0" smtClean="0"/>
            <a:t>Coding</a:t>
          </a:r>
          <a:endParaRPr lang="en-US" sz="1800" b="1" kern="1200" dirty="0"/>
        </a:p>
      </dsp:txBody>
      <dsp:txXfrm rot="-5400000">
        <a:off x="1" y="2127422"/>
        <a:ext cx="1200214" cy="514378"/>
      </dsp:txXfrm>
    </dsp:sp>
    <dsp:sp modelId="{EA470B41-EEA8-43DA-AE43-E1BC6C743960}">
      <dsp:nvSpPr>
        <dsp:cNvPr id="0" name=""/>
        <dsp:cNvSpPr/>
      </dsp:nvSpPr>
      <dsp:spPr>
        <a:xfrm rot="5400000">
          <a:off x="4127732" y="-1400201"/>
          <a:ext cx="1114485" cy="6969520"/>
        </a:xfrm>
        <a:prstGeom prst="round2SameRect">
          <a:avLst/>
        </a:prstGeom>
        <a:solidFill>
          <a:schemeClr val="lt1">
            <a:alpha val="90000"/>
            <a:hueOff val="0"/>
            <a:satOff val="0"/>
            <a:lumOff val="0"/>
            <a:alphaOff val="0"/>
          </a:schemeClr>
        </a:solidFill>
        <a:ln w="9525" cap="flat" cmpd="sng" algn="ctr">
          <a:solidFill>
            <a:schemeClr val="accent6">
              <a:shade val="80000"/>
              <a:hueOff val="0"/>
              <a:satOff val="-16910"/>
              <a:lumOff val="1690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Identify barriers and facilitators to implementation based on respondents’ descriptions of successful and unsuccessful efforts at implementation</a:t>
          </a:r>
          <a:endParaRPr lang="en-US" sz="1600" kern="1200" dirty="0"/>
        </a:p>
      </dsp:txBody>
      <dsp:txXfrm rot="-5400000">
        <a:off x="1200215" y="1581721"/>
        <a:ext cx="6915115" cy="1005675"/>
      </dsp:txXfrm>
    </dsp:sp>
    <dsp:sp modelId="{07EC8856-A4DB-4F67-8087-758879D6A2B0}">
      <dsp:nvSpPr>
        <dsp:cNvPr id="0" name=""/>
        <dsp:cNvSpPr/>
      </dsp:nvSpPr>
      <dsp:spPr>
        <a:xfrm rot="5400000">
          <a:off x="-257188" y="3306513"/>
          <a:ext cx="1714592" cy="1200214"/>
        </a:xfrm>
        <a:prstGeom prst="chevron">
          <a:avLst/>
        </a:prstGeom>
        <a:gradFill rotWithShape="0">
          <a:gsLst>
            <a:gs pos="0">
              <a:schemeClr val="accent2">
                <a:lumMod val="60000"/>
                <a:lumOff val="40000"/>
              </a:schemeClr>
            </a:gs>
            <a:gs pos="80000">
              <a:schemeClr val="accent6">
                <a:shade val="80000"/>
                <a:hueOff val="0"/>
                <a:satOff val="-33821"/>
                <a:lumOff val="33815"/>
                <a:alphaOff val="0"/>
                <a:shade val="93000"/>
                <a:satMod val="130000"/>
              </a:schemeClr>
            </a:gs>
            <a:gs pos="100000">
              <a:schemeClr val="accent6">
                <a:shade val="80000"/>
                <a:hueOff val="0"/>
                <a:satOff val="-33821"/>
                <a:lumOff val="33815"/>
                <a:alphaOff val="0"/>
                <a:shade val="94000"/>
                <a:satMod val="135000"/>
              </a:schemeClr>
            </a:gs>
          </a:gsLst>
          <a:lin ang="16200000" scaled="0"/>
        </a:gradFill>
        <a:ln w="9525" cap="flat" cmpd="sng" algn="ctr">
          <a:solidFill>
            <a:schemeClr val="accent6">
              <a:shade val="80000"/>
              <a:hueOff val="0"/>
              <a:satOff val="-33821"/>
              <a:lumOff val="33815"/>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smtClean="0"/>
            <a:t>Thematic Analysis</a:t>
          </a:r>
          <a:endParaRPr lang="en-US" sz="1800" b="1" kern="1200" dirty="0"/>
        </a:p>
      </dsp:txBody>
      <dsp:txXfrm rot="-5400000">
        <a:off x="1" y="3649431"/>
        <a:ext cx="1200214" cy="514378"/>
      </dsp:txXfrm>
    </dsp:sp>
    <dsp:sp modelId="{1787C5ED-D70D-4D60-B3DC-6B314D1D9FCB}">
      <dsp:nvSpPr>
        <dsp:cNvPr id="0" name=""/>
        <dsp:cNvSpPr/>
      </dsp:nvSpPr>
      <dsp:spPr>
        <a:xfrm rot="5400000">
          <a:off x="4127732" y="121807"/>
          <a:ext cx="1114485" cy="6969520"/>
        </a:xfrm>
        <a:prstGeom prst="round2SameRect">
          <a:avLst/>
        </a:prstGeom>
        <a:solidFill>
          <a:schemeClr val="lt1">
            <a:alpha val="90000"/>
            <a:hueOff val="0"/>
            <a:satOff val="0"/>
            <a:lumOff val="0"/>
            <a:alphaOff val="0"/>
          </a:schemeClr>
        </a:solidFill>
        <a:ln w="9525" cap="flat" cmpd="sng" algn="ctr">
          <a:solidFill>
            <a:schemeClr val="accent6">
              <a:shade val="80000"/>
              <a:hueOff val="0"/>
              <a:satOff val="-33821"/>
              <a:lumOff val="3381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US" sz="1600" kern="1200" dirty="0" smtClean="0"/>
            <a:t>Barriers and facilitators will be conceptually clustered to identify a small set of sub-themes</a:t>
          </a:r>
          <a:endParaRPr lang="en-US" sz="1600" kern="1200" dirty="0"/>
        </a:p>
        <a:p>
          <a:pPr marL="171450" lvl="1" indent="-171450" algn="l" defTabSz="711200">
            <a:lnSpc>
              <a:spcPct val="90000"/>
            </a:lnSpc>
            <a:spcBef>
              <a:spcPct val="0"/>
            </a:spcBef>
            <a:spcAft>
              <a:spcPct val="15000"/>
            </a:spcAft>
            <a:buChar char="••"/>
          </a:pPr>
          <a:r>
            <a:rPr lang="en-US" sz="1600" kern="1200" dirty="0" smtClean="0"/>
            <a:t>Sub-themes will be clustered again to identify a smaller set of themes that comprise the main factors that influence implementation</a:t>
          </a:r>
          <a:endParaRPr lang="en-US" sz="1600" kern="1200" dirty="0"/>
        </a:p>
      </dsp:txBody>
      <dsp:txXfrm rot="-5400000">
        <a:off x="1200215" y="3103730"/>
        <a:ext cx="6915115" cy="100567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2592" cy="457512"/>
          </a:xfrm>
          <a:prstGeom prst="rect">
            <a:avLst/>
          </a:prstGeom>
        </p:spPr>
        <p:txBody>
          <a:bodyPr vert="horz" lIns="90049" tIns="45025" rIns="90049" bIns="45025" rtlCol="0"/>
          <a:lstStyle>
            <a:lvl1pPr algn="l">
              <a:defRPr sz="1200"/>
            </a:lvl1pPr>
          </a:lstStyle>
          <a:p>
            <a:endParaRPr lang="en-US"/>
          </a:p>
        </p:txBody>
      </p:sp>
      <p:sp>
        <p:nvSpPr>
          <p:cNvPr id="3" name="Date Placeholder 2"/>
          <p:cNvSpPr>
            <a:spLocks noGrp="1"/>
          </p:cNvSpPr>
          <p:nvPr>
            <p:ph type="dt" sz="quarter" idx="1"/>
          </p:nvPr>
        </p:nvSpPr>
        <p:spPr>
          <a:xfrm>
            <a:off x="3883828" y="2"/>
            <a:ext cx="2972591" cy="457512"/>
          </a:xfrm>
          <a:prstGeom prst="rect">
            <a:avLst/>
          </a:prstGeom>
        </p:spPr>
        <p:txBody>
          <a:bodyPr vert="horz" lIns="90049" tIns="45025" rIns="90049" bIns="45025" rtlCol="0"/>
          <a:lstStyle>
            <a:lvl1pPr algn="r">
              <a:defRPr sz="1200"/>
            </a:lvl1pPr>
          </a:lstStyle>
          <a:p>
            <a:fld id="{6FAB36AE-A0BD-4820-8A6D-C041BE5C7E0C}" type="datetimeFigureOut">
              <a:rPr lang="en-US" smtClean="0"/>
              <a:pPr/>
              <a:t>10/14/2012</a:t>
            </a:fld>
            <a:endParaRPr lang="en-US"/>
          </a:p>
        </p:txBody>
      </p:sp>
      <p:sp>
        <p:nvSpPr>
          <p:cNvPr id="4" name="Footer Placeholder 3"/>
          <p:cNvSpPr>
            <a:spLocks noGrp="1"/>
          </p:cNvSpPr>
          <p:nvPr>
            <p:ph type="ftr" sz="quarter" idx="2"/>
          </p:nvPr>
        </p:nvSpPr>
        <p:spPr>
          <a:xfrm>
            <a:off x="0" y="8684928"/>
            <a:ext cx="2972592" cy="457512"/>
          </a:xfrm>
          <a:prstGeom prst="rect">
            <a:avLst/>
          </a:prstGeom>
        </p:spPr>
        <p:txBody>
          <a:bodyPr vert="horz" lIns="90049" tIns="45025" rIns="90049" bIns="45025" rtlCol="0" anchor="b"/>
          <a:lstStyle>
            <a:lvl1pPr algn="l">
              <a:defRPr sz="1200"/>
            </a:lvl1pPr>
          </a:lstStyle>
          <a:p>
            <a:endParaRPr lang="en-US"/>
          </a:p>
        </p:txBody>
      </p:sp>
      <p:sp>
        <p:nvSpPr>
          <p:cNvPr id="5" name="Slide Number Placeholder 4"/>
          <p:cNvSpPr>
            <a:spLocks noGrp="1"/>
          </p:cNvSpPr>
          <p:nvPr>
            <p:ph type="sldNum" sz="quarter" idx="3"/>
          </p:nvPr>
        </p:nvSpPr>
        <p:spPr>
          <a:xfrm>
            <a:off x="3883828" y="8684928"/>
            <a:ext cx="2972591" cy="457512"/>
          </a:xfrm>
          <a:prstGeom prst="rect">
            <a:avLst/>
          </a:prstGeom>
        </p:spPr>
        <p:txBody>
          <a:bodyPr vert="horz" lIns="90049" tIns="45025" rIns="90049" bIns="45025" rtlCol="0" anchor="b"/>
          <a:lstStyle>
            <a:lvl1pPr algn="r">
              <a:defRPr sz="1200"/>
            </a:lvl1pPr>
          </a:lstStyle>
          <a:p>
            <a:fld id="{A18A9AFF-86DE-4D7D-BC42-8DDFBBEDF7F3}" type="slidenum">
              <a:rPr lang="en-US" smtClean="0"/>
              <a:pPr/>
              <a:t>‹#›</a:t>
            </a:fld>
            <a:endParaRPr lang="en-US"/>
          </a:p>
        </p:txBody>
      </p:sp>
    </p:spTree>
    <p:extLst>
      <p:ext uri="{BB962C8B-B14F-4D97-AF65-F5344CB8AC3E}">
        <p14:creationId xmlns:p14="http://schemas.microsoft.com/office/powerpoint/2010/main" val="3886157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2"/>
            <a:ext cx="2972592" cy="457512"/>
          </a:xfrm>
          <a:prstGeom prst="rect">
            <a:avLst/>
          </a:prstGeom>
          <a:noFill/>
          <a:ln w="9525">
            <a:noFill/>
            <a:miter lim="800000"/>
            <a:headEnd/>
            <a:tailEnd/>
          </a:ln>
          <a:effectLst/>
        </p:spPr>
        <p:txBody>
          <a:bodyPr vert="horz" wrap="square" lIns="91041" tIns="45520" rIns="91041" bIns="45520" numCol="1" anchor="t"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79" name="Rectangle 3"/>
          <p:cNvSpPr>
            <a:spLocks noGrp="1" noChangeArrowheads="1"/>
          </p:cNvSpPr>
          <p:nvPr>
            <p:ph type="dt" idx="1"/>
          </p:nvPr>
        </p:nvSpPr>
        <p:spPr bwMode="auto">
          <a:xfrm>
            <a:off x="3883828" y="2"/>
            <a:ext cx="2972591" cy="457512"/>
          </a:xfrm>
          <a:prstGeom prst="rect">
            <a:avLst/>
          </a:prstGeom>
          <a:noFill/>
          <a:ln w="9525">
            <a:noFill/>
            <a:miter lim="800000"/>
            <a:headEnd/>
            <a:tailEnd/>
          </a:ln>
          <a:effectLst/>
        </p:spPr>
        <p:txBody>
          <a:bodyPr vert="horz" wrap="square" lIns="91041" tIns="45520" rIns="91041" bIns="45520" numCol="1" anchor="t" anchorCtr="0" compatLnSpc="1">
            <a:prstTxWarp prst="textNoShape">
              <a:avLst/>
            </a:prstTxWarp>
          </a:bodyPr>
          <a:lstStyle>
            <a:lvl1pPr algn="r">
              <a:defRPr sz="1200">
                <a:latin typeface="Times" pitchFamily="18" charset="0"/>
                <a:ea typeface="+mn-ea"/>
              </a:defRPr>
            </a:lvl1pPr>
          </a:lstStyle>
          <a:p>
            <a:pPr>
              <a:defRPr/>
            </a:pPr>
            <a:endParaRPr lang="en-US"/>
          </a:p>
        </p:txBody>
      </p:sp>
      <p:sp>
        <p:nvSpPr>
          <p:cNvPr id="12292" name="Rectangle 4"/>
          <p:cNvSpPr>
            <a:spLocks noGrp="1" noRot="1" noChangeAspect="1" noChangeArrowheads="1" noTextEdit="1"/>
          </p:cNvSpPr>
          <p:nvPr>
            <p:ph type="sldImg" idx="2"/>
          </p:nvPr>
        </p:nvSpPr>
        <p:spPr bwMode="auto">
          <a:xfrm>
            <a:off x="1144588" y="685800"/>
            <a:ext cx="4570412" cy="342900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6591" y="4344025"/>
            <a:ext cx="5486400" cy="4114489"/>
          </a:xfrm>
          <a:prstGeom prst="rect">
            <a:avLst/>
          </a:prstGeom>
          <a:noFill/>
          <a:ln w="9525">
            <a:noFill/>
            <a:miter lim="800000"/>
            <a:headEnd/>
            <a:tailEnd/>
          </a:ln>
          <a:effectLst/>
        </p:spPr>
        <p:txBody>
          <a:bodyPr vert="horz" wrap="square" lIns="91041" tIns="45520" rIns="91041" bIns="455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0182" name="Rectangle 6"/>
          <p:cNvSpPr>
            <a:spLocks noGrp="1" noChangeArrowheads="1"/>
          </p:cNvSpPr>
          <p:nvPr>
            <p:ph type="ftr" sz="quarter" idx="4"/>
          </p:nvPr>
        </p:nvSpPr>
        <p:spPr bwMode="auto">
          <a:xfrm>
            <a:off x="0" y="8684928"/>
            <a:ext cx="2972592" cy="457512"/>
          </a:xfrm>
          <a:prstGeom prst="rect">
            <a:avLst/>
          </a:prstGeom>
          <a:noFill/>
          <a:ln w="9525">
            <a:noFill/>
            <a:miter lim="800000"/>
            <a:headEnd/>
            <a:tailEnd/>
          </a:ln>
          <a:effectLst/>
        </p:spPr>
        <p:txBody>
          <a:bodyPr vert="horz" wrap="square" lIns="91041" tIns="45520" rIns="91041" bIns="45520" numCol="1" anchor="b" anchorCtr="0" compatLnSpc="1">
            <a:prstTxWarp prst="textNoShape">
              <a:avLst/>
            </a:prstTxWarp>
          </a:bodyPr>
          <a:lstStyle>
            <a:lvl1pPr>
              <a:defRPr sz="1200">
                <a:latin typeface="Times" pitchFamily="18" charset="0"/>
                <a:ea typeface="+mn-ea"/>
              </a:defRPr>
            </a:lvl1pPr>
          </a:lstStyle>
          <a:p>
            <a:pPr>
              <a:defRPr/>
            </a:pPr>
            <a:endParaRPr lang="en-US"/>
          </a:p>
        </p:txBody>
      </p:sp>
      <p:sp>
        <p:nvSpPr>
          <p:cNvPr id="50183" name="Rectangle 7"/>
          <p:cNvSpPr>
            <a:spLocks noGrp="1" noChangeArrowheads="1"/>
          </p:cNvSpPr>
          <p:nvPr>
            <p:ph type="sldNum" sz="quarter" idx="5"/>
          </p:nvPr>
        </p:nvSpPr>
        <p:spPr bwMode="auto">
          <a:xfrm>
            <a:off x="3883828" y="8684928"/>
            <a:ext cx="2972591" cy="457512"/>
          </a:xfrm>
          <a:prstGeom prst="rect">
            <a:avLst/>
          </a:prstGeom>
          <a:noFill/>
          <a:ln w="9525">
            <a:noFill/>
            <a:miter lim="800000"/>
            <a:headEnd/>
            <a:tailEnd/>
          </a:ln>
          <a:effectLst/>
        </p:spPr>
        <p:txBody>
          <a:bodyPr vert="horz" wrap="square" lIns="91041" tIns="45520" rIns="91041" bIns="45520" numCol="1" anchor="b" anchorCtr="0" compatLnSpc="1">
            <a:prstTxWarp prst="textNoShape">
              <a:avLst/>
            </a:prstTxWarp>
          </a:bodyPr>
          <a:lstStyle>
            <a:lvl1pPr algn="r">
              <a:defRPr sz="1200" smtClean="0"/>
            </a:lvl1pPr>
          </a:lstStyle>
          <a:p>
            <a:pPr>
              <a:defRPr/>
            </a:pPr>
            <a:fld id="{A3BC3E74-20A5-47B6-A4F4-09B8CF81FB2E}" type="slidenum">
              <a:rPr lang="en-US"/>
              <a:pPr>
                <a:defRPr/>
              </a:pPr>
              <a:t>‹#›</a:t>
            </a:fld>
            <a:endParaRPr lang="en-US"/>
          </a:p>
        </p:txBody>
      </p:sp>
    </p:spTree>
    <p:extLst>
      <p:ext uri="{BB962C8B-B14F-4D97-AF65-F5344CB8AC3E}">
        <p14:creationId xmlns:p14="http://schemas.microsoft.com/office/powerpoint/2010/main" val="20216204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a:t>
            </a:fld>
            <a:endParaRPr lang="en-US"/>
          </a:p>
        </p:txBody>
      </p:sp>
    </p:spTree>
    <p:extLst>
      <p:ext uri="{BB962C8B-B14F-4D97-AF65-F5344CB8AC3E}">
        <p14:creationId xmlns:p14="http://schemas.microsoft.com/office/powerpoint/2010/main" val="3663190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a:t>
            </a:fld>
            <a:endParaRPr lang="en-US"/>
          </a:p>
        </p:txBody>
      </p:sp>
    </p:spTree>
    <p:extLst>
      <p:ext uri="{BB962C8B-B14F-4D97-AF65-F5344CB8AC3E}">
        <p14:creationId xmlns:p14="http://schemas.microsoft.com/office/powerpoint/2010/main" val="803363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3</a:t>
            </a:fld>
            <a:endParaRPr lang="en-US"/>
          </a:p>
        </p:txBody>
      </p:sp>
    </p:spTree>
    <p:extLst>
      <p:ext uri="{BB962C8B-B14F-4D97-AF65-F5344CB8AC3E}">
        <p14:creationId xmlns:p14="http://schemas.microsoft.com/office/powerpoint/2010/main" val="2472916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4</a:t>
            </a:fld>
            <a:endParaRPr lang="en-US"/>
          </a:p>
        </p:txBody>
      </p:sp>
    </p:spTree>
    <p:extLst>
      <p:ext uri="{BB962C8B-B14F-4D97-AF65-F5344CB8AC3E}">
        <p14:creationId xmlns:p14="http://schemas.microsoft.com/office/powerpoint/2010/main" val="3001154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The focus group and interview guides were broadly informed by the </a:t>
            </a:r>
            <a:r>
              <a:rPr lang="en-US" sz="1200" b="0" kern="1200" dirty="0" smtClean="0">
                <a:solidFill>
                  <a:schemeClr val="tx1"/>
                </a:solidFill>
                <a:effectLst/>
                <a:latin typeface="Times" pitchFamily="18" charset="0"/>
                <a:ea typeface="ヒラギノ角ゴ Pro W3" charset="-128"/>
                <a:cs typeface="+mn-cs"/>
              </a:rPr>
              <a:t>Consolidated Framework for Implementation Research (CFIR), </a:t>
            </a:r>
            <a:r>
              <a:rPr lang="en-US" sz="1200" b="1" kern="1200" dirty="0" smtClean="0">
                <a:solidFill>
                  <a:schemeClr val="tx1"/>
                </a:solidFill>
                <a:effectLst/>
                <a:latin typeface="Times" pitchFamily="18" charset="0"/>
                <a:ea typeface="ヒラギノ角ゴ Pro W3" charset="-128"/>
                <a:cs typeface="+mn-cs"/>
              </a:rPr>
              <a:t>with questions focusing on the inner setting constructs of CFIR, as well as questions corresponding to other CFIR domains, such as Intervention Characteristics, Outer Setting, Individual Characteristics and Implementation Process </a:t>
            </a:r>
            <a:r>
              <a:rPr lang="en-US" b="1" dirty="0" smtClean="0">
                <a:effectLst/>
              </a:rPr>
              <a:t> </a:t>
            </a:r>
            <a:r>
              <a:rPr lang="en-US" sz="1200" b="1" kern="1200" dirty="0" smtClean="0">
                <a:solidFill>
                  <a:schemeClr val="tx1"/>
                </a:solidFill>
                <a:effectLst/>
                <a:latin typeface="Times" pitchFamily="18" charset="0"/>
                <a:ea typeface="ヒラギノ角ゴ Pro W3" charset="-128"/>
                <a:cs typeface="+mn-cs"/>
              </a:rPr>
              <a:t> </a:t>
            </a:r>
          </a:p>
          <a:p>
            <a:pPr marL="171450" indent="-171450">
              <a:buFont typeface="Arial" pitchFamily="34" charset="0"/>
              <a:buChar char="•"/>
            </a:pPr>
            <a:endParaRPr lang="en-US" sz="1200" kern="1200" dirty="0" smtClean="0">
              <a:solidFill>
                <a:schemeClr val="tx1"/>
              </a:solidFill>
              <a:effectLst/>
              <a:latin typeface="Times" pitchFamily="18" charset="0"/>
              <a:cs typeface="+mn-cs"/>
            </a:endParaRPr>
          </a:p>
          <a:p>
            <a:pPr marL="171450" indent="-171450">
              <a:buFont typeface="Arial" pitchFamily="34" charset="0"/>
              <a:buChar char="•"/>
            </a:pPr>
            <a:r>
              <a:rPr lang="en-US" dirty="0" smtClean="0"/>
              <a:t>A </a:t>
            </a:r>
            <a:r>
              <a:rPr lang="en-US" dirty="0"/>
              <a:t>modified </a:t>
            </a:r>
            <a:r>
              <a:rPr lang="en-US" b="0" dirty="0"/>
              <a:t>Appreciative Inquiry (AI) approach </a:t>
            </a:r>
            <a:r>
              <a:rPr lang="en-US" dirty="0"/>
              <a:t>was used to guide the discussions, </a:t>
            </a:r>
            <a:r>
              <a:rPr lang="en-US" b="1" dirty="0"/>
              <a:t>in which researchers would, in the very beginning, try to tap into the core motivations, strengths and values that inspire and energized individuals and foster positive relationships by asking participants to reflect on a best or successful experience within their organizations.</a:t>
            </a:r>
          </a:p>
          <a:p>
            <a:pPr marL="171450" lvl="0" indent="-171450">
              <a:buFont typeface="Arial" pitchFamily="34" charset="0"/>
              <a:buChar char="•"/>
            </a:pPr>
            <a:endParaRPr lang="en-US" dirty="0" smtClean="0"/>
          </a:p>
          <a:p>
            <a:pPr marL="171450" lvl="0" indent="-171450">
              <a:buFont typeface="Arial" pitchFamily="34" charset="0"/>
              <a:buChar char="•"/>
            </a:pPr>
            <a:r>
              <a:rPr lang="en-US" dirty="0" smtClean="0"/>
              <a:t>The guides included a series of </a:t>
            </a:r>
            <a:r>
              <a:rPr lang="en-US" b="1" dirty="0" smtClean="0"/>
              <a:t>open-ended questions </a:t>
            </a:r>
            <a:r>
              <a:rPr lang="en-US" dirty="0" smtClean="0"/>
              <a:t>and prompts about  successful practice changes, </a:t>
            </a:r>
            <a:r>
              <a:rPr lang="en-US" b="1" dirty="0" smtClean="0"/>
              <a:t>as well as questions that tap into a specific evidence-based practice related to tobacco cessation </a:t>
            </a:r>
            <a:r>
              <a:rPr lang="en-US" dirty="0" smtClean="0"/>
              <a:t>with a focus on constructs in the Inner Setting domain of CFIR</a:t>
            </a:r>
          </a:p>
          <a:p>
            <a:pPr marL="171450" lvl="0" indent="-171450">
              <a:buFont typeface="Arial" pitchFamily="34" charset="0"/>
              <a:buChar char="•"/>
            </a:pPr>
            <a:endParaRPr lang="en-US" dirty="0" smtClean="0"/>
          </a:p>
          <a:p>
            <a:pPr marL="171450" lvl="0" indent="-171450">
              <a:buFont typeface="Arial" pitchFamily="34" charset="0"/>
              <a:buChar char="•"/>
            </a:pPr>
            <a:r>
              <a:rPr lang="en-US" b="1" dirty="0" smtClean="0"/>
              <a:t>Questions </a:t>
            </a:r>
            <a:r>
              <a:rPr lang="en-US" b="1" dirty="0"/>
              <a:t>regarding the facilitators and barriers to implementation </a:t>
            </a:r>
            <a:r>
              <a:rPr lang="en-US" dirty="0"/>
              <a:t>of the evidence-based practices were also included. </a:t>
            </a:r>
          </a:p>
          <a:p>
            <a:pPr marL="0" lvl="0" indent="0">
              <a:buFont typeface="Arial" pitchFamily="34" charset="0"/>
              <a:buNone/>
            </a:pPr>
            <a:endParaRPr lang="en-US" dirty="0" smtClean="0"/>
          </a:p>
          <a:p>
            <a:pPr marL="171450" lvl="0" indent="-171450">
              <a:buFont typeface="Arial" pitchFamily="34" charset="0"/>
              <a:buChar char="•"/>
            </a:pPr>
            <a:r>
              <a:rPr lang="en-US" dirty="0" smtClean="0"/>
              <a:t>A </a:t>
            </a:r>
            <a:r>
              <a:rPr lang="en-US" dirty="0"/>
              <a:t>brief survey about the size, patient population and EHR integration of the FQHC </a:t>
            </a:r>
            <a:r>
              <a:rPr lang="en-US" strike="sngStrike" baseline="0" dirty="0"/>
              <a:t>and the participants’ involvement in the Health Disparity  Collaborative</a:t>
            </a:r>
            <a:r>
              <a:rPr lang="en-US" dirty="0"/>
              <a:t> were administered at the beginning or the end of the focus groups and interviews. </a:t>
            </a:r>
          </a:p>
          <a:p>
            <a:pPr marL="171450" lvl="0" indent="-171450">
              <a:buFont typeface="Arial" pitchFamily="34" charset="0"/>
              <a:buChar char="•"/>
            </a:pPr>
            <a:endParaRPr lang="en-US" dirty="0"/>
          </a:p>
          <a:p>
            <a:pPr marL="171450" lvl="0" indent="-171450">
              <a:buFont typeface="Arial" pitchFamily="34" charset="0"/>
              <a:buChar char="•"/>
            </a:pPr>
            <a:r>
              <a:rPr lang="en-US" b="1" dirty="0" smtClean="0"/>
              <a:t>After </a:t>
            </a:r>
            <a:r>
              <a:rPr lang="en-US" b="1" dirty="0"/>
              <a:t>the initial focus group, the guide was modified for the subsequent focus groups and interviews to tailor to the specific focus group or interview settings and explore more on specific themes that had surfaced.</a:t>
            </a:r>
          </a:p>
          <a:p>
            <a:r>
              <a:rPr lang="en-US" dirty="0"/>
              <a:t> </a:t>
            </a:r>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5</a:t>
            </a:fld>
            <a:endParaRPr lang="en-US"/>
          </a:p>
        </p:txBody>
      </p:sp>
    </p:spTree>
    <p:extLst>
      <p:ext uri="{BB962C8B-B14F-4D97-AF65-F5344CB8AC3E}">
        <p14:creationId xmlns:p14="http://schemas.microsoft.com/office/powerpoint/2010/main" val="380043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6</a:t>
            </a:fld>
            <a:endParaRPr lang="en-US"/>
          </a:p>
        </p:txBody>
      </p:sp>
    </p:spTree>
    <p:extLst>
      <p:ext uri="{BB962C8B-B14F-4D97-AF65-F5344CB8AC3E}">
        <p14:creationId xmlns:p14="http://schemas.microsoft.com/office/powerpoint/2010/main" val="10765530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90563" marR="0" lvl="0" indent="-34290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dirty="0" smtClean="0"/>
              <a:t>Recruited through partnerships with:</a:t>
            </a:r>
          </a:p>
          <a:p>
            <a:pPr marL="1023938" lvl="1" indent="-219075">
              <a:lnSpc>
                <a:spcPct val="100000"/>
              </a:lnSpc>
              <a:buFont typeface="Courier New" pitchFamily="49" charset="0"/>
              <a:buChar char="o"/>
            </a:pPr>
            <a:r>
              <a:rPr lang="en-US" sz="1200" dirty="0" smtClean="0"/>
              <a:t>The National Association of Community Health Centers</a:t>
            </a:r>
          </a:p>
          <a:p>
            <a:pPr marL="1023938" lvl="1" indent="-219075">
              <a:lnSpc>
                <a:spcPct val="100000"/>
              </a:lnSpc>
              <a:buFont typeface="Courier New" pitchFamily="49" charset="0"/>
              <a:buChar char="o"/>
            </a:pPr>
            <a:r>
              <a:rPr lang="en-US" sz="1200" dirty="0" smtClean="0"/>
              <a:t>The National Center for Farmworker Health </a:t>
            </a:r>
          </a:p>
          <a:p>
            <a:pPr marL="1023938" lvl="1" indent="-219075">
              <a:lnSpc>
                <a:spcPct val="100000"/>
              </a:lnSpc>
              <a:buFont typeface="Courier New" pitchFamily="49" charset="0"/>
              <a:buChar char="o"/>
            </a:pPr>
            <a:r>
              <a:rPr lang="en-US" sz="1200" dirty="0" smtClean="0"/>
              <a:t>South Carolina Primary Health Care Association</a:t>
            </a:r>
            <a:endParaRPr lang="en-US" sz="1200" dirty="0" smtClean="0">
              <a:solidFill>
                <a:srgbClr val="FF0000"/>
              </a:solidFill>
            </a:endParaRPr>
          </a:p>
          <a:p>
            <a:pPr marL="1023938" lvl="1" indent="-219075">
              <a:lnSpc>
                <a:spcPct val="100000"/>
              </a:lnSpc>
              <a:buFont typeface="Courier New" pitchFamily="49" charset="0"/>
              <a:buChar char="o"/>
            </a:pPr>
            <a:r>
              <a:rPr lang="en-US" sz="1200" dirty="0" smtClean="0"/>
              <a:t>Colorado Community Health Network</a:t>
            </a:r>
          </a:p>
          <a:p>
            <a:pPr marL="1023938" lvl="1" indent="-219075">
              <a:lnSpc>
                <a:spcPct val="100000"/>
              </a:lnSpc>
              <a:buFont typeface="Courier New" pitchFamily="49" charset="0"/>
              <a:buChar char="o"/>
            </a:pPr>
            <a:r>
              <a:rPr lang="en-US" sz="1200" dirty="0" smtClean="0"/>
              <a:t>Georgia Association of Primary Health Care</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dirty="0" smtClean="0"/>
          </a:p>
          <a:p>
            <a:pPr marL="171450" marR="0" lvl="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dirty="0" smtClean="0"/>
              <a:t>Recruited by email invite to attendees of national or state meetings of FQHCs</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dirty="0" smtClean="0"/>
              <a:t>CPCRN researchers also recruited participants through in-person invitation at these meetings.</a:t>
            </a:r>
          </a:p>
          <a:p>
            <a:endParaRPr lang="en-US" sz="1200"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7</a:t>
            </a:fld>
            <a:endParaRPr lang="en-US"/>
          </a:p>
        </p:txBody>
      </p:sp>
    </p:spTree>
    <p:extLst>
      <p:ext uri="{BB962C8B-B14F-4D97-AF65-F5344CB8AC3E}">
        <p14:creationId xmlns:p14="http://schemas.microsoft.com/office/powerpoint/2010/main" val="100729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Focus groups lasted from 1 hour to 3 hours; Interviews lasted from 40 minutes to 90 minutes (roughly).</a:t>
            </a:r>
          </a:p>
          <a:p>
            <a:pPr lvl="0"/>
            <a:r>
              <a:rPr lang="en-US" dirty="0"/>
              <a:t>All focus groups and interviews were recorded via digital recorders with participants’ consent; facilitators and interviewers also took notes during or right after the focus groups and interviews.</a:t>
            </a:r>
          </a:p>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8</a:t>
            </a:fld>
            <a:endParaRPr lang="en-US"/>
          </a:p>
        </p:txBody>
      </p:sp>
    </p:spTree>
    <p:extLst>
      <p:ext uri="{BB962C8B-B14F-4D97-AF65-F5344CB8AC3E}">
        <p14:creationId xmlns:p14="http://schemas.microsoft.com/office/powerpoint/2010/main" val="4002820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9</a:t>
            </a:fld>
            <a:endParaRPr lang="en-US"/>
          </a:p>
        </p:txBody>
      </p:sp>
    </p:spTree>
    <p:extLst>
      <p:ext uri="{BB962C8B-B14F-4D97-AF65-F5344CB8AC3E}">
        <p14:creationId xmlns:p14="http://schemas.microsoft.com/office/powerpoint/2010/main" val="3413667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b="1" dirty="0" smtClean="0"/>
              <a:t>What are “meaning units”?</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Times" pitchFamily="18" charset="0"/>
                <a:ea typeface="ヒラギノ角ゴ Pro W3" charset="-128"/>
                <a:cs typeface="+mn-cs"/>
              </a:rPr>
              <a:t>Qualitative research proceeds by collecting and analyzing unstructured data, meaning data that does not come pre-organized into categories of any kind. The transcripts of open ended interviews and focus group, in which respondents speak in whatever terms they see fit, in an example. </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Times" pitchFamily="18" charset="0"/>
                <a:ea typeface="ヒラギノ角ゴ Pro W3" charset="-128"/>
                <a:cs typeface="+mn-cs"/>
              </a:rPr>
              <a:t>The first step of analysis is to identify “meaningful units” of data, or meaning units, which can then be conceptualized, meaning that they are associated with codes (concept names) that identify the concepts reflected in the unit of data. There is no one way to do this. A</a:t>
            </a:r>
            <a:r>
              <a:rPr lang="en-US" sz="1200" kern="1200" baseline="0" dirty="0" smtClean="0">
                <a:solidFill>
                  <a:schemeClr val="tx1"/>
                </a:solidFill>
                <a:effectLst/>
                <a:latin typeface="Times" pitchFamily="18" charset="0"/>
                <a:ea typeface="ヒラギノ角ゴ Pro W3" charset="-128"/>
                <a:cs typeface="+mn-cs"/>
              </a:rPr>
              <a:t> </a:t>
            </a:r>
            <a:r>
              <a:rPr lang="en-US" sz="1200" kern="1200" dirty="0" smtClean="0">
                <a:solidFill>
                  <a:schemeClr val="tx1"/>
                </a:solidFill>
                <a:effectLst/>
                <a:latin typeface="Times" pitchFamily="18" charset="0"/>
                <a:ea typeface="ヒラギノ角ゴ Pro W3" charset="-128"/>
                <a:cs typeface="+mn-cs"/>
              </a:rPr>
              <a:t> meaning unit could be a single word, a sentence, group of sentences, whole paragraph, etc. </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smtClean="0">
                <a:solidFill>
                  <a:schemeClr val="tx1"/>
                </a:solidFill>
                <a:effectLst/>
                <a:latin typeface="Times" pitchFamily="18" charset="0"/>
                <a:ea typeface="ヒラギノ角ゴ Pro W3" charset="-128"/>
                <a:cs typeface="+mn-cs"/>
              </a:rPr>
              <a:t>In the most general terms, a meaning unit stands alone as a coherent and self-contained statement that can be understood and interpreted out of context, and that reflects one or more concepts that have been generated in order to reduce the mass of unstructured data to reduced set of related concepts</a:t>
            </a:r>
            <a:r>
              <a:rPr lang="en-US" sz="1200" kern="1200" dirty="0" smtClean="0">
                <a:solidFill>
                  <a:schemeClr val="tx1"/>
                </a:solidFill>
                <a:effectLst/>
                <a:latin typeface="Times" pitchFamily="18" charset="0"/>
                <a:ea typeface="ヒラギノ角ゴ Pro W3" charset="-128"/>
                <a:cs typeface="+mn-cs"/>
              </a:rPr>
              <a:t>.  </a:t>
            </a:r>
          </a:p>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10</a:t>
            </a:fld>
            <a:endParaRPr lang="en-US"/>
          </a:p>
        </p:txBody>
      </p:sp>
    </p:spTree>
    <p:extLst>
      <p:ext uri="{BB962C8B-B14F-4D97-AF65-F5344CB8AC3E}">
        <p14:creationId xmlns:p14="http://schemas.microsoft.com/office/powerpoint/2010/main" val="854749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spcBef>
                <a:spcPts val="0"/>
              </a:spcBef>
              <a:spcAft>
                <a:spcPts val="1200"/>
              </a:spcAft>
              <a:buFont typeface="Wingdings"/>
              <a:buChar char=""/>
              <a:tabLst>
                <a:tab pos="457200" algn="l"/>
              </a:tabLst>
            </a:pPr>
            <a:r>
              <a:rPr lang="en-US" sz="1200" dirty="0" smtClean="0">
                <a:effectLst/>
                <a:latin typeface="Times New Roman"/>
                <a:ea typeface="Calibri"/>
              </a:rPr>
              <a:t>We developed a codebook of 74 codes based on the CFIR framework in order to code all the data by CFIR domains and sub-domains (see Appendix 1).</a:t>
            </a:r>
          </a:p>
          <a:p>
            <a:pPr marL="285750" marR="0" lvl="0" indent="-285750">
              <a:spcBef>
                <a:spcPts val="0"/>
              </a:spcBef>
              <a:spcAft>
                <a:spcPts val="1200"/>
              </a:spcAft>
              <a:buFont typeface="Wingdings"/>
              <a:buChar char=""/>
              <a:tabLst>
                <a:tab pos="457200" algn="l"/>
              </a:tabLst>
            </a:pPr>
            <a:r>
              <a:rPr lang="en-US" sz="1200" dirty="0" smtClean="0">
                <a:effectLst/>
                <a:latin typeface="Times New Roman"/>
                <a:ea typeface="Calibri"/>
              </a:rPr>
              <a:t>A team of 4 coders accomplished this coding task, under the direction of the consultant. Each person’s coding was reviewed by one other team member, followed by several rounds of group review until the team was coding with acceptable reliability.</a:t>
            </a:r>
          </a:p>
          <a:p>
            <a:pPr marL="171450" marR="0" lvl="0" indent="-171450">
              <a:spcBef>
                <a:spcPts val="0"/>
              </a:spcBef>
              <a:spcAft>
                <a:spcPts val="1200"/>
              </a:spcAft>
              <a:buFont typeface="Wingdings" pitchFamily="2" charset="2"/>
              <a:buChar char="v"/>
              <a:tabLst>
                <a:tab pos="457200" algn="l"/>
              </a:tabLst>
            </a:pPr>
            <a:r>
              <a:rPr lang="en-US" sz="1200" b="1" dirty="0" smtClean="0">
                <a:effectLst/>
                <a:latin typeface="Times New Roman"/>
                <a:ea typeface="Calibri"/>
              </a:rPr>
              <a:t>This phase of coding accomplished three purposes. </a:t>
            </a:r>
          </a:p>
          <a:p>
            <a:pPr marL="228600" marR="0" lvl="0" indent="-228600">
              <a:spcBef>
                <a:spcPts val="0"/>
              </a:spcBef>
              <a:spcAft>
                <a:spcPts val="0"/>
              </a:spcAft>
              <a:buFont typeface="Courier New" pitchFamily="49" charset="0"/>
              <a:buChar char="o"/>
              <a:tabLst>
                <a:tab pos="685800" algn="l"/>
                <a:tab pos="1143000" algn="l"/>
              </a:tabLst>
            </a:pPr>
            <a:r>
              <a:rPr lang="en-US" sz="1200" dirty="0" smtClean="0">
                <a:effectLst/>
                <a:latin typeface="Times New Roman"/>
                <a:ea typeface="Calibri"/>
              </a:rPr>
              <a:t>First</a:t>
            </a:r>
            <a:r>
              <a:rPr lang="en-US" sz="1200" baseline="0" dirty="0" smtClean="0">
                <a:effectLst/>
                <a:latin typeface="Times New Roman"/>
                <a:ea typeface="Calibri"/>
              </a:rPr>
              <a:t> (i.e. Phase 1)</a:t>
            </a:r>
            <a:r>
              <a:rPr lang="en-US" sz="1200" dirty="0" smtClean="0">
                <a:effectLst/>
                <a:latin typeface="Times New Roman"/>
                <a:ea typeface="Calibri"/>
              </a:rPr>
              <a:t> we segmented individual statements or stories that stood alone as “meaning units” of data, or units, that could be further analyzed. These ranged from one or two sentences to several paragraphs. </a:t>
            </a:r>
          </a:p>
          <a:p>
            <a:pPr marL="228600" marR="0" lvl="0" indent="-228600">
              <a:spcBef>
                <a:spcPts val="0"/>
              </a:spcBef>
              <a:spcAft>
                <a:spcPts val="0"/>
              </a:spcAft>
              <a:buFont typeface="Courier New" pitchFamily="49" charset="0"/>
              <a:buChar char="o"/>
              <a:tabLst>
                <a:tab pos="685800" algn="l"/>
                <a:tab pos="1143000" algn="l"/>
              </a:tabLst>
            </a:pPr>
            <a:r>
              <a:rPr lang="en-US" sz="1200" dirty="0" smtClean="0">
                <a:effectLst/>
                <a:latin typeface="Times New Roman"/>
                <a:ea typeface="Calibri"/>
              </a:rPr>
              <a:t>Second</a:t>
            </a:r>
            <a:r>
              <a:rPr lang="en-US" sz="1200" baseline="0" dirty="0" smtClean="0">
                <a:effectLst/>
                <a:latin typeface="Times New Roman"/>
                <a:ea typeface="Calibri"/>
              </a:rPr>
              <a:t> (i.e. preparation for phase 2 and 3) </a:t>
            </a:r>
            <a:r>
              <a:rPr lang="en-US" sz="1200" dirty="0" smtClean="0">
                <a:effectLst/>
                <a:latin typeface="Times New Roman"/>
                <a:ea typeface="Calibri"/>
              </a:rPr>
              <a:t>by coding these units to the 74 CFIR codes, we could then focus on those main areas (primarily </a:t>
            </a:r>
            <a:r>
              <a:rPr lang="en-US" sz="1200" cap="small" dirty="0" smtClean="0">
                <a:effectLst/>
                <a:latin typeface="Times New Roman"/>
                <a:ea typeface="Calibri"/>
              </a:rPr>
              <a:t>inner setting</a:t>
            </a:r>
            <a:r>
              <a:rPr lang="en-US" sz="1200" dirty="0" smtClean="0">
                <a:effectLst/>
                <a:latin typeface="Times New Roman"/>
                <a:ea typeface="Calibri"/>
              </a:rPr>
              <a:t> and </a:t>
            </a:r>
            <a:r>
              <a:rPr lang="en-US" sz="1200" cap="small" dirty="0" smtClean="0">
                <a:effectLst/>
                <a:latin typeface="Times New Roman"/>
                <a:ea typeface="Calibri"/>
              </a:rPr>
              <a:t>individual characteristics</a:t>
            </a:r>
            <a:r>
              <a:rPr lang="en-US" sz="1200" dirty="0" smtClean="0">
                <a:effectLst/>
                <a:latin typeface="Times New Roman"/>
                <a:ea typeface="Calibri"/>
              </a:rPr>
              <a:t>, and secondarily </a:t>
            </a:r>
            <a:r>
              <a:rPr lang="en-US" sz="1200" cap="small" dirty="0" smtClean="0">
                <a:effectLst/>
                <a:latin typeface="Times New Roman"/>
                <a:ea typeface="Calibri"/>
              </a:rPr>
              <a:t>process</a:t>
            </a:r>
            <a:r>
              <a:rPr lang="en-US" sz="1200" dirty="0" smtClean="0">
                <a:effectLst/>
                <a:latin typeface="Times New Roman"/>
                <a:ea typeface="Calibri"/>
              </a:rPr>
              <a:t>) that identify factors influencing implementation most amenable to intervention and change. </a:t>
            </a:r>
          </a:p>
          <a:p>
            <a:pPr marL="228600" marR="0" lvl="0" indent="-228600">
              <a:spcBef>
                <a:spcPts val="0"/>
              </a:spcBef>
              <a:spcAft>
                <a:spcPts val="0"/>
              </a:spcAft>
              <a:buFont typeface="Courier New" pitchFamily="49" charset="0"/>
              <a:buChar char="o"/>
              <a:tabLst>
                <a:tab pos="685800" algn="l"/>
                <a:tab pos="1143000" algn="l"/>
              </a:tabLst>
            </a:pPr>
            <a:r>
              <a:rPr lang="en-US" sz="1200" dirty="0" smtClean="0">
                <a:effectLst/>
                <a:latin typeface="Times New Roman"/>
                <a:ea typeface="Calibri"/>
              </a:rPr>
              <a:t>Third</a:t>
            </a:r>
            <a:r>
              <a:rPr lang="en-US" sz="1200" baseline="0" dirty="0" smtClean="0">
                <a:effectLst/>
                <a:latin typeface="Times New Roman"/>
                <a:ea typeface="Calibri"/>
              </a:rPr>
              <a:t> (i.e. preparation for later Phase 4) </a:t>
            </a:r>
            <a:r>
              <a:rPr lang="en-US" sz="1200" dirty="0" smtClean="0">
                <a:effectLst/>
                <a:latin typeface="Times New Roman"/>
                <a:ea typeface="Calibri"/>
              </a:rPr>
              <a:t> we will later be able to evaluate the efficacy of CFIR when used as part of an empirical data analysis. (In other</a:t>
            </a:r>
            <a:r>
              <a:rPr lang="en-US" sz="1200" baseline="0" dirty="0" smtClean="0">
                <a:effectLst/>
                <a:latin typeface="Times New Roman"/>
                <a:ea typeface="Calibri"/>
              </a:rPr>
              <a:t> words, this phase of coding can serve as a preparation of the evaluation of the CFIR)</a:t>
            </a:r>
            <a:endParaRPr lang="en-US" sz="1200" dirty="0" smtClean="0">
              <a:effectLst/>
              <a:latin typeface="Times New Roman"/>
              <a:ea typeface="Calibri"/>
            </a:endParaRPr>
          </a:p>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11</a:t>
            </a:fld>
            <a:endParaRPr lang="en-US"/>
          </a:p>
        </p:txBody>
      </p:sp>
    </p:spTree>
    <p:extLst>
      <p:ext uri="{BB962C8B-B14F-4D97-AF65-F5344CB8AC3E}">
        <p14:creationId xmlns:p14="http://schemas.microsoft.com/office/powerpoint/2010/main" val="3609659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consultant ran frequency</a:t>
            </a:r>
            <a:r>
              <a:rPr lang="en-US" baseline="0" dirty="0" smtClean="0"/>
              <a:t> analysis on </a:t>
            </a:r>
            <a:r>
              <a:rPr lang="en-US" baseline="0" dirty="0" err="1" smtClean="0"/>
              <a:t>Atlas.ti</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12</a:t>
            </a:fld>
            <a:endParaRPr lang="en-US"/>
          </a:p>
        </p:txBody>
      </p:sp>
    </p:spTree>
    <p:extLst>
      <p:ext uri="{BB962C8B-B14F-4D97-AF65-F5344CB8AC3E}">
        <p14:creationId xmlns:p14="http://schemas.microsoft.com/office/powerpoint/2010/main" val="21732652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We are currently engaged in Phase 3. Phase three has three separate but inter-related activities that proceed in an iterative fashion.</a:t>
            </a:r>
          </a:p>
          <a:p>
            <a:pPr marL="0" lvl="0" indent="0">
              <a:buFont typeface="Arial" pitchFamily="34" charset="0"/>
              <a:buNone/>
            </a:pPr>
            <a:endParaRPr lang="en-US" sz="1200" kern="1200" dirty="0" smtClean="0">
              <a:solidFill>
                <a:schemeClr val="tx1"/>
              </a:solidFill>
              <a:effectLst/>
              <a:latin typeface="Times" pitchFamily="18" charset="0"/>
              <a:ea typeface="ヒラギノ角ゴ Pro W3" charset="-128"/>
              <a:cs typeface="+mn-cs"/>
            </a:endParaRPr>
          </a:p>
          <a:p>
            <a:pPr marL="171450" lvl="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The first activity is identifying barriers and facilitators. We read each unit within a CFIR area, and named one or more barriers or facilitators that serve to conceptualize the narrative in terms of factors that help or hinder implementation. This phase of analysis is being conducted by one staff member and the consultant.</a:t>
            </a:r>
          </a:p>
          <a:p>
            <a:pPr marL="0" lvl="0" indent="0">
              <a:buFont typeface="Arial" pitchFamily="34" charset="0"/>
              <a:buNone/>
            </a:pPr>
            <a:endParaRPr lang="en-US" sz="1200" kern="1200" dirty="0" smtClean="0">
              <a:solidFill>
                <a:schemeClr val="tx1"/>
              </a:solidFill>
              <a:effectLst/>
              <a:latin typeface="Times" pitchFamily="18" charset="0"/>
              <a:ea typeface="ヒラギノ角ゴ Pro W3" charset="-128"/>
              <a:cs typeface="+mn-cs"/>
            </a:endParaRPr>
          </a:p>
          <a:p>
            <a:pPr marL="171450" lvl="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The naming of the barriers and facilitators is data driven, that is, to most accurately reflect the experience of the respondent, without regard to the meaning and content of the CFIR domain. Initial coding to CFIR domains was only to make the subsequent phases more efficient and focused, and to allow later evaluation of the efficacy of CFIR in empirical data analysis.  </a:t>
            </a:r>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13</a:t>
            </a:fld>
            <a:endParaRPr lang="en-US"/>
          </a:p>
        </p:txBody>
      </p:sp>
    </p:spTree>
    <p:extLst>
      <p:ext uri="{BB962C8B-B14F-4D97-AF65-F5344CB8AC3E}">
        <p14:creationId xmlns:p14="http://schemas.microsoft.com/office/powerpoint/2010/main" val="2531913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Times" pitchFamily="18" charset="0"/>
                <a:ea typeface="ヒラギノ角ゴ Pro W3" charset="-128"/>
                <a:cs typeface="+mn-cs"/>
              </a:rPr>
              <a:t>Once we had coded approximately 400 meaning units, we had generated approximately 150 barriers and facilitators. After reviewing and reflecting on these, we developed an initial clustering model of</a:t>
            </a:r>
            <a:r>
              <a:rPr lang="en-US" sz="1200" kern="1200" baseline="0" dirty="0" smtClean="0">
                <a:solidFill>
                  <a:schemeClr val="tx1"/>
                </a:solidFill>
                <a:effectLst/>
                <a:latin typeface="Times" pitchFamily="18" charset="0"/>
                <a:ea typeface="ヒラギノ角ゴ Pro W3" charset="-128"/>
                <a:cs typeface="+mn-cs"/>
              </a:rPr>
              <a:t> with 2 dimension for data reduction. The first dimension has </a:t>
            </a:r>
            <a:r>
              <a:rPr lang="en-US" sz="1200" kern="1200" dirty="0" smtClean="0">
                <a:solidFill>
                  <a:schemeClr val="tx1"/>
                </a:solidFill>
                <a:effectLst/>
                <a:latin typeface="Times" pitchFamily="18" charset="0"/>
                <a:ea typeface="ヒラギノ角ゴ Pro W3" charset="-128"/>
                <a:cs typeface="+mn-cs"/>
              </a:rPr>
              <a:t> four functional areas influencing implementation, and the second</a:t>
            </a:r>
            <a:r>
              <a:rPr lang="en-US" sz="1200" kern="1200" baseline="0" dirty="0" smtClean="0">
                <a:solidFill>
                  <a:schemeClr val="tx1"/>
                </a:solidFill>
                <a:effectLst/>
                <a:latin typeface="Times" pitchFamily="18" charset="0"/>
                <a:ea typeface="ヒラギノ角ゴ Pro W3" charset="-128"/>
                <a:cs typeface="+mn-cs"/>
              </a:rPr>
              <a:t> dimension has </a:t>
            </a:r>
            <a:r>
              <a:rPr lang="en-US" sz="1200" kern="1200" dirty="0" smtClean="0">
                <a:solidFill>
                  <a:schemeClr val="tx1"/>
                </a:solidFill>
                <a:effectLst/>
                <a:latin typeface="Times" pitchFamily="18" charset="0"/>
                <a:ea typeface="ヒラギノ角ゴ Pro W3" charset="-128"/>
                <a:cs typeface="+mn-cs"/>
              </a:rPr>
              <a:t> four actionable levels of the primary care setting. This produces a matrix of 16 cells</a:t>
            </a:r>
            <a:r>
              <a:rPr lang="en-US" sz="1200" kern="1200" baseline="0" dirty="0" smtClean="0">
                <a:solidFill>
                  <a:schemeClr val="tx1"/>
                </a:solidFill>
                <a:effectLst/>
                <a:latin typeface="Times" pitchFamily="18" charset="0"/>
                <a:ea typeface="ヒラギノ角ゴ Pro W3" charset="-128"/>
                <a:cs typeface="+mn-cs"/>
              </a:rPr>
              <a:t> (see next slide)</a:t>
            </a:r>
            <a:endParaRPr lang="en-US" sz="1200" kern="1200" dirty="0" smtClean="0">
              <a:solidFill>
                <a:schemeClr val="tx1"/>
              </a:solidFill>
              <a:effectLst/>
              <a:latin typeface="Times" pitchFamily="18" charset="0"/>
              <a:ea typeface="ヒラギノ角ゴ Pro W3" charset="-128"/>
              <a:cs typeface="+mn-cs"/>
            </a:endParaRPr>
          </a:p>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14</a:t>
            </a:fld>
            <a:endParaRPr lang="en-US"/>
          </a:p>
        </p:txBody>
      </p:sp>
    </p:spTree>
    <p:extLst>
      <p:ext uri="{BB962C8B-B14F-4D97-AF65-F5344CB8AC3E}">
        <p14:creationId xmlns:p14="http://schemas.microsoft.com/office/powerpoint/2010/main" val="2478863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1"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kern="1200" dirty="0" smtClean="0">
                <a:solidFill>
                  <a:schemeClr val="tx1"/>
                </a:solidFill>
                <a:effectLst/>
                <a:latin typeface="Times" pitchFamily="18" charset="0"/>
                <a:ea typeface="ヒラギノ角ゴ Pro W3" charset="-128"/>
                <a:cs typeface="+mn-cs"/>
              </a:rPr>
              <a:t>We then began allocating the barriers and facilitators to these 16 cells. Clustering is accomplished by reading and re-reading the units of data coded to each barrier and facilitator, not simply by working solely with the names of the barriers and facilitators. As part of this process, some of the barriers and facilitators may then be renamed or merged so that the on-going coding of further units more closely reflects the developing data reduction taking place in the model. This is the iterative part of the three activities of Phase 3, mentioned above.</a:t>
            </a:r>
          </a:p>
          <a:p>
            <a:pPr marL="171450" marR="0" lvl="1"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kern="1200" dirty="0" smtClean="0">
                <a:solidFill>
                  <a:schemeClr val="tx1"/>
                </a:solidFill>
                <a:effectLst/>
                <a:latin typeface="Times" pitchFamily="18" charset="0"/>
                <a:ea typeface="ヒラギノ角ゴ Pro W3" charset="-128"/>
                <a:cs typeface="+mn-cs"/>
              </a:rPr>
              <a:t>When a number of barriers and facilitators have been allocated to a cell, we begin clustering them within the cell to a smaller number of tentative sub-themes of barriers, and tentative sub-themes of facilitators, and in turn to a smaller number of tentative themes of barriers and tentative themes of facilitators.</a:t>
            </a:r>
          </a:p>
          <a:p>
            <a:pPr marL="171450" marR="0" indent="-171450" algn="l" defTabSz="914400" rtl="0" eaLnBrk="0" fontAlgn="base" latinLnBrk="0" hangingPunct="0">
              <a:lnSpc>
                <a:spcPct val="100000"/>
              </a:lnSpc>
              <a:spcBef>
                <a:spcPct val="30000"/>
              </a:spcBef>
              <a:spcAft>
                <a:spcPct val="0"/>
              </a:spcAft>
              <a:buClrTx/>
              <a:buSzTx/>
              <a:buFont typeface="Wingdings" pitchFamily="2" charset="2"/>
              <a:buChar char="v"/>
              <a:tabLst/>
              <a:defRPr/>
            </a:pPr>
            <a:r>
              <a:rPr lang="en-US" sz="1200" b="1" dirty="0" smtClean="0"/>
              <a:t>Working definitions</a:t>
            </a:r>
            <a:r>
              <a:rPr lang="en-US" sz="1200" b="1" baseline="0" dirty="0" smtClean="0"/>
              <a:t> of the cells:</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dirty="0" smtClean="0"/>
              <a:t>Personnel</a:t>
            </a:r>
            <a:r>
              <a:rPr lang="en-US" sz="1200" baseline="0" dirty="0" smtClean="0"/>
              <a:t> includes all providers, staff and management</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aseline="0" dirty="0" smtClean="0"/>
              <a:t>Group level: e.g. teams or a whole staff function</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baseline="0" dirty="0" smtClean="0"/>
              <a:t>Organizational level: whole organization or system level</a:t>
            </a:r>
            <a:endParaRPr lang="en-US" sz="1200" dirty="0" smtClean="0"/>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dirty="0" smtClean="0"/>
              <a:t>Effective</a:t>
            </a:r>
            <a:r>
              <a:rPr lang="en-US" sz="1200" baseline="0" dirty="0" smtClean="0"/>
              <a:t> Leadership: </a:t>
            </a:r>
            <a:r>
              <a:rPr lang="en-US" sz="1200" dirty="0" smtClean="0"/>
              <a:t>informal</a:t>
            </a:r>
            <a:r>
              <a:rPr lang="en-US" sz="1200" baseline="0" dirty="0" smtClean="0"/>
              <a:t> meaning of factors that influence or change behavior of staff</a:t>
            </a:r>
            <a:endParaRPr lang="en-US" sz="1200" dirty="0" smtClean="0"/>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dirty="0" smtClean="0"/>
              <a:t>Management</a:t>
            </a:r>
            <a:r>
              <a:rPr lang="en-US" baseline="0" dirty="0" smtClean="0"/>
              <a:t> of people and tasks: </a:t>
            </a:r>
            <a:r>
              <a:rPr lang="en-US" sz="1200" dirty="0" smtClean="0"/>
              <a:t>informal</a:t>
            </a:r>
            <a:r>
              <a:rPr lang="en-US" sz="1200" baseline="0" dirty="0" smtClean="0"/>
              <a:t> meaning of factors that influence things getting done)</a:t>
            </a:r>
            <a:endParaRPr lang="en-US" sz="1200" dirty="0" smtClean="0"/>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15</a:t>
            </a:fld>
            <a:endParaRPr lang="en-US"/>
          </a:p>
        </p:txBody>
      </p:sp>
    </p:spTree>
    <p:extLst>
      <p:ext uri="{BB962C8B-B14F-4D97-AF65-F5344CB8AC3E}">
        <p14:creationId xmlns:p14="http://schemas.microsoft.com/office/powerpoint/2010/main" val="1984453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Times" pitchFamily="18" charset="0"/>
                <a:ea typeface="ヒラギノ角ゴ Pro W3" charset="-128"/>
                <a:cs typeface="+mn-cs"/>
              </a:rPr>
              <a:t>This</a:t>
            </a:r>
            <a:r>
              <a:rPr lang="en-US" sz="1200" kern="1200" baseline="0" dirty="0" smtClean="0">
                <a:solidFill>
                  <a:schemeClr val="tx1"/>
                </a:solidFill>
                <a:effectLst/>
                <a:latin typeface="Times" pitchFamily="18" charset="0"/>
                <a:ea typeface="ヒラギノ角ゴ Pro W3" charset="-128"/>
                <a:cs typeface="+mn-cs"/>
              </a:rPr>
              <a:t> phase </a:t>
            </a:r>
            <a:r>
              <a:rPr lang="en-US" sz="1200" kern="1200" dirty="0" smtClean="0">
                <a:solidFill>
                  <a:schemeClr val="tx1"/>
                </a:solidFill>
                <a:effectLst/>
                <a:latin typeface="Times" pitchFamily="18" charset="0"/>
                <a:ea typeface="ヒラギノ角ゴ Pro W3" charset="-128"/>
                <a:cs typeface="+mn-cs"/>
              </a:rPr>
              <a:t>explores the themes and sub-themes developed in the model for their implications. Because this grounded analysis is emergent, it is not possible to know in advance the outcomes.</a:t>
            </a:r>
            <a:r>
              <a:rPr lang="en-US" sz="1200" kern="1200" baseline="0" dirty="0" smtClean="0">
                <a:solidFill>
                  <a:schemeClr val="tx1"/>
                </a:solidFill>
                <a:effectLst/>
                <a:latin typeface="Times" pitchFamily="18" charset="0"/>
                <a:ea typeface="ヒラギノ角ゴ Pro W3" charset="-128"/>
                <a:cs typeface="+mn-cs"/>
              </a:rPr>
              <a:t> </a:t>
            </a:r>
            <a:r>
              <a:rPr lang="en-US" sz="1200" kern="1200" dirty="0" smtClean="0">
                <a:solidFill>
                  <a:schemeClr val="tx1"/>
                </a:solidFill>
                <a:effectLst/>
                <a:latin typeface="Times" pitchFamily="18" charset="0"/>
                <a:ea typeface="ヒラギノ角ゴ Pro W3" charset="-128"/>
                <a:cs typeface="+mn-cs"/>
              </a:rPr>
              <a:t>However, some possible alternatives are as follows.</a:t>
            </a:r>
          </a:p>
          <a:p>
            <a:pPr marL="171450" lvl="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Many of the cells or only a few of the cells may be well-populated. The 16 cell model may therefore reduce to a much smaller matrix, or dissolve altogether to a simple list of three of four significant categories.</a:t>
            </a:r>
          </a:p>
          <a:p>
            <a:pPr marL="171450" lvl="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Once the themes and sub-themes in each cell are settled, we may or may not find insightful linkages between barrier and facilitator themes within or across cells. Additionally, we may or may not find that the themes and sub-themes within each cell naturally relate well to a particular CFIR area, such that the matrix can be seen as an instantiation of the CFIR in a cancer control context.</a:t>
            </a:r>
          </a:p>
          <a:p>
            <a:pPr marL="171450" lvl="0" indent="-171450">
              <a:buFont typeface="Arial" pitchFamily="34" charset="0"/>
              <a:buChar char="•"/>
            </a:pPr>
            <a:r>
              <a:rPr lang="en-US" sz="1200" kern="1200" dirty="0" smtClean="0">
                <a:solidFill>
                  <a:schemeClr val="tx1"/>
                </a:solidFill>
                <a:effectLst/>
                <a:latin typeface="Times" pitchFamily="18" charset="0"/>
                <a:ea typeface="ヒラギノ角ゴ Pro W3" charset="-128"/>
                <a:cs typeface="+mn-cs"/>
              </a:rPr>
              <a:t>We may or not may find that the themes and sub-themes most salient to each respondent group indicate that different respondent groups are more concerned with some sets of themes or sub-themes than other groups, or that one or other of the  groups view some aspects of implementation very differently or even in a contradictory way from the other groups. </a:t>
            </a:r>
          </a:p>
          <a:p>
            <a:pPr marL="171450" lvl="0" indent="-171450">
              <a:buFont typeface="Arial" pitchFamily="34" charset="0"/>
              <a:buChar char="•"/>
            </a:pPr>
            <a:r>
              <a:rPr lang="en-US" sz="1200" u="sng" kern="1200" dirty="0" smtClean="0">
                <a:solidFill>
                  <a:schemeClr val="tx1"/>
                </a:solidFill>
                <a:effectLst/>
                <a:latin typeface="Times" pitchFamily="18" charset="0"/>
                <a:ea typeface="ヒラギノ角ゴ Pro W3" charset="-128"/>
                <a:cs typeface="+mn-cs"/>
              </a:rPr>
              <a:t>Comparison</a:t>
            </a:r>
            <a:endParaRPr lang="en-US" sz="1200" kern="1200" dirty="0" smtClean="0">
              <a:solidFill>
                <a:schemeClr val="tx1"/>
              </a:solidFill>
              <a:effectLst/>
              <a:latin typeface="Times" pitchFamily="18" charset="0"/>
              <a:ea typeface="ヒラギノ角ゴ Pro W3" charset="-128"/>
              <a:cs typeface="+mn-cs"/>
            </a:endParaRPr>
          </a:p>
          <a:p>
            <a:pPr lvl="1"/>
            <a:r>
              <a:rPr lang="en-US" sz="1200" kern="1200" dirty="0" smtClean="0">
                <a:solidFill>
                  <a:schemeClr val="tx1"/>
                </a:solidFill>
                <a:effectLst/>
                <a:latin typeface="Times" pitchFamily="18" charset="0"/>
                <a:ea typeface="ヒラギノ角ゴ Pro W3" charset="-128"/>
                <a:cs typeface="+mn-cs"/>
              </a:rPr>
              <a:t>This</a:t>
            </a:r>
            <a:r>
              <a:rPr lang="en-US" sz="1200" kern="1200" baseline="0" dirty="0" smtClean="0">
                <a:solidFill>
                  <a:schemeClr val="tx1"/>
                </a:solidFill>
                <a:effectLst/>
                <a:latin typeface="Times" pitchFamily="18" charset="0"/>
                <a:ea typeface="ヒラギノ角ゴ Pro W3" charset="-128"/>
                <a:cs typeface="+mn-cs"/>
              </a:rPr>
              <a:t> </a:t>
            </a:r>
            <a:r>
              <a:rPr lang="en-US" sz="1200" kern="1200" dirty="0" smtClean="0">
                <a:solidFill>
                  <a:schemeClr val="tx1"/>
                </a:solidFill>
                <a:effectLst/>
                <a:latin typeface="Times" pitchFamily="18" charset="0"/>
                <a:ea typeface="ヒラギノ角ゴ Pro W3" charset="-128"/>
                <a:cs typeface="+mn-cs"/>
              </a:rPr>
              <a:t>concerns evaluating the efficacy of the CFIR framework in assisting the analysis of qualitative empirical data on implementation. It is not possible yet to predict the form of this analysis, as it depends on the outcomes of previous outcomes</a:t>
            </a:r>
          </a:p>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16</a:t>
            </a:fld>
            <a:endParaRPr lang="en-US"/>
          </a:p>
        </p:txBody>
      </p:sp>
    </p:spTree>
    <p:extLst>
      <p:ext uri="{BB962C8B-B14F-4D97-AF65-F5344CB8AC3E}">
        <p14:creationId xmlns:p14="http://schemas.microsoft.com/office/powerpoint/2010/main" val="939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17</a:t>
            </a:fld>
            <a:endParaRPr lang="en-US"/>
          </a:p>
        </p:txBody>
      </p:sp>
    </p:spTree>
    <p:extLst>
      <p:ext uri="{BB962C8B-B14F-4D97-AF65-F5344CB8AC3E}">
        <p14:creationId xmlns:p14="http://schemas.microsoft.com/office/powerpoint/2010/main" val="705581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18</a:t>
            </a:fld>
            <a:endParaRPr lang="en-US"/>
          </a:p>
        </p:txBody>
      </p:sp>
    </p:spTree>
    <p:extLst>
      <p:ext uri="{BB962C8B-B14F-4D97-AF65-F5344CB8AC3E}">
        <p14:creationId xmlns:p14="http://schemas.microsoft.com/office/powerpoint/2010/main" val="2712250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19</a:t>
            </a:fld>
            <a:endParaRPr lang="en-US"/>
          </a:p>
        </p:txBody>
      </p:sp>
    </p:spTree>
    <p:extLst>
      <p:ext uri="{BB962C8B-B14F-4D97-AF65-F5344CB8AC3E}">
        <p14:creationId xmlns:p14="http://schemas.microsoft.com/office/powerpoint/2010/main" val="378939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Participants represent FQHCs in 14 states </a:t>
            </a:r>
            <a:r>
              <a:rPr lang="en-US" sz="1200" dirty="0" smtClean="0"/>
              <a:t>(New York, New Jersey, Washington, Illinois, Wisconsin, Pennsylvania, Colorado, Kentucky, Louisiana,  Georgia, Texas, South Carolina, Iowa, California) and  Washington, D.C.</a:t>
            </a:r>
          </a:p>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20</a:t>
            </a:fld>
            <a:endParaRPr lang="en-US"/>
          </a:p>
        </p:txBody>
      </p:sp>
    </p:spTree>
    <p:extLst>
      <p:ext uri="{BB962C8B-B14F-4D97-AF65-F5344CB8AC3E}">
        <p14:creationId xmlns:p14="http://schemas.microsoft.com/office/powerpoint/2010/main" val="1069709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2"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kern="1200" dirty="0" smtClean="0">
                <a:solidFill>
                  <a:schemeClr val="tx1"/>
                </a:solidFill>
                <a:effectLst/>
                <a:latin typeface="Times" pitchFamily="18" charset="0"/>
                <a:ea typeface="ヒラギノ角ゴ Pro W3" charset="-128"/>
                <a:cs typeface="+mn-cs"/>
              </a:rPr>
              <a:t>Executives spoke relatively more than managers/staff about </a:t>
            </a:r>
            <a:r>
              <a:rPr lang="en-US" sz="1200" kern="1200" cap="small" dirty="0" smtClean="0">
                <a:solidFill>
                  <a:schemeClr val="tx1"/>
                </a:solidFill>
                <a:effectLst/>
                <a:latin typeface="Times" pitchFamily="18" charset="0"/>
                <a:ea typeface="ヒラギノ角ゴ Pro W3" charset="-128"/>
                <a:cs typeface="+mn-cs"/>
              </a:rPr>
              <a:t>outer setting</a:t>
            </a:r>
            <a:r>
              <a:rPr lang="en-US" sz="1200" kern="1200" dirty="0" smtClean="0">
                <a:solidFill>
                  <a:schemeClr val="tx1"/>
                </a:solidFill>
                <a:effectLst/>
                <a:latin typeface="Times" pitchFamily="18" charset="0"/>
                <a:ea typeface="ヒラギノ角ゴ Pro W3" charset="-128"/>
                <a:cs typeface="+mn-cs"/>
              </a:rPr>
              <a:t> (30% of </a:t>
            </a:r>
            <a:r>
              <a:rPr lang="en-US" sz="1200" kern="1200" cap="small" dirty="0" smtClean="0">
                <a:solidFill>
                  <a:schemeClr val="tx1"/>
                </a:solidFill>
                <a:effectLst/>
                <a:latin typeface="Times" pitchFamily="18" charset="0"/>
                <a:ea typeface="ヒラギノ角ゴ Pro W3" charset="-128"/>
                <a:cs typeface="+mn-cs"/>
              </a:rPr>
              <a:t>outer setting</a:t>
            </a:r>
            <a:r>
              <a:rPr lang="en-US" sz="1200" kern="1200" dirty="0" smtClean="0">
                <a:solidFill>
                  <a:schemeClr val="tx1"/>
                </a:solidFill>
                <a:effectLst/>
                <a:latin typeface="Times" pitchFamily="18" charset="0"/>
                <a:ea typeface="ヒラギノ角ゴ Pro W3" charset="-128"/>
                <a:cs typeface="+mn-cs"/>
              </a:rPr>
              <a:t> quotations by executives compared with 22% of all quotations)</a:t>
            </a:r>
          </a:p>
          <a:p>
            <a:pPr marL="171450" marR="0" lvl="2"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kern="1200" dirty="0" smtClean="0">
                <a:solidFill>
                  <a:schemeClr val="tx1"/>
                </a:solidFill>
                <a:effectLst/>
                <a:latin typeface="Times" pitchFamily="18" charset="0"/>
                <a:ea typeface="ヒラギノ角ゴ Pro W3" charset="-128"/>
                <a:cs typeface="+mn-cs"/>
              </a:rPr>
              <a:t>Staff spoke relatively more than managers about </a:t>
            </a:r>
            <a:r>
              <a:rPr lang="en-US" sz="1200" kern="1200" cap="small" dirty="0" smtClean="0">
                <a:solidFill>
                  <a:schemeClr val="tx1"/>
                </a:solidFill>
                <a:effectLst/>
                <a:latin typeface="Times" pitchFamily="18" charset="0"/>
                <a:ea typeface="ヒラギノ角ゴ Pro W3" charset="-128"/>
                <a:cs typeface="+mn-cs"/>
              </a:rPr>
              <a:t>individual characteristics</a:t>
            </a:r>
            <a:r>
              <a:rPr lang="en-US" sz="1200" kern="1200" dirty="0" smtClean="0">
                <a:solidFill>
                  <a:schemeClr val="tx1"/>
                </a:solidFill>
                <a:effectLst/>
                <a:latin typeface="Times" pitchFamily="18" charset="0"/>
                <a:ea typeface="ヒラギノ角ゴ Pro W3" charset="-128"/>
                <a:cs typeface="+mn-cs"/>
              </a:rPr>
              <a:t> (42% of </a:t>
            </a:r>
            <a:r>
              <a:rPr lang="en-US" sz="1200" kern="1200" cap="small" dirty="0" smtClean="0">
                <a:solidFill>
                  <a:schemeClr val="tx1"/>
                </a:solidFill>
                <a:effectLst/>
                <a:latin typeface="Times" pitchFamily="18" charset="0"/>
                <a:ea typeface="ヒラギノ角ゴ Pro W3" charset="-128"/>
                <a:cs typeface="+mn-cs"/>
              </a:rPr>
              <a:t>individual characteristics</a:t>
            </a:r>
            <a:r>
              <a:rPr lang="en-US" sz="1200" kern="1200" dirty="0" smtClean="0">
                <a:solidFill>
                  <a:schemeClr val="tx1"/>
                </a:solidFill>
                <a:effectLst/>
                <a:latin typeface="Times" pitchFamily="18" charset="0"/>
                <a:ea typeface="ヒラギノ角ゴ Pro W3" charset="-128"/>
                <a:cs typeface="+mn-cs"/>
              </a:rPr>
              <a:t> quotations by staff compared with 33% of all quotations; and 36% of </a:t>
            </a:r>
            <a:r>
              <a:rPr lang="en-US" sz="1200" kern="1200" cap="small" dirty="0" smtClean="0">
                <a:solidFill>
                  <a:schemeClr val="tx1"/>
                </a:solidFill>
                <a:effectLst/>
                <a:latin typeface="Times" pitchFamily="18" charset="0"/>
                <a:ea typeface="ヒラギノ角ゴ Pro W3" charset="-128"/>
                <a:cs typeface="+mn-cs"/>
              </a:rPr>
              <a:t>individual characteristics</a:t>
            </a:r>
            <a:r>
              <a:rPr lang="en-US" sz="1200" kern="1200" dirty="0" smtClean="0">
                <a:solidFill>
                  <a:schemeClr val="tx1"/>
                </a:solidFill>
                <a:effectLst/>
                <a:latin typeface="Times" pitchFamily="18" charset="0"/>
                <a:ea typeface="ヒラギノ角ゴ Pro W3" charset="-128"/>
                <a:cs typeface="+mn-cs"/>
              </a:rPr>
              <a:t> quotations compared with 45% of all quotations for managers). </a:t>
            </a:r>
          </a:p>
          <a:p>
            <a:pPr marL="171450" marR="0" lvl="2"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kern="1200" dirty="0" smtClean="0">
                <a:solidFill>
                  <a:schemeClr val="tx1"/>
                </a:solidFill>
                <a:effectLst/>
                <a:latin typeface="Times" pitchFamily="18" charset="0"/>
                <a:ea typeface="ヒラギノ角ゴ Pro W3" charset="-128"/>
                <a:cs typeface="+mn-cs"/>
              </a:rPr>
              <a:t>Other than those two differences, the three groups of respondents spoke approximately the same amount in each area as their proportions of all coded data.</a:t>
            </a:r>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21</a:t>
            </a:fld>
            <a:endParaRPr lang="en-US"/>
          </a:p>
        </p:txBody>
      </p:sp>
    </p:spTree>
    <p:extLst>
      <p:ext uri="{BB962C8B-B14F-4D97-AF65-F5344CB8AC3E}">
        <p14:creationId xmlns:p14="http://schemas.microsoft.com/office/powerpoint/2010/main" val="17249300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Barriers:</a:t>
            </a:r>
          </a:p>
          <a:p>
            <a:pPr marL="171450" indent="-171450">
              <a:buFont typeface="Arial" pitchFamily="34" charset="0"/>
              <a:buChar char="•"/>
            </a:pPr>
            <a:r>
              <a:rPr lang="en-US" u="sng" dirty="0" smtClean="0"/>
              <a:t>Disinterest</a:t>
            </a:r>
            <a:r>
              <a:rPr lang="en-US" u="sng" baseline="0" dirty="0" smtClean="0"/>
              <a:t> in prevention activities</a:t>
            </a:r>
            <a:r>
              <a:rPr lang="en-US" baseline="0" dirty="0" smtClean="0"/>
              <a:t>: Patients/providers are not interested in prevention, such as cancer screening, tobacco cessation, etc.</a:t>
            </a:r>
          </a:p>
          <a:p>
            <a:pPr marL="171450" indent="-171450">
              <a:buFont typeface="Arial" pitchFamily="34" charset="0"/>
              <a:buChar char="•"/>
            </a:pPr>
            <a:r>
              <a:rPr lang="en-US" u="sng" baseline="0" dirty="0" smtClean="0"/>
              <a:t>Lack of resources to implement change</a:t>
            </a:r>
            <a:r>
              <a:rPr lang="en-US" baseline="0" dirty="0" smtClean="0"/>
              <a:t>: Lack of </a:t>
            </a:r>
            <a:r>
              <a:rPr lang="en-US" sz="1200" kern="1200" dirty="0" smtClean="0">
                <a:solidFill>
                  <a:schemeClr val="tx1"/>
                </a:solidFill>
                <a:latin typeface="Times" pitchFamily="18" charset="0"/>
                <a:ea typeface="ヒラギノ角ゴ Pro W3" charset="-128"/>
                <a:cs typeface="+mn-cs"/>
              </a:rPr>
              <a:t>time, staff/personnel, technology</a:t>
            </a:r>
            <a:r>
              <a:rPr lang="en-US" sz="1200" kern="1200" baseline="0" dirty="0" smtClean="0">
                <a:solidFill>
                  <a:schemeClr val="tx1"/>
                </a:solidFill>
                <a:latin typeface="Times" pitchFamily="18" charset="0"/>
                <a:ea typeface="ヒラギノ角ゴ Pro W3" charset="-128"/>
                <a:cs typeface="+mn-cs"/>
              </a:rPr>
              <a:t>, </a:t>
            </a:r>
            <a:r>
              <a:rPr lang="en-US" sz="1200" kern="1200" dirty="0" smtClean="0">
                <a:solidFill>
                  <a:schemeClr val="tx1"/>
                </a:solidFill>
                <a:latin typeface="Times" pitchFamily="18" charset="0"/>
                <a:ea typeface="ヒラギノ角ゴ Pro W3" charset="-128"/>
                <a:cs typeface="+mn-cs"/>
              </a:rPr>
              <a:t>financial and other resources to implement</a:t>
            </a:r>
            <a:r>
              <a:rPr lang="en-US" sz="1200" kern="1200" baseline="0" dirty="0" smtClean="0">
                <a:solidFill>
                  <a:schemeClr val="tx1"/>
                </a:solidFill>
                <a:latin typeface="Times" pitchFamily="18" charset="0"/>
                <a:ea typeface="ヒラギノ角ゴ Pro W3" charset="-128"/>
                <a:cs typeface="+mn-cs"/>
              </a:rPr>
              <a:t> changes in general Quality Improvement or cancer prevention. There are two many competing priorities, too many changes required of Health Centers,  but only limited resources are available.</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Staff lack of time to integrate change</a:t>
            </a:r>
            <a:r>
              <a:rPr lang="en-US" sz="1200" kern="1200" baseline="0" dirty="0" smtClean="0">
                <a:solidFill>
                  <a:schemeClr val="tx1"/>
                </a:solidFill>
                <a:latin typeface="Times" pitchFamily="18" charset="0"/>
                <a:ea typeface="ヒラギノ角ゴ Pro W3" charset="-128"/>
                <a:cs typeface="+mn-cs"/>
              </a:rPr>
              <a:t>: Providers and staff are unable to integrate new changes into their daily workflow or routines</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Patient resistant to change</a:t>
            </a:r>
            <a:r>
              <a:rPr lang="en-US" sz="1200" kern="1200" baseline="0" dirty="0" smtClean="0">
                <a:solidFill>
                  <a:schemeClr val="tx1"/>
                </a:solidFill>
                <a:latin typeface="Times" pitchFamily="18" charset="0"/>
                <a:ea typeface="ヒラギノ角ゴ Pro W3" charset="-128"/>
                <a:cs typeface="+mn-cs"/>
              </a:rPr>
              <a:t>: patients are resistant to prevention messages (including tobacco cessation efforts); some of them are because of cultural and belief barriers. E.g., patients of a certain cultural and religion background think God will take care of their health and thus unwilling to get preventive services from the health center. </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u="sng" kern="1200" baseline="0" dirty="0" smtClean="0">
                <a:solidFill>
                  <a:schemeClr val="tx1"/>
                </a:solidFill>
                <a:latin typeface="Times" pitchFamily="18" charset="0"/>
                <a:ea typeface="ヒラギノ角ゴ Pro W3" charset="-128"/>
                <a:cs typeface="+mn-cs"/>
              </a:rPr>
              <a:t>Limited functions of EMR</a:t>
            </a:r>
            <a:r>
              <a:rPr lang="en-US" sz="1200" kern="1200" baseline="0" dirty="0" smtClean="0">
                <a:solidFill>
                  <a:schemeClr val="tx1"/>
                </a:solidFill>
                <a:latin typeface="Times" pitchFamily="18" charset="0"/>
                <a:ea typeface="ヒラギノ角ゴ Pro W3" charset="-128"/>
                <a:cs typeface="+mn-cs"/>
              </a:rPr>
              <a:t>: Some EMR systems </a:t>
            </a:r>
            <a:r>
              <a:rPr lang="en-US" sz="1200" kern="1200" dirty="0" smtClean="0">
                <a:solidFill>
                  <a:schemeClr val="tx1"/>
                </a:solidFill>
                <a:latin typeface="Times" pitchFamily="18" charset="0"/>
                <a:ea typeface="ヒラギノ角ゴ Pro W3" charset="-128"/>
                <a:cs typeface="+mn-cs"/>
              </a:rPr>
              <a:t>do not include detailed questions about patient's psychosocial functioning, self-management goals;</a:t>
            </a:r>
            <a:r>
              <a:rPr lang="en-US" sz="1200" kern="1200" baseline="0" dirty="0" smtClean="0">
                <a:solidFill>
                  <a:schemeClr val="tx1"/>
                </a:solidFill>
                <a:latin typeface="Times" pitchFamily="18" charset="0"/>
                <a:ea typeface="ヒラギノ角ゴ Pro W3" charset="-128"/>
                <a:cs typeface="+mn-cs"/>
              </a:rPr>
              <a:t> some</a:t>
            </a:r>
            <a:r>
              <a:rPr lang="en-US" sz="1200" kern="1200" dirty="0" smtClean="0">
                <a:solidFill>
                  <a:schemeClr val="tx1"/>
                </a:solidFill>
                <a:latin typeface="Times" pitchFamily="18" charset="0"/>
                <a:ea typeface="ヒラギノ角ゴ Pro W3" charset="-128"/>
                <a:cs typeface="+mn-cs"/>
              </a:rPr>
              <a:t> </a:t>
            </a:r>
            <a:r>
              <a:rPr lang="en-US" sz="1200" kern="1200" baseline="0" dirty="0" smtClean="0">
                <a:solidFill>
                  <a:schemeClr val="tx1"/>
                </a:solidFill>
                <a:latin typeface="Times" pitchFamily="18" charset="0"/>
                <a:ea typeface="ヒラギノ角ゴ Pro W3" charset="-128"/>
                <a:cs typeface="+mn-cs"/>
              </a:rPr>
              <a:t>do not </a:t>
            </a:r>
            <a:r>
              <a:rPr lang="en-US" sz="1200" kern="1200" dirty="0" smtClean="0">
                <a:solidFill>
                  <a:schemeClr val="tx1"/>
                </a:solidFill>
                <a:latin typeface="Times" pitchFamily="18" charset="0"/>
                <a:ea typeface="ヒラギノ角ゴ Pro W3" charset="-128"/>
                <a:cs typeface="+mn-cs"/>
              </a:rPr>
              <a:t>have referrals, prompts, nor feedback for patients; some failed to show CRC cancer</a:t>
            </a:r>
            <a:r>
              <a:rPr lang="en-US" sz="1200" kern="1200" baseline="0" dirty="0" smtClean="0">
                <a:solidFill>
                  <a:schemeClr val="tx1"/>
                </a:solidFill>
                <a:latin typeface="Times" pitchFamily="18" charset="0"/>
                <a:ea typeface="ヒラギノ角ゴ Pro W3" charset="-128"/>
                <a:cs typeface="+mn-cs"/>
              </a:rPr>
              <a:t> screening rates nor which patients were due for screening. Health centers also lack technology support. It seems that the local “tech guys” or some EMR vendors cannot serve the health centers’ needs. </a:t>
            </a:r>
          </a:p>
          <a:p>
            <a:pPr marL="171450" marR="0" indent="-171450" algn="l" defTabSz="914400" rtl="0" eaLnBrk="0" fontAlgn="base" latinLnBrk="0" hangingPunct="0">
              <a:lnSpc>
                <a:spcPct val="100000"/>
              </a:lnSpc>
              <a:spcBef>
                <a:spcPct val="30000"/>
              </a:spcBef>
              <a:spcAft>
                <a:spcPct val="0"/>
              </a:spcAft>
              <a:buClrTx/>
              <a:buSzTx/>
              <a:buFont typeface="Arial" pitchFamily="34" charset="0"/>
              <a:buChar char="•"/>
              <a:tabLst/>
              <a:defRPr/>
            </a:pPr>
            <a:r>
              <a:rPr lang="en-US" sz="1200" u="sng" kern="1200" baseline="0" dirty="0" smtClean="0">
                <a:solidFill>
                  <a:schemeClr val="tx1"/>
                </a:solidFill>
                <a:latin typeface="Times" pitchFamily="18" charset="0"/>
                <a:ea typeface="ヒラギノ角ゴ Pro W3" charset="-128"/>
                <a:cs typeface="+mn-cs"/>
              </a:rPr>
              <a:t>Lack of staff follow through with patients</a:t>
            </a:r>
            <a:r>
              <a:rPr lang="en-US" sz="1200" kern="1200" baseline="0" dirty="0" smtClean="0">
                <a:solidFill>
                  <a:schemeClr val="tx1"/>
                </a:solidFill>
                <a:latin typeface="Times" pitchFamily="18" charset="0"/>
                <a:ea typeface="ヒラギノ角ゴ Pro W3" charset="-128"/>
                <a:cs typeface="+mn-cs"/>
              </a:rPr>
              <a:t>: In some health centers, there is high no-show rate for preventive services among certain patients. Some  patients  are not compliant with treatment and preventive services. It is very difficult for the health centers to follow these patients through the care the continuum. </a:t>
            </a:r>
            <a:endParaRPr lang="en-US" sz="1200" kern="1200" dirty="0" smtClean="0">
              <a:solidFill>
                <a:schemeClr val="tx1"/>
              </a:solidFill>
              <a:latin typeface="Times" pitchFamily="18" charset="0"/>
              <a:ea typeface="ヒラギノ角ゴ Pro W3" charset="-128"/>
              <a:cs typeface="+mn-cs"/>
            </a:endParaRPr>
          </a:p>
          <a:p>
            <a:pPr marL="0" indent="0">
              <a:buFont typeface="Arial" pitchFamily="34" charset="0"/>
              <a:buNone/>
            </a:pPr>
            <a:endParaRPr lang="en-US" sz="1200" kern="1200" baseline="0" dirty="0" smtClean="0">
              <a:solidFill>
                <a:schemeClr val="tx1"/>
              </a:solidFill>
              <a:latin typeface="Times" pitchFamily="18" charset="0"/>
              <a:ea typeface="ヒラギノ角ゴ Pro W3" charset="-128"/>
              <a:cs typeface="+mn-cs"/>
            </a:endParaRPr>
          </a:p>
          <a:p>
            <a:pPr marL="0" indent="0">
              <a:buFont typeface="Arial" pitchFamily="34" charset="0"/>
              <a:buNone/>
            </a:pPr>
            <a:r>
              <a:rPr lang="en-US" sz="1200" kern="1200" baseline="0" dirty="0" smtClean="0">
                <a:solidFill>
                  <a:schemeClr val="tx1"/>
                </a:solidFill>
                <a:latin typeface="Times" pitchFamily="18" charset="0"/>
                <a:ea typeface="ヒラギノ角ゴ Pro W3" charset="-128"/>
                <a:cs typeface="+mn-cs"/>
              </a:rPr>
              <a:t>Facilitators: </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Change aligned with org mission and values</a:t>
            </a:r>
            <a:r>
              <a:rPr lang="en-US" sz="1200" kern="1200" baseline="0" dirty="0" smtClean="0">
                <a:solidFill>
                  <a:schemeClr val="tx1"/>
                </a:solidFill>
                <a:latin typeface="Times" pitchFamily="18" charset="0"/>
                <a:ea typeface="ヒラギノ角ゴ Pro W3" charset="-128"/>
                <a:cs typeface="+mn-cs"/>
              </a:rPr>
              <a:t>: change topic aligned with the mission, priorities and values of the health center is a key to implementation success.</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Action and change oriented staff</a:t>
            </a:r>
            <a:r>
              <a:rPr lang="en-US" sz="1200" kern="1200" baseline="0" dirty="0" smtClean="0">
                <a:solidFill>
                  <a:schemeClr val="tx1"/>
                </a:solidFill>
                <a:latin typeface="Times" pitchFamily="18" charset="0"/>
                <a:ea typeface="ヒラギノ角ゴ Pro W3" charset="-128"/>
                <a:cs typeface="+mn-cs"/>
              </a:rPr>
              <a:t>: Change champions who see the needs and ensure following through all the administrative and executive needs for changes</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Designated Quality Improvement personnel</a:t>
            </a:r>
            <a:r>
              <a:rPr lang="en-US" sz="1200" kern="1200" baseline="0" dirty="0" smtClean="0">
                <a:solidFill>
                  <a:schemeClr val="tx1"/>
                </a:solidFill>
                <a:latin typeface="Times" pitchFamily="18" charset="0"/>
                <a:ea typeface="ヒラギノ角ゴ Pro W3" charset="-128"/>
                <a:cs typeface="+mn-cs"/>
              </a:rPr>
              <a:t>: Most health center designated a QI manager or coordinator to implement QI efforts, including monitoring performance measures, spearheading implementation, providing feedback and reports, etc. </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Obtaining buy-in through feedback and recognition</a:t>
            </a:r>
            <a:r>
              <a:rPr lang="en-US" sz="1200" kern="1200" baseline="0" dirty="0" smtClean="0">
                <a:solidFill>
                  <a:schemeClr val="tx1"/>
                </a:solidFill>
                <a:latin typeface="Times" pitchFamily="18" charset="0"/>
                <a:ea typeface="ヒラギノ角ゴ Pro W3" charset="-128"/>
                <a:cs typeface="+mn-cs"/>
              </a:rPr>
              <a:t>: Leaders obtained buy-in from staff and providers through getting feedback/input from them in terms of how to implement changes and provide recognitions internally (at staff meetings or other occasions) or externally (receiving award from HRSA, etc.)</a:t>
            </a:r>
          </a:p>
          <a:p>
            <a:pPr marL="171450" indent="-171450">
              <a:buFont typeface="Arial" pitchFamily="34" charset="0"/>
              <a:buChar char="•"/>
            </a:pPr>
            <a:r>
              <a:rPr lang="en-US" sz="1200" u="sng" kern="1200" baseline="0" dirty="0" smtClean="0">
                <a:solidFill>
                  <a:schemeClr val="tx1"/>
                </a:solidFill>
                <a:latin typeface="Times" pitchFamily="18" charset="0"/>
                <a:ea typeface="ヒラギノ角ゴ Pro W3" charset="-128"/>
                <a:cs typeface="+mn-cs"/>
              </a:rPr>
              <a:t>“Pilot team” to test new changes</a:t>
            </a:r>
            <a:r>
              <a:rPr lang="en-US" sz="1200" kern="1200" baseline="0" dirty="0" smtClean="0">
                <a:solidFill>
                  <a:schemeClr val="tx1"/>
                </a:solidFill>
                <a:latin typeface="Times" pitchFamily="18" charset="0"/>
                <a:ea typeface="ヒラギノ角ゴ Pro W3" charset="-128"/>
                <a:cs typeface="+mn-cs"/>
              </a:rPr>
              <a:t>: Some health centers set aside a pilot team to test out some new initiatives/changes in a certain department or units. They find out a best way to implement  the changes before executing them in the entire health center.</a:t>
            </a:r>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22</a:t>
            </a:fld>
            <a:endParaRPr lang="en-US"/>
          </a:p>
        </p:txBody>
      </p:sp>
    </p:spTree>
    <p:extLst>
      <p:ext uri="{BB962C8B-B14F-4D97-AF65-F5344CB8AC3E}">
        <p14:creationId xmlns:p14="http://schemas.microsoft.com/office/powerpoint/2010/main" val="3177987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23</a:t>
            </a:fld>
            <a:endParaRPr lang="en-US"/>
          </a:p>
        </p:txBody>
      </p:sp>
    </p:spTree>
    <p:extLst>
      <p:ext uri="{BB962C8B-B14F-4D97-AF65-F5344CB8AC3E}">
        <p14:creationId xmlns:p14="http://schemas.microsoft.com/office/powerpoint/2010/main" val="4574967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24</a:t>
            </a:fld>
            <a:endParaRPr lang="en-US"/>
          </a:p>
        </p:txBody>
      </p:sp>
    </p:spTree>
    <p:extLst>
      <p:ext uri="{BB962C8B-B14F-4D97-AF65-F5344CB8AC3E}">
        <p14:creationId xmlns:p14="http://schemas.microsoft.com/office/powerpoint/2010/main" val="31790496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25</a:t>
            </a:fld>
            <a:endParaRPr lang="en-US"/>
          </a:p>
        </p:txBody>
      </p:sp>
    </p:spTree>
    <p:extLst>
      <p:ext uri="{BB962C8B-B14F-4D97-AF65-F5344CB8AC3E}">
        <p14:creationId xmlns:p14="http://schemas.microsoft.com/office/powerpoint/2010/main" val="18652506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26</a:t>
            </a:fld>
            <a:endParaRPr lang="en-US"/>
          </a:p>
        </p:txBody>
      </p:sp>
    </p:spTree>
    <p:extLst>
      <p:ext uri="{BB962C8B-B14F-4D97-AF65-F5344CB8AC3E}">
        <p14:creationId xmlns:p14="http://schemas.microsoft.com/office/powerpoint/2010/main" val="34370455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A3BC3E74-20A5-47B6-A4F4-09B8CF81FB2E}" type="slidenum">
              <a:rPr lang="en-US" smtClean="0"/>
              <a:pPr>
                <a:defRPr/>
              </a:pPr>
              <a:t>27</a:t>
            </a:fld>
            <a:endParaRPr lang="en-US"/>
          </a:p>
        </p:txBody>
      </p:sp>
    </p:spTree>
    <p:extLst>
      <p:ext uri="{BB962C8B-B14F-4D97-AF65-F5344CB8AC3E}">
        <p14:creationId xmlns:p14="http://schemas.microsoft.com/office/powerpoint/2010/main" val="2792871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3200" b="1" i="0" baseline="0">
                <a:solidFill>
                  <a:schemeClr val="bg1"/>
                </a:solidFill>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lnSpc>
                <a:spcPct val="100000"/>
              </a:lnSpc>
              <a:spcAft>
                <a:spcPts val="600"/>
              </a:spcAft>
              <a:defRPr sz="2400">
                <a:latin typeface="Arial" pitchFamily="34" charset="0"/>
                <a:cs typeface="Arial" pitchFamily="34" charset="0"/>
              </a:defRPr>
            </a:lvl1pPr>
            <a:lvl2pPr>
              <a:lnSpc>
                <a:spcPct val="100000"/>
              </a:lnSpc>
              <a:spcAft>
                <a:spcPts val="600"/>
              </a:spcAft>
              <a:defRPr sz="2400">
                <a:latin typeface="Arial" pitchFamily="34" charset="0"/>
                <a:cs typeface="Arial" pitchFamily="34" charset="0"/>
              </a:defRPr>
            </a:lvl2pPr>
            <a:lvl3pPr>
              <a:lnSpc>
                <a:spcPct val="100000"/>
              </a:lnSpc>
              <a:spcAft>
                <a:spcPts val="600"/>
              </a:spcAft>
              <a:defRPr sz="2400">
                <a:latin typeface="Arial" pitchFamily="34" charset="0"/>
                <a:cs typeface="Arial" pitchFamily="34" charset="0"/>
              </a:defRPr>
            </a:lvl3pPr>
            <a:lvl4pPr>
              <a:lnSpc>
                <a:spcPct val="100000"/>
              </a:lnSpc>
              <a:spcAft>
                <a:spcPts val="600"/>
              </a:spcAft>
              <a:defRPr sz="2400">
                <a:latin typeface="Arial" pitchFamily="34" charset="0"/>
                <a:cs typeface="Arial" pitchFamily="34" charset="0"/>
              </a:defRPr>
            </a:lvl4pPr>
            <a:lvl5pPr>
              <a:lnSpc>
                <a:spcPct val="100000"/>
              </a:lnSpc>
              <a:spcAft>
                <a:spcPts val="600"/>
              </a:spcAft>
              <a:defRPr sz="2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a:defRPr/>
            </a:pPr>
            <a:endParaRPr lang="en-US" sz="4000" dirty="0">
              <a:solidFill>
                <a:schemeClr val="bg1"/>
              </a:solidFill>
              <a:latin typeface="Georgia" charset="0"/>
              <a:cs typeface="Arial" charset="0"/>
            </a:endParaRP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dirty="0"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3200" b="1" i="0" baseline="0"/>
            </a:lvl1pPr>
          </a:lstStyle>
          <a:p>
            <a:r>
              <a:rPr lang="en-US" dirty="0" smtClean="0"/>
              <a:t>Click to edit Master title style</a:t>
            </a:r>
            <a:endParaRPr lang="en-US" dirty="0"/>
          </a:p>
        </p:txBody>
      </p:sp>
      <p:sp>
        <p:nvSpPr>
          <p:cNvPr id="3" name="Content Placeholder 2"/>
          <p:cNvSpPr>
            <a:spLocks noGrp="1"/>
          </p:cNvSpPr>
          <p:nvPr>
            <p:ph sz="half" idx="1"/>
          </p:nvPr>
        </p:nvSpPr>
        <p:spPr>
          <a:xfrm>
            <a:off x="914400" y="1676400"/>
            <a:ext cx="3657600" cy="4191000"/>
          </a:xfrm>
          <a:prstGeom prst="rect">
            <a:avLst/>
          </a:prstGeom>
        </p:spPr>
        <p:txBody>
          <a:bodyPr/>
          <a:lstStyle>
            <a:lvl1pPr>
              <a:lnSpc>
                <a:spcPct val="100000"/>
              </a:lnSpc>
              <a:spcBef>
                <a:spcPts val="600"/>
              </a:spcBef>
              <a:defRPr sz="2800"/>
            </a:lvl1pPr>
            <a:lvl2pPr>
              <a:lnSpc>
                <a:spcPct val="100000"/>
              </a:lnSpc>
              <a:spcBef>
                <a:spcPts val="600"/>
              </a:spcBef>
              <a:defRPr sz="2400"/>
            </a:lvl2pPr>
            <a:lvl3pPr>
              <a:lnSpc>
                <a:spcPct val="100000"/>
              </a:lnSpc>
              <a:spcBef>
                <a:spcPts val="600"/>
              </a:spcBef>
              <a:defRPr sz="2000"/>
            </a:lvl3pPr>
            <a:lvl4pPr>
              <a:lnSpc>
                <a:spcPct val="100000"/>
              </a:lnSpc>
              <a:spcBef>
                <a:spcPts val="600"/>
              </a:spcBef>
              <a:defRPr sz="1800"/>
            </a:lvl4pPr>
            <a:lvl5pPr>
              <a:lnSpc>
                <a:spcPct val="100000"/>
              </a:lnSpc>
              <a:spcBef>
                <a:spcPts val="600"/>
              </a:spcBef>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24400" y="1676400"/>
            <a:ext cx="3657600" cy="4191000"/>
          </a:xfrm>
          <a:prstGeom prst="rect">
            <a:avLst/>
          </a:prstGeom>
        </p:spPr>
        <p:txBody>
          <a:bodyPr/>
          <a:lstStyle>
            <a:lvl1pPr>
              <a:lnSpc>
                <a:spcPct val="100000"/>
              </a:lnSpc>
              <a:spcBef>
                <a:spcPts val="600"/>
              </a:spcBef>
              <a:defRPr sz="2800"/>
            </a:lvl1pPr>
            <a:lvl2pPr>
              <a:lnSpc>
                <a:spcPct val="100000"/>
              </a:lnSpc>
              <a:spcBef>
                <a:spcPts val="600"/>
              </a:spcBef>
              <a:defRPr sz="2400"/>
            </a:lvl2pPr>
            <a:lvl3pPr>
              <a:lnSpc>
                <a:spcPct val="100000"/>
              </a:lnSpc>
              <a:spcBef>
                <a:spcPts val="600"/>
              </a:spcBef>
              <a:defRPr sz="2000"/>
            </a:lvl3pPr>
            <a:lvl4pPr>
              <a:lnSpc>
                <a:spcPct val="100000"/>
              </a:lnSpc>
              <a:spcBef>
                <a:spcPts val="600"/>
              </a:spcBef>
              <a:defRPr sz="1800"/>
            </a:lvl4pPr>
            <a:lvl5pPr>
              <a:lnSpc>
                <a:spcPct val="100000"/>
              </a:lnSpc>
              <a:spcBef>
                <a:spcPts val="600"/>
              </a:spcBef>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abl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smtClean="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0" hasCustomPrompt="1"/>
          </p:nvPr>
        </p:nvSpPr>
        <p:spPr>
          <a:xfrm>
            <a:off x="990600" y="1169987"/>
            <a:ext cx="7543800" cy="1192213"/>
          </a:xfrm>
          <a:prstGeom prst="rect">
            <a:avLst/>
          </a:prstGeom>
        </p:spPr>
        <p:txBody>
          <a:bodyPr wrap="square" anchor="ctr">
            <a:normAutofit/>
          </a:bodyPr>
          <a:lstStyle>
            <a:lvl1pPr marL="0" indent="0" algn="l">
              <a:lnSpc>
                <a:spcPct val="100000"/>
              </a:lnSpc>
              <a:spcBef>
                <a:spcPts val="0"/>
              </a:spcBef>
              <a:spcAft>
                <a:spcPts val="0"/>
              </a:spcAft>
              <a:buNone/>
              <a:defRPr sz="3200" b="0" i="0" baseline="0">
                <a:solidFill>
                  <a:schemeClr val="bg1"/>
                </a:solidFill>
                <a:latin typeface="Georgia"/>
                <a:cs typeface="Georgia"/>
              </a:defRPr>
            </a:lvl1pPr>
          </a:lstStyle>
          <a:p>
            <a:pPr lvl="0"/>
            <a:r>
              <a:rPr lang="en-US" dirty="0" smtClean="0"/>
              <a:t>Main Slide Title Font is 32pt Georgia regular</a:t>
            </a:r>
          </a:p>
        </p:txBody>
      </p:sp>
      <p:sp>
        <p:nvSpPr>
          <p:cNvPr id="3" name="Subtitle 2"/>
          <p:cNvSpPr>
            <a:spLocks noGrp="1"/>
          </p:cNvSpPr>
          <p:nvPr>
            <p:ph type="subTitle" idx="1" hasCustomPrompt="1"/>
          </p:nvPr>
        </p:nvSpPr>
        <p:spPr>
          <a:xfrm>
            <a:off x="990600" y="3009900"/>
            <a:ext cx="7772400" cy="1752600"/>
          </a:xfrm>
          <a:prstGeom prst="rect">
            <a:avLst/>
          </a:prstGeom>
        </p:spPr>
        <p:txBody>
          <a:bodyPr>
            <a:normAutofit/>
          </a:bodyPr>
          <a:lstStyle>
            <a:lvl1pPr marL="0" indent="0" algn="l">
              <a:lnSpc>
                <a:spcPct val="100000"/>
              </a:lnSpc>
              <a:buNone/>
              <a:defRPr sz="2400" baseline="0">
                <a:solidFill>
                  <a:schemeClr val="tx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font is 24pt Arial regular</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6" r:id="rId10"/>
  </p:sldLayoutIdLst>
  <p:txStyles>
    <p:title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15022" y="1169987"/>
            <a:ext cx="8978747" cy="1192213"/>
          </a:xfrm>
        </p:spPr>
        <p:txBody>
          <a:bodyPr>
            <a:noAutofit/>
          </a:bodyPr>
          <a:lstStyle/>
          <a:p>
            <a:pPr algn="ctr"/>
            <a:r>
              <a:rPr lang="en-US" sz="2800" b="1" dirty="0"/>
              <a:t>Factors Influencing Implementation of Evidence-based Cancer Prevention and Control Practices in FQHCs: </a:t>
            </a:r>
            <a:r>
              <a:rPr lang="en-US" sz="2800" b="1" dirty="0" smtClean="0"/>
              <a:t>A </a:t>
            </a:r>
            <a:r>
              <a:rPr lang="en-US" sz="2800" b="1" dirty="0"/>
              <a:t>Qualitative </a:t>
            </a:r>
            <a:r>
              <a:rPr lang="en-US" sz="2800" b="1" dirty="0" smtClean="0"/>
              <a:t>Study</a:t>
            </a:r>
            <a:endParaRPr lang="en-US" sz="2800" b="1" dirty="0"/>
          </a:p>
        </p:txBody>
      </p:sp>
      <p:sp>
        <p:nvSpPr>
          <p:cNvPr id="4" name="Subtitle 3"/>
          <p:cNvSpPr>
            <a:spLocks noGrp="1"/>
          </p:cNvSpPr>
          <p:nvPr>
            <p:ph type="subTitle" idx="1"/>
          </p:nvPr>
        </p:nvSpPr>
        <p:spPr>
          <a:xfrm>
            <a:off x="990600" y="3009900"/>
            <a:ext cx="7772400" cy="2674804"/>
          </a:xfrm>
        </p:spPr>
        <p:txBody>
          <a:bodyPr>
            <a:normAutofit fontScale="92500"/>
          </a:bodyPr>
          <a:lstStyle/>
          <a:p>
            <a:pPr algn="ctr"/>
            <a:r>
              <a:rPr lang="en-US" b="1" dirty="0" smtClean="0"/>
              <a:t>CPCRN FQHC Qualitative Inquiry Subgroup</a:t>
            </a:r>
          </a:p>
          <a:p>
            <a:pPr algn="ctr"/>
            <a:endParaRPr lang="en-US" b="1" dirty="0"/>
          </a:p>
          <a:p>
            <a:pPr algn="ctr"/>
            <a:r>
              <a:rPr lang="en-US" b="1" dirty="0" err="1" smtClean="0"/>
              <a:t>María</a:t>
            </a:r>
            <a:r>
              <a:rPr lang="en-US" b="1" dirty="0" smtClean="0"/>
              <a:t> </a:t>
            </a:r>
            <a:r>
              <a:rPr lang="en-US" b="1" dirty="0"/>
              <a:t>E. </a:t>
            </a:r>
            <a:r>
              <a:rPr lang="en-US" b="1" dirty="0" err="1"/>
              <a:t>Fernández</a:t>
            </a:r>
            <a:r>
              <a:rPr lang="en-US" b="1" dirty="0"/>
              <a:t>, </a:t>
            </a:r>
            <a:r>
              <a:rPr lang="en-US" b="1" dirty="0" err="1"/>
              <a:t>Ph.D</a:t>
            </a:r>
            <a:endParaRPr lang="en-US" dirty="0"/>
          </a:p>
          <a:p>
            <a:pPr algn="ctr"/>
            <a:r>
              <a:rPr lang="en-US" sz="2200" dirty="0" smtClean="0"/>
              <a:t>Associate Professor of Health Promotion and Behavioral Science</a:t>
            </a:r>
            <a:endParaRPr lang="en-US" sz="2200" dirty="0"/>
          </a:p>
          <a:p>
            <a:pPr algn="ctr"/>
            <a:r>
              <a:rPr lang="en-US" sz="2200" dirty="0" smtClean="0"/>
              <a:t>University </a:t>
            </a:r>
            <a:r>
              <a:rPr lang="en-US" sz="2200" dirty="0"/>
              <a:t>of Texas Health Science Center at </a:t>
            </a:r>
            <a:r>
              <a:rPr lang="en-US" sz="2200" dirty="0" smtClean="0"/>
              <a:t>Houston </a:t>
            </a:r>
          </a:p>
          <a:p>
            <a:pPr algn="ctr"/>
            <a:r>
              <a:rPr lang="en-US" sz="2200" dirty="0" smtClean="0"/>
              <a:t>School of Public Health</a:t>
            </a:r>
            <a:endParaRPr lang="en-US" sz="2200" dirty="0"/>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Outline</a:t>
            </a:r>
            <a:endParaRPr lang="en-US" sz="3200" dirty="0"/>
          </a:p>
        </p:txBody>
      </p:sp>
      <p:sp>
        <p:nvSpPr>
          <p:cNvPr id="3" name="Content Placeholder 2"/>
          <p:cNvSpPr>
            <a:spLocks noGrp="1"/>
          </p:cNvSpPr>
          <p:nvPr>
            <p:ph idx="1"/>
          </p:nvPr>
        </p:nvSpPr>
        <p:spPr>
          <a:xfrm>
            <a:off x="731520" y="1554480"/>
            <a:ext cx="7467600" cy="4343400"/>
          </a:xfrm>
        </p:spPr>
        <p:txBody>
          <a:bodyPr/>
          <a:lstStyle/>
          <a:p>
            <a:pPr>
              <a:spcBef>
                <a:spcPts val="600"/>
              </a:spcBef>
            </a:pPr>
            <a:r>
              <a:rPr lang="en-US" sz="2800" dirty="0" smtClean="0"/>
              <a:t>Research Question</a:t>
            </a:r>
          </a:p>
          <a:p>
            <a:pPr>
              <a:spcBef>
                <a:spcPts val="600"/>
              </a:spcBef>
            </a:pPr>
            <a:r>
              <a:rPr lang="en-US" sz="2800" dirty="0" smtClean="0"/>
              <a:t>Methods</a:t>
            </a:r>
          </a:p>
          <a:p>
            <a:pPr marL="857250" lvl="1" indent="-457200">
              <a:spcBef>
                <a:spcPts val="600"/>
              </a:spcBef>
              <a:buFontTx/>
              <a:buChar char="-"/>
            </a:pPr>
            <a:r>
              <a:rPr lang="en-US" sz="2800" dirty="0" smtClean="0"/>
              <a:t>Data collection</a:t>
            </a:r>
          </a:p>
          <a:p>
            <a:pPr marL="857250" lvl="1" indent="-457200">
              <a:spcBef>
                <a:spcPts val="600"/>
              </a:spcBef>
              <a:buFontTx/>
              <a:buChar char="-"/>
            </a:pPr>
            <a:r>
              <a:rPr lang="en-US" sz="2800" dirty="0" smtClean="0"/>
              <a:t>Analysis approach</a:t>
            </a:r>
          </a:p>
          <a:p>
            <a:pPr>
              <a:spcBef>
                <a:spcPts val="600"/>
              </a:spcBef>
            </a:pPr>
            <a:r>
              <a:rPr lang="en-US" sz="2800" dirty="0" smtClean="0"/>
              <a:t>Preliminary results</a:t>
            </a:r>
          </a:p>
          <a:p>
            <a:pPr>
              <a:spcBef>
                <a:spcPts val="600"/>
              </a:spcBef>
            </a:pPr>
            <a:r>
              <a:rPr lang="en-US" sz="2800" dirty="0" smtClean="0"/>
              <a:t>Timeline</a:t>
            </a:r>
          </a:p>
          <a:p>
            <a:pPr marL="0" indent="0">
              <a:buNone/>
            </a:pPr>
            <a:endParaRPr lang="en-US" dirty="0" smtClean="0"/>
          </a:p>
          <a:p>
            <a:pPr marL="0" indent="0">
              <a:buNone/>
            </a:pPr>
            <a:endParaRPr lang="en-US" dirty="0" smtClean="0"/>
          </a:p>
          <a:p>
            <a:endParaRPr lang="en-US" dirty="0"/>
          </a:p>
        </p:txBody>
      </p:sp>
    </p:spTree>
    <p:extLst>
      <p:ext uri="{BB962C8B-B14F-4D97-AF65-F5344CB8AC3E}">
        <p14:creationId xmlns:p14="http://schemas.microsoft.com/office/powerpoint/2010/main" val="23328501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Research Questions</a:t>
            </a:r>
            <a:endParaRPr lang="en-US" dirty="0"/>
          </a:p>
        </p:txBody>
      </p:sp>
      <p:sp>
        <p:nvSpPr>
          <p:cNvPr id="3" name="Content Placeholder 2"/>
          <p:cNvSpPr>
            <a:spLocks noGrp="1"/>
          </p:cNvSpPr>
          <p:nvPr>
            <p:ph idx="1"/>
          </p:nvPr>
        </p:nvSpPr>
        <p:spPr/>
        <p:txBody>
          <a:bodyPr/>
          <a:lstStyle/>
          <a:p>
            <a:r>
              <a:rPr lang="en-US" dirty="0" smtClean="0"/>
              <a:t>Primary question: What factors influence the implementation of evidence-based cancer prevention and control practices in FQHCs?</a:t>
            </a:r>
          </a:p>
          <a:p>
            <a:endParaRPr lang="en-US" dirty="0"/>
          </a:p>
          <a:p>
            <a:pPr marL="0" indent="0">
              <a:buNone/>
            </a:pPr>
            <a:endParaRPr lang="en-US" dirty="0" smtClean="0"/>
          </a:p>
          <a:p>
            <a:r>
              <a:rPr lang="en-US" dirty="0" smtClean="0"/>
              <a:t>Secondary question: How useful is the CFIR in assisting the analysis and interpretation of qualitative empirical data on implementation?</a:t>
            </a:r>
            <a:endParaRPr lang="en-US" dirty="0"/>
          </a:p>
        </p:txBody>
      </p:sp>
    </p:spTree>
    <p:extLst>
      <p:ext uri="{BB962C8B-B14F-4D97-AF65-F5344CB8AC3E}">
        <p14:creationId xmlns:p14="http://schemas.microsoft.com/office/powerpoint/2010/main" val="38863582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399" y="304800"/>
            <a:ext cx="7787811" cy="990600"/>
          </a:xfrm>
        </p:spPr>
        <p:txBody>
          <a:bodyPr/>
          <a:lstStyle/>
          <a:p>
            <a:r>
              <a:rPr lang="en-US" dirty="0" smtClean="0"/>
              <a:t>Methods</a:t>
            </a:r>
            <a:endParaRPr lang="en-US" strike="sngStrike" dirty="0"/>
          </a:p>
        </p:txBody>
      </p:sp>
      <p:sp>
        <p:nvSpPr>
          <p:cNvPr id="4" name="Text Placeholder 2"/>
          <p:cNvSpPr>
            <a:spLocks noGrp="1"/>
          </p:cNvSpPr>
          <p:nvPr>
            <p:ph idx="1"/>
          </p:nvPr>
        </p:nvSpPr>
        <p:spPr/>
        <p:txBody>
          <a:bodyPr>
            <a:normAutofit/>
          </a:bodyPr>
          <a:lstStyle/>
          <a:p>
            <a:pPr marL="0" indent="0">
              <a:lnSpc>
                <a:spcPct val="100000"/>
              </a:lnSpc>
              <a:buNone/>
            </a:pPr>
            <a:r>
              <a:rPr lang="en-US" dirty="0" smtClean="0"/>
              <a:t>Used qualitative inquiry approaches (in-depth personal interviews and focus groups) to understand factors influencing the implementation of evidence-based cancer prevention and control programs and practices in FQHCs.</a:t>
            </a:r>
            <a:endParaRPr lang="en-US" dirty="0"/>
          </a:p>
        </p:txBody>
      </p:sp>
      <p:pic>
        <p:nvPicPr>
          <p:cNvPr id="5" name="Picture 3" descr="C:\Users\sliang1\Pictures\interview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9293" y="4459841"/>
            <a:ext cx="3471893" cy="15649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sliang1\Pictures\focus group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91836" y="3964112"/>
            <a:ext cx="2848466"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8816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Instruments  </a:t>
            </a:r>
            <a:endParaRPr lang="en-US" dirty="0"/>
          </a:p>
        </p:txBody>
      </p:sp>
      <p:sp>
        <p:nvSpPr>
          <p:cNvPr id="3" name="Content Placeholder 2"/>
          <p:cNvSpPr>
            <a:spLocks noGrp="1"/>
          </p:cNvSpPr>
          <p:nvPr>
            <p:ph idx="1"/>
          </p:nvPr>
        </p:nvSpPr>
        <p:spPr>
          <a:xfrm>
            <a:off x="484094" y="1607115"/>
            <a:ext cx="8175812" cy="4343400"/>
          </a:xfrm>
        </p:spPr>
        <p:txBody>
          <a:bodyPr/>
          <a:lstStyle/>
          <a:p>
            <a:pPr marL="457200" indent="-457200">
              <a:lnSpc>
                <a:spcPct val="100000"/>
              </a:lnSpc>
              <a:spcAft>
                <a:spcPts val="1200"/>
              </a:spcAft>
              <a:buFont typeface="Arial" pitchFamily="34" charset="0"/>
              <a:buChar char="•"/>
            </a:pPr>
            <a:r>
              <a:rPr lang="en-US" sz="2000" dirty="0" smtClean="0"/>
              <a:t>Focus group and in-depth interview guides were developed broadly informed by the </a:t>
            </a:r>
            <a:r>
              <a:rPr lang="en-US" sz="2000" b="1" dirty="0" smtClean="0"/>
              <a:t>Consolidated Framework for Implementation Research (CFIR)</a:t>
            </a:r>
          </a:p>
          <a:p>
            <a:pPr marL="457200" indent="-457200">
              <a:lnSpc>
                <a:spcPct val="100000"/>
              </a:lnSpc>
              <a:spcAft>
                <a:spcPts val="1200"/>
              </a:spcAft>
              <a:buFont typeface="Arial" pitchFamily="34" charset="0"/>
              <a:buChar char="•"/>
            </a:pPr>
            <a:r>
              <a:rPr lang="en-US" sz="2000" dirty="0" smtClean="0"/>
              <a:t>A </a:t>
            </a:r>
            <a:r>
              <a:rPr lang="en-US" sz="2000" dirty="0"/>
              <a:t>modified </a:t>
            </a:r>
            <a:r>
              <a:rPr lang="en-US" sz="2000" b="1" dirty="0"/>
              <a:t>Appreciative Inquiry (AI) approach</a:t>
            </a:r>
            <a:r>
              <a:rPr lang="en-US" sz="2000" dirty="0"/>
              <a:t> was used to guide the </a:t>
            </a:r>
            <a:r>
              <a:rPr lang="en-US" sz="2000" dirty="0" smtClean="0"/>
              <a:t>discussions</a:t>
            </a:r>
          </a:p>
          <a:p>
            <a:pPr marL="457200" indent="-457200">
              <a:lnSpc>
                <a:spcPct val="100000"/>
              </a:lnSpc>
              <a:spcAft>
                <a:spcPts val="1200"/>
              </a:spcAft>
              <a:buFont typeface="Arial" pitchFamily="34" charset="0"/>
              <a:buChar char="•"/>
            </a:pPr>
            <a:r>
              <a:rPr lang="en-US" sz="2000" b="1" dirty="0" smtClean="0"/>
              <a:t>Open-ended questions </a:t>
            </a:r>
            <a:r>
              <a:rPr lang="en-US" sz="2000" dirty="0" smtClean="0"/>
              <a:t>and prompts about successful practice changes were included as well as </a:t>
            </a:r>
            <a:r>
              <a:rPr lang="en-US" sz="2000" b="1" dirty="0" smtClean="0"/>
              <a:t>questions that tap into</a:t>
            </a:r>
            <a:r>
              <a:rPr lang="en-US" sz="2000" dirty="0" smtClean="0"/>
              <a:t> </a:t>
            </a:r>
            <a:r>
              <a:rPr lang="en-US" sz="2000" b="1" dirty="0" smtClean="0"/>
              <a:t>a specific evidence-based cancer control practices </a:t>
            </a:r>
            <a:r>
              <a:rPr lang="en-US" sz="2000" dirty="0" smtClean="0"/>
              <a:t>(including tobacco cessation)</a:t>
            </a:r>
          </a:p>
          <a:p>
            <a:pPr marL="457200" indent="-457200">
              <a:lnSpc>
                <a:spcPct val="100000"/>
              </a:lnSpc>
              <a:spcAft>
                <a:spcPts val="1200"/>
              </a:spcAft>
              <a:buFont typeface="Arial" pitchFamily="34" charset="0"/>
              <a:buChar char="•"/>
            </a:pPr>
            <a:r>
              <a:rPr lang="en-US" sz="2000" dirty="0" smtClean="0"/>
              <a:t>A </a:t>
            </a:r>
            <a:r>
              <a:rPr lang="en-US" sz="2000" dirty="0"/>
              <a:t>brief survey </a:t>
            </a:r>
            <a:r>
              <a:rPr lang="en-US" sz="2000" dirty="0" smtClean="0"/>
              <a:t>asking about FQHC size</a:t>
            </a:r>
            <a:r>
              <a:rPr lang="en-US" sz="2000" dirty="0"/>
              <a:t>, patient </a:t>
            </a:r>
            <a:r>
              <a:rPr lang="en-US" sz="2000" dirty="0" smtClean="0"/>
              <a:t>population, EHR  </a:t>
            </a:r>
            <a:r>
              <a:rPr lang="en-US" sz="2000" dirty="0"/>
              <a:t>integration </a:t>
            </a:r>
            <a:r>
              <a:rPr lang="en-US" sz="2000" dirty="0" smtClean="0"/>
              <a:t>and participation in </a:t>
            </a:r>
            <a:r>
              <a:rPr lang="en-US" sz="2000" dirty="0"/>
              <a:t>the </a:t>
            </a:r>
            <a:r>
              <a:rPr lang="en-US" sz="2000" dirty="0" smtClean="0"/>
              <a:t>Health Disparity </a:t>
            </a:r>
            <a:r>
              <a:rPr lang="en-US" sz="2000" dirty="0"/>
              <a:t> Collaboratives </a:t>
            </a:r>
            <a:r>
              <a:rPr lang="en-US" sz="2000" dirty="0" smtClean="0"/>
              <a:t>was administered. </a:t>
            </a:r>
            <a:endParaRPr lang="en-US" sz="2000" dirty="0"/>
          </a:p>
          <a:p>
            <a:endParaRPr lang="en-US" sz="2000" dirty="0"/>
          </a:p>
        </p:txBody>
      </p:sp>
    </p:spTree>
    <p:extLst>
      <p:ext uri="{BB962C8B-B14F-4D97-AF65-F5344CB8AC3E}">
        <p14:creationId xmlns:p14="http://schemas.microsoft.com/office/powerpoint/2010/main" val="35491312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Focus Group Guide </a:t>
            </a:r>
            <a:r>
              <a:rPr lang="en-US" dirty="0" smtClean="0"/>
              <a:t>Overview</a:t>
            </a:r>
            <a:endParaRPr lang="en-US" dirty="0"/>
          </a:p>
        </p:txBody>
      </p:sp>
      <p:sp>
        <p:nvSpPr>
          <p:cNvPr id="3" name="Content Placeholder 2"/>
          <p:cNvSpPr>
            <a:spLocks noGrp="1"/>
          </p:cNvSpPr>
          <p:nvPr>
            <p:ph idx="1"/>
          </p:nvPr>
        </p:nvSpPr>
        <p:spPr>
          <a:xfrm>
            <a:off x="914400" y="1520328"/>
            <a:ext cx="7467600" cy="4499472"/>
          </a:xfrm>
        </p:spPr>
        <p:txBody>
          <a:bodyPr/>
          <a:lstStyle/>
          <a:p>
            <a:pPr marL="0" indent="0">
              <a:lnSpc>
                <a:spcPct val="100000"/>
              </a:lnSpc>
              <a:spcAft>
                <a:spcPts val="1200"/>
              </a:spcAft>
              <a:buNone/>
            </a:pPr>
            <a:r>
              <a:rPr lang="en-US" dirty="0"/>
              <a:t>Part I: </a:t>
            </a:r>
            <a:r>
              <a:rPr lang="en-US" dirty="0" smtClean="0"/>
              <a:t>Example </a:t>
            </a:r>
            <a:r>
              <a:rPr lang="en-US" dirty="0"/>
              <a:t>of successful practice changes </a:t>
            </a:r>
          </a:p>
          <a:p>
            <a:pPr marL="0" indent="0">
              <a:lnSpc>
                <a:spcPct val="100000"/>
              </a:lnSpc>
              <a:spcAft>
                <a:spcPts val="1200"/>
              </a:spcAft>
              <a:buNone/>
            </a:pPr>
            <a:r>
              <a:rPr lang="en-US" dirty="0"/>
              <a:t>Part II: Explore evidence-based cancer prevention and control strategy (Tobacco Cessation: Ask-Advise-Refer)</a:t>
            </a:r>
          </a:p>
          <a:p>
            <a:pPr marL="0" indent="0">
              <a:lnSpc>
                <a:spcPct val="100000"/>
              </a:lnSpc>
              <a:spcAft>
                <a:spcPts val="1200"/>
              </a:spcAft>
              <a:buNone/>
            </a:pPr>
            <a:r>
              <a:rPr lang="en-US" dirty="0"/>
              <a:t>Part III: Inner setting—organizational characteristics and </a:t>
            </a:r>
            <a:r>
              <a:rPr lang="en-US" dirty="0" smtClean="0"/>
              <a:t>implementation climate and readiness </a:t>
            </a:r>
            <a:r>
              <a:rPr lang="en-US" dirty="0"/>
              <a:t>for implementation</a:t>
            </a:r>
          </a:p>
          <a:p>
            <a:pPr marL="0" indent="0">
              <a:lnSpc>
                <a:spcPct val="100000"/>
              </a:lnSpc>
              <a:spcAft>
                <a:spcPts val="1200"/>
              </a:spcAft>
              <a:buNone/>
            </a:pPr>
            <a:r>
              <a:rPr lang="en-US" dirty="0"/>
              <a:t>Part IV: Other domains of CFIR—intervention characteristics and outer settings</a:t>
            </a:r>
          </a:p>
          <a:p>
            <a:endParaRPr lang="en-US" dirty="0"/>
          </a:p>
        </p:txBody>
      </p:sp>
    </p:spTree>
    <p:extLst>
      <p:ext uri="{BB962C8B-B14F-4D97-AF65-F5344CB8AC3E}">
        <p14:creationId xmlns:p14="http://schemas.microsoft.com/office/powerpoint/2010/main" val="11544343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399" y="304800"/>
            <a:ext cx="7788925" cy="990600"/>
          </a:xfrm>
        </p:spPr>
        <p:txBody>
          <a:bodyPr/>
          <a:lstStyle/>
          <a:p>
            <a:r>
              <a:rPr lang="en-US" dirty="0" smtClean="0"/>
              <a:t>Sampling </a:t>
            </a:r>
            <a:r>
              <a:rPr lang="en-US" dirty="0"/>
              <a:t>&amp; </a:t>
            </a:r>
            <a:r>
              <a:rPr lang="en-US" dirty="0" smtClean="0"/>
              <a:t>Recruitment</a:t>
            </a:r>
            <a:endParaRPr lang="en-US" dirty="0"/>
          </a:p>
        </p:txBody>
      </p:sp>
      <p:sp>
        <p:nvSpPr>
          <p:cNvPr id="3" name="Content Placeholder 2"/>
          <p:cNvSpPr>
            <a:spLocks noGrp="1"/>
          </p:cNvSpPr>
          <p:nvPr>
            <p:ph idx="1"/>
          </p:nvPr>
        </p:nvSpPr>
        <p:spPr>
          <a:xfrm>
            <a:off x="297455" y="1434662"/>
            <a:ext cx="8703326" cy="4585138"/>
          </a:xfrm>
        </p:spPr>
        <p:txBody>
          <a:bodyPr/>
          <a:lstStyle/>
          <a:p>
            <a:pPr marL="457200" indent="-457200">
              <a:lnSpc>
                <a:spcPct val="100000"/>
              </a:lnSpc>
              <a:spcAft>
                <a:spcPts val="1200"/>
              </a:spcAft>
              <a:buFont typeface="Arial" pitchFamily="34" charset="0"/>
              <a:buChar char="•"/>
            </a:pPr>
            <a:r>
              <a:rPr lang="en-US" dirty="0" smtClean="0"/>
              <a:t>Sample: </a:t>
            </a:r>
            <a:r>
              <a:rPr lang="en-US" dirty="0"/>
              <a:t>CEOs, CMOs (or Medical Directors), COOs (or Operation Managers), </a:t>
            </a:r>
            <a:r>
              <a:rPr lang="en-US" dirty="0" smtClean="0"/>
              <a:t>Quality Improvement managers, frontline </a:t>
            </a:r>
            <a:r>
              <a:rPr lang="en-US" dirty="0"/>
              <a:t>project managers, etc. of </a:t>
            </a:r>
            <a:r>
              <a:rPr lang="en-US" dirty="0" smtClean="0"/>
              <a:t>FQHCs</a:t>
            </a:r>
          </a:p>
          <a:p>
            <a:pPr marL="457200" indent="-457200">
              <a:lnSpc>
                <a:spcPct val="100000"/>
              </a:lnSpc>
              <a:buFont typeface="Arial" pitchFamily="34" charset="0"/>
              <a:buChar char="•"/>
            </a:pPr>
            <a:r>
              <a:rPr lang="en-US" dirty="0" smtClean="0"/>
              <a:t>Recruited </a:t>
            </a:r>
            <a:r>
              <a:rPr lang="en-US" dirty="0"/>
              <a:t>through partnerships </a:t>
            </a:r>
            <a:r>
              <a:rPr lang="en-US" dirty="0" smtClean="0"/>
              <a:t>with:</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764" y="4872239"/>
            <a:ext cx="2398526" cy="97140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7767" y="4966144"/>
            <a:ext cx="3238500" cy="69532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9373" y="3441188"/>
            <a:ext cx="2932812" cy="1047991"/>
          </a:xfrm>
          <a:prstGeom prst="rect">
            <a:avLst/>
          </a:prstGeom>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1247" y="4770288"/>
            <a:ext cx="2809875" cy="117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http://www.nachc.com/site-images/nachc-logo.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5508" y="3441188"/>
            <a:ext cx="3899497" cy="1047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0493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Collection</a:t>
            </a:r>
            <a:endParaRPr lang="en-US" dirty="0"/>
          </a:p>
        </p:txBody>
      </p:sp>
      <p:sp>
        <p:nvSpPr>
          <p:cNvPr id="3" name="Content Placeholder 2"/>
          <p:cNvSpPr>
            <a:spLocks noGrp="1"/>
          </p:cNvSpPr>
          <p:nvPr>
            <p:ph idx="1"/>
          </p:nvPr>
        </p:nvSpPr>
        <p:spPr>
          <a:xfrm>
            <a:off x="473725" y="1676400"/>
            <a:ext cx="8405870" cy="4343400"/>
          </a:xfrm>
        </p:spPr>
        <p:txBody>
          <a:bodyPr/>
          <a:lstStyle/>
          <a:p>
            <a:pPr marL="457200" lvl="0" indent="-457200">
              <a:lnSpc>
                <a:spcPct val="100000"/>
              </a:lnSpc>
              <a:buFont typeface="Arial" pitchFamily="34" charset="0"/>
              <a:buChar char="•"/>
            </a:pPr>
            <a:r>
              <a:rPr lang="en-US" dirty="0" smtClean="0"/>
              <a:t>Conducted focus groups and interviews at:</a:t>
            </a:r>
          </a:p>
          <a:p>
            <a:pPr marL="857250" lvl="1" indent="-457200">
              <a:buFont typeface="Courier New" pitchFamily="49" charset="0"/>
              <a:buChar char="o"/>
            </a:pPr>
            <a:r>
              <a:rPr lang="en-US" sz="2000" dirty="0" smtClean="0"/>
              <a:t>National </a:t>
            </a:r>
            <a:r>
              <a:rPr lang="en-US" sz="2000" dirty="0"/>
              <a:t>conferences attended by FQHC leaders and </a:t>
            </a:r>
            <a:r>
              <a:rPr lang="en-US" sz="2000" dirty="0" smtClean="0"/>
              <a:t>staffs in San Diego, California; Albuquerque, New Mexico; and Washington, D.C.</a:t>
            </a:r>
            <a:endParaRPr lang="en-US" sz="2000" dirty="0"/>
          </a:p>
          <a:p>
            <a:pPr marL="857250" lvl="1" indent="-457200">
              <a:buFont typeface="Courier New" pitchFamily="49" charset="0"/>
              <a:buChar char="o"/>
            </a:pPr>
            <a:r>
              <a:rPr lang="en-US" sz="2000" dirty="0"/>
              <a:t>Regional Primary Care </a:t>
            </a:r>
            <a:r>
              <a:rPr lang="en-US" sz="2000" dirty="0" smtClean="0"/>
              <a:t>Association (PCA) </a:t>
            </a:r>
            <a:r>
              <a:rPr lang="en-US" sz="2000" dirty="0"/>
              <a:t>meetings in </a:t>
            </a:r>
            <a:r>
              <a:rPr lang="en-US" sz="2000" dirty="0" smtClean="0"/>
              <a:t>Denver, Colorado; Columbia, South </a:t>
            </a:r>
            <a:r>
              <a:rPr lang="en-US" sz="2000" dirty="0"/>
              <a:t>Carolina; and </a:t>
            </a:r>
            <a:r>
              <a:rPr lang="en-US" sz="2000" dirty="0" smtClean="0"/>
              <a:t>Pine Mountain, Georgia</a:t>
            </a:r>
            <a:r>
              <a:rPr lang="en-US" sz="2000" dirty="0"/>
              <a:t>. </a:t>
            </a:r>
            <a:endParaRPr lang="en-US" sz="2000" dirty="0" smtClean="0"/>
          </a:p>
          <a:p>
            <a:pPr marL="457200" lvl="0" indent="-457200">
              <a:buFont typeface="Arial" pitchFamily="34" charset="0"/>
              <a:buChar char="•"/>
            </a:pPr>
            <a:r>
              <a:rPr lang="en-US" dirty="0" smtClean="0"/>
              <a:t>Five </a:t>
            </a:r>
            <a:r>
              <a:rPr lang="en-US" dirty="0"/>
              <a:t>focus groups and 21 in-depth personal interviews; all were digitally </a:t>
            </a:r>
            <a:r>
              <a:rPr lang="en-US" dirty="0" smtClean="0"/>
              <a:t>recorded </a:t>
            </a:r>
          </a:p>
          <a:p>
            <a:pPr marL="457200" lvl="0" indent="-457200">
              <a:buFont typeface="Arial" pitchFamily="34" charset="0"/>
              <a:buChar char="•"/>
            </a:pPr>
            <a:r>
              <a:rPr lang="en-US" dirty="0" smtClean="0"/>
              <a:t>Data collection period: August</a:t>
            </a:r>
            <a:r>
              <a:rPr lang="en-US" dirty="0"/>
              <a:t>, 2011—April, 2012 </a:t>
            </a:r>
          </a:p>
          <a:p>
            <a:pPr marL="457200" lvl="0" indent="-457200">
              <a:lnSpc>
                <a:spcPct val="100000"/>
              </a:lnSpc>
              <a:buFont typeface="Arial" pitchFamily="34" charset="0"/>
              <a:buChar char="•"/>
            </a:pPr>
            <a:endParaRPr lang="en-US" sz="2800" dirty="0"/>
          </a:p>
          <a:p>
            <a:endParaRPr lang="en-US" dirty="0"/>
          </a:p>
        </p:txBody>
      </p:sp>
    </p:spTree>
    <p:extLst>
      <p:ext uri="{BB962C8B-B14F-4D97-AF65-F5344CB8AC3E}">
        <p14:creationId xmlns:p14="http://schemas.microsoft.com/office/powerpoint/2010/main" val="7954394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b="1" dirty="0" smtClean="0"/>
              <a:t>Data Analysis</a:t>
            </a:r>
            <a:endParaRPr lang="en-US" b="1" dirty="0"/>
          </a:p>
        </p:txBody>
      </p:sp>
    </p:spTree>
    <p:extLst>
      <p:ext uri="{BB962C8B-B14F-4D97-AF65-F5344CB8AC3E}">
        <p14:creationId xmlns:p14="http://schemas.microsoft.com/office/powerpoint/2010/main" val="4779993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59" y="304800"/>
            <a:ext cx="8041341" cy="990600"/>
          </a:xfrm>
        </p:spPr>
        <p:txBody>
          <a:bodyPr/>
          <a:lstStyle/>
          <a:p>
            <a:r>
              <a:rPr lang="en-US" dirty="0"/>
              <a:t>Grounded </a:t>
            </a:r>
            <a:r>
              <a:rPr lang="en-US" dirty="0" smtClean="0"/>
              <a:t>Thematic Analytic Strategy</a:t>
            </a:r>
            <a:endParaRPr lang="en-US" dirty="0"/>
          </a:p>
        </p:txBody>
      </p:sp>
      <p:graphicFrame>
        <p:nvGraphicFramePr>
          <p:cNvPr id="4" name="Diagram 3"/>
          <p:cNvGraphicFramePr/>
          <p:nvPr>
            <p:extLst>
              <p:ext uri="{D42A27DB-BD31-4B8C-83A1-F6EECF244321}">
                <p14:modId xmlns:p14="http://schemas.microsoft.com/office/powerpoint/2010/main" val="2081282860"/>
              </p:ext>
            </p:extLst>
          </p:nvPr>
        </p:nvGraphicFramePr>
        <p:xfrm>
          <a:off x="490171" y="1488141"/>
          <a:ext cx="8169735" cy="4769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9486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399" y="304800"/>
            <a:ext cx="7832993" cy="990600"/>
          </a:xfrm>
        </p:spPr>
        <p:txBody>
          <a:bodyPr/>
          <a:lstStyle/>
          <a:p>
            <a:r>
              <a:rPr lang="en-US" dirty="0" smtClean="0"/>
              <a:t>Phase 1: CFIR-based Coding</a:t>
            </a:r>
            <a:endParaRPr lang="en-US" strike="sngStrike" dirty="0"/>
          </a:p>
        </p:txBody>
      </p:sp>
      <p:sp>
        <p:nvSpPr>
          <p:cNvPr id="3" name="Content Placeholder 2"/>
          <p:cNvSpPr>
            <a:spLocks noGrp="1"/>
          </p:cNvSpPr>
          <p:nvPr>
            <p:ph idx="1"/>
          </p:nvPr>
        </p:nvSpPr>
        <p:spPr>
          <a:xfrm>
            <a:off x="385591" y="1525943"/>
            <a:ext cx="8494004" cy="4565573"/>
          </a:xfrm>
        </p:spPr>
        <p:txBody>
          <a:bodyPr/>
          <a:lstStyle/>
          <a:p>
            <a:pPr marL="231775" indent="-231775">
              <a:lnSpc>
                <a:spcPct val="100000"/>
              </a:lnSpc>
              <a:spcAft>
                <a:spcPts val="1200"/>
              </a:spcAft>
              <a:buFont typeface="Arial" pitchFamily="34" charset="0"/>
              <a:buChar char="•"/>
            </a:pPr>
            <a:r>
              <a:rPr lang="en-US" dirty="0" smtClean="0"/>
              <a:t>A </a:t>
            </a:r>
            <a:r>
              <a:rPr lang="en-US" dirty="0"/>
              <a:t>list of pre- existing codes was developed based on the </a:t>
            </a:r>
            <a:r>
              <a:rPr lang="en-US" dirty="0" smtClean="0"/>
              <a:t>CFIR domains and constructs </a:t>
            </a:r>
          </a:p>
          <a:p>
            <a:pPr marL="231775" indent="-231775">
              <a:lnSpc>
                <a:spcPct val="100000"/>
              </a:lnSpc>
              <a:spcAft>
                <a:spcPts val="1200"/>
              </a:spcAft>
              <a:buFont typeface="Arial" pitchFamily="34" charset="0"/>
              <a:buChar char="•"/>
            </a:pPr>
            <a:r>
              <a:rPr lang="en-US" dirty="0" smtClean="0"/>
              <a:t>Each </a:t>
            </a:r>
            <a:r>
              <a:rPr lang="en-US" dirty="0"/>
              <a:t>transcript is </a:t>
            </a:r>
            <a:r>
              <a:rPr lang="en-US" dirty="0" smtClean="0"/>
              <a:t>coded </a:t>
            </a:r>
            <a:r>
              <a:rPr lang="en-US" dirty="0"/>
              <a:t>by a research team member using pre-existing codes </a:t>
            </a:r>
            <a:r>
              <a:rPr lang="en-US" dirty="0" smtClean="0"/>
              <a:t>and </a:t>
            </a:r>
            <a:r>
              <a:rPr lang="en-US" dirty="0"/>
              <a:t>reviewed by </a:t>
            </a:r>
            <a:r>
              <a:rPr lang="en-US" dirty="0" smtClean="0"/>
              <a:t>another, followed by group reviews</a:t>
            </a:r>
          </a:p>
          <a:p>
            <a:pPr marL="231775" indent="-231775">
              <a:lnSpc>
                <a:spcPct val="100000"/>
              </a:lnSpc>
              <a:spcAft>
                <a:spcPts val="1200"/>
              </a:spcAft>
              <a:buFont typeface="Arial" pitchFamily="34" charset="0"/>
              <a:buChar char="•"/>
            </a:pPr>
            <a:r>
              <a:rPr lang="en-US" dirty="0" smtClean="0"/>
              <a:t>Additional codes were added as needed for responses that do not fit with the CFIR </a:t>
            </a:r>
          </a:p>
          <a:p>
            <a:pPr marL="0" indent="0">
              <a:buNone/>
            </a:pPr>
            <a:endParaRPr lang="en-US" dirty="0"/>
          </a:p>
        </p:txBody>
      </p:sp>
    </p:spTree>
    <p:extLst>
      <p:ext uri="{BB962C8B-B14F-4D97-AF65-F5344CB8AC3E}">
        <p14:creationId xmlns:p14="http://schemas.microsoft.com/office/powerpoint/2010/main" val="40105427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Phase 1 (cont.): Frequency  Distribution</a:t>
            </a:r>
            <a:endParaRPr lang="en-US" dirty="0"/>
          </a:p>
        </p:txBody>
      </p:sp>
      <p:sp>
        <p:nvSpPr>
          <p:cNvPr id="3" name="Content Placeholder 2"/>
          <p:cNvSpPr>
            <a:spLocks noGrp="1"/>
          </p:cNvSpPr>
          <p:nvPr>
            <p:ph idx="1"/>
          </p:nvPr>
        </p:nvSpPr>
        <p:spPr/>
        <p:txBody>
          <a:bodyPr/>
          <a:lstStyle/>
          <a:p>
            <a:pPr marL="231775" indent="-231775">
              <a:spcAft>
                <a:spcPts val="1200"/>
              </a:spcAft>
              <a:buFont typeface="Arial" pitchFamily="34" charset="0"/>
              <a:buChar char="•"/>
            </a:pPr>
            <a:r>
              <a:rPr lang="en-US" dirty="0" smtClean="0"/>
              <a:t>Frequencies </a:t>
            </a:r>
            <a:r>
              <a:rPr lang="en-US" dirty="0"/>
              <a:t>of coded </a:t>
            </a:r>
            <a:r>
              <a:rPr lang="en-US" dirty="0" smtClean="0"/>
              <a:t>quotations </a:t>
            </a:r>
            <a:r>
              <a:rPr lang="en-US" dirty="0"/>
              <a:t>among each CFIR domain </a:t>
            </a:r>
            <a:r>
              <a:rPr lang="en-US" dirty="0" smtClean="0"/>
              <a:t>and subdomains were </a:t>
            </a:r>
            <a:r>
              <a:rPr lang="en-US" dirty="0"/>
              <a:t>calculated and </a:t>
            </a:r>
            <a:r>
              <a:rPr lang="en-US" dirty="0" smtClean="0"/>
              <a:t>organized by the three </a:t>
            </a:r>
            <a:r>
              <a:rPr lang="en-US" dirty="0"/>
              <a:t>groups of </a:t>
            </a:r>
            <a:r>
              <a:rPr lang="en-US" dirty="0" smtClean="0"/>
              <a:t>respondents:</a:t>
            </a:r>
          </a:p>
          <a:p>
            <a:pPr marL="631825" lvl="1" indent="-231775">
              <a:spcAft>
                <a:spcPts val="1200"/>
              </a:spcAft>
              <a:buFont typeface="Arial" pitchFamily="34" charset="0"/>
              <a:buChar char="•"/>
            </a:pPr>
            <a:r>
              <a:rPr lang="en-US" dirty="0" smtClean="0"/>
              <a:t>CEOs or COOs (executives)</a:t>
            </a:r>
          </a:p>
          <a:p>
            <a:pPr marL="631825" lvl="1" indent="-231775">
              <a:spcAft>
                <a:spcPts val="1200"/>
              </a:spcAft>
              <a:buFont typeface="Arial" pitchFamily="34" charset="0"/>
              <a:buChar char="•"/>
            </a:pPr>
            <a:r>
              <a:rPr lang="en-US" dirty="0" smtClean="0"/>
              <a:t>CMOs or Medical Directors (medical managers)</a:t>
            </a:r>
          </a:p>
          <a:p>
            <a:pPr marL="631825" lvl="1" indent="-231775">
              <a:spcAft>
                <a:spcPts val="1200"/>
              </a:spcAft>
              <a:buFont typeface="Arial" pitchFamily="34" charset="0"/>
              <a:buChar char="•"/>
            </a:pPr>
            <a:r>
              <a:rPr lang="en-US" dirty="0" smtClean="0"/>
              <a:t>All others (other staff)</a:t>
            </a:r>
          </a:p>
          <a:p>
            <a:pPr marL="400050" lvl="1" indent="0">
              <a:spcAft>
                <a:spcPts val="1200"/>
              </a:spcAft>
              <a:buNone/>
            </a:pPr>
            <a:endParaRPr lang="en-US" dirty="0"/>
          </a:p>
          <a:p>
            <a:pPr marL="231775" indent="-231775">
              <a:spcAft>
                <a:spcPts val="1200"/>
              </a:spcAft>
              <a:buFont typeface="Arial" pitchFamily="34" charset="0"/>
              <a:buChar char="•"/>
            </a:pPr>
            <a:endParaRPr lang="en-US" dirty="0"/>
          </a:p>
        </p:txBody>
      </p:sp>
    </p:spTree>
    <p:extLst>
      <p:ext uri="{BB962C8B-B14F-4D97-AF65-F5344CB8AC3E}">
        <p14:creationId xmlns:p14="http://schemas.microsoft.com/office/powerpoint/2010/main" val="18857907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Phase 2: Data-driven Coding</a:t>
            </a:r>
            <a:endParaRPr lang="en-US" dirty="0"/>
          </a:p>
        </p:txBody>
      </p:sp>
      <p:sp>
        <p:nvSpPr>
          <p:cNvPr id="3" name="Content Placeholder 2"/>
          <p:cNvSpPr>
            <a:spLocks noGrp="1"/>
          </p:cNvSpPr>
          <p:nvPr>
            <p:ph idx="1"/>
          </p:nvPr>
        </p:nvSpPr>
        <p:spPr>
          <a:xfrm>
            <a:off x="340963" y="1580827"/>
            <a:ext cx="8041038" cy="4438973"/>
          </a:xfrm>
        </p:spPr>
        <p:txBody>
          <a:bodyPr/>
          <a:lstStyle/>
          <a:p>
            <a:r>
              <a:rPr lang="en-US" dirty="0" smtClean="0"/>
              <a:t>Phase 2 has three separate but inter-related activities that proceed in an iterative fashion</a:t>
            </a:r>
          </a:p>
          <a:p>
            <a:pPr lvl="1">
              <a:spcBef>
                <a:spcPts val="600"/>
              </a:spcBef>
              <a:buFont typeface="Wingdings" pitchFamily="2" charset="2"/>
              <a:buChar char="v"/>
            </a:pPr>
            <a:r>
              <a:rPr lang="en-US" sz="2200" dirty="0" smtClean="0"/>
              <a:t>Identify barriers and facilitators to implementation that most accurately reflect the experience of the respondents (i.e. data-driven)  without regard to the meaning and content of the CFIR </a:t>
            </a:r>
          </a:p>
          <a:p>
            <a:pPr lvl="1">
              <a:spcBef>
                <a:spcPts val="600"/>
              </a:spcBef>
              <a:buFont typeface="Wingdings" pitchFamily="2" charset="2"/>
              <a:buChar char="v"/>
            </a:pPr>
            <a:r>
              <a:rPr lang="en-US" sz="2200" dirty="0"/>
              <a:t>Naming barriers and facilitators at </a:t>
            </a:r>
            <a:r>
              <a:rPr lang="en-US" sz="2200" dirty="0" smtClean="0"/>
              <a:t>second </a:t>
            </a:r>
            <a:r>
              <a:rPr lang="en-US" sz="2200" dirty="0"/>
              <a:t>level of abstraction from the data </a:t>
            </a:r>
            <a:endParaRPr lang="en-US" sz="2200" dirty="0" smtClean="0"/>
          </a:p>
          <a:p>
            <a:pPr lvl="1">
              <a:spcBef>
                <a:spcPts val="600"/>
              </a:spcBef>
              <a:buFont typeface="Wingdings" pitchFamily="2" charset="2"/>
              <a:buChar char="v"/>
            </a:pPr>
            <a:r>
              <a:rPr lang="en-US" sz="2200" dirty="0" smtClean="0"/>
              <a:t>Renaming and merging codes as they emerge</a:t>
            </a:r>
          </a:p>
          <a:p>
            <a:pPr marL="457200" lvl="1" indent="0">
              <a:spcBef>
                <a:spcPts val="600"/>
              </a:spcBef>
              <a:buNone/>
            </a:pPr>
            <a:endParaRPr lang="en-US" sz="2200" dirty="0"/>
          </a:p>
          <a:p>
            <a:pPr>
              <a:buFont typeface="Wingdings" pitchFamily="2" charset="2"/>
              <a:buChar char="v"/>
            </a:pPr>
            <a:endParaRPr lang="en-US" dirty="0"/>
          </a:p>
        </p:txBody>
      </p:sp>
    </p:spTree>
    <p:extLst>
      <p:ext uri="{BB962C8B-B14F-4D97-AF65-F5344CB8AC3E}">
        <p14:creationId xmlns:p14="http://schemas.microsoft.com/office/powerpoint/2010/main" val="33748944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Phase 3: Thematic Analysis </a:t>
            </a:r>
            <a:endParaRPr lang="en-US" dirty="0"/>
          </a:p>
        </p:txBody>
      </p:sp>
      <p:sp>
        <p:nvSpPr>
          <p:cNvPr id="3" name="Content Placeholder 2"/>
          <p:cNvSpPr>
            <a:spLocks noGrp="1"/>
          </p:cNvSpPr>
          <p:nvPr>
            <p:ph idx="1"/>
          </p:nvPr>
        </p:nvSpPr>
        <p:spPr/>
        <p:txBody>
          <a:bodyPr/>
          <a:lstStyle/>
          <a:p>
            <a:pPr marL="342900" lvl="1" indent="-342900">
              <a:buFontTx/>
              <a:buChar char="•"/>
            </a:pPr>
            <a:r>
              <a:rPr lang="en-US" dirty="0"/>
              <a:t>Clustering codes into </a:t>
            </a:r>
            <a:r>
              <a:rPr lang="en-US" dirty="0" smtClean="0"/>
              <a:t>a </a:t>
            </a:r>
            <a:r>
              <a:rPr lang="en-US" dirty="0"/>
              <a:t>t</a:t>
            </a:r>
            <a:r>
              <a:rPr lang="en-US" dirty="0" smtClean="0"/>
              <a:t>wo-dimensional model for initial data reduction</a:t>
            </a:r>
          </a:p>
          <a:p>
            <a:endParaRPr lang="en-US" dirty="0" smtClean="0"/>
          </a:p>
          <a:p>
            <a:r>
              <a:rPr lang="en-US" dirty="0" smtClean="0"/>
              <a:t>Further data reduction and exploration within and between each cell of the matrix</a:t>
            </a:r>
          </a:p>
          <a:p>
            <a:endParaRPr lang="en-US" dirty="0" smtClean="0"/>
          </a:p>
          <a:p>
            <a:pPr marL="0" indent="0">
              <a:buNone/>
            </a:pPr>
            <a:endParaRPr lang="en-US" dirty="0" smtClean="0"/>
          </a:p>
        </p:txBody>
      </p:sp>
    </p:spTree>
    <p:extLst>
      <p:ext uri="{BB962C8B-B14F-4D97-AF65-F5344CB8AC3E}">
        <p14:creationId xmlns:p14="http://schemas.microsoft.com/office/powerpoint/2010/main" val="23020450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Two-dimension Model for Initial Data </a:t>
            </a:r>
            <a:r>
              <a:rPr lang="en-US" dirty="0" smtClean="0"/>
              <a:t>Reduction</a:t>
            </a:r>
            <a:endParaRPr lang="en-US" dirty="0"/>
          </a:p>
        </p:txBody>
      </p:sp>
      <p:sp>
        <p:nvSpPr>
          <p:cNvPr id="3" name="Content Placeholder 2"/>
          <p:cNvSpPr>
            <a:spLocks noGrp="1"/>
          </p:cNvSpPr>
          <p:nvPr>
            <p:ph idx="1"/>
          </p:nvPr>
        </p:nvSpPr>
        <p:spPr>
          <a:xfrm>
            <a:off x="914400" y="1534332"/>
            <a:ext cx="7467600" cy="4485468"/>
          </a:xfrm>
        </p:spPr>
        <p:txBody>
          <a:bodyPr/>
          <a:lstStyle/>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616478807"/>
              </p:ext>
            </p:extLst>
          </p:nvPr>
        </p:nvGraphicFramePr>
        <p:xfrm>
          <a:off x="143436" y="1559859"/>
          <a:ext cx="8799087" cy="4320988"/>
        </p:xfrm>
        <a:graphic>
          <a:graphicData uri="http://schemas.openxmlformats.org/drawingml/2006/table">
            <a:tbl>
              <a:tblPr firstRow="1" bandRow="1">
                <a:tableStyleId>{5C22544A-7EE6-4342-B048-85BDC9FD1C3A}</a:tableStyleId>
              </a:tblPr>
              <a:tblGrid>
                <a:gridCol w="2761130"/>
                <a:gridCol w="1447464"/>
                <a:gridCol w="1438452"/>
                <a:gridCol w="1148200"/>
                <a:gridCol w="2003841"/>
              </a:tblGrid>
              <a:tr h="585012">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1" dirty="0" smtClean="0">
                          <a:solidFill>
                            <a:schemeClr val="tx1">
                              <a:lumMod val="95000"/>
                              <a:lumOff val="5000"/>
                            </a:schemeClr>
                          </a:solidFill>
                        </a:rPr>
                        <a:t>Functional</a:t>
                      </a:r>
                      <a:r>
                        <a:rPr lang="en-US" sz="2400" b="1" baseline="0" dirty="0" smtClean="0">
                          <a:solidFill>
                            <a:schemeClr val="tx1">
                              <a:lumMod val="95000"/>
                              <a:lumOff val="5000"/>
                            </a:schemeClr>
                          </a:solidFill>
                        </a:rPr>
                        <a:t> areas</a:t>
                      </a:r>
                      <a:endParaRPr lang="en-US" sz="2400" b="1" dirty="0" smtClean="0">
                        <a:solidFill>
                          <a:schemeClr val="tx1">
                            <a:lumMod val="95000"/>
                            <a:lumOff val="5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gridSpan="4">
                  <a:txBody>
                    <a:bodyPr/>
                    <a:lstStyle/>
                    <a:p>
                      <a:pPr algn="ctr"/>
                      <a:r>
                        <a:rPr lang="en-US" sz="2200" b="1" dirty="0" smtClean="0">
                          <a:solidFill>
                            <a:schemeClr val="tx1">
                              <a:lumMod val="95000"/>
                              <a:lumOff val="5000"/>
                            </a:schemeClr>
                          </a:solidFill>
                        </a:rPr>
                        <a:t>Actionable</a:t>
                      </a:r>
                      <a:r>
                        <a:rPr lang="en-US" sz="2200" b="1" baseline="0" dirty="0" smtClean="0">
                          <a:solidFill>
                            <a:schemeClr val="tx1">
                              <a:lumMod val="95000"/>
                              <a:lumOff val="5000"/>
                            </a:schemeClr>
                          </a:solidFill>
                        </a:rPr>
                        <a:t> levels within the health centers</a:t>
                      </a:r>
                      <a:endParaRPr lang="en-US" sz="2200" b="1"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50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r h="458832">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US" sz="2000" b="1" dirty="0" smtClean="0"/>
                        <a:t>Individual Level</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hMerge="1">
                  <a:txBody>
                    <a:bodyPr/>
                    <a:lstStyle/>
                    <a:p>
                      <a:endParaRPr lang="en-US" sz="1400" b="1" dirty="0"/>
                    </a:p>
                  </a:txBody>
                  <a:tcPr/>
                </a:tc>
                <a:tc rowSpan="2">
                  <a:txBody>
                    <a:bodyPr/>
                    <a:lstStyle/>
                    <a:p>
                      <a:r>
                        <a:rPr lang="en-US" sz="2000" b="1" dirty="0" smtClean="0"/>
                        <a:t>Group Level</a:t>
                      </a:r>
                      <a:r>
                        <a:rPr lang="en-US" sz="2000" b="1" baseline="0" dirty="0" smtClean="0"/>
                        <a:t> </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rowSpan="2">
                  <a:txBody>
                    <a:bodyPr/>
                    <a:lstStyle/>
                    <a:p>
                      <a:r>
                        <a:rPr lang="en-US" sz="2000" b="1" dirty="0" smtClean="0"/>
                        <a:t>Organizational Level</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r>
              <a:tr h="470574">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dirty="0" smtClean="0"/>
                        <a:t>Patients</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r>
                        <a:rPr lang="en-US" sz="2000" b="1" dirty="0" smtClean="0"/>
                        <a:t>Personnel</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vMerge="1">
                  <a:txBody>
                    <a:bodyPr/>
                    <a:lstStyle/>
                    <a:p>
                      <a:endParaRPr lang="en-US" sz="1400" b="1" dirty="0"/>
                    </a:p>
                  </a:txBody>
                  <a:tcPr/>
                </a:tc>
                <a:tc vMerge="1">
                  <a:txBody>
                    <a:bodyPr/>
                    <a:lstStyle/>
                    <a:p>
                      <a:endParaRPr lang="en-US" sz="1400" b="1" dirty="0"/>
                    </a:p>
                  </a:txBody>
                  <a:tcPr/>
                </a:tc>
              </a:tr>
              <a:tr h="458832">
                <a:tc>
                  <a:txBody>
                    <a:bodyPr/>
                    <a:lstStyle/>
                    <a:p>
                      <a:r>
                        <a:rPr lang="en-US" sz="2000" b="1" dirty="0" smtClean="0"/>
                        <a:t>Role of data</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49082">
                <a:tc>
                  <a:txBody>
                    <a:bodyPr/>
                    <a:lstStyle/>
                    <a:p>
                      <a:r>
                        <a:rPr lang="en-US" sz="2000" b="1" dirty="0" smtClean="0"/>
                        <a:t>Dynamics of change</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592261">
                <a:tc>
                  <a:txBody>
                    <a:bodyPr/>
                    <a:lstStyle/>
                    <a:p>
                      <a:r>
                        <a:rPr lang="en-US" sz="2000" b="1" dirty="0" smtClean="0"/>
                        <a:t>Effective leadership</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1206395">
                <a:tc>
                  <a:txBody>
                    <a:bodyPr/>
                    <a:lstStyle/>
                    <a:p>
                      <a:r>
                        <a:rPr lang="en-US" sz="2000" b="1" dirty="0" smtClean="0"/>
                        <a:t>Management of people and tasks</a:t>
                      </a:r>
                      <a:endParaRPr lang="en-US" sz="20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5837430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826644" cy="990600"/>
          </a:xfrm>
        </p:spPr>
        <p:txBody>
          <a:bodyPr/>
          <a:lstStyle/>
          <a:p>
            <a:r>
              <a:rPr lang="en-US" dirty="0" smtClean="0"/>
              <a:t>Phase 3: Further Data Reduction and Exploration</a:t>
            </a:r>
            <a:endParaRPr lang="en-US" dirty="0"/>
          </a:p>
        </p:txBody>
      </p:sp>
      <p:sp>
        <p:nvSpPr>
          <p:cNvPr id="3" name="Content Placeholder 2"/>
          <p:cNvSpPr>
            <a:spLocks noGrp="1"/>
          </p:cNvSpPr>
          <p:nvPr>
            <p:ph idx="1"/>
          </p:nvPr>
        </p:nvSpPr>
        <p:spPr/>
        <p:txBody>
          <a:bodyPr/>
          <a:lstStyle/>
          <a:p>
            <a:pPr>
              <a:spcBef>
                <a:spcPts val="600"/>
              </a:spcBef>
            </a:pPr>
            <a:r>
              <a:rPr lang="en-US" dirty="0" smtClean="0"/>
              <a:t>Group themes and subthemes into a smaller number of categories</a:t>
            </a:r>
          </a:p>
          <a:p>
            <a:pPr>
              <a:spcBef>
                <a:spcPts val="600"/>
              </a:spcBef>
            </a:pPr>
            <a:r>
              <a:rPr lang="en-US" dirty="0" smtClean="0"/>
              <a:t>Explore possible linkages among themes and subthemes</a:t>
            </a:r>
          </a:p>
          <a:p>
            <a:pPr>
              <a:spcBef>
                <a:spcPts val="600"/>
              </a:spcBef>
            </a:pPr>
            <a:r>
              <a:rPr lang="en-US" dirty="0" smtClean="0"/>
              <a:t>Identify themes/subthemes that are most salient to each respondent group and compare them</a:t>
            </a:r>
          </a:p>
          <a:p>
            <a:pPr>
              <a:spcBef>
                <a:spcPts val="600"/>
              </a:spcBef>
            </a:pPr>
            <a:r>
              <a:rPr lang="en-US" dirty="0" smtClean="0"/>
              <a:t>Compare identified themes (emergent from the data) with CFIR constructs</a:t>
            </a:r>
            <a:endParaRPr lang="en-US" dirty="0"/>
          </a:p>
        </p:txBody>
      </p:sp>
    </p:spTree>
    <p:extLst>
      <p:ext uri="{BB962C8B-B14F-4D97-AF65-F5344CB8AC3E}">
        <p14:creationId xmlns:p14="http://schemas.microsoft.com/office/powerpoint/2010/main" val="21294518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Progress</a:t>
            </a:r>
            <a:endParaRPr lang="en-US" dirty="0"/>
          </a:p>
        </p:txBody>
      </p:sp>
      <p:sp>
        <p:nvSpPr>
          <p:cNvPr id="3" name="Content Placeholder 2"/>
          <p:cNvSpPr>
            <a:spLocks noGrp="1"/>
          </p:cNvSpPr>
          <p:nvPr>
            <p:ph idx="1"/>
          </p:nvPr>
        </p:nvSpPr>
        <p:spPr/>
        <p:txBody>
          <a:bodyPr/>
          <a:lstStyle/>
          <a:p>
            <a:pPr>
              <a:spcBef>
                <a:spcPts val="600"/>
              </a:spcBef>
            </a:pPr>
            <a:r>
              <a:rPr lang="en-US" dirty="0" smtClean="0"/>
              <a:t>We are currently engaged in Phase 3</a:t>
            </a:r>
          </a:p>
          <a:p>
            <a:pPr>
              <a:spcBef>
                <a:spcPts val="600"/>
              </a:spcBef>
            </a:pPr>
            <a:r>
              <a:rPr lang="en-US" dirty="0" smtClean="0"/>
              <a:t>Finished coding  522 quotations (in Inner Setting and Individual Characteristics)</a:t>
            </a:r>
          </a:p>
          <a:p>
            <a:pPr>
              <a:spcBef>
                <a:spcPts val="600"/>
              </a:spcBef>
            </a:pPr>
            <a:r>
              <a:rPr lang="en-US" dirty="0" smtClean="0"/>
              <a:t>Came up with 147 barriers and facilitators</a:t>
            </a:r>
            <a:endParaRPr lang="en-US" dirty="0"/>
          </a:p>
        </p:txBody>
      </p:sp>
    </p:spTree>
    <p:extLst>
      <p:ext uri="{BB962C8B-B14F-4D97-AF65-F5344CB8AC3E}">
        <p14:creationId xmlns:p14="http://schemas.microsoft.com/office/powerpoint/2010/main" val="24474327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b="1" dirty="0" smtClean="0"/>
              <a:t>Preliminary Results</a:t>
            </a:r>
            <a:endParaRPr lang="en-US" b="1" dirty="0"/>
          </a:p>
        </p:txBody>
      </p:sp>
    </p:spTree>
    <p:extLst>
      <p:ext uri="{BB962C8B-B14F-4D97-AF65-F5344CB8AC3E}">
        <p14:creationId xmlns:p14="http://schemas.microsoft.com/office/powerpoint/2010/main" val="11979884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Participants’ Roles</a:t>
            </a:r>
            <a:endParaRPr lang="en-US" dirty="0"/>
          </a:p>
        </p:txBody>
      </p:sp>
      <p:sp>
        <p:nvSpPr>
          <p:cNvPr id="3" name="Content Placeholder 2"/>
          <p:cNvSpPr>
            <a:spLocks noGrp="1"/>
          </p:cNvSpPr>
          <p:nvPr>
            <p:ph idx="1"/>
          </p:nvPr>
        </p:nvSpPr>
        <p:spPr>
          <a:xfrm>
            <a:off x="288492" y="1464133"/>
            <a:ext cx="8538072" cy="4560148"/>
          </a:xfrm>
        </p:spPr>
        <p:txBody>
          <a:bodyPr/>
          <a:lstStyle/>
          <a:p>
            <a:pPr marL="457200" indent="-457200">
              <a:lnSpc>
                <a:spcPct val="100000"/>
              </a:lnSpc>
              <a:buFont typeface="Arial" pitchFamily="34" charset="0"/>
              <a:buChar char="•"/>
            </a:pPr>
            <a:r>
              <a:rPr lang="en-US" dirty="0"/>
              <a:t>59 individuals (29 male &amp; 30 female)</a:t>
            </a:r>
          </a:p>
          <a:p>
            <a:pPr lvl="1">
              <a:lnSpc>
                <a:spcPct val="100000"/>
              </a:lnSpc>
              <a:spcBef>
                <a:spcPts val="600"/>
              </a:spcBef>
              <a:buFont typeface="Wingdings" pitchFamily="2" charset="2"/>
              <a:buChar char="v"/>
            </a:pPr>
            <a:r>
              <a:rPr lang="en-US" sz="2200" dirty="0" smtClean="0"/>
              <a:t>29 </a:t>
            </a:r>
            <a:r>
              <a:rPr lang="en-US" sz="2200" dirty="0"/>
              <a:t>Chief Medical Officers </a:t>
            </a:r>
            <a:r>
              <a:rPr lang="en-US" sz="2200" dirty="0" smtClean="0"/>
              <a:t>(CMO) or </a:t>
            </a:r>
            <a:r>
              <a:rPr lang="en-US" sz="2200" dirty="0"/>
              <a:t>Medical Directors</a:t>
            </a:r>
          </a:p>
          <a:p>
            <a:pPr lvl="1">
              <a:lnSpc>
                <a:spcPct val="100000"/>
              </a:lnSpc>
              <a:spcBef>
                <a:spcPts val="600"/>
              </a:spcBef>
              <a:buFont typeface="Wingdings" pitchFamily="2" charset="2"/>
              <a:buChar char="v"/>
            </a:pPr>
            <a:r>
              <a:rPr lang="en-US" sz="2200" dirty="0"/>
              <a:t>4</a:t>
            </a:r>
            <a:r>
              <a:rPr lang="en-US" sz="2200" dirty="0" smtClean="0"/>
              <a:t> </a:t>
            </a:r>
            <a:r>
              <a:rPr lang="en-US" sz="2200" dirty="0"/>
              <a:t>Chief Executive </a:t>
            </a:r>
            <a:r>
              <a:rPr lang="en-US" sz="2200" dirty="0" smtClean="0"/>
              <a:t>Officers (CEO) &amp; 1 Executive vice president</a:t>
            </a:r>
            <a:endParaRPr lang="en-US" sz="2200" dirty="0"/>
          </a:p>
          <a:p>
            <a:pPr lvl="1">
              <a:lnSpc>
                <a:spcPct val="100000"/>
              </a:lnSpc>
              <a:spcBef>
                <a:spcPts val="600"/>
              </a:spcBef>
              <a:buFont typeface="Wingdings" pitchFamily="2" charset="2"/>
              <a:buChar char="v"/>
            </a:pPr>
            <a:r>
              <a:rPr lang="en-US" sz="2200" dirty="0"/>
              <a:t>9 Chief Operations Officers </a:t>
            </a:r>
            <a:r>
              <a:rPr lang="en-US" sz="2200" dirty="0" smtClean="0"/>
              <a:t>(COO)or </a:t>
            </a:r>
            <a:r>
              <a:rPr lang="en-US" sz="2200" dirty="0"/>
              <a:t>Operations Manager</a:t>
            </a:r>
          </a:p>
          <a:p>
            <a:pPr lvl="1">
              <a:lnSpc>
                <a:spcPct val="100000"/>
              </a:lnSpc>
              <a:spcBef>
                <a:spcPts val="600"/>
              </a:spcBef>
              <a:buFont typeface="Wingdings" pitchFamily="2" charset="2"/>
              <a:buChar char="v"/>
            </a:pPr>
            <a:r>
              <a:rPr lang="en-US" sz="2200" dirty="0" smtClean="0"/>
              <a:t>4 Quality managers (in different titles)</a:t>
            </a:r>
          </a:p>
          <a:p>
            <a:pPr lvl="1">
              <a:lnSpc>
                <a:spcPct val="100000"/>
              </a:lnSpc>
              <a:spcBef>
                <a:spcPts val="600"/>
              </a:spcBef>
              <a:buFont typeface="Wingdings" pitchFamily="2" charset="2"/>
              <a:buChar char="v"/>
            </a:pPr>
            <a:r>
              <a:rPr lang="en-US" sz="2200" dirty="0" smtClean="0"/>
              <a:t>3 Director </a:t>
            </a:r>
            <a:r>
              <a:rPr lang="en-US" sz="2200" dirty="0"/>
              <a:t>of </a:t>
            </a:r>
            <a:r>
              <a:rPr lang="en-US" sz="2200" dirty="0" smtClean="0"/>
              <a:t>nursing</a:t>
            </a:r>
            <a:r>
              <a:rPr lang="en-US" sz="2200" dirty="0"/>
              <a:t> </a:t>
            </a:r>
            <a:r>
              <a:rPr lang="en-US" sz="2200" dirty="0" smtClean="0"/>
              <a:t>and 1 nursing supervisor</a:t>
            </a:r>
          </a:p>
          <a:p>
            <a:pPr lvl="1">
              <a:spcBef>
                <a:spcPts val="600"/>
              </a:spcBef>
              <a:buFont typeface="Wingdings" pitchFamily="2" charset="2"/>
              <a:buChar char="v"/>
            </a:pPr>
            <a:r>
              <a:rPr lang="en-US" sz="2200" dirty="0" smtClean="0"/>
              <a:t>Others include nurse practitioner, physician’s assistants, director </a:t>
            </a:r>
            <a:r>
              <a:rPr lang="en-US" sz="2200" dirty="0"/>
              <a:t>of h</a:t>
            </a:r>
            <a:r>
              <a:rPr lang="en-US" sz="2200" dirty="0" smtClean="0"/>
              <a:t>ealth services</a:t>
            </a:r>
            <a:r>
              <a:rPr lang="en-US" sz="2200" dirty="0"/>
              <a:t>, project managers, </a:t>
            </a:r>
            <a:r>
              <a:rPr lang="en-US" sz="2200" dirty="0" smtClean="0"/>
              <a:t>grant manager </a:t>
            </a:r>
            <a:r>
              <a:rPr lang="en-US" sz="2200" dirty="0"/>
              <a:t>and </a:t>
            </a:r>
            <a:r>
              <a:rPr lang="en-US" sz="2200" dirty="0" smtClean="0"/>
              <a:t>medical </a:t>
            </a:r>
            <a:r>
              <a:rPr lang="en-US" sz="2200" dirty="0"/>
              <a:t>i</a:t>
            </a:r>
            <a:r>
              <a:rPr lang="en-US" sz="2200" dirty="0" smtClean="0"/>
              <a:t>nterpreter</a:t>
            </a:r>
            <a:endParaRPr lang="en-US" sz="2200" dirty="0"/>
          </a:p>
          <a:p>
            <a:endParaRPr lang="en-US" dirty="0"/>
          </a:p>
        </p:txBody>
      </p:sp>
    </p:spTree>
    <p:extLst>
      <p:ext uri="{BB962C8B-B14F-4D97-AF65-F5344CB8AC3E}">
        <p14:creationId xmlns:p14="http://schemas.microsoft.com/office/powerpoint/2010/main" val="29421427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Participants’ Locations</a:t>
            </a:r>
            <a:endParaRPr lang="en-US" dirty="0"/>
          </a:p>
        </p:txBody>
      </p:sp>
      <p:sp>
        <p:nvSpPr>
          <p:cNvPr id="3" name="Content Placeholder 2"/>
          <p:cNvSpPr>
            <a:spLocks noGrp="1"/>
          </p:cNvSpPr>
          <p:nvPr>
            <p:ph idx="1"/>
          </p:nvPr>
        </p:nvSpPr>
        <p:spPr>
          <a:xfrm>
            <a:off x="215900" y="1348353"/>
            <a:ext cx="8928100" cy="4714391"/>
          </a:xfrm>
        </p:spPr>
        <p:txBody>
          <a:bodyPr/>
          <a:lstStyle/>
          <a:p>
            <a:r>
              <a:rPr lang="en-US" sz="2200" dirty="0"/>
              <a:t>Participants represent FQHCs in 14 </a:t>
            </a:r>
            <a:r>
              <a:rPr lang="en-US" sz="2200" dirty="0" smtClean="0"/>
              <a:t>states </a:t>
            </a:r>
            <a:r>
              <a:rPr lang="en-US" sz="2200" dirty="0"/>
              <a:t>and  Washington, D.C.</a:t>
            </a:r>
          </a:p>
          <a:p>
            <a:pPr marL="0" indent="0">
              <a:buNone/>
            </a:pPr>
            <a:r>
              <a:rPr lang="en-US" dirty="0" smtClean="0"/>
              <a:t> </a:t>
            </a:r>
            <a:endParaRPr lang="en-US" dirty="0"/>
          </a:p>
        </p:txBody>
      </p:sp>
      <p:sp>
        <p:nvSpPr>
          <p:cNvPr id="4" name="AutoShape 2" descr="https://mail-attachment.googleusercontent.com/attachment/u/0/?saduie=AG9B_P9mpjByi6WxOIX40aDdqxAa&amp;attid=0.1&amp;disp=emb&amp;view=att&amp;th=13a51fe8676c558c"/>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mail-attachment.googleusercontent.com/attachment/u/0/?saduie=AG9B_P9mpjByi6WxOIX40aDdqxAa&amp;attid=0.1&amp;disp=emb&amp;view=att&amp;th=13a51fe8676c558c"/>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1890793"/>
            <a:ext cx="8121275" cy="415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77054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Coded Quotations </a:t>
            </a:r>
            <a:endParaRPr lang="en-US" dirty="0"/>
          </a:p>
        </p:txBody>
      </p:sp>
      <p:sp>
        <p:nvSpPr>
          <p:cNvPr id="3" name="Content Placeholder 2"/>
          <p:cNvSpPr>
            <a:spLocks noGrp="1"/>
          </p:cNvSpPr>
          <p:nvPr>
            <p:ph idx="1"/>
          </p:nvPr>
        </p:nvSpPr>
        <p:spPr>
          <a:xfrm>
            <a:off x="681925" y="1472341"/>
            <a:ext cx="8031769" cy="912271"/>
          </a:xfrm>
        </p:spPr>
        <p:txBody>
          <a:bodyPr/>
          <a:lstStyle/>
          <a:p>
            <a:r>
              <a:rPr lang="en-US" dirty="0" smtClean="0"/>
              <a:t>A total of 1, 213 coded quotations (meaning units)</a:t>
            </a:r>
          </a:p>
          <a:p>
            <a:r>
              <a:rPr lang="en-US" dirty="0" smtClean="0"/>
              <a:t>740 of them were coded to more than one CFIR code</a:t>
            </a:r>
          </a:p>
          <a:p>
            <a:endParaRPr lang="en-US" dirty="0" smtClean="0"/>
          </a:p>
          <a:p>
            <a:pPr marL="0" indent="0">
              <a:buNone/>
            </a:pPr>
            <a:endParaRPr lang="en-US" dirty="0"/>
          </a:p>
        </p:txBody>
      </p:sp>
      <p:graphicFrame>
        <p:nvGraphicFramePr>
          <p:cNvPr id="4" name="Chart 3"/>
          <p:cNvGraphicFramePr/>
          <p:nvPr>
            <p:extLst>
              <p:ext uri="{D42A27DB-BD31-4B8C-83A1-F6EECF244321}">
                <p14:modId xmlns:p14="http://schemas.microsoft.com/office/powerpoint/2010/main" val="1799973365"/>
              </p:ext>
            </p:extLst>
          </p:nvPr>
        </p:nvGraphicFramePr>
        <p:xfrm>
          <a:off x="0" y="2545975"/>
          <a:ext cx="4930588" cy="35679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p:nvPr>
            <p:extLst>
              <p:ext uri="{D42A27DB-BD31-4B8C-83A1-F6EECF244321}">
                <p14:modId xmlns:p14="http://schemas.microsoft.com/office/powerpoint/2010/main" val="1144567188"/>
              </p:ext>
            </p:extLst>
          </p:nvPr>
        </p:nvGraphicFramePr>
        <p:xfrm>
          <a:off x="4625789" y="2587609"/>
          <a:ext cx="4518211" cy="363389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027402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318" y="280086"/>
            <a:ext cx="7700682" cy="1054444"/>
          </a:xfrm>
        </p:spPr>
        <p:txBody>
          <a:bodyPr/>
          <a:lstStyle/>
          <a:p>
            <a:pPr algn="ctr"/>
            <a:r>
              <a:rPr lang="en-US" dirty="0" smtClean="0"/>
              <a:t>Examples of  Data-driven </a:t>
            </a:r>
            <a:br>
              <a:rPr lang="en-US" dirty="0" smtClean="0"/>
            </a:br>
            <a:r>
              <a:rPr lang="en-US" dirty="0" smtClean="0"/>
              <a:t>Barriers and Facilitators</a:t>
            </a:r>
            <a:endParaRPr lang="en-US" dirty="0"/>
          </a:p>
        </p:txBody>
      </p:sp>
      <p:sp>
        <p:nvSpPr>
          <p:cNvPr id="4" name="Content Placeholder 3"/>
          <p:cNvSpPr>
            <a:spLocks noGrp="1"/>
          </p:cNvSpPr>
          <p:nvPr>
            <p:ph sz="half" idx="1"/>
          </p:nvPr>
        </p:nvSpPr>
        <p:spPr>
          <a:xfrm>
            <a:off x="143439" y="1550894"/>
            <a:ext cx="4446494" cy="4191000"/>
          </a:xfrm>
        </p:spPr>
        <p:txBody>
          <a:bodyPr/>
          <a:lstStyle/>
          <a:p>
            <a:pPr marL="0" indent="0" algn="ctr">
              <a:buNone/>
            </a:pPr>
            <a:r>
              <a:rPr lang="en-US" dirty="0" smtClean="0"/>
              <a:t>Barriers</a:t>
            </a:r>
          </a:p>
          <a:p>
            <a:r>
              <a:rPr lang="en-US" sz="2000" dirty="0" smtClean="0"/>
              <a:t>Disinterest in prevention activities</a:t>
            </a:r>
          </a:p>
          <a:p>
            <a:r>
              <a:rPr lang="en-US" sz="2000" dirty="0" smtClean="0"/>
              <a:t>Lack of resources to implement change </a:t>
            </a:r>
          </a:p>
          <a:p>
            <a:r>
              <a:rPr lang="en-US" sz="2000" dirty="0" smtClean="0"/>
              <a:t>Staff lack of time to integrate change</a:t>
            </a:r>
          </a:p>
          <a:p>
            <a:r>
              <a:rPr lang="en-US" sz="2000" dirty="0" smtClean="0"/>
              <a:t>Patients resistant to change</a:t>
            </a:r>
          </a:p>
          <a:p>
            <a:r>
              <a:rPr lang="en-US" sz="2000" dirty="0" smtClean="0"/>
              <a:t>Limited functions of EMR</a:t>
            </a:r>
          </a:p>
          <a:p>
            <a:r>
              <a:rPr lang="en-US" sz="2000" dirty="0" smtClean="0"/>
              <a:t>Lack of staff follow through with patients</a:t>
            </a:r>
            <a:endParaRPr lang="en-US" sz="2000" dirty="0"/>
          </a:p>
        </p:txBody>
      </p:sp>
      <p:sp>
        <p:nvSpPr>
          <p:cNvPr id="5" name="Content Placeholder 4"/>
          <p:cNvSpPr>
            <a:spLocks noGrp="1"/>
          </p:cNvSpPr>
          <p:nvPr>
            <p:ph sz="half" idx="2"/>
          </p:nvPr>
        </p:nvSpPr>
        <p:spPr>
          <a:xfrm>
            <a:off x="4527176" y="1586755"/>
            <a:ext cx="4616824" cy="4191000"/>
          </a:xfrm>
        </p:spPr>
        <p:txBody>
          <a:bodyPr/>
          <a:lstStyle/>
          <a:p>
            <a:pPr marL="0" indent="0" algn="ctr">
              <a:buNone/>
            </a:pPr>
            <a:r>
              <a:rPr lang="en-US" dirty="0" smtClean="0"/>
              <a:t>Facilitators</a:t>
            </a:r>
          </a:p>
          <a:p>
            <a:r>
              <a:rPr lang="en-US" sz="2000" dirty="0" smtClean="0"/>
              <a:t>Change aligned with organization mission and values</a:t>
            </a:r>
          </a:p>
          <a:p>
            <a:r>
              <a:rPr lang="en-US" sz="2000" dirty="0" smtClean="0"/>
              <a:t>Action and change oriented staff</a:t>
            </a:r>
          </a:p>
          <a:p>
            <a:r>
              <a:rPr lang="en-US" sz="2000" dirty="0" smtClean="0"/>
              <a:t>Designated Quality Improvement (QI) personnel</a:t>
            </a:r>
          </a:p>
          <a:p>
            <a:r>
              <a:rPr lang="en-US" sz="2000" dirty="0" smtClean="0"/>
              <a:t>Obtaining buy-in through feedback and recognition</a:t>
            </a:r>
          </a:p>
          <a:p>
            <a:r>
              <a:rPr lang="en-US" sz="2000" dirty="0" smtClean="0"/>
              <a:t>“Pilot team” to test new changes (low risk and important information)</a:t>
            </a:r>
            <a:endParaRPr lang="en-US" sz="2000" dirty="0"/>
          </a:p>
        </p:txBody>
      </p:sp>
    </p:spTree>
    <p:extLst>
      <p:ext uri="{BB962C8B-B14F-4D97-AF65-F5344CB8AC3E}">
        <p14:creationId xmlns:p14="http://schemas.microsoft.com/office/powerpoint/2010/main" val="19242268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Preliminary Highlights</a:t>
            </a:r>
            <a:endParaRPr lang="en-US" dirty="0"/>
          </a:p>
        </p:txBody>
      </p:sp>
      <p:sp>
        <p:nvSpPr>
          <p:cNvPr id="3" name="Content Placeholder 2"/>
          <p:cNvSpPr>
            <a:spLocks noGrp="1"/>
          </p:cNvSpPr>
          <p:nvPr>
            <p:ph idx="1"/>
          </p:nvPr>
        </p:nvSpPr>
        <p:spPr>
          <a:xfrm>
            <a:off x="178131" y="1484880"/>
            <a:ext cx="8965870" cy="4606636"/>
          </a:xfrm>
        </p:spPr>
        <p:txBody>
          <a:bodyPr/>
          <a:lstStyle/>
          <a:p>
            <a:pPr marL="287338" lvl="0" indent="-287338">
              <a:lnSpc>
                <a:spcPct val="100000"/>
              </a:lnSpc>
              <a:spcBef>
                <a:spcPts val="600"/>
              </a:spcBef>
              <a:spcAft>
                <a:spcPts val="600"/>
              </a:spcAft>
              <a:buFont typeface="Arial" pitchFamily="34" charset="0"/>
              <a:buChar char="•"/>
            </a:pPr>
            <a:r>
              <a:rPr lang="en-US" sz="2100" dirty="0" smtClean="0"/>
              <a:t>The </a:t>
            </a:r>
            <a:r>
              <a:rPr lang="en-US" sz="2100" dirty="0"/>
              <a:t>use of EMRs is pivotal in </a:t>
            </a:r>
            <a:r>
              <a:rPr lang="en-US" sz="2100" dirty="0" smtClean="0"/>
              <a:t>cancer prevention practices and other quality improvement efforts in CHCs</a:t>
            </a:r>
            <a:endParaRPr lang="en-US" sz="2100" dirty="0"/>
          </a:p>
          <a:p>
            <a:pPr marL="287338" indent="-287338">
              <a:lnSpc>
                <a:spcPct val="100000"/>
              </a:lnSpc>
              <a:spcBef>
                <a:spcPts val="600"/>
              </a:spcBef>
              <a:spcAft>
                <a:spcPts val="600"/>
              </a:spcAft>
              <a:buFont typeface="Arial" pitchFamily="34" charset="0"/>
              <a:buChar char="•"/>
            </a:pPr>
            <a:r>
              <a:rPr lang="en-US" sz="2100" dirty="0"/>
              <a:t>Federal </a:t>
            </a:r>
            <a:r>
              <a:rPr lang="en-US" sz="2100" dirty="0" smtClean="0"/>
              <a:t>regulations and requirements (UDS &amp; PCMH) and </a:t>
            </a:r>
            <a:r>
              <a:rPr lang="en-US" sz="2100" dirty="0"/>
              <a:t>national visionary goals </a:t>
            </a:r>
            <a:r>
              <a:rPr lang="en-US" sz="2100" dirty="0" smtClean="0"/>
              <a:t>(Meaningful </a:t>
            </a:r>
            <a:r>
              <a:rPr lang="en-US" sz="2100" dirty="0"/>
              <a:t>U</a:t>
            </a:r>
            <a:r>
              <a:rPr lang="en-US" sz="2100" dirty="0" smtClean="0"/>
              <a:t>se incentives) drive changes</a:t>
            </a:r>
          </a:p>
          <a:p>
            <a:pPr marL="287338" indent="-287338">
              <a:lnSpc>
                <a:spcPct val="100000"/>
              </a:lnSpc>
              <a:spcBef>
                <a:spcPts val="600"/>
              </a:spcBef>
              <a:spcAft>
                <a:spcPts val="600"/>
              </a:spcAft>
              <a:buFont typeface="Arial" pitchFamily="34" charset="0"/>
              <a:buChar char="•"/>
            </a:pPr>
            <a:r>
              <a:rPr lang="en-US" sz="2100" dirty="0" smtClean="0"/>
              <a:t>Leadership </a:t>
            </a:r>
            <a:r>
              <a:rPr lang="en-US" sz="2100" dirty="0"/>
              <a:t>engagement is essential for practice change</a:t>
            </a:r>
          </a:p>
          <a:p>
            <a:pPr marL="287338" indent="-287338">
              <a:lnSpc>
                <a:spcPct val="100000"/>
              </a:lnSpc>
              <a:spcBef>
                <a:spcPts val="600"/>
              </a:spcBef>
              <a:spcAft>
                <a:spcPts val="600"/>
              </a:spcAft>
              <a:buFont typeface="Arial" pitchFamily="34" charset="0"/>
              <a:buChar char="•"/>
            </a:pPr>
            <a:r>
              <a:rPr lang="en-US" sz="2100" dirty="0"/>
              <a:t>Connections and partnerships with </a:t>
            </a:r>
            <a:r>
              <a:rPr lang="en-US" sz="2100" dirty="0" smtClean="0"/>
              <a:t>academics and other healthcare organizations </a:t>
            </a:r>
            <a:r>
              <a:rPr lang="en-US" sz="2100" dirty="0"/>
              <a:t>are very important for CHCs’ </a:t>
            </a:r>
            <a:r>
              <a:rPr lang="en-US" sz="2100" dirty="0" smtClean="0"/>
              <a:t>cancer prevention efforts</a:t>
            </a:r>
            <a:endParaRPr lang="en-US" sz="2100" dirty="0"/>
          </a:p>
          <a:p>
            <a:pPr marL="287338" indent="-287338">
              <a:lnSpc>
                <a:spcPct val="100000"/>
              </a:lnSpc>
              <a:spcBef>
                <a:spcPts val="600"/>
              </a:spcBef>
              <a:spcAft>
                <a:spcPts val="600"/>
              </a:spcAft>
              <a:buFont typeface="Arial" pitchFamily="34" charset="0"/>
              <a:buChar char="•"/>
            </a:pPr>
            <a:r>
              <a:rPr lang="en-US" sz="2100" dirty="0" smtClean="0"/>
              <a:t>Providing </a:t>
            </a:r>
            <a:r>
              <a:rPr lang="en-US" sz="2100" dirty="0"/>
              <a:t>sufficient training and resources for staff to implement change is very important</a:t>
            </a:r>
          </a:p>
          <a:p>
            <a:pPr marL="287338" indent="-287338">
              <a:lnSpc>
                <a:spcPct val="100000"/>
              </a:lnSpc>
              <a:spcBef>
                <a:spcPts val="600"/>
              </a:spcBef>
              <a:spcAft>
                <a:spcPts val="600"/>
              </a:spcAft>
              <a:buFont typeface="Arial" pitchFamily="34" charset="0"/>
              <a:buChar char="•"/>
            </a:pPr>
            <a:r>
              <a:rPr lang="en-US" sz="2100" dirty="0"/>
              <a:t>Programs aligning with the goal of improving quality of care are more likely to be implemented</a:t>
            </a:r>
          </a:p>
          <a:p>
            <a:endParaRPr lang="en-US" dirty="0"/>
          </a:p>
        </p:txBody>
      </p:sp>
    </p:spTree>
    <p:extLst>
      <p:ext uri="{BB962C8B-B14F-4D97-AF65-F5344CB8AC3E}">
        <p14:creationId xmlns:p14="http://schemas.microsoft.com/office/powerpoint/2010/main" val="361950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Significance</a:t>
            </a:r>
            <a:endParaRPr lang="en-US" dirty="0"/>
          </a:p>
        </p:txBody>
      </p:sp>
      <p:sp>
        <p:nvSpPr>
          <p:cNvPr id="3" name="Content Placeholder 2"/>
          <p:cNvSpPr>
            <a:spLocks noGrp="1"/>
          </p:cNvSpPr>
          <p:nvPr>
            <p:ph idx="1"/>
          </p:nvPr>
        </p:nvSpPr>
        <p:spPr>
          <a:xfrm>
            <a:off x="914400" y="1876300"/>
            <a:ext cx="7467600" cy="4143499"/>
          </a:xfrm>
        </p:spPr>
        <p:txBody>
          <a:bodyPr/>
          <a:lstStyle/>
          <a:p>
            <a:pPr marL="0" indent="0">
              <a:lnSpc>
                <a:spcPct val="100000"/>
              </a:lnSpc>
              <a:buNone/>
            </a:pPr>
            <a:r>
              <a:rPr lang="en-US" sz="2600" dirty="0" smtClean="0"/>
              <a:t>Findings will contribute to the understanding of the factors influencing the implementation of evidence-based cancer prevention and control programs in FQHCs serving disadvantaged populations and inform the design of interventions to increase the use of EBAs in FQHCs.</a:t>
            </a:r>
          </a:p>
          <a:p>
            <a:endParaRPr lang="en-US" dirty="0"/>
          </a:p>
        </p:txBody>
      </p:sp>
    </p:spTree>
    <p:extLst>
      <p:ext uri="{BB962C8B-B14F-4D97-AF65-F5344CB8AC3E}">
        <p14:creationId xmlns:p14="http://schemas.microsoft.com/office/powerpoint/2010/main" val="9700591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Timeline for Manuscript</a:t>
            </a:r>
            <a:endParaRPr lang="en-US" dirty="0"/>
          </a:p>
        </p:txBody>
      </p:sp>
      <p:sp>
        <p:nvSpPr>
          <p:cNvPr id="3" name="Content Placeholder 2"/>
          <p:cNvSpPr>
            <a:spLocks noGrp="1"/>
          </p:cNvSpPr>
          <p:nvPr>
            <p:ph idx="1"/>
          </p:nvPr>
        </p:nvSpPr>
        <p:spPr>
          <a:xfrm>
            <a:off x="896469" y="1515035"/>
            <a:ext cx="7673789" cy="4343400"/>
          </a:xfrm>
        </p:spPr>
        <p:txBody>
          <a:bodyPr/>
          <a:lstStyle/>
          <a:p>
            <a:pPr>
              <a:spcBef>
                <a:spcPts val="600"/>
              </a:spcBef>
            </a:pPr>
            <a:r>
              <a:rPr lang="en-US" sz="2800" dirty="0" smtClean="0"/>
              <a:t>Receive feedback on analysis (Oct,2012)</a:t>
            </a:r>
          </a:p>
          <a:p>
            <a:pPr>
              <a:spcBef>
                <a:spcPts val="600"/>
              </a:spcBef>
            </a:pPr>
            <a:r>
              <a:rPr lang="en-US" sz="2800" dirty="0" smtClean="0"/>
              <a:t>Complete analysis (Nov, 2012)</a:t>
            </a:r>
          </a:p>
          <a:p>
            <a:pPr>
              <a:spcBef>
                <a:spcPts val="600"/>
              </a:spcBef>
            </a:pPr>
            <a:r>
              <a:rPr lang="en-US" sz="2800" dirty="0" smtClean="0"/>
              <a:t>Manuscript outline (Nov, 2012)</a:t>
            </a:r>
          </a:p>
          <a:p>
            <a:pPr>
              <a:spcBef>
                <a:spcPts val="600"/>
              </a:spcBef>
            </a:pPr>
            <a:r>
              <a:rPr lang="en-US" sz="2800" dirty="0" smtClean="0"/>
              <a:t>Writing (Nov—Dec, 2012)</a:t>
            </a:r>
          </a:p>
          <a:p>
            <a:pPr>
              <a:spcBef>
                <a:spcPts val="600"/>
              </a:spcBef>
            </a:pPr>
            <a:r>
              <a:rPr lang="en-US" sz="2800" dirty="0" smtClean="0"/>
              <a:t>Manuscript review and feedback (Jan, 2012)</a:t>
            </a:r>
          </a:p>
          <a:p>
            <a:pPr>
              <a:spcBef>
                <a:spcPts val="600"/>
              </a:spcBef>
            </a:pPr>
            <a:r>
              <a:rPr lang="en-US" sz="2800" dirty="0" smtClean="0"/>
              <a:t>CDC approval (Jan 2012)</a:t>
            </a:r>
          </a:p>
          <a:p>
            <a:pPr>
              <a:spcBef>
                <a:spcPts val="600"/>
              </a:spcBef>
            </a:pPr>
            <a:r>
              <a:rPr lang="en-US" sz="2800" dirty="0" smtClean="0"/>
              <a:t>Submission (Feb, 2012)</a:t>
            </a:r>
          </a:p>
        </p:txBody>
      </p:sp>
    </p:spTree>
    <p:extLst>
      <p:ext uri="{BB962C8B-B14F-4D97-AF65-F5344CB8AC3E}">
        <p14:creationId xmlns:p14="http://schemas.microsoft.com/office/powerpoint/2010/main" val="27798871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441" y="304800"/>
            <a:ext cx="8167605" cy="990600"/>
          </a:xfrm>
        </p:spPr>
        <p:txBody>
          <a:bodyPr/>
          <a:lstStyle/>
          <a:p>
            <a:r>
              <a:rPr lang="en-US" dirty="0" smtClean="0"/>
              <a:t>Acknowledgement — QIS Members</a:t>
            </a:r>
            <a:endParaRPr lang="en-US" dirty="0"/>
          </a:p>
        </p:txBody>
      </p:sp>
      <p:sp>
        <p:nvSpPr>
          <p:cNvPr id="3" name="Content Placeholder 2"/>
          <p:cNvSpPr>
            <a:spLocks noGrp="1"/>
          </p:cNvSpPr>
          <p:nvPr>
            <p:ph idx="1"/>
          </p:nvPr>
        </p:nvSpPr>
        <p:spPr>
          <a:xfrm>
            <a:off x="415636" y="1496291"/>
            <a:ext cx="8609611" cy="4523509"/>
          </a:xfrm>
        </p:spPr>
        <p:txBody>
          <a:bodyPr/>
          <a:lstStyle/>
          <a:p>
            <a:pPr marL="341313" indent="-341313">
              <a:buFont typeface="Arial" pitchFamily="34" charset="0"/>
              <a:buChar char="•"/>
            </a:pPr>
            <a:r>
              <a:rPr lang="en-US" sz="2000" b="1" dirty="0" smtClean="0"/>
              <a:t>UT Houston</a:t>
            </a:r>
            <a:r>
              <a:rPr lang="en-US" sz="2000" dirty="0" smtClean="0"/>
              <a:t>: Maria Fernandez (PI), Nick Woolf (Consultant), Lily Liang</a:t>
            </a:r>
            <a:r>
              <a:rPr lang="en-US" sz="2000" dirty="0"/>
              <a:t>, Glenna </a:t>
            </a:r>
            <a:r>
              <a:rPr lang="en-US" sz="2000" dirty="0" smtClean="0"/>
              <a:t>Dawson, William Calo, Jenny </a:t>
            </a:r>
            <a:r>
              <a:rPr lang="en-US" sz="2000" dirty="0" err="1" smtClean="0"/>
              <a:t>Tektiridis</a:t>
            </a:r>
            <a:r>
              <a:rPr lang="en-US" sz="2000" dirty="0" smtClean="0"/>
              <a:t>, Barbara Kimmel, Glorili Alejandro, Patricia Mullen</a:t>
            </a:r>
          </a:p>
          <a:p>
            <a:pPr marL="341313" indent="-341313">
              <a:buFont typeface="Arial" pitchFamily="34" charset="0"/>
              <a:buChar char="•"/>
            </a:pPr>
            <a:r>
              <a:rPr lang="en-US" sz="2000" b="1" dirty="0" smtClean="0"/>
              <a:t>Emory University </a:t>
            </a:r>
            <a:r>
              <a:rPr lang="en-US" sz="2000" dirty="0" smtClean="0"/>
              <a:t>: Michelle Kegler (PI), Michelle Carvalho, Gillian </a:t>
            </a:r>
            <a:r>
              <a:rPr lang="en-US" sz="2000" dirty="0" err="1" smtClean="0"/>
              <a:t>Schauer</a:t>
            </a:r>
            <a:endParaRPr lang="en-US" sz="2000" dirty="0" smtClean="0"/>
          </a:p>
          <a:p>
            <a:pPr marL="341313" indent="-341313">
              <a:lnSpc>
                <a:spcPct val="100000"/>
              </a:lnSpc>
              <a:spcAft>
                <a:spcPts val="600"/>
              </a:spcAft>
              <a:buFont typeface="Arial" pitchFamily="34" charset="0"/>
              <a:buChar char="•"/>
            </a:pPr>
            <a:r>
              <a:rPr lang="en-US" sz="2000" b="1" dirty="0" smtClean="0"/>
              <a:t>University of South Carolina (SC)</a:t>
            </a:r>
            <a:r>
              <a:rPr lang="en-US" sz="2000" dirty="0" smtClean="0"/>
              <a:t>: Vicki Young (Co-I), Dayna Campbell</a:t>
            </a:r>
          </a:p>
          <a:p>
            <a:pPr marL="341313" indent="-341313">
              <a:lnSpc>
                <a:spcPct val="100000"/>
              </a:lnSpc>
              <a:spcAft>
                <a:spcPts val="600"/>
              </a:spcAft>
              <a:buFont typeface="Arial" pitchFamily="34" charset="0"/>
              <a:buChar char="•"/>
            </a:pPr>
            <a:r>
              <a:rPr lang="en-US" sz="2000" b="1" dirty="0" smtClean="0"/>
              <a:t>University of Colorado (UC)</a:t>
            </a:r>
            <a:r>
              <a:rPr lang="en-US" sz="2000" dirty="0" smtClean="0"/>
              <a:t>: Betsy Risendal (PI), Andrea Dwyer, Yvonne </a:t>
            </a:r>
            <a:r>
              <a:rPr lang="en-US" sz="2000" dirty="0" err="1" smtClean="0"/>
              <a:t>Kellar</a:t>
            </a:r>
            <a:r>
              <a:rPr lang="en-US" sz="2000" dirty="0" smtClean="0"/>
              <a:t>-Guenther</a:t>
            </a:r>
          </a:p>
          <a:p>
            <a:pPr marL="341313" indent="-341313">
              <a:lnSpc>
                <a:spcPct val="100000"/>
              </a:lnSpc>
              <a:spcAft>
                <a:spcPts val="600"/>
              </a:spcAft>
              <a:buFont typeface="Arial" pitchFamily="34" charset="0"/>
              <a:buChar char="•"/>
            </a:pPr>
            <a:r>
              <a:rPr lang="en-US" sz="2000" b="1" dirty="0" smtClean="0"/>
              <a:t>University of Washington (UW)</a:t>
            </a:r>
            <a:r>
              <a:rPr lang="en-US" sz="2000" dirty="0" smtClean="0"/>
              <a:t>: Shin-Ping Tu (Co-I)</a:t>
            </a:r>
          </a:p>
          <a:p>
            <a:pPr marL="341313" indent="-341313">
              <a:lnSpc>
                <a:spcPct val="100000"/>
              </a:lnSpc>
              <a:spcAft>
                <a:spcPts val="600"/>
              </a:spcAft>
              <a:buFont typeface="Arial" pitchFamily="34" charset="0"/>
              <a:buChar char="•"/>
            </a:pPr>
            <a:r>
              <a:rPr lang="en-US" sz="2000" b="1" dirty="0" smtClean="0"/>
              <a:t>National Association of Community Health Centers (NACHC)</a:t>
            </a:r>
            <a:r>
              <a:rPr lang="en-US" sz="2000" dirty="0" smtClean="0"/>
              <a:t>: Michelle Proser</a:t>
            </a:r>
          </a:p>
          <a:p>
            <a:pPr marL="341313" indent="-341313">
              <a:lnSpc>
                <a:spcPct val="100000"/>
              </a:lnSpc>
              <a:spcAft>
                <a:spcPts val="600"/>
              </a:spcAft>
              <a:buFont typeface="Arial" pitchFamily="34" charset="0"/>
              <a:buChar char="•"/>
            </a:pPr>
            <a:r>
              <a:rPr lang="en-US" sz="2000" b="1" dirty="0" smtClean="0"/>
              <a:t>National Center for Farmworker Health</a:t>
            </a:r>
            <a:r>
              <a:rPr lang="en-US" sz="2000" dirty="0" smtClean="0"/>
              <a:t>: Alicia Gonzales</a:t>
            </a:r>
            <a:endParaRPr lang="en-US" sz="2000" dirty="0"/>
          </a:p>
        </p:txBody>
      </p:sp>
    </p:spTree>
    <p:extLst>
      <p:ext uri="{BB962C8B-B14F-4D97-AF65-F5344CB8AC3E}">
        <p14:creationId xmlns:p14="http://schemas.microsoft.com/office/powerpoint/2010/main" val="36835280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endPar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buNone/>
            </a:pPr>
            <a:endPar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buNone/>
            </a:pPr>
            <a:endPar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buNone/>
            </a:pPr>
            <a:endParaRPr lang="en-US"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marL="0" indent="0" algn="ctr">
              <a:buNone/>
            </a:pPr>
            <a:r>
              <a:rPr lang="en-US" sz="4400" b="1" dirty="0" smtClean="0">
                <a:ln w="10541" cmpd="sng">
                  <a:solidFill>
                    <a:schemeClr val="accent1">
                      <a:shade val="88000"/>
                      <a:satMod val="110000"/>
                    </a:schemeClr>
                  </a:solidFill>
                  <a:prstDash val="solid"/>
                </a:ln>
                <a:solidFill>
                  <a:schemeClr val="accent1">
                    <a:lumMod val="10000"/>
                  </a:schemeClr>
                </a:solidFill>
              </a:rPr>
              <a:t>Thank </a:t>
            </a:r>
            <a:r>
              <a:rPr lang="en-US" sz="4400" b="1" dirty="0">
                <a:ln w="10541" cmpd="sng">
                  <a:solidFill>
                    <a:schemeClr val="accent1">
                      <a:shade val="88000"/>
                      <a:satMod val="110000"/>
                    </a:schemeClr>
                  </a:solidFill>
                  <a:prstDash val="solid"/>
                </a:ln>
                <a:solidFill>
                  <a:schemeClr val="accent1">
                    <a:lumMod val="10000"/>
                  </a:schemeClr>
                </a:solidFill>
              </a:rPr>
              <a:t>You!</a:t>
            </a:r>
          </a:p>
          <a:p>
            <a:endParaRPr lang="en-US" dirty="0"/>
          </a:p>
        </p:txBody>
      </p:sp>
    </p:spTree>
    <p:extLst>
      <p:ext uri="{BB962C8B-B14F-4D97-AF65-F5344CB8AC3E}">
        <p14:creationId xmlns:p14="http://schemas.microsoft.com/office/powerpoint/2010/main" val="3403821318"/>
      </p:ext>
    </p:extLst>
  </p:cSld>
  <p:clrMapOvr>
    <a:masterClrMapping/>
  </p:clrMapOvr>
  <p:timing>
    <p:tnLst>
      <p:par>
        <p:cTn id="1" dur="indefinite" restart="never" nodeType="tmRoot"/>
      </p:par>
    </p:tnLst>
  </p:timing>
</p:sld>
</file>

<file path=ppt/theme/theme1.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7036</TotalTime>
  <Words>3227</Words>
  <Application>Microsoft Office PowerPoint</Application>
  <PresentationFormat>On-screen Show (4:3)</PresentationFormat>
  <Paragraphs>257</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CPCRN ppt template</vt:lpstr>
      <vt:lpstr>PowerPoint Presentation</vt:lpstr>
      <vt:lpstr>Outline</vt:lpstr>
      <vt:lpstr>Research Questions</vt:lpstr>
      <vt:lpstr>Methods</vt:lpstr>
      <vt:lpstr>Instruments  </vt:lpstr>
      <vt:lpstr>Focus Group Guide Overview</vt:lpstr>
      <vt:lpstr>Sampling &amp; Recruitment</vt:lpstr>
      <vt:lpstr>Data Collection</vt:lpstr>
      <vt:lpstr>Data Analysis</vt:lpstr>
      <vt:lpstr>Grounded Thematic Analytic Strategy</vt:lpstr>
      <vt:lpstr>Phase 1: CFIR-based Coding</vt:lpstr>
      <vt:lpstr>Phase 1 (cont.): Frequency  Distribution</vt:lpstr>
      <vt:lpstr>Phase 2: Data-driven Coding</vt:lpstr>
      <vt:lpstr>Phase 3: Thematic Analysis </vt:lpstr>
      <vt:lpstr>A Two-dimension Model for Initial Data Reduction</vt:lpstr>
      <vt:lpstr>Phase 3: Further Data Reduction and Exploration</vt:lpstr>
      <vt:lpstr>Current Progress</vt:lpstr>
      <vt:lpstr>Preliminary Results</vt:lpstr>
      <vt:lpstr>Participants’ Roles</vt:lpstr>
      <vt:lpstr>Participants’ Locations</vt:lpstr>
      <vt:lpstr>Coded Quotations </vt:lpstr>
      <vt:lpstr>Examples of  Data-driven  Barriers and Facilitators</vt:lpstr>
      <vt:lpstr>Preliminary Highlights</vt:lpstr>
      <vt:lpstr>Significance</vt:lpstr>
      <vt:lpstr>Proposed Timeline for Manuscript</vt:lpstr>
      <vt:lpstr>Acknowledgement — QIS Members</vt:lpstr>
      <vt:lpstr>Questions?</vt:lpstr>
    </vt:vector>
  </TitlesOfParts>
  <Company>UNC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UNC</dc:creator>
  <cp:lastModifiedBy>Liang, Shuting</cp:lastModifiedBy>
  <cp:revision>192</cp:revision>
  <cp:lastPrinted>2012-08-15T16:25:08Z</cp:lastPrinted>
  <dcterms:created xsi:type="dcterms:W3CDTF">2012-07-30T12:34:59Z</dcterms:created>
  <dcterms:modified xsi:type="dcterms:W3CDTF">2012-10-14T21:05:31Z</dcterms:modified>
</cp:coreProperties>
</file>