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94" r:id="rId2"/>
    <p:sldId id="262" r:id="rId3"/>
    <p:sldId id="261" r:id="rId4"/>
    <p:sldId id="265" r:id="rId5"/>
    <p:sldId id="264" r:id="rId6"/>
    <p:sldId id="266" r:id="rId7"/>
    <p:sldId id="267" r:id="rId8"/>
    <p:sldId id="268" r:id="rId9"/>
    <p:sldId id="272" r:id="rId10"/>
    <p:sldId id="282" r:id="rId11"/>
    <p:sldId id="283" r:id="rId12"/>
    <p:sldId id="296" r:id="rId13"/>
    <p:sldId id="274" r:id="rId14"/>
    <p:sldId id="273" r:id="rId15"/>
    <p:sldId id="276" r:id="rId16"/>
    <p:sldId id="280" r:id="rId17"/>
    <p:sldId id="269" r:id="rId18"/>
  </p:sldIdLst>
  <p:sldSz cx="9144000" cy="6858000" type="screen4x3"/>
  <p:notesSz cx="7086600" cy="93726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0099"/>
    <a:srgbClr val="5A2781"/>
    <a:srgbClr val="672C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34587" autoAdjust="0"/>
    <p:restoredTop sz="93118" autoAdjust="0"/>
  </p:normalViewPr>
  <p:slideViewPr>
    <p:cSldViewPr snapToObjects="1">
      <p:cViewPr varScale="1">
        <p:scale>
          <a:sx n="60" d="100"/>
          <a:sy n="60" d="100"/>
        </p:scale>
        <p:origin x="-13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99" d="100"/>
          <a:sy n="99" d="100"/>
        </p:scale>
        <p:origin x="-2256" y="-102"/>
      </p:cViewPr>
      <p:guideLst>
        <p:guide orient="horz" pos="2952"/>
        <p:guide pos="22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68313"/>
          </a:xfrm>
          <a:prstGeom prst="rect">
            <a:avLst/>
          </a:prstGeom>
        </p:spPr>
        <p:txBody>
          <a:bodyPr vert="horz" lIns="94046" tIns="47023" rIns="94046" bIns="4702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14788" y="0"/>
            <a:ext cx="3070225" cy="468313"/>
          </a:xfrm>
          <a:prstGeom prst="rect">
            <a:avLst/>
          </a:prstGeom>
        </p:spPr>
        <p:txBody>
          <a:bodyPr vert="horz" lIns="94046" tIns="47023" rIns="94046" bIns="4702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D211BA9-A1BA-48E8-8F6D-BBFE16062FC5}" type="datetimeFigureOut">
              <a:rPr lang="en-US"/>
              <a:pPr>
                <a:defRPr/>
              </a:pPr>
              <a:t>10/24/2012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02700"/>
            <a:ext cx="3070225" cy="468313"/>
          </a:xfrm>
          <a:prstGeom prst="rect">
            <a:avLst/>
          </a:prstGeom>
        </p:spPr>
        <p:txBody>
          <a:bodyPr vert="horz" lIns="94046" tIns="47023" rIns="94046" bIns="4702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14788" y="8902700"/>
            <a:ext cx="3070225" cy="468313"/>
          </a:xfrm>
          <a:prstGeom prst="rect">
            <a:avLst/>
          </a:prstGeom>
        </p:spPr>
        <p:txBody>
          <a:bodyPr vert="horz" lIns="94046" tIns="47023" rIns="94046" bIns="4702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74A76EF-106C-49B0-947C-71935FB084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2354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68313"/>
          </a:xfrm>
          <a:prstGeom prst="rect">
            <a:avLst/>
          </a:prstGeom>
        </p:spPr>
        <p:txBody>
          <a:bodyPr vert="horz" lIns="94046" tIns="47023" rIns="94046" bIns="4702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14788" y="0"/>
            <a:ext cx="3070225" cy="468313"/>
          </a:xfrm>
          <a:prstGeom prst="rect">
            <a:avLst/>
          </a:prstGeom>
        </p:spPr>
        <p:txBody>
          <a:bodyPr vert="horz" lIns="94046" tIns="47023" rIns="94046" bIns="4702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0E97445-62CB-459F-BE36-EC50B7CB9587}" type="datetimeFigureOut">
              <a:rPr lang="en-US"/>
              <a:pPr>
                <a:defRPr/>
              </a:pPr>
              <a:t>10/24/2012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703263"/>
            <a:ext cx="4686300" cy="3514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46" tIns="47023" rIns="94046" bIns="47023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451350"/>
            <a:ext cx="5670550" cy="4217988"/>
          </a:xfrm>
          <a:prstGeom prst="rect">
            <a:avLst/>
          </a:prstGeom>
        </p:spPr>
        <p:txBody>
          <a:bodyPr vert="horz" lIns="94046" tIns="47023" rIns="94046" bIns="47023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02700"/>
            <a:ext cx="3070225" cy="468313"/>
          </a:xfrm>
          <a:prstGeom prst="rect">
            <a:avLst/>
          </a:prstGeom>
        </p:spPr>
        <p:txBody>
          <a:bodyPr vert="horz" lIns="94046" tIns="47023" rIns="94046" bIns="4702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14788" y="8902700"/>
            <a:ext cx="3070225" cy="468313"/>
          </a:xfrm>
          <a:prstGeom prst="rect">
            <a:avLst/>
          </a:prstGeom>
        </p:spPr>
        <p:txBody>
          <a:bodyPr vert="horz" lIns="94046" tIns="47023" rIns="94046" bIns="4702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90688B2-F47C-4CE3-9F6E-8CFB1C4CD8E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456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 txBox="1">
            <a:spLocks noGrp="1" noChangeArrowheads="1"/>
          </p:cNvSpPr>
          <p:nvPr/>
        </p:nvSpPr>
        <p:spPr bwMode="auto">
          <a:xfrm>
            <a:off x="4013200" y="8902700"/>
            <a:ext cx="3071813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045" tIns="47023" rIns="94045" bIns="47023" anchor="b"/>
          <a:lstStyle/>
          <a:p>
            <a:pPr algn="r" defTabSz="930275" eaLnBrk="0" hangingPunct="0"/>
            <a:fld id="{0A48F9CB-7A5F-4DBF-8C00-5B462E32908D}" type="slidenum">
              <a:rPr lang="en-US" sz="1200">
                <a:latin typeface="Times" pitchFamily="18" charset="0"/>
                <a:ea typeface="ヒラギノ角ゴ Pro W3"/>
                <a:cs typeface="ヒラギノ角ゴ Pro W3"/>
              </a:rPr>
              <a:pPr algn="r" defTabSz="930275" eaLnBrk="0" hangingPunct="0"/>
              <a:t>1</a:t>
            </a:fld>
            <a:endParaRPr lang="en-US" sz="1200">
              <a:latin typeface="Times" pitchFamily="18" charset="0"/>
              <a:ea typeface="ヒラギノ角ゴ Pro W3"/>
              <a:cs typeface="ヒラギノ角ゴ Pro W3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9613" y="4452938"/>
            <a:ext cx="5668962" cy="4216400"/>
          </a:xfrm>
          <a:noFill/>
        </p:spPr>
        <p:txBody>
          <a:bodyPr wrap="square" lIns="94045" rIns="94045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b="1" i="1" smtClean="0"/>
              <a:t>Primary analyses</a:t>
            </a:r>
            <a:r>
              <a:rPr lang="en-US" smtClean="0"/>
              <a:t> - Division of analysis efforts to facilitate performing in a timely manner.  Please note that such a division does not imply ownership of CPCRN data nor study findings.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id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990600" y="331787"/>
            <a:ext cx="7543800" cy="963613"/>
          </a:xfrm>
        </p:spPr>
        <p:txBody>
          <a:bodyPr anchor="ctr">
            <a:normAutofit/>
          </a:bodyPr>
          <a:lstStyle>
            <a:lvl1pPr marL="0" indent="0" algn="l">
              <a:spcAft>
                <a:spcPts val="0"/>
              </a:spcAft>
              <a:buNone/>
              <a:defRPr sz="3200" b="0" i="0" baseline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990600" y="1752600"/>
            <a:ext cx="7543800" cy="4114800"/>
          </a:xfrm>
        </p:spPr>
        <p:txBody>
          <a:bodyPr/>
          <a:lstStyle>
            <a:lvl1pPr>
              <a:buFontTx/>
              <a:buNone/>
              <a:defRPr sz="3200" baseline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AD78F7D-102C-49CF-8A03-13223F0DECD2}" type="datetimeFigureOut">
              <a:rPr lang="en-US"/>
              <a:pPr>
                <a:defRPr/>
              </a:pPr>
              <a:t>10/24/2012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1A8B1CE-EDE6-4494-A4E6-700069B1D21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itle 1"/>
          <p:cNvSpPr txBox="1">
            <a:spLocks/>
          </p:cNvSpPr>
          <p:nvPr/>
        </p:nvSpPr>
        <p:spPr bwMode="auto">
          <a:xfrm>
            <a:off x="504825" y="304800"/>
            <a:ext cx="87915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 eaLnBrk="0" hangingPunct="0">
              <a:lnSpc>
                <a:spcPts val="2500"/>
              </a:lnSpc>
              <a:spcAft>
                <a:spcPts val="600"/>
              </a:spcAft>
            </a:pPr>
            <a:r>
              <a:rPr lang="en-US" sz="3000" b="1">
                <a:solidFill>
                  <a:srgbClr val="002060"/>
                </a:solidFill>
                <a:latin typeface="Calibri" pitchFamily="34" charset="0"/>
                <a:ea typeface="ヒラギノ角ゴ Pro W3"/>
                <a:cs typeface="Arial" charset="0"/>
              </a:rPr>
              <a:t>The Cancer Prevention and Control Research Network: </a:t>
            </a:r>
            <a:r>
              <a:rPr lang="en-US" sz="2800">
                <a:solidFill>
                  <a:srgbClr val="002060"/>
                </a:solidFill>
                <a:latin typeface="Calibri" pitchFamily="34" charset="0"/>
                <a:ea typeface="ヒラギノ角ゴ Pro W3"/>
                <a:cs typeface="Arial" charset="0"/>
              </a:rPr>
              <a:t/>
            </a:r>
            <a:br>
              <a:rPr lang="en-US" sz="2800">
                <a:solidFill>
                  <a:srgbClr val="002060"/>
                </a:solidFill>
                <a:latin typeface="Calibri" pitchFamily="34" charset="0"/>
                <a:ea typeface="ヒラギノ角ゴ Pro W3"/>
                <a:cs typeface="Arial" charset="0"/>
              </a:rPr>
            </a:br>
            <a:r>
              <a:rPr lang="en-US" sz="2400" b="1">
                <a:solidFill>
                  <a:srgbClr val="002060"/>
                </a:solidFill>
                <a:latin typeface="Calibri" pitchFamily="34" charset="0"/>
                <a:ea typeface="ヒラギノ角ゴ Pro W3"/>
                <a:cs typeface="Arial" charset="0"/>
              </a:rPr>
              <a:t>CHC</a:t>
            </a:r>
            <a:r>
              <a:rPr lang="en-US" sz="2800">
                <a:solidFill>
                  <a:srgbClr val="002060"/>
                </a:solidFill>
                <a:latin typeface="Calibri" pitchFamily="34" charset="0"/>
                <a:ea typeface="ヒラギノ角ゴ Pro W3"/>
                <a:cs typeface="Arial" charset="0"/>
              </a:rPr>
              <a:t> </a:t>
            </a:r>
            <a:r>
              <a:rPr lang="en-US" sz="2400" b="1">
                <a:solidFill>
                  <a:srgbClr val="002060"/>
                </a:solidFill>
                <a:latin typeface="Calibri" pitchFamily="34" charset="0"/>
                <a:ea typeface="ヒラギノ角ゴ Pro W3"/>
                <a:cs typeface="Arial" charset="0"/>
              </a:rPr>
              <a:t>Survey Subgroup </a:t>
            </a:r>
            <a:r>
              <a:rPr lang="en-US" sz="2400" b="1">
                <a:solidFill>
                  <a:schemeClr val="bg1"/>
                </a:solidFill>
                <a:latin typeface="Georgia" pitchFamily="18" charset="0"/>
                <a:ea typeface="ヒラギノ角ゴ Pro W3"/>
                <a:cs typeface="Arial" charset="0"/>
              </a:rPr>
              <a:t> </a:t>
            </a:r>
          </a:p>
        </p:txBody>
      </p:sp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667000"/>
            <a:ext cx="816610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4000" b="1" smtClean="0"/>
              <a:t>CPCRN CHC Survey </a:t>
            </a:r>
          </a:p>
        </p:txBody>
      </p:sp>
      <p:sp>
        <p:nvSpPr>
          <p:cNvPr id="7170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273050" indent="-273050" defTabSz="914400" eaLnBrk="1" hangingPunct="1"/>
            <a:r>
              <a:rPr lang="en-US" sz="2800" smtClean="0"/>
              <a:t>Engaged national, regional and local stakeholders to ensure our projects</a:t>
            </a:r>
          </a:p>
          <a:p>
            <a:pPr marL="639763" lvl="1" indent="-246063" defTabSz="914400" eaLnBrk="1" hangingPunct="1"/>
            <a:r>
              <a:rPr lang="en-US" sz="2400" smtClean="0"/>
              <a:t>Align with CHCs’ missions  </a:t>
            </a:r>
          </a:p>
          <a:p>
            <a:pPr marL="639763" lvl="1" indent="-246063" defTabSz="914400" eaLnBrk="1" hangingPunct="1"/>
            <a:r>
              <a:rPr lang="en-US" sz="2400" smtClean="0"/>
              <a:t>Guided by the real world health policy &amp; health care delivery landscapes </a:t>
            </a:r>
          </a:p>
          <a:p>
            <a:pPr marL="273050" indent="-273050" defTabSz="914400" eaLnBrk="1" hangingPunct="1"/>
            <a:r>
              <a:rPr lang="en-US" sz="2800" smtClean="0"/>
              <a:t>7 CPCRN sites partnering with CHCs in their respective states  </a:t>
            </a:r>
          </a:p>
          <a:p>
            <a:pPr marL="273050" indent="-273050" defTabSz="914400" eaLnBrk="1" hangingPunct="1"/>
            <a:r>
              <a:rPr lang="en-US" sz="2800" smtClean="0"/>
              <a:t>Cross sectional survey </a:t>
            </a:r>
          </a:p>
          <a:p>
            <a:pPr marL="639763" lvl="1" indent="-246063" defTabSz="914400" eaLnBrk="1" hangingPunct="1"/>
            <a:r>
              <a:rPr lang="en-US" sz="2400" smtClean="0"/>
              <a:t>Assess factors associated with the implementation of evidence-based approaches (EBAs)</a:t>
            </a:r>
            <a:r>
              <a:rPr lang="en-US" smtClean="0"/>
              <a:t> </a:t>
            </a:r>
            <a:r>
              <a:rPr lang="en-US" sz="2400" smtClean="0"/>
              <a:t>and bests practices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ts val="3600"/>
              </a:lnSpc>
            </a:pPr>
            <a:r>
              <a:rPr lang="en-US" sz="4000" b="1" smtClean="0"/>
              <a:t>Methods</a:t>
            </a:r>
            <a:r>
              <a:rPr lang="en-US" smtClean="0"/>
              <a:t> </a:t>
            </a:r>
            <a:br>
              <a:rPr lang="en-US" smtClean="0"/>
            </a:br>
            <a:r>
              <a:rPr lang="en-US" sz="3600" b="1" smtClean="0"/>
              <a:t>Survey development 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273050" indent="-273050" defTabSz="914400" eaLnBrk="1" hangingPunct="1">
              <a:lnSpc>
                <a:spcPct val="90000"/>
              </a:lnSpc>
              <a:defRPr/>
            </a:pPr>
            <a:r>
              <a:rPr lang="en-US" sz="2800" dirty="0" smtClean="0"/>
              <a:t>Models and Conceptual Frameworks</a:t>
            </a:r>
          </a:p>
          <a:p>
            <a:pPr marL="639763" lvl="1" indent="-246063" defTabSz="914400" eaLnBrk="1" hangingPunct="1">
              <a:lnSpc>
                <a:spcPct val="90000"/>
              </a:lnSpc>
              <a:defRPr/>
            </a:pPr>
            <a:r>
              <a:rPr lang="en-US" sz="2400" dirty="0" smtClean="0"/>
              <a:t>Patient Centered Medical Home (PCMH) model </a:t>
            </a:r>
          </a:p>
          <a:p>
            <a:pPr marL="639763" lvl="1" indent="-246063" defTabSz="914400" eaLnBrk="1" hangingPunct="1">
              <a:lnSpc>
                <a:spcPct val="90000"/>
              </a:lnSpc>
              <a:defRPr/>
            </a:pPr>
            <a:r>
              <a:rPr lang="en-US" sz="2400" dirty="0" smtClean="0"/>
              <a:t>Consolidated Framework for Implementation Research (CFIR)        </a:t>
            </a:r>
            <a:r>
              <a:rPr lang="en-US" sz="1800" i="1" dirty="0" err="1" smtClean="0"/>
              <a:t>Damschroder</a:t>
            </a:r>
            <a:r>
              <a:rPr lang="en-US" sz="1800" i="1" dirty="0" smtClean="0"/>
              <a:t>  et al. Implementation Science 2009</a:t>
            </a:r>
          </a:p>
          <a:p>
            <a:pPr marL="273050" indent="-273050" defTabSz="914400" eaLnBrk="1" hangingPunct="1">
              <a:lnSpc>
                <a:spcPct val="90000"/>
              </a:lnSpc>
              <a:defRPr/>
            </a:pPr>
            <a:r>
              <a:rPr lang="en-US" sz="2800" dirty="0" smtClean="0"/>
              <a:t>Practice Adaptive Reserve </a:t>
            </a:r>
            <a:r>
              <a:rPr lang="en-US" sz="1800" i="1" dirty="0" smtClean="0"/>
              <a:t>Miller et al . Ann </a:t>
            </a:r>
            <a:r>
              <a:rPr lang="en-US" sz="1800" i="1" dirty="0" err="1" smtClean="0"/>
              <a:t>Fam</a:t>
            </a:r>
            <a:r>
              <a:rPr lang="en-US" sz="1800" i="1" dirty="0" smtClean="0"/>
              <a:t> Med 2010</a:t>
            </a:r>
          </a:p>
          <a:p>
            <a:pPr marL="673100" lvl="1" indent="-273050" defTabSz="914400" eaLnBrk="1" hangingPunct="1">
              <a:lnSpc>
                <a:spcPct val="90000"/>
              </a:lnSpc>
              <a:defRPr/>
            </a:pPr>
            <a:r>
              <a:rPr lang="en-US" sz="2400" dirty="0" smtClean="0"/>
              <a:t>Adapted version</a:t>
            </a:r>
          </a:p>
          <a:p>
            <a:pPr marL="639763" lvl="1" indent="-246063" defTabSz="914400" eaLnBrk="1" hangingPunct="1">
              <a:lnSpc>
                <a:spcPct val="90000"/>
              </a:lnSpc>
              <a:defRPr/>
            </a:pPr>
            <a:r>
              <a:rPr lang="en-US" sz="2400" dirty="0" smtClean="0"/>
              <a:t>Matched items as closely as possible to CFIR constructs</a:t>
            </a:r>
          </a:p>
          <a:p>
            <a:pPr marL="639763" lvl="1" indent="-246063" defTabSz="914400" eaLnBrk="1" hangingPunct="1">
              <a:lnSpc>
                <a:spcPct val="90000"/>
              </a:lnSpc>
              <a:defRPr/>
            </a:pPr>
            <a:r>
              <a:rPr lang="en-US" sz="2400" dirty="0" smtClean="0"/>
              <a:t>Determined gaps in the CFIR constructs</a:t>
            </a:r>
          </a:p>
          <a:p>
            <a:pPr marL="273050" indent="-273050" defTabSz="914400" eaLnBrk="1" hangingPunct="1">
              <a:lnSpc>
                <a:spcPct val="90000"/>
              </a:lnSpc>
              <a:defRPr/>
            </a:pPr>
            <a:r>
              <a:rPr lang="en-US" sz="2800" dirty="0" smtClean="0"/>
              <a:t>Literature review </a:t>
            </a:r>
          </a:p>
          <a:p>
            <a:pPr marL="639763" lvl="1" indent="-246063" defTabSz="914400" eaLnBrk="1" hangingPunct="1">
              <a:lnSpc>
                <a:spcPct val="90000"/>
              </a:lnSpc>
              <a:defRPr/>
            </a:pPr>
            <a:r>
              <a:rPr lang="en-US" sz="2400" dirty="0" smtClean="0"/>
              <a:t>Existing items/scales that filled the gaps or </a:t>
            </a:r>
          </a:p>
          <a:p>
            <a:pPr marL="639763" lvl="1" indent="-246063" defTabSz="914400" eaLnBrk="1" hangingPunct="1">
              <a:lnSpc>
                <a:spcPct val="90000"/>
              </a:lnSpc>
              <a:defRPr/>
            </a:pPr>
            <a:r>
              <a:rPr lang="en-US" sz="2400" dirty="0" smtClean="0"/>
              <a:t>Better represented the CFIR constructs</a:t>
            </a:r>
          </a:p>
          <a:p>
            <a:pPr marL="273050" indent="-273050" defTabSz="914400" eaLnBrk="1" hangingPunct="1">
              <a:lnSpc>
                <a:spcPct val="90000"/>
              </a:lnSpc>
              <a:defRPr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ts val="4000"/>
              </a:lnSpc>
            </a:pPr>
            <a:r>
              <a:rPr lang="en-US" sz="4000" b="1" smtClean="0"/>
              <a:t>Methods</a:t>
            </a:r>
            <a:r>
              <a:rPr lang="en-US" sz="4000" smtClean="0"/>
              <a:t> </a:t>
            </a:r>
            <a:r>
              <a:rPr lang="en-US" smtClean="0"/>
              <a:t/>
            </a:r>
            <a:br>
              <a:rPr lang="en-US" smtClean="0"/>
            </a:br>
            <a:r>
              <a:rPr lang="en-US" sz="3600" b="1" smtClean="0"/>
              <a:t>Survey development </a:t>
            </a:r>
            <a:endParaRPr lang="en-US" sz="3600" smtClean="0"/>
          </a:p>
        </p:txBody>
      </p:sp>
      <p:sp>
        <p:nvSpPr>
          <p:cNvPr id="9218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862013" lvl="1" indent="-495300" defTabSz="914400" eaLnBrk="1" hangingPunct="1">
              <a:buFontTx/>
              <a:buChar char="•"/>
            </a:pPr>
            <a:r>
              <a:rPr lang="en-US" smtClean="0"/>
              <a:t>HRSA – UDS reporting</a:t>
            </a:r>
          </a:p>
          <a:p>
            <a:pPr marL="862013" lvl="1" indent="-495300" defTabSz="914400" eaLnBrk="1" hangingPunct="1">
              <a:buFontTx/>
              <a:buChar char="•"/>
            </a:pPr>
            <a:r>
              <a:rPr lang="en-US" smtClean="0"/>
              <a:t>NCQA 2011 PCMH standards</a:t>
            </a:r>
          </a:p>
          <a:p>
            <a:pPr marL="862013" lvl="1" indent="-495300" defTabSz="914400" eaLnBrk="1" hangingPunct="1">
              <a:buFontTx/>
              <a:buChar char="•"/>
            </a:pPr>
            <a:r>
              <a:rPr lang="en-US" smtClean="0"/>
              <a:t>Safety Net Medical Home Initiative (SNMHI)</a:t>
            </a:r>
          </a:p>
          <a:p>
            <a:pPr marL="862013" lvl="1" indent="-495300" defTabSz="914400" eaLnBrk="1" hangingPunct="1">
              <a:buFontTx/>
              <a:buChar char="•"/>
            </a:pPr>
            <a:r>
              <a:rPr lang="en-US" smtClean="0"/>
              <a:t>SCOPE study – </a:t>
            </a:r>
            <a:r>
              <a:rPr lang="en-US" i="1" smtClean="0"/>
              <a:t>Crabtree et al</a:t>
            </a:r>
          </a:p>
          <a:p>
            <a:pPr marL="862013" lvl="1" indent="-495300" defTabSz="914400" eaLnBrk="1" hangingPunct="1">
              <a:buFontTx/>
              <a:buChar char="•"/>
            </a:pPr>
            <a:r>
              <a:rPr lang="en-US" smtClean="0"/>
              <a:t>National Demonstration Project – </a:t>
            </a:r>
            <a:r>
              <a:rPr lang="en-US" i="1" smtClean="0"/>
              <a:t>Jaen et al</a:t>
            </a:r>
          </a:p>
          <a:p>
            <a:pPr marL="862013" lvl="1" indent="-495300" defTabSz="914400" eaLnBrk="1" hangingPunct="1">
              <a:buFontTx/>
              <a:buChar char="•"/>
            </a:pPr>
            <a:r>
              <a:rPr lang="en-US" smtClean="0"/>
              <a:t>Upstate NY PBRN – </a:t>
            </a:r>
            <a:r>
              <a:rPr lang="en-US" i="1" smtClean="0"/>
              <a:t>Fox et al</a:t>
            </a:r>
          </a:p>
          <a:p>
            <a:pPr marL="862013" lvl="1" indent="-495300" defTabSz="914400" eaLnBrk="1" hangingPunct="1">
              <a:buFontTx/>
              <a:buChar char="•"/>
            </a:pPr>
            <a:r>
              <a:rPr lang="en-US" smtClean="0">
                <a:solidFill>
                  <a:schemeClr val="hlink"/>
                </a:solidFill>
              </a:rPr>
              <a:t>Partnership Committee Members </a:t>
            </a:r>
          </a:p>
          <a:p>
            <a:pPr marL="273050" indent="-273050" defTabSz="914400" eaLnBrk="1" hangingPunct="1">
              <a:buFont typeface="Arial" charset="0"/>
              <a:buNone/>
            </a:pPr>
            <a:endParaRPr lang="en-US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ts val="4000"/>
              </a:lnSpc>
            </a:pPr>
            <a:r>
              <a:rPr lang="en-US" sz="4000" b="1" smtClean="0"/>
              <a:t>CPCRN CHC Survey</a:t>
            </a:r>
            <a:r>
              <a:rPr lang="en-US" smtClean="0"/>
              <a:t/>
            </a:r>
            <a:br>
              <a:rPr lang="en-US" smtClean="0"/>
            </a:br>
            <a:r>
              <a:rPr lang="en-US" sz="3200" b="1" smtClean="0"/>
              <a:t>Dependent Variables</a:t>
            </a:r>
          </a:p>
        </p:txBody>
      </p:sp>
      <p:sp>
        <p:nvSpPr>
          <p:cNvPr id="10242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57200" y="1798638"/>
            <a:ext cx="8229600" cy="4525962"/>
          </a:xfrm>
        </p:spPr>
        <p:txBody>
          <a:bodyPr/>
          <a:lstStyle/>
          <a:p>
            <a:pPr marL="495300" indent="-495300" defTabSz="914400" eaLnBrk="1" hangingPunct="1">
              <a:lnSpc>
                <a:spcPct val="90000"/>
              </a:lnSpc>
            </a:pPr>
            <a:r>
              <a:rPr lang="en-US" sz="2800" b="1" smtClean="0"/>
              <a:t>Community Guide Evidence Based Approaches</a:t>
            </a:r>
          </a:p>
          <a:p>
            <a:pPr marL="862013" lvl="1" indent="-495300" defTabSz="914400" eaLnBrk="1" hangingPunct="1">
              <a:lnSpc>
                <a:spcPct val="90000"/>
              </a:lnSpc>
            </a:pPr>
            <a:r>
              <a:rPr lang="en-US" sz="2400" smtClean="0"/>
              <a:t>Provider Reminders</a:t>
            </a:r>
          </a:p>
          <a:p>
            <a:pPr marL="862013" lvl="1" indent="-495300" defTabSz="914400" eaLnBrk="1" hangingPunct="1">
              <a:lnSpc>
                <a:spcPct val="90000"/>
              </a:lnSpc>
            </a:pPr>
            <a:r>
              <a:rPr lang="en-US" sz="2400" smtClean="0"/>
              <a:t>One-on-one education</a:t>
            </a:r>
          </a:p>
          <a:p>
            <a:pPr marL="862013" lvl="1" indent="-495300" defTabSz="914400" eaLnBrk="1" hangingPunct="1">
              <a:lnSpc>
                <a:spcPct val="90000"/>
              </a:lnSpc>
            </a:pPr>
            <a:r>
              <a:rPr lang="en-US" sz="2400" smtClean="0"/>
              <a:t>Patient reminders</a:t>
            </a:r>
          </a:p>
          <a:p>
            <a:pPr marL="862013" lvl="1" indent="-495300" defTabSz="914400" eaLnBrk="1" hangingPunct="1">
              <a:lnSpc>
                <a:spcPct val="90000"/>
              </a:lnSpc>
            </a:pPr>
            <a:r>
              <a:rPr lang="en-US" sz="2400" smtClean="0"/>
              <a:t>Provider assessment and feedback</a:t>
            </a:r>
          </a:p>
          <a:p>
            <a:pPr marL="495300" indent="-495300" defTabSz="914400" eaLnBrk="1" hangingPunct="1">
              <a:lnSpc>
                <a:spcPct val="90000"/>
              </a:lnSpc>
            </a:pPr>
            <a:r>
              <a:rPr lang="en-US" sz="2800" b="1" smtClean="0"/>
              <a:t>PCMH Best Practices</a:t>
            </a:r>
          </a:p>
          <a:p>
            <a:pPr marL="862013" lvl="1" indent="-495300" defTabSz="914400" eaLnBrk="1" hangingPunct="1">
              <a:lnSpc>
                <a:spcPct val="90000"/>
              </a:lnSpc>
            </a:pPr>
            <a:r>
              <a:rPr lang="en-US" sz="2400" smtClean="0"/>
              <a:t>Continuum of CRC screening  processes &amp;</a:t>
            </a:r>
          </a:p>
          <a:p>
            <a:pPr marL="862013" lvl="1" indent="-495300" defTabSz="914400" eaLnBrk="1" hangingPunct="1">
              <a:lnSpc>
                <a:spcPct val="90000"/>
              </a:lnSpc>
            </a:pPr>
            <a:r>
              <a:rPr lang="en-US" sz="2400" smtClean="0"/>
              <a:t>Evaluation of abnormal results</a:t>
            </a:r>
          </a:p>
          <a:p>
            <a:pPr marL="862013" lvl="1" indent="-495300" defTabSz="914400" eaLnBrk="1" hangingPunct="1">
              <a:lnSpc>
                <a:spcPct val="90000"/>
              </a:lnSpc>
            </a:pPr>
            <a:endParaRPr lang="en-US" sz="2400" b="1" smtClean="0"/>
          </a:p>
          <a:p>
            <a:pPr marL="1136650" lvl="2" indent="-495300" defTabSz="914400" eaLnBrk="1" hangingPunct="1">
              <a:lnSpc>
                <a:spcPct val="90000"/>
              </a:lnSpc>
            </a:pPr>
            <a:endParaRPr lang="en-US" sz="2000" b="1" smtClean="0"/>
          </a:p>
          <a:p>
            <a:pPr marL="862013" lvl="1" indent="-495300" defTabSz="914400" eaLnBrk="1" hangingPunct="1">
              <a:lnSpc>
                <a:spcPct val="90000"/>
              </a:lnSpc>
            </a:pPr>
            <a:endParaRPr lang="en-US" sz="2400" b="1" smtClean="0"/>
          </a:p>
          <a:p>
            <a:pPr marL="495300" indent="-495300" defTabSz="914400" eaLnBrk="1" hangingPunct="1">
              <a:lnSpc>
                <a:spcPct val="90000"/>
              </a:lnSpc>
            </a:pPr>
            <a:endParaRPr lang="en-US" sz="2800" b="1" smtClean="0"/>
          </a:p>
          <a:p>
            <a:pPr marL="495300" indent="-495300" defTabSz="914400" eaLnBrk="1" hangingPunct="1">
              <a:lnSpc>
                <a:spcPct val="90000"/>
              </a:lnSpc>
            </a:pPr>
            <a:endParaRPr lang="en-US" sz="2800" b="1" smtClean="0"/>
          </a:p>
          <a:p>
            <a:pPr marL="1136650" lvl="2" indent="-495300" defTabSz="914400" eaLnBrk="1" hangingPunct="1">
              <a:lnSpc>
                <a:spcPct val="90000"/>
              </a:lnSpc>
            </a:pPr>
            <a:endParaRPr lang="en-US" sz="2000" b="1" smtClean="0">
              <a:solidFill>
                <a:srgbClr val="0B539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4000" b="1" smtClean="0"/>
              <a:t>CPCRN CHC Survey</a:t>
            </a:r>
          </a:p>
        </p:txBody>
      </p:sp>
      <p:sp>
        <p:nvSpPr>
          <p:cNvPr id="11266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57200" y="1676400"/>
            <a:ext cx="8229600" cy="4525963"/>
          </a:xfrm>
        </p:spPr>
        <p:txBody>
          <a:bodyPr/>
          <a:lstStyle/>
          <a:p>
            <a:pPr marL="273050" indent="-273050" defTabSz="914400" eaLnBrk="1" hangingPunct="1">
              <a:lnSpc>
                <a:spcPct val="90000"/>
              </a:lnSpc>
            </a:pPr>
            <a:r>
              <a:rPr lang="en-US" smtClean="0"/>
              <a:t>To be completed by CHC/Clinic staff members</a:t>
            </a:r>
          </a:p>
          <a:p>
            <a:pPr marL="639763" lvl="1" indent="-246063" defTabSz="914400" eaLnBrk="1" hangingPunct="1">
              <a:lnSpc>
                <a:spcPct val="90000"/>
              </a:lnSpc>
            </a:pPr>
            <a:r>
              <a:rPr lang="en-US" smtClean="0"/>
              <a:t>Section A –  Clinic Practices Section </a:t>
            </a:r>
          </a:p>
          <a:p>
            <a:pPr marL="914400" lvl="2" indent="-246063" defTabSz="914400" eaLnBrk="1" hangingPunct="1">
              <a:lnSpc>
                <a:spcPct val="90000"/>
              </a:lnSpc>
            </a:pPr>
            <a:r>
              <a:rPr lang="en-US" sz="2600" smtClean="0"/>
              <a:t>includes Practice Adaptive Reserve Scale</a:t>
            </a:r>
          </a:p>
          <a:p>
            <a:pPr marL="639763" lvl="1" indent="-246063" defTabSz="914400" eaLnBrk="1" hangingPunct="1">
              <a:lnSpc>
                <a:spcPct val="90000"/>
              </a:lnSpc>
            </a:pPr>
            <a:r>
              <a:rPr lang="en-US" smtClean="0"/>
              <a:t>Section B –  Colorectal Cancer Screening Modalities</a:t>
            </a:r>
          </a:p>
          <a:p>
            <a:pPr marL="914400" lvl="2" indent="-246063" defTabSz="914400" eaLnBrk="1" hangingPunct="1">
              <a:lnSpc>
                <a:spcPct val="90000"/>
              </a:lnSpc>
            </a:pPr>
            <a:r>
              <a:rPr lang="en-US" sz="2600" smtClean="0"/>
              <a:t>includes questions on EMR/EHR</a:t>
            </a:r>
          </a:p>
          <a:p>
            <a:pPr marL="639763" lvl="1" indent="-246063" defTabSz="914400" eaLnBrk="1" hangingPunct="1">
              <a:lnSpc>
                <a:spcPct val="90000"/>
              </a:lnSpc>
            </a:pPr>
            <a:r>
              <a:rPr lang="en-US" smtClean="0"/>
              <a:t>Section C – 4 Evidence-Based Approaches (EBAs)</a:t>
            </a:r>
          </a:p>
          <a:p>
            <a:pPr marL="914400" lvl="2" indent="-246063" defTabSz="914400" eaLnBrk="1" hangingPunct="1">
              <a:lnSpc>
                <a:spcPct val="90000"/>
              </a:lnSpc>
            </a:pPr>
            <a:r>
              <a:rPr lang="en-US" sz="2600" smtClean="0"/>
              <a:t>EBA specific CFIR questions</a:t>
            </a:r>
          </a:p>
          <a:p>
            <a:pPr marL="639763" lvl="1" indent="-246063" defTabSz="914400" eaLnBrk="1" hangingPunct="1">
              <a:lnSpc>
                <a:spcPct val="90000"/>
              </a:lnSpc>
            </a:pPr>
            <a:r>
              <a:rPr lang="en-US" smtClean="0"/>
              <a:t>Section D –  PCMH Best Practices</a:t>
            </a:r>
          </a:p>
          <a:p>
            <a:pPr marL="639763" lvl="1" indent="-246063" defTabSz="914400" eaLnBrk="1" hangingPunct="1">
              <a:lnSpc>
                <a:spcPct val="90000"/>
              </a:lnSpc>
            </a:pPr>
            <a:r>
              <a:rPr lang="en-US" smtClean="0"/>
              <a:t>Section E –  Demographics</a:t>
            </a:r>
          </a:p>
          <a:p>
            <a:pPr marL="639763" lvl="1" indent="-246063" defTabSz="914400" eaLnBrk="1" hangingPunct="1">
              <a:lnSpc>
                <a:spcPct val="90000"/>
              </a:lnSpc>
            </a:pPr>
            <a:endParaRPr lang="en-US" b="1" smtClean="0"/>
          </a:p>
          <a:p>
            <a:pPr marL="273050" indent="-273050" defTabSz="914400" eaLnBrk="1" hangingPunct="1">
              <a:lnSpc>
                <a:spcPct val="90000"/>
              </a:lnSpc>
            </a:pPr>
            <a:endParaRPr lang="en-US" b="1" smtClean="0"/>
          </a:p>
          <a:p>
            <a:pPr marL="273050" indent="-273050" defTabSz="914400" eaLnBrk="1" hangingPunct="1">
              <a:lnSpc>
                <a:spcPct val="90000"/>
              </a:lnSpc>
            </a:pPr>
            <a:endParaRPr lang="en-US" b="1" smtClean="0"/>
          </a:p>
          <a:p>
            <a:pPr marL="914400" lvl="2" indent="-246063" defTabSz="914400" eaLnBrk="1" hangingPunct="1">
              <a:lnSpc>
                <a:spcPct val="90000"/>
              </a:lnSpc>
            </a:pPr>
            <a:endParaRPr lang="en-US" b="1" smtClean="0">
              <a:solidFill>
                <a:srgbClr val="0B539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4000" b="1" smtClean="0"/>
              <a:t>Clinic Characteristics Survey</a:t>
            </a:r>
          </a:p>
        </p:txBody>
      </p:sp>
      <p:sp>
        <p:nvSpPr>
          <p:cNvPr id="12290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273050" indent="-273050" defTabSz="914400" eaLnBrk="1" hangingPunct="1"/>
            <a:r>
              <a:rPr lang="en-US" sz="2800" smtClean="0"/>
              <a:t>To be completed by CHC/Clinic Contact</a:t>
            </a:r>
          </a:p>
          <a:p>
            <a:pPr marL="273050" indent="-273050" defTabSz="914400" eaLnBrk="1" hangingPunct="1"/>
            <a:r>
              <a:rPr lang="en-US" sz="2800" smtClean="0"/>
              <a:t>To provide  background information on CHC clinics</a:t>
            </a:r>
          </a:p>
          <a:p>
            <a:pPr marL="639763" lvl="1" indent="-246063" defTabSz="914400" eaLnBrk="1" hangingPunct="1"/>
            <a:r>
              <a:rPr lang="en-US" sz="2400" smtClean="0"/>
              <a:t>Patient population – uninsured, poverty, limited English proficiency</a:t>
            </a:r>
          </a:p>
          <a:p>
            <a:pPr marL="639763" lvl="1" indent="-246063" defTabSz="914400" eaLnBrk="1" hangingPunct="1"/>
            <a:r>
              <a:rPr lang="en-US" sz="2400" smtClean="0"/>
              <a:t>Clinic staffing</a:t>
            </a:r>
          </a:p>
          <a:p>
            <a:pPr marL="639763" lvl="1" indent="-246063" defTabSz="914400" eaLnBrk="1" hangingPunct="1"/>
            <a:r>
              <a:rPr lang="en-US" sz="2400" smtClean="0"/>
              <a:t>Data generation for reports/EMR</a:t>
            </a:r>
          </a:p>
          <a:p>
            <a:pPr marL="639763" lvl="1" indent="-246063" defTabSz="914400" eaLnBrk="1" hangingPunct="1"/>
            <a:r>
              <a:rPr lang="en-US" sz="2400" smtClean="0"/>
              <a:t>PCMH CRC screening continuum</a:t>
            </a:r>
          </a:p>
          <a:p>
            <a:pPr marL="639763" lvl="1" indent="-246063" defTabSz="914400" eaLnBrk="1" hangingPunct="1"/>
            <a:r>
              <a:rPr lang="en-US" sz="2400" smtClean="0"/>
              <a:t>7 Community Guide EBAs </a:t>
            </a:r>
          </a:p>
          <a:p>
            <a:pPr marL="639763" lvl="1" indent="-246063" defTabSz="914400" eaLnBrk="1" hangingPunct="1"/>
            <a:r>
              <a:rPr lang="en-US" sz="2400" smtClean="0"/>
              <a:t>Incentives/feedback</a:t>
            </a:r>
          </a:p>
          <a:p>
            <a:pPr marL="639763" lvl="1" indent="-246063" defTabSz="914400" eaLnBrk="1" hangingPunct="1"/>
            <a:r>
              <a:rPr lang="en-US" sz="2400" smtClean="0"/>
              <a:t>Participation in Collaboratives</a:t>
            </a:r>
          </a:p>
          <a:p>
            <a:pPr marL="273050" indent="-273050" defTabSz="914400" eaLnBrk="1" hangingPunct="1"/>
            <a:endParaRPr lang="en-US" sz="2800" b="1" smtClean="0"/>
          </a:p>
          <a:p>
            <a:pPr marL="273050" indent="-273050" defTabSz="914400" eaLnBrk="1" hangingPunct="1"/>
            <a:endParaRPr lang="en-US" sz="2800" b="1" smtClean="0"/>
          </a:p>
          <a:p>
            <a:pPr marL="1314450" lvl="2" indent="-400050" defTabSz="914400" eaLnBrk="1" hangingPunct="1"/>
            <a:endParaRPr lang="en-US" sz="2000" b="1" smtClean="0">
              <a:solidFill>
                <a:srgbClr val="0B539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title" idx="4294967295"/>
          </p:nvPr>
        </p:nvSpPr>
        <p:spPr>
          <a:xfrm>
            <a:off x="0" y="228600"/>
            <a:ext cx="8839200" cy="1143000"/>
          </a:xfrm>
        </p:spPr>
        <p:txBody>
          <a:bodyPr/>
          <a:lstStyle/>
          <a:p>
            <a:pPr eaLnBrk="1" hangingPunct="1"/>
            <a:r>
              <a:rPr lang="en-US" sz="4000" b="1" smtClean="0"/>
              <a:t>Bridging Research and the Real World</a:t>
            </a:r>
          </a:p>
        </p:txBody>
      </p:sp>
      <p:sp>
        <p:nvSpPr>
          <p:cNvPr id="13314" name="Text Placeholder 2"/>
          <p:cNvSpPr>
            <a:spLocks noGrp="1"/>
          </p:cNvSpPr>
          <p:nvPr>
            <p:ph type="body" sz="half" idx="4294967295"/>
          </p:nvPr>
        </p:nvSpPr>
        <p:spPr>
          <a:xfrm>
            <a:off x="457200" y="1570038"/>
            <a:ext cx="4038600" cy="4525962"/>
          </a:xfrm>
        </p:spPr>
        <p:txBody>
          <a:bodyPr/>
          <a:lstStyle/>
          <a:p>
            <a:pPr marL="0" indent="0" algn="ctr" defTabSz="914400" eaLnBrk="1" hangingPunct="1">
              <a:buFont typeface="Arial" charset="0"/>
              <a:buNone/>
            </a:pPr>
            <a:r>
              <a:rPr lang="en-US" sz="2800" b="1" smtClean="0"/>
              <a:t>Community Guide EBAs</a:t>
            </a:r>
          </a:p>
        </p:txBody>
      </p:sp>
      <p:sp>
        <p:nvSpPr>
          <p:cNvPr id="29699" name="Content Placeholder 3"/>
          <p:cNvSpPr>
            <a:spLocks/>
          </p:cNvSpPr>
          <p:nvPr/>
        </p:nvSpPr>
        <p:spPr bwMode="auto">
          <a:xfrm>
            <a:off x="455613" y="2325688"/>
            <a:ext cx="4040187" cy="384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/>
          <a:lstStyle/>
          <a:p>
            <a:pPr marL="273050" indent="-273050" defTabSz="9144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200" dirty="0">
                <a:latin typeface="Calibri" pitchFamily="34" charset="0"/>
              </a:rPr>
              <a:t>Add to current D&amp; I research:</a:t>
            </a:r>
          </a:p>
          <a:p>
            <a:pPr marL="639763" lvl="1" indent="-246063" defTabSz="914400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2000" dirty="0">
                <a:latin typeface="Calibri" pitchFamily="34" charset="0"/>
              </a:rPr>
              <a:t>CFIR &amp; Measures 	</a:t>
            </a:r>
          </a:p>
          <a:p>
            <a:pPr marL="273050" indent="-273050" defTabSz="9144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200" dirty="0">
                <a:latin typeface="Calibri" pitchFamily="34" charset="0"/>
              </a:rPr>
              <a:t>Associations between EBA implementation  and </a:t>
            </a:r>
          </a:p>
          <a:p>
            <a:pPr marL="730250" lvl="1" indent="-273050" defTabSz="9144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200" dirty="0">
                <a:latin typeface="Calibri" pitchFamily="34" charset="0"/>
              </a:rPr>
              <a:t>CFIR constructs</a:t>
            </a:r>
          </a:p>
          <a:p>
            <a:pPr marL="730250" lvl="1" indent="-273050" defTabSz="9144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200" dirty="0">
                <a:latin typeface="Calibri" pitchFamily="34" charset="0"/>
              </a:rPr>
              <a:t>Practice Adaptive Reserve</a:t>
            </a:r>
          </a:p>
          <a:p>
            <a:pPr marL="730250" lvl="1" indent="-273050" defTabSz="9144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200" dirty="0">
                <a:latin typeface="Calibri" pitchFamily="34" charset="0"/>
              </a:rPr>
              <a:t>Clinic characteristics</a:t>
            </a:r>
          </a:p>
          <a:p>
            <a:pPr marL="273050" indent="-273050" defTabSz="91440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US" sz="2000" dirty="0">
              <a:latin typeface="Calibri" pitchFamily="34" charset="0"/>
            </a:endParaRPr>
          </a:p>
        </p:txBody>
      </p:sp>
      <p:sp>
        <p:nvSpPr>
          <p:cNvPr id="13316" name="Text Placeholder 4"/>
          <p:cNvSpPr>
            <a:spLocks noGrp="1"/>
          </p:cNvSpPr>
          <p:nvPr>
            <p:ph type="body" sz="half" idx="4294967295"/>
          </p:nvPr>
        </p:nvSpPr>
        <p:spPr>
          <a:xfrm>
            <a:off x="4648200" y="1570038"/>
            <a:ext cx="4038600" cy="4525962"/>
          </a:xfrm>
        </p:spPr>
        <p:txBody>
          <a:bodyPr/>
          <a:lstStyle/>
          <a:p>
            <a:pPr marL="0" indent="0" algn="ctr" defTabSz="914400" eaLnBrk="1" hangingPunct="1">
              <a:buFont typeface="Arial" charset="0"/>
              <a:buNone/>
            </a:pPr>
            <a:r>
              <a:rPr lang="en-US" sz="2800" b="1" smtClean="0"/>
              <a:t>PCMH Best Practices</a:t>
            </a:r>
          </a:p>
        </p:txBody>
      </p:sp>
      <p:sp>
        <p:nvSpPr>
          <p:cNvPr id="13317" name="Content Placeholder 5"/>
          <p:cNvSpPr>
            <a:spLocks/>
          </p:cNvSpPr>
          <p:nvPr/>
        </p:nvSpPr>
        <p:spPr bwMode="auto">
          <a:xfrm>
            <a:off x="4645025" y="2325688"/>
            <a:ext cx="4041775" cy="384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/>
          <a:lstStyle/>
          <a:p>
            <a:pPr marL="273050" indent="-273050" defTabSz="914400">
              <a:spcBef>
                <a:spcPct val="20000"/>
              </a:spcBef>
              <a:buFont typeface="Arial" charset="0"/>
              <a:buChar char="•"/>
            </a:pPr>
            <a:r>
              <a:rPr lang="en-US" sz="2200">
                <a:latin typeface="Calibri" pitchFamily="34" charset="0"/>
              </a:rPr>
              <a:t>Applicable to NCQA PCMH standards</a:t>
            </a:r>
          </a:p>
          <a:p>
            <a:pPr marL="273050" indent="-273050" defTabSz="914400">
              <a:spcBef>
                <a:spcPct val="20000"/>
              </a:spcBef>
              <a:buFont typeface="Arial" charset="0"/>
              <a:buChar char="•"/>
            </a:pPr>
            <a:r>
              <a:rPr lang="en-US" sz="2200">
                <a:latin typeface="Calibri" pitchFamily="34" charset="0"/>
              </a:rPr>
              <a:t>Examine clinic roles  &amp; CRC screening PCMH Best Practices</a:t>
            </a:r>
          </a:p>
          <a:p>
            <a:pPr marL="273050" indent="-273050" defTabSz="914400">
              <a:spcBef>
                <a:spcPct val="20000"/>
              </a:spcBef>
              <a:buFont typeface="Arial" charset="0"/>
              <a:buChar char="•"/>
            </a:pPr>
            <a:r>
              <a:rPr lang="en-US" sz="2200">
                <a:latin typeface="Calibri" pitchFamily="34" charset="0"/>
              </a:rPr>
              <a:t>Associations between Best Practices implementation and</a:t>
            </a:r>
          </a:p>
          <a:p>
            <a:pPr marL="730250" lvl="1" indent="-273050" defTabSz="914400">
              <a:spcBef>
                <a:spcPct val="20000"/>
              </a:spcBef>
              <a:buFont typeface="Arial" charset="0"/>
              <a:buChar char="•"/>
            </a:pPr>
            <a:r>
              <a:rPr lang="en-US" sz="2200">
                <a:latin typeface="Calibri" pitchFamily="34" charset="0"/>
              </a:rPr>
              <a:t>Practice Adaptive Reserve </a:t>
            </a:r>
          </a:p>
          <a:p>
            <a:pPr marL="730250" lvl="1" indent="-273050" defTabSz="914400">
              <a:spcBef>
                <a:spcPct val="20000"/>
              </a:spcBef>
              <a:buFont typeface="Arial" charset="0"/>
              <a:buChar char="•"/>
            </a:pPr>
            <a:r>
              <a:rPr lang="en-US" sz="2200">
                <a:latin typeface="Calibri" pitchFamily="34" charset="0"/>
              </a:rPr>
              <a:t>Clinic characteristics</a:t>
            </a:r>
          </a:p>
          <a:p>
            <a:pPr marL="273050" indent="-273050" defTabSz="914400">
              <a:spcBef>
                <a:spcPct val="20000"/>
              </a:spcBef>
              <a:buFont typeface="Arial" charset="0"/>
              <a:buChar char="•"/>
            </a:pPr>
            <a:endParaRPr lang="en-US" sz="2000">
              <a:latin typeface="Calibri" pitchFamily="34" charset="0"/>
            </a:endParaRPr>
          </a:p>
          <a:p>
            <a:pPr marL="273050" indent="-273050" defTabSz="914400">
              <a:spcBef>
                <a:spcPct val="20000"/>
              </a:spcBef>
              <a:buFont typeface="Arial" charset="0"/>
              <a:buChar char="•"/>
            </a:pPr>
            <a:endParaRPr lang="en-US" sz="2600">
              <a:latin typeface="Calibri" pitchFamily="34" charset="0"/>
            </a:endParaRPr>
          </a:p>
          <a:p>
            <a:pPr marL="273050" indent="-273050" defTabSz="914400">
              <a:spcBef>
                <a:spcPct val="20000"/>
              </a:spcBef>
              <a:buFont typeface="Arial" charset="0"/>
              <a:buChar char="•"/>
            </a:pPr>
            <a:endParaRPr lang="en-US" sz="2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b="1" smtClean="0"/>
              <a:t>Online Pretesting</a:t>
            </a:r>
          </a:p>
        </p:txBody>
      </p:sp>
      <p:sp>
        <p:nvSpPr>
          <p:cNvPr id="1433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/>
              <a:t>Clinic Characteristics Survey</a:t>
            </a:r>
          </a:p>
          <a:p>
            <a:pPr lvl="1"/>
            <a:r>
              <a:rPr lang="en-US" smtClean="0"/>
              <a:t>Completed </a:t>
            </a:r>
          </a:p>
          <a:p>
            <a:pPr lvl="2"/>
            <a:r>
              <a:rPr lang="en-US" smtClean="0"/>
              <a:t>18 clinics names: South Carolina, Washington</a:t>
            </a:r>
          </a:p>
          <a:p>
            <a:pPr lvl="2"/>
            <a:r>
              <a:rPr lang="en-US" smtClean="0"/>
              <a:t>Skip patterns, required questions, character strings</a:t>
            </a:r>
          </a:p>
          <a:p>
            <a:pPr lvl="1"/>
            <a:r>
              <a:rPr lang="en-US" smtClean="0"/>
              <a:t>Data dump</a:t>
            </a:r>
          </a:p>
          <a:p>
            <a:r>
              <a:rPr lang="en-US" smtClean="0"/>
              <a:t>CHC Survey </a:t>
            </a:r>
          </a:p>
          <a:p>
            <a:pPr lvl="1"/>
            <a:r>
              <a:rPr lang="en-US" smtClean="0"/>
              <a:t>This week!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b="1" smtClean="0"/>
              <a:t>Online CHC Survey</a:t>
            </a:r>
          </a:p>
        </p:txBody>
      </p:sp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390650"/>
            <a:ext cx="8458200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b="1" smtClean="0"/>
              <a:t>Online CHC Survey</a:t>
            </a:r>
          </a:p>
        </p:txBody>
      </p:sp>
      <p:pic>
        <p:nvPicPr>
          <p:cNvPr id="1638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341438"/>
            <a:ext cx="8229600" cy="475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b="1" smtClean="0"/>
              <a:t>Online CHC Survey</a:t>
            </a:r>
          </a:p>
        </p:txBody>
      </p:sp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" y="1371600"/>
            <a:ext cx="8115300" cy="475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b="1" smtClean="0"/>
              <a:t>IRB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371600"/>
            <a:ext cx="8229600" cy="47085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b="1" smtClean="0"/>
              <a:t>Institutional Approval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Coordinating Center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U South Carolina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UT Houston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UW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Submitted: UCLA, Wash U</a:t>
            </a:r>
          </a:p>
          <a:p>
            <a:pPr>
              <a:lnSpc>
                <a:spcPct val="90000"/>
              </a:lnSpc>
            </a:pPr>
            <a:r>
              <a:rPr lang="en-US" b="1" smtClean="0"/>
              <a:t>CDC Approval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Coordinating Center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UW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UT Houston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b="1" smtClean="0"/>
              <a:t>CPCRN CHC Survey Timeline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mtClean="0"/>
              <a:t>Recruitment projection to date </a:t>
            </a:r>
          </a:p>
          <a:p>
            <a:pPr lvl="1">
              <a:lnSpc>
                <a:spcPct val="80000"/>
              </a:lnSpc>
            </a:pPr>
            <a:r>
              <a:rPr lang="en-US" smtClean="0">
                <a:solidFill>
                  <a:schemeClr val="hlink"/>
                </a:solidFill>
              </a:rPr>
              <a:t>Potentially up to 209 CHC clinics</a:t>
            </a:r>
          </a:p>
          <a:p>
            <a:pPr lvl="1">
              <a:lnSpc>
                <a:spcPct val="80000"/>
              </a:lnSpc>
            </a:pPr>
            <a:r>
              <a:rPr lang="en-US" smtClean="0"/>
              <a:t>Up to 10 participants/clinic </a:t>
            </a:r>
          </a:p>
          <a:p>
            <a:pPr>
              <a:lnSpc>
                <a:spcPct val="80000"/>
              </a:lnSpc>
            </a:pPr>
            <a:r>
              <a:rPr lang="en-US" smtClean="0"/>
              <a:t>Oct 8 – 19: Pretest online survey</a:t>
            </a:r>
          </a:p>
          <a:p>
            <a:pPr>
              <a:lnSpc>
                <a:spcPct val="80000"/>
              </a:lnSpc>
            </a:pPr>
            <a:r>
              <a:rPr lang="en-US" smtClean="0"/>
              <a:t>Oct 22 – Nov 2: Data dump &amp; revisions</a:t>
            </a:r>
          </a:p>
          <a:p>
            <a:pPr>
              <a:lnSpc>
                <a:spcPct val="80000"/>
              </a:lnSpc>
            </a:pPr>
            <a:r>
              <a:rPr lang="en-US" smtClean="0"/>
              <a:t>Nov/Dec/Jan: Implement Survey</a:t>
            </a:r>
          </a:p>
          <a:p>
            <a:pPr lvl="1">
              <a:lnSpc>
                <a:spcPct val="80000"/>
              </a:lnSpc>
            </a:pPr>
            <a:r>
              <a:rPr lang="en-US" smtClean="0"/>
              <a:t>Wave 1</a:t>
            </a:r>
          </a:p>
          <a:p>
            <a:pPr lvl="1">
              <a:lnSpc>
                <a:spcPct val="80000"/>
              </a:lnSpc>
            </a:pPr>
            <a:r>
              <a:rPr lang="en-US" smtClean="0"/>
              <a:t>Wave 2</a:t>
            </a:r>
          </a:p>
          <a:p>
            <a:pPr>
              <a:lnSpc>
                <a:spcPct val="80000"/>
              </a:lnSpc>
            </a:pPr>
            <a:r>
              <a:rPr lang="en-US" smtClean="0"/>
              <a:t>Feb/Mar 2013: Survey Analysis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b="1" smtClean="0"/>
              <a:t>Proposed Survey Analysis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447800"/>
            <a:ext cx="8229600" cy="4724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Univ. of Washington</a:t>
            </a:r>
            <a:r>
              <a:rPr lang="en-US" sz="3600" smtClean="0"/>
              <a:t> 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CHC Survey Sections A, B, D, and E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Clinic Characteristic Survey (excluding items 15 and 16 on EBAs)</a:t>
            </a:r>
          </a:p>
          <a:p>
            <a:pPr>
              <a:lnSpc>
                <a:spcPct val="90000"/>
              </a:lnSpc>
            </a:pPr>
            <a:r>
              <a:rPr lang="en-US" smtClean="0"/>
              <a:t>Univ. Texas Houston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CHC Survey Sections A **, B**, C, and E**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Clinic Characteristic Survey (items 15 and 16 on EBAs) </a:t>
            </a:r>
          </a:p>
          <a:p>
            <a:pPr>
              <a:lnSpc>
                <a:spcPct val="90000"/>
              </a:lnSpc>
            </a:pPr>
            <a:r>
              <a:rPr lang="en-US" smtClean="0"/>
              <a:t>UCD &amp; Emory - Regional data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sz="1600" smtClean="0"/>
              <a:t>** program code /processed data to be made available by UW for Sections A. B, D &amp; E.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74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b="1" smtClean="0"/>
              <a:t>Proposed Manuscripts</a:t>
            </a:r>
          </a:p>
        </p:txBody>
      </p:sp>
      <p:graphicFrame>
        <p:nvGraphicFramePr>
          <p:cNvPr id="40306" name="Group 370"/>
          <p:cNvGraphicFramePr>
            <a:graphicFrameLocks noGrp="1"/>
          </p:cNvGraphicFramePr>
          <p:nvPr>
            <p:ph idx="4294967295"/>
          </p:nvPr>
        </p:nvGraphicFramePr>
        <p:xfrm>
          <a:off x="0" y="1943100"/>
          <a:ext cx="9143999" cy="3557753"/>
        </p:xfrm>
        <a:graphic>
          <a:graphicData uri="http://schemas.openxmlformats.org/drawingml/2006/table">
            <a:tbl>
              <a:tblPr/>
              <a:tblGrid>
                <a:gridCol w="3971405"/>
                <a:gridCol w="836122"/>
                <a:gridCol w="531668"/>
                <a:gridCol w="685800"/>
                <a:gridCol w="791440"/>
                <a:gridCol w="581891"/>
                <a:gridCol w="665018"/>
                <a:gridCol w="498764"/>
                <a:gridCol w="581891"/>
              </a:tblGrid>
              <a:tr h="4377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cs typeface="Times New Roman" pitchFamily="18" charset="0"/>
                        </a:rPr>
                        <a:t>MANUSCRIPT FOCUS</a:t>
                      </a:r>
                    </a:p>
                  </a:txBody>
                  <a:tcPr marL="46653" marR="46653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LEAD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SITE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 Co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Emory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UCLA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USC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UT-H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UW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WU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2565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3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CFIR Measures/ Survey development*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TBD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0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Survey results – Practice Adaptive Reserve (PAR)/PCMH Best Practices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UW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0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Survey results – Practice Adaptive Reserve/Clinic characteristics  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UW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0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Survey results – CG EBAs/Practice Adaptive Reserve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TBD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Survey results – CG EBAs/CFIR measures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TBD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0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Survey results – CG EBAs/Clinic Characteristics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TBD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9507">
                <a:tc gridSpan="9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anchor="ctr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4000" b="1" smtClean="0"/>
              <a:t>Acknowledgement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57200" y="1371600"/>
            <a:ext cx="8382000" cy="4876800"/>
          </a:xfrm>
        </p:spPr>
        <p:txBody>
          <a:bodyPr/>
          <a:lstStyle/>
          <a:p>
            <a:pPr marL="273050" indent="-273050" defTabSz="914400" eaLnBrk="1" hangingPunct="1">
              <a:lnSpc>
                <a:spcPct val="80000"/>
              </a:lnSpc>
            </a:pPr>
            <a:r>
              <a:rPr lang="en-US" sz="2000" b="1" smtClean="0"/>
              <a:t>All Survey Subgroup Members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UT Houston - Glenna Dawson, Lily Liang, Bijal Balasubramanian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Emory – Michelle Kegler and Michelle Carvalho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U South Carolina – Dayna Campbell,  Jamilah Giles,  Jesseica Fortune, Minnjuan Flournoy-Floyd, Edith Williams</a:t>
            </a:r>
            <a:endParaRPr lang="en-US" sz="1800" smtClean="0">
              <a:solidFill>
                <a:srgbClr val="FF0000"/>
              </a:solidFill>
            </a:endParaRP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UW – Amanda Kimura, Alan Kuniyuki, Jane Edelson, Thuy Vu</a:t>
            </a:r>
          </a:p>
          <a:p>
            <a:pPr marL="273050" indent="-273050" defTabSz="914400" eaLnBrk="1" hangingPunct="1">
              <a:lnSpc>
                <a:spcPct val="80000"/>
              </a:lnSpc>
            </a:pPr>
            <a:r>
              <a:rPr lang="en-US" sz="2000" b="1" smtClean="0"/>
              <a:t>Coordinating Center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Rebecca Williams, Debbie Bush, Katie Byerly</a:t>
            </a:r>
            <a:endParaRPr lang="en-US" sz="1800" b="1" smtClean="0"/>
          </a:p>
          <a:p>
            <a:pPr marL="273050" indent="-273050" defTabSz="914400" eaLnBrk="1" hangingPunct="1">
              <a:lnSpc>
                <a:spcPct val="80000"/>
              </a:lnSpc>
            </a:pPr>
            <a:r>
              <a:rPr lang="en-US" sz="2000" b="1" smtClean="0"/>
              <a:t>Partnership Committee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 Jim Hotz, MD (NACHC, Georgia PCA)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Kathleen Clark (WACMHC )</a:t>
            </a:r>
          </a:p>
          <a:p>
            <a:pPr marL="273050" indent="-273050" defTabSz="914400" eaLnBrk="1" hangingPunct="1">
              <a:lnSpc>
                <a:spcPct val="80000"/>
              </a:lnSpc>
            </a:pPr>
            <a:r>
              <a:rPr lang="en-US" sz="2000" b="1" smtClean="0"/>
              <a:t>CRCCP Workgroup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Peggy Hannon</a:t>
            </a:r>
          </a:p>
          <a:p>
            <a:pPr marL="273050" indent="-273050" defTabSz="914400" eaLnBrk="1" hangingPunct="1">
              <a:lnSpc>
                <a:spcPct val="80000"/>
              </a:lnSpc>
            </a:pPr>
            <a:r>
              <a:rPr lang="en-US" sz="2000" b="1" smtClean="0"/>
              <a:t>Volunteers for Survey Pretesting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Texas FQHC volunteers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Harborview Medical Center Adult Medicine Clinic MAs &amp; Nurses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r>
              <a:rPr lang="en-US" sz="1800" smtClean="0"/>
              <a:t>Allison Cole; Michael McKee; Xiaoxue Huang</a:t>
            </a:r>
          </a:p>
          <a:p>
            <a:pPr marL="673100" lvl="1" indent="-273050" defTabSz="914400" eaLnBrk="1" hangingPunct="1">
              <a:lnSpc>
                <a:spcPct val="80000"/>
              </a:lnSpc>
            </a:pPr>
            <a:endParaRPr lang="en-US" sz="1800" smtClean="0"/>
          </a:p>
          <a:p>
            <a:pPr marL="1314450" lvl="2" indent="-400050" defTabSz="914400" eaLnBrk="1" hangingPunct="1">
              <a:lnSpc>
                <a:spcPct val="80000"/>
              </a:lnSpc>
            </a:pPr>
            <a:endParaRPr lang="en-US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7614</TotalTime>
  <Words>800</Words>
  <Application>Microsoft Office PowerPoint</Application>
  <PresentationFormat>On-screen Show (4:3)</PresentationFormat>
  <Paragraphs>203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CPCRN CHC Survey </vt:lpstr>
      <vt:lpstr>Methods  Survey development </vt:lpstr>
      <vt:lpstr>Methods  Survey development </vt:lpstr>
      <vt:lpstr>CPCRN CHC Survey Dependent Variables</vt:lpstr>
      <vt:lpstr>CPCRN CHC Survey</vt:lpstr>
      <vt:lpstr>Clinic Characteristics Survey</vt:lpstr>
      <vt:lpstr>Bridging Research and the Real World</vt:lpstr>
      <vt:lpstr>Online Pretesting</vt:lpstr>
      <vt:lpstr>Online CHC Survey</vt:lpstr>
      <vt:lpstr>Online CHC Survey</vt:lpstr>
      <vt:lpstr>Online CHC Survey</vt:lpstr>
      <vt:lpstr>IRB</vt:lpstr>
      <vt:lpstr>CPCRN CHC Survey Timeline</vt:lpstr>
      <vt:lpstr>Proposed Survey Analysis</vt:lpstr>
      <vt:lpstr>Proposed Manuscripts</vt:lpstr>
      <vt:lpstr>Acknowledgement</vt:lpstr>
    </vt:vector>
  </TitlesOfParts>
  <Company>unc-ch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regina mccoy</dc:creator>
  <cp:lastModifiedBy>dbush</cp:lastModifiedBy>
  <cp:revision>613</cp:revision>
  <dcterms:created xsi:type="dcterms:W3CDTF">2012-04-12T15:36:39Z</dcterms:created>
  <dcterms:modified xsi:type="dcterms:W3CDTF">2012-10-24T14:06:32Z</dcterms:modified>
</cp:coreProperties>
</file>