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tiff" ContentType="image/tif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42"/>
  </p:notesMasterIdLst>
  <p:sldIdLst>
    <p:sldId id="256" r:id="rId2"/>
    <p:sldId id="308" r:id="rId3"/>
    <p:sldId id="262" r:id="rId4"/>
    <p:sldId id="336" r:id="rId5"/>
    <p:sldId id="276" r:id="rId6"/>
    <p:sldId id="258" r:id="rId7"/>
    <p:sldId id="259" r:id="rId8"/>
    <p:sldId id="261" r:id="rId9"/>
    <p:sldId id="310" r:id="rId10"/>
    <p:sldId id="289" r:id="rId11"/>
    <p:sldId id="305" r:id="rId12"/>
    <p:sldId id="311" r:id="rId13"/>
    <p:sldId id="312" r:id="rId14"/>
    <p:sldId id="306" r:id="rId15"/>
    <p:sldId id="313" r:id="rId16"/>
    <p:sldId id="315" r:id="rId17"/>
    <p:sldId id="316" r:id="rId18"/>
    <p:sldId id="317" r:id="rId19"/>
    <p:sldId id="321" r:id="rId20"/>
    <p:sldId id="322" r:id="rId21"/>
    <p:sldId id="314" r:id="rId22"/>
    <p:sldId id="318" r:id="rId23"/>
    <p:sldId id="319" r:id="rId24"/>
    <p:sldId id="299" r:id="rId25"/>
    <p:sldId id="300" r:id="rId26"/>
    <p:sldId id="307" r:id="rId27"/>
    <p:sldId id="323" r:id="rId28"/>
    <p:sldId id="325" r:id="rId29"/>
    <p:sldId id="329" r:id="rId30"/>
    <p:sldId id="334" r:id="rId31"/>
    <p:sldId id="331" r:id="rId32"/>
    <p:sldId id="333" r:id="rId33"/>
    <p:sldId id="332" r:id="rId34"/>
    <p:sldId id="335" r:id="rId35"/>
    <p:sldId id="324" r:id="rId36"/>
    <p:sldId id="326" r:id="rId37"/>
    <p:sldId id="327" r:id="rId38"/>
    <p:sldId id="330" r:id="rId39"/>
    <p:sldId id="328" r:id="rId40"/>
    <p:sldId id="268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151D57"/>
            </a:solidFill>
            <a:ln w="19050">
              <a:solidFill>
                <a:srgbClr val="057DB3"/>
              </a:solidFill>
            </a:ln>
            <a:effectLst>
              <a:outerShdw blurRad="50800" dist="38100" dir="2700000" algn="ctr" rotWithShape="0">
                <a:srgbClr val="151D57">
                  <a:alpha val="40000"/>
                </a:srgbClr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Sheet1!$A$2:$A$15</c:f>
              <c:strCache>
                <c:ptCount val="14"/>
                <c:pt idx="0">
                  <c:v>Patient education about screening modalities </c:v>
                </c:pt>
                <c:pt idx="1">
                  <c:v>Assessment of patient barriers to screening</c:v>
                </c:pt>
                <c:pt idx="2">
                  <c:v>Tracking patients to ensure complete colonoscopy</c:v>
                </c:pt>
                <c:pt idx="3">
                  <c:v>Assisting patients with cancer to get treatment</c:v>
                </c:pt>
                <c:pt idx="4">
                  <c:v>Making reminder calls for colonoscopy appointments</c:v>
                </c:pt>
                <c:pt idx="5">
                  <c:v>Assisting access to bowel preparation materials</c:v>
                </c:pt>
                <c:pt idx="6">
                  <c:v>Making reminder calls for bowel preparation</c:v>
                </c:pt>
                <c:pt idx="7">
                  <c:v>Scheduling screening appointments</c:v>
                </c:pt>
                <c:pt idx="8">
                  <c:v>Making follow up calls after colonoscopy</c:v>
                </c:pt>
                <c:pt idx="9">
                  <c:v>Arranging transportation for screening appointments</c:v>
                </c:pt>
                <c:pt idx="10">
                  <c:v>Patient recruitment for screening</c:v>
                </c:pt>
                <c:pt idx="11">
                  <c:v>Arranging and providing translation services</c:v>
                </c:pt>
                <c:pt idx="12">
                  <c:v>Tracking patients to be sure they return FOBT/FIT kits</c:v>
                </c:pt>
                <c:pt idx="13">
                  <c:v>Meeting patients at endoscopic appointment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24</c:v>
                </c:pt>
                <c:pt idx="1">
                  <c:v>23</c:v>
                </c:pt>
                <c:pt idx="2">
                  <c:v>23</c:v>
                </c:pt>
                <c:pt idx="3">
                  <c:v>22</c:v>
                </c:pt>
                <c:pt idx="4">
                  <c:v>21</c:v>
                </c:pt>
                <c:pt idx="5">
                  <c:v>21</c:v>
                </c:pt>
                <c:pt idx="6">
                  <c:v>20</c:v>
                </c:pt>
                <c:pt idx="7">
                  <c:v>20</c:v>
                </c:pt>
                <c:pt idx="8">
                  <c:v>20</c:v>
                </c:pt>
                <c:pt idx="9">
                  <c:v>18</c:v>
                </c:pt>
                <c:pt idx="10">
                  <c:v>17</c:v>
                </c:pt>
                <c:pt idx="11">
                  <c:v>16</c:v>
                </c:pt>
                <c:pt idx="12">
                  <c:v>15</c:v>
                </c:pt>
                <c:pt idx="13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32128"/>
        <c:axId val="25233664"/>
      </c:barChart>
      <c:catAx>
        <c:axId val="252321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5233664"/>
        <c:crosses val="autoZero"/>
        <c:auto val="1"/>
        <c:lblAlgn val="ctr"/>
        <c:lblOffset val="100"/>
        <c:noMultiLvlLbl val="0"/>
      </c:catAx>
      <c:valAx>
        <c:axId val="2523366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5232128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057DB3"/>
      </a:solidFill>
    </a:ln>
    <a:effectLst>
      <a:outerShdw blurRad="50800" dist="38100" dir="2700000" algn="ctr" rotWithShape="0">
        <a:srgbClr val="151D57">
          <a:alpha val="40000"/>
        </a:srgbClr>
      </a:outerShdw>
    </a:effectLst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4967738407698998E-2"/>
          <c:y val="6.3878326996197707E-2"/>
          <c:w val="0.96288396762904704"/>
          <c:h val="0.846519565282475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Currently Uses</c:v>
                </c:pt>
              </c:strCache>
            </c:strRef>
          </c:tx>
          <c:spPr>
            <a:solidFill>
              <a:srgbClr val="151D57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Small media</c:v>
                </c:pt>
                <c:pt idx="1">
                  <c:v>Client reminders</c:v>
                </c:pt>
                <c:pt idx="2">
                  <c:v>Reducing structural barriers</c:v>
                </c:pt>
                <c:pt idx="3">
                  <c:v>Provider reminders</c:v>
                </c:pt>
                <c:pt idx="4">
                  <c:v>Provider assess/feedback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27</c:v>
                </c:pt>
                <c:pt idx="1">
                  <c:v>21</c:v>
                </c:pt>
                <c:pt idx="2">
                  <c:v>14</c:v>
                </c:pt>
                <c:pt idx="3">
                  <c:v>9</c:v>
                </c:pt>
                <c:pt idx="4">
                  <c:v>14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Plans to Use</c:v>
                </c:pt>
              </c:strCache>
            </c:strRef>
          </c:tx>
          <c:spPr>
            <a:solidFill>
              <a:srgbClr val="057DB3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Small media</c:v>
                </c:pt>
                <c:pt idx="1">
                  <c:v>Client reminders</c:v>
                </c:pt>
                <c:pt idx="2">
                  <c:v>Reducing structural barriers</c:v>
                </c:pt>
                <c:pt idx="3">
                  <c:v>Provider reminders</c:v>
                </c:pt>
                <c:pt idx="4">
                  <c:v>Provider assess/feedback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9</c:v>
                </c:pt>
                <c:pt idx="3">
                  <c:v>12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506368"/>
        <c:axId val="26507904"/>
      </c:barChart>
      <c:catAx>
        <c:axId val="26506368"/>
        <c:scaling>
          <c:orientation val="minMax"/>
        </c:scaling>
        <c:delete val="0"/>
        <c:axPos val="b"/>
        <c:majorTickMark val="out"/>
        <c:minorTickMark val="none"/>
        <c:tickLblPos val="nextTo"/>
        <c:crossAx val="26507904"/>
        <c:crosses val="autoZero"/>
        <c:auto val="1"/>
        <c:lblAlgn val="ctr"/>
        <c:lblOffset val="100"/>
        <c:noMultiLvlLbl val="0"/>
      </c:catAx>
      <c:valAx>
        <c:axId val="26507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65063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4132655293089"/>
          <c:y val="8.3945613355707493E-2"/>
          <c:w val="0.135311789151356"/>
          <c:h val="0.10533281700443201"/>
        </c:manualLayout>
      </c:layout>
      <c:overlay val="1"/>
    </c:legend>
    <c:plotVisOnly val="1"/>
    <c:dispBlanksAs val="gap"/>
    <c:showDLblsOverMax val="0"/>
  </c:chart>
  <c:spPr>
    <a:noFill/>
    <a:ln>
      <a:solidFill>
        <a:srgbClr val="00B0F0"/>
      </a:solidFill>
    </a:ln>
    <a:effectLst>
      <a:outerShdw blurRad="50800" dist="38100" dir="2700000" algn="ctr" rotWithShape="0">
        <a:srgbClr val="151D57">
          <a:alpha val="40000"/>
        </a:srgbClr>
      </a:outerShdw>
    </a:effectLst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0"/>
            </a:pPr>
            <a:r>
              <a:rPr lang="en-US" dirty="0" smtClean="0"/>
              <a:t>N </a:t>
            </a:r>
            <a:r>
              <a:rPr lang="en-US" dirty="0"/>
              <a:t>Desiring Training/TA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Desiring Training/TA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Provider assessment/feedback</c:v>
                </c:pt>
                <c:pt idx="1">
                  <c:v>Provider reminders</c:v>
                </c:pt>
                <c:pt idx="2">
                  <c:v>Reducing structural barriers</c:v>
                </c:pt>
                <c:pt idx="3">
                  <c:v>Client reminders</c:v>
                </c:pt>
                <c:pt idx="4">
                  <c:v>Small media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14</c:v>
                </c:pt>
                <c:pt idx="2">
                  <c:v>13</c:v>
                </c:pt>
                <c:pt idx="3">
                  <c:v>6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6678784"/>
        <c:axId val="66680320"/>
      </c:barChart>
      <c:catAx>
        <c:axId val="66678784"/>
        <c:scaling>
          <c:orientation val="minMax"/>
        </c:scaling>
        <c:delete val="0"/>
        <c:axPos val="l"/>
        <c:majorTickMark val="out"/>
        <c:minorTickMark val="none"/>
        <c:tickLblPos val="nextTo"/>
        <c:crossAx val="66680320"/>
        <c:crosses val="autoZero"/>
        <c:auto val="1"/>
        <c:lblAlgn val="ctr"/>
        <c:lblOffset val="100"/>
        <c:noMultiLvlLbl val="0"/>
      </c:catAx>
      <c:valAx>
        <c:axId val="66680320"/>
        <c:scaling>
          <c:orientation val="minMax"/>
          <c:max val="3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6678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800" b="0"/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 Interested in Approach</c:v>
                </c:pt>
              </c:strCache>
            </c:strRef>
          </c:tx>
          <c:invertIfNegative val="0"/>
          <c:cat>
            <c:strRef>
              <c:f>Sheet1!$A$2:$A$8</c:f>
              <c:strCache>
                <c:ptCount val="7"/>
                <c:pt idx="0">
                  <c:v>CD-ROM/DVD</c:v>
                </c:pt>
                <c:pt idx="1">
                  <c:v>Print materials</c:v>
                </c:pt>
                <c:pt idx="2">
                  <c:v>Online course</c:v>
                </c:pt>
                <c:pt idx="3">
                  <c:v>Real-time webinar</c:v>
                </c:pt>
                <c:pt idx="4">
                  <c:v>Peer network/ collaborative</c:v>
                </c:pt>
                <c:pt idx="5">
                  <c:v>Expert consultant (as needed)</c:v>
                </c:pt>
                <c:pt idx="6">
                  <c:v>On-site training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3</c:v>
                </c:pt>
                <c:pt idx="2">
                  <c:v>7</c:v>
                </c:pt>
                <c:pt idx="3">
                  <c:v>13</c:v>
                </c:pt>
                <c:pt idx="4">
                  <c:v>14</c:v>
                </c:pt>
                <c:pt idx="5">
                  <c:v>17</c:v>
                </c:pt>
                <c:pt idx="6">
                  <c:v>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70064768"/>
        <c:axId val="70070656"/>
      </c:barChart>
      <c:catAx>
        <c:axId val="70064768"/>
        <c:scaling>
          <c:orientation val="minMax"/>
        </c:scaling>
        <c:delete val="0"/>
        <c:axPos val="l"/>
        <c:majorTickMark val="out"/>
        <c:minorTickMark val="none"/>
        <c:tickLblPos val="nextTo"/>
        <c:crossAx val="70070656"/>
        <c:crosses val="autoZero"/>
        <c:auto val="1"/>
        <c:lblAlgn val="ctr"/>
        <c:lblOffset val="100"/>
        <c:noMultiLvlLbl val="0"/>
      </c:catAx>
      <c:valAx>
        <c:axId val="70070656"/>
        <c:scaling>
          <c:orientation val="minMax"/>
          <c:max val="3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0064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68B9E-8680-43C9-AB87-04FDD4E2321B}" type="datetimeFigureOut">
              <a:rPr lang="en-US" smtClean="0"/>
              <a:pPr/>
              <a:t>10/14/2012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311D35-8048-4926-AAD6-019D9192B4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8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additional primary test is included if it is used for at least 10% of screenings.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11D35-8048-4926-AAD6-019D9192B43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92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mean number of EBIs implemented by a grantee was 3.15 (standard deviation = 1.35).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11D35-8048-4926-AAD6-019D9192B43D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980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E13C1-6DBC-41E7-97C6-090713AA67C9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740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178" y="1143000"/>
            <a:ext cx="7772400" cy="12192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41178" y="3048000"/>
            <a:ext cx="7772400" cy="17526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914400" y="304800"/>
            <a:ext cx="7467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>
                <a:solidFill>
                  <a:schemeClr val="bg1"/>
                </a:solidFill>
                <a:latin typeface="Georgia" charset="0"/>
                <a:cs typeface="Arial" charset="0"/>
              </a:rPr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7962"/>
            <a:ext cx="7162800" cy="1362075"/>
          </a:xfrm>
        </p:spPr>
        <p:txBody>
          <a:bodyPr anchor="t"/>
          <a:lstStyle>
            <a:lvl1pPr algn="l">
              <a:defRPr sz="3200" b="0" cap="none" baseline="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0086"/>
            <a:ext cx="7467600" cy="1054444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5576" y="502508"/>
            <a:ext cx="3834705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5576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401" y="502508"/>
            <a:ext cx="3836211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0"/>
          </p:nvPr>
        </p:nvSpPr>
        <p:spPr>
          <a:xfrm>
            <a:off x="5086873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8010"/>
            <a:ext cx="7467600" cy="107299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41716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41716" y="5070770"/>
            <a:ext cx="5486400" cy="57214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abl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80304" y="897929"/>
            <a:ext cx="7467600" cy="507244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icon to add table</a:t>
            </a:r>
            <a:endParaRPr lang="en-US" noProof="0" dirty="0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2E4F9-C415-4B8E-9F05-630B448B5E7B}" type="datetimeFigureOut">
              <a:rPr lang="en-US" smtClean="0"/>
              <a:pPr>
                <a:defRPr/>
              </a:pPr>
              <a:t>10/14/2012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852477E-09F2-4B7E-BDB2-7F6F9571024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0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143000"/>
            <a:ext cx="7467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itchFamily="18" charset="0"/>
          <a:ea typeface="Arial" charset="0"/>
          <a:cs typeface="Arial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9pPr>
    </p:titleStyle>
    <p:bodyStyle>
      <a:lvl1pPr marL="342900" indent="-3429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•"/>
        <a:defRPr sz="4000">
          <a:solidFill>
            <a:schemeClr val="tx1"/>
          </a:solidFill>
          <a:latin typeface="+mn-lt"/>
          <a:ea typeface="ヒラギノ角ゴ Pro W3" charset="-128"/>
          <a:cs typeface="+mn-cs"/>
        </a:defRPr>
      </a:lvl1pPr>
      <a:lvl2pPr marL="742950" indent="-28575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–"/>
        <a:defRPr sz="3600">
          <a:solidFill>
            <a:schemeClr val="tx1"/>
          </a:solidFill>
          <a:latin typeface="+mn-lt"/>
          <a:ea typeface="ヒラギノ角ゴ Pro W3" charset="-128"/>
        </a:defRPr>
      </a:lvl2pPr>
      <a:lvl3pPr marL="11430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</a:defRPr>
      </a:lvl3pPr>
      <a:lvl4pPr marL="16002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</a:defRPr>
      </a:lvl4pPr>
      <a:lvl5pPr marL="20574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  <a:ea typeface="ヒラギノ角ゴ Pro W3" charset="-128"/>
        </a:defRPr>
      </a:lvl5pPr>
      <a:lvl6pPr marL="25146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295400"/>
            <a:ext cx="7772400" cy="1219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CRCCP Workgroup Update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574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CPCRN Annual Meeting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October 15, 2012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0" y="54102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Workgroup leaders: Peggy Hannon, Cam </a:t>
            </a:r>
            <a:r>
              <a:rPr lang="en-US" dirty="0" err="1" smtClean="0"/>
              <a:t>Escoffery</a:t>
            </a:r>
            <a:r>
              <a:rPr lang="en-US" dirty="0" smtClean="0"/>
              <a:t>, Annette Maxwell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990600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CRCCP &amp; CPCRN workgroup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2011 Grantee Survey: findings &amp; products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Projects in progress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	</a:t>
            </a:r>
            <a:r>
              <a:rPr lang="en-US" dirty="0" smtClean="0"/>
              <a:t>In-depth interviews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	</a:t>
            </a:r>
            <a:r>
              <a:rPr lang="en-US" dirty="0" smtClean="0"/>
              <a:t>2012 survey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2012-13 work-plan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7274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CDC's Colorectal Cancer Control Program (CRCCP)</a:t>
            </a:r>
            <a:endParaRPr lang="en-US" dirty="0"/>
          </a:p>
        </p:txBody>
      </p:sp>
      <p:sp>
        <p:nvSpPr>
          <p:cNvPr id="12291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Established: July 2009</a:t>
            </a:r>
          </a:p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endParaRPr lang="en-US" dirty="0" smtClean="0"/>
          </a:p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Goal: to increase colorectal cancer screening rates among men and women aged 50+ from 64% to 80% in the funded states by 2014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Program has two components: </a:t>
            </a:r>
          </a:p>
          <a:p>
            <a:pPr marL="857250" lvl="1" indent="-457200">
              <a:lnSpc>
                <a:spcPct val="10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dirty="0" smtClean="0"/>
              <a:t>Screening promotion (population-level) </a:t>
            </a:r>
          </a:p>
          <a:p>
            <a:pPr marL="857250" lvl="1" indent="-457200">
              <a:lnSpc>
                <a:spcPct val="10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dirty="0" smtClean="0"/>
              <a:t>Screening provision (low-income, uninsured, underinsured)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518" y="304800"/>
            <a:ext cx="7467600" cy="1072995"/>
          </a:xfrm>
        </p:spPr>
        <p:txBody>
          <a:bodyPr/>
          <a:lstStyle/>
          <a:p>
            <a:r>
              <a:rPr lang="en-US" dirty="0" smtClean="0"/>
              <a:t>CRCCP Grantees</a:t>
            </a:r>
            <a:endParaRPr lang="en-US" dirty="0"/>
          </a:p>
        </p:txBody>
      </p:sp>
      <p:pic>
        <p:nvPicPr>
          <p:cNvPr id="2050" name="Picture 2" descr="C:\Users\peggyh\AppData\Local\Temp\CRCCP_Map-of-Grantees.ti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76400"/>
            <a:ext cx="6629400" cy="432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78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990600"/>
          </a:xfrm>
        </p:spPr>
        <p:txBody>
          <a:bodyPr/>
          <a:lstStyle/>
          <a:p>
            <a:r>
              <a:rPr lang="en-US" dirty="0" smtClean="0"/>
              <a:t>Overall Workgroup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Aft>
                <a:spcPts val="1200"/>
              </a:spcAft>
              <a:buFont typeface="Wingdings 3" pitchFamily="18" charset="2"/>
              <a:buNone/>
              <a:defRPr/>
            </a:pPr>
            <a:r>
              <a:rPr lang="en-US" sz="2400" dirty="0" smtClean="0"/>
              <a:t>CRCCP workgroup  will implement the Annual Grantee Survey, 2011-2014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Font typeface="Wingdings 3" pitchFamily="18" charset="2"/>
              <a:buNone/>
              <a:defRPr/>
            </a:pPr>
            <a:endParaRPr lang="en-US" sz="2400" dirty="0" smtClean="0"/>
          </a:p>
          <a:p>
            <a:pPr marL="0" indent="0">
              <a:lnSpc>
                <a:spcPct val="100000"/>
              </a:lnSpc>
              <a:spcAft>
                <a:spcPts val="1200"/>
              </a:spcAft>
              <a:buFont typeface="Wingdings 3" pitchFamily="18" charset="2"/>
              <a:buNone/>
              <a:defRPr/>
            </a:pPr>
            <a:r>
              <a:rPr lang="en-US" sz="2400" dirty="0" smtClean="0"/>
              <a:t>CRCCP workgroup will develop and implement additional research projects to assess details of</a:t>
            </a:r>
          </a:p>
          <a:p>
            <a:pPr marL="457200" lvl="1" indent="0">
              <a:lnSpc>
                <a:spcPct val="100000"/>
              </a:lnSpc>
              <a:spcAft>
                <a:spcPts val="1200"/>
              </a:spcAft>
              <a:buNone/>
              <a:defRPr/>
            </a:pPr>
            <a:r>
              <a:rPr lang="en-US" sz="2000" dirty="0" smtClean="0"/>
              <a:t>Adoption</a:t>
            </a:r>
          </a:p>
          <a:p>
            <a:pPr marL="457200" lvl="1" indent="0">
              <a:lnSpc>
                <a:spcPct val="100000"/>
              </a:lnSpc>
              <a:spcAft>
                <a:spcPts val="1200"/>
              </a:spcAft>
              <a:buNone/>
              <a:defRPr/>
            </a:pPr>
            <a:r>
              <a:rPr lang="en-US" sz="2000" b="1" dirty="0" smtClean="0"/>
              <a:t>Implementation</a:t>
            </a:r>
          </a:p>
          <a:p>
            <a:pPr marL="457200" lvl="1" indent="0">
              <a:lnSpc>
                <a:spcPct val="100000"/>
              </a:lnSpc>
              <a:spcAft>
                <a:spcPts val="1200"/>
              </a:spcAft>
              <a:buNone/>
              <a:defRPr/>
            </a:pPr>
            <a:r>
              <a:rPr lang="en-US" sz="2000" dirty="0" smtClean="0"/>
              <a:t>Context</a:t>
            </a:r>
          </a:p>
          <a:p>
            <a:pPr marL="457200" lvl="1" indent="0">
              <a:lnSpc>
                <a:spcPct val="100000"/>
              </a:lnSpc>
              <a:spcAft>
                <a:spcPts val="1200"/>
              </a:spcAft>
              <a:buNone/>
              <a:defRPr/>
            </a:pPr>
            <a:r>
              <a:rPr lang="en-US" sz="2000" dirty="0" smtClean="0"/>
              <a:t>Technical support and resources needed/available</a:t>
            </a:r>
          </a:p>
          <a:p>
            <a:pPr marL="457200" lvl="1" indent="0">
              <a:lnSpc>
                <a:spcPct val="100000"/>
              </a:lnSpc>
              <a:spcAft>
                <a:spcPts val="1200"/>
              </a:spcAft>
              <a:buNone/>
              <a:defRPr/>
            </a:pPr>
            <a:r>
              <a:rPr lang="en-US" sz="2000" dirty="0" smtClean="0"/>
              <a:t>Organizational characteristics</a:t>
            </a:r>
          </a:p>
          <a:p>
            <a:pPr>
              <a:buFont typeface="Wingdings 3" pitchFamily="18" charset="2"/>
              <a:buNone/>
              <a:defRPr/>
            </a:pPr>
            <a:r>
              <a:rPr lang="en-US" sz="2400" dirty="0" smtClean="0"/>
              <a:t>	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6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Annual Grantee Survey Goals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eaLnBrk="1" fontAlgn="auto" hangingPunct="1">
              <a:lnSpc>
                <a:spcPct val="100000"/>
              </a:lnSpc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US" dirty="0" smtClean="0"/>
              <a:t>Understand how grantees are implementing CDC’s Colorectal Cancer Control Program (CRCCP),  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lnSpc>
                <a:spcPct val="100000"/>
              </a:lnSpc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US" dirty="0" smtClean="0"/>
              <a:t>Establish a baseline to assess how implementation changes each year, and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lnSpc>
                <a:spcPct val="100000"/>
              </a:lnSpc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US" dirty="0" smtClean="0"/>
              <a:t>Collect information related to technical assistance and training needs.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Methods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Survey completed by person responsible for day-to-day management of the CRCCP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Sample: 29 programs (25 states and 4 tribes) across the U.S.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Design: </a:t>
            </a:r>
            <a:r>
              <a:rPr lang="en-US" dirty="0"/>
              <a:t>O</a:t>
            </a:r>
            <a:r>
              <a:rPr lang="en-US" dirty="0" smtClean="0"/>
              <a:t>nline survey administered annually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5344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D&amp;I Frameworks Guiding Survey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Conceptual Model</a:t>
            </a:r>
          </a:p>
          <a:p>
            <a:pPr marL="457200" lvl="1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RE-AIM with focus on Adoption, Implementation and Maintenance of 5 Community Guide strategies</a:t>
            </a:r>
          </a:p>
          <a:p>
            <a:pPr marL="914400" lvl="2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marL="457200" lvl="1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dirty="0" smtClean="0">
                <a:solidFill>
                  <a:srgbClr val="000000"/>
                </a:solidFill>
              </a:rPr>
              <a:t>Interactive Systems Framework for Dissemination and Implementation (ISF)</a:t>
            </a:r>
          </a:p>
          <a:p>
            <a:pPr marL="914400" lvl="2" indent="0" eaLnBrk="1" hangingPunct="1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>
                <a:solidFill>
                  <a:srgbClr val="000000"/>
                </a:solidFill>
              </a:rPr>
              <a:t>Prevention Support System (training and technical assistance)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1072995"/>
          </a:xfrm>
        </p:spPr>
        <p:txBody>
          <a:bodyPr/>
          <a:lstStyle/>
          <a:p>
            <a:r>
              <a:rPr lang="en-US" dirty="0" smtClean="0"/>
              <a:t>2011 Survey 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2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990600"/>
          </a:xfrm>
        </p:spPr>
        <p:txBody>
          <a:bodyPr/>
          <a:lstStyle/>
          <a:p>
            <a:r>
              <a:rPr lang="en-US" dirty="0" smtClean="0"/>
              <a:t>Survey Administration </a:t>
            </a:r>
            <a:br>
              <a:rPr lang="en-US" dirty="0" smtClean="0"/>
            </a:br>
            <a:r>
              <a:rPr lang="en-US" dirty="0" smtClean="0"/>
              <a:t>&amp; Participation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Survey administered via Web, Nov-Dec 2011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28 of 29 grantees completed the survey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83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1200" y="1905000"/>
            <a:ext cx="5429250" cy="374341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304800"/>
            <a:ext cx="7467600" cy="1072995"/>
          </a:xfrm>
        </p:spPr>
        <p:txBody>
          <a:bodyPr/>
          <a:lstStyle/>
          <a:p>
            <a:r>
              <a:rPr lang="en-US" dirty="0" smtClean="0"/>
              <a:t>Screening Provision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1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76200" y="304800"/>
            <a:ext cx="9163049" cy="10287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pitchFamily="18" charset="0"/>
                <a:ea typeface="Arial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5000" b="1">
                <a:solidFill>
                  <a:schemeClr val="accent2"/>
                </a:solidFill>
                <a:latin typeface="Blue Highway" pitchFamily="2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5000" b="1">
                <a:solidFill>
                  <a:schemeClr val="accent2"/>
                </a:solidFill>
                <a:latin typeface="Blue Highway" pitchFamily="2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5000" b="1">
                <a:solidFill>
                  <a:schemeClr val="accent2"/>
                </a:solidFill>
                <a:latin typeface="Blue Highway" pitchFamily="2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5000" b="1">
                <a:solidFill>
                  <a:schemeClr val="accent2"/>
                </a:solidFill>
                <a:latin typeface="Blue Highway" pitchFamily="2" charset="0"/>
              </a:defRPr>
            </a:lvl9pPr>
          </a:lstStyle>
          <a:p>
            <a:r>
              <a:rPr lang="en-US" sz="3200" dirty="0" smtClean="0"/>
              <a:t>Primary </a:t>
            </a:r>
            <a:r>
              <a:rPr lang="en-US" sz="3200" dirty="0" smtClean="0"/>
              <a:t>Screening </a:t>
            </a:r>
            <a:r>
              <a:rPr lang="en-US" sz="3200" dirty="0" smtClean="0"/>
              <a:t>Tests </a:t>
            </a:r>
            <a:endParaRPr lang="en-US" sz="3200" dirty="0"/>
          </a:p>
        </p:txBody>
      </p:sp>
      <p:sp>
        <p:nvSpPr>
          <p:cNvPr id="3" name="Slide Number Placeholder 1"/>
          <p:cNvSpPr txBox="1">
            <a:spLocks/>
          </p:cNvSpPr>
          <p:nvPr/>
        </p:nvSpPr>
        <p:spPr>
          <a:xfrm>
            <a:off x="6648449" y="664210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DB3D5B-4D81-40CE-B8FE-E6C0691740E2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690978"/>
              </p:ext>
            </p:extLst>
          </p:nvPr>
        </p:nvGraphicFramePr>
        <p:xfrm>
          <a:off x="533399" y="1550511"/>
          <a:ext cx="4069080" cy="4407408"/>
        </p:xfrm>
        <a:graphic>
          <a:graphicData uri="http://schemas.openxmlformats.org/drawingml/2006/table">
            <a:tbl>
              <a:tblPr firstRow="1" firstCol="1" bandRow="1"/>
              <a:tblGrid>
                <a:gridCol w="2263140"/>
                <a:gridCol w="1805940"/>
              </a:tblGrid>
              <a:tr h="3022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Grantee</a:t>
                      </a: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Primary Test Implemented Through Year 2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266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Alaska Native Tribal Consortium (ANTHC)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Arctic Slope Native Association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Colorado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Connecticut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Delaware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Maine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Maryland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Massachusetts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Minnesota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New Hampshire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Pennsylvania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Utah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New York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Colonoscopy/FIT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Montana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Colonoscopy/FOBT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546235"/>
              </p:ext>
            </p:extLst>
          </p:nvPr>
        </p:nvGraphicFramePr>
        <p:xfrm>
          <a:off x="4775834" y="1552575"/>
          <a:ext cx="4069080" cy="3721608"/>
        </p:xfrm>
        <a:graphic>
          <a:graphicData uri="http://schemas.openxmlformats.org/drawingml/2006/table">
            <a:tbl>
              <a:tblPr firstRow="1" firstCol="1" bandRow="1"/>
              <a:tblGrid>
                <a:gridCol w="2263140"/>
                <a:gridCol w="1805940"/>
              </a:tblGrid>
              <a:tr h="2246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Grantee</a:t>
                      </a: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Futura Md BT"/>
                          <a:ea typeface="Calibri"/>
                          <a:cs typeface="Times New Roman"/>
                        </a:rPr>
                        <a:t>Primary Test Implemented Through Year 2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Alabama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0" dirty="0" smtClean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Futura Bk BT"/>
                        <a:ea typeface="Times New Roman"/>
                        <a:cs typeface="Calibri"/>
                      </a:endParaRP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Arizona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California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Iowa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New Mexico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South Dakota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Florida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FIT/Colonoscopy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Southcentral Foundation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Sigmoidoscopy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Michigan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FOBT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Nebraska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FOBT/Colonoscopy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South Puget Intertribal Planning Agency (SPIPA)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FOBT/FIT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Washington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9144" marB="18288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utura Bk BT"/>
                          <a:ea typeface="Times New Roman"/>
                          <a:cs typeface="Calibri"/>
                        </a:rPr>
                        <a:t>FOBT/FIT</a:t>
                      </a:r>
                    </a:p>
                  </a:txBody>
                  <a:tcPr marL="68580" marR="68580" marT="9144" marB="18288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83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1072995"/>
          </a:xfrm>
        </p:spPr>
        <p:txBody>
          <a:bodyPr/>
          <a:lstStyle/>
          <a:p>
            <a:r>
              <a:rPr lang="en-US" sz="3200" dirty="0" smtClean="0"/>
              <a:t>Most (24) Use Patient Navigators to Support Screening Provision</a:t>
            </a:r>
            <a:endParaRPr lang="en-US" sz="3200" dirty="0"/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640226263"/>
              </p:ext>
            </p:extLst>
          </p:nvPr>
        </p:nvGraphicFramePr>
        <p:xfrm>
          <a:off x="457200" y="1447800"/>
          <a:ext cx="8077200" cy="459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6563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24000"/>
            <a:ext cx="3190875" cy="25527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1475" y="304800"/>
            <a:ext cx="7467600" cy="1072995"/>
          </a:xfrm>
        </p:spPr>
        <p:txBody>
          <a:bodyPr/>
          <a:lstStyle/>
          <a:p>
            <a:r>
              <a:rPr lang="en-US" dirty="0" smtClean="0"/>
              <a:t>Screening Promotion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16442"/>
            <a:ext cx="3606030" cy="236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591" y="4195325"/>
            <a:ext cx="4391024" cy="264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52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1072995"/>
          </a:xfrm>
        </p:spPr>
        <p:txBody>
          <a:bodyPr/>
          <a:lstStyle/>
          <a:p>
            <a:r>
              <a:rPr lang="en-US" dirty="0" smtClean="0"/>
              <a:t>Most Use </a:t>
            </a:r>
            <a:r>
              <a:rPr lang="en-US" u="sng" dirty="0" smtClean="0"/>
              <a:t>&gt;</a:t>
            </a:r>
            <a:r>
              <a:rPr lang="en-US" dirty="0" smtClean="0"/>
              <a:t>1 EBI</a:t>
            </a:r>
            <a:endParaRPr lang="en-US" dirty="0"/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891296818"/>
              </p:ext>
            </p:extLst>
          </p:nvPr>
        </p:nvGraphicFramePr>
        <p:xfrm>
          <a:off x="0" y="1447800"/>
          <a:ext cx="9144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7231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019175"/>
          </a:xfrm>
        </p:spPr>
        <p:txBody>
          <a:bodyPr>
            <a:noAutofit/>
          </a:bodyPr>
          <a:lstStyle/>
          <a:p>
            <a:r>
              <a:rPr lang="en-US" sz="3600" dirty="0" smtClean="0"/>
              <a:t>Potential Reach of Small Media Varies</a:t>
            </a:r>
            <a:endParaRPr lang="en-US" sz="3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608731"/>
              </p:ext>
            </p:extLst>
          </p:nvPr>
        </p:nvGraphicFramePr>
        <p:xfrm>
          <a:off x="542544" y="1422876"/>
          <a:ext cx="7982711" cy="4306824"/>
        </p:xfrm>
        <a:graphic>
          <a:graphicData uri="http://schemas.openxmlformats.org/drawingml/2006/table">
            <a:tbl>
              <a:tblPr firstRow="1" firstCol="1" bandRow="1"/>
              <a:tblGrid>
                <a:gridCol w="2114931"/>
                <a:gridCol w="723900"/>
                <a:gridCol w="866775"/>
                <a:gridCol w="1162050"/>
                <a:gridCol w="1162050"/>
                <a:gridCol w="981075"/>
                <a:gridCol w="971930"/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Placement of Small Media</a:t>
                      </a: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Videos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Flyers or Posters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Brochures, Booklets, FAQ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Newsletter, Insert, or Bookmark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Checklists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Electronic Media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Individual physician’s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19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Provider group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Health care systems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8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Federally Qualified Health Center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8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Medicare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Medicaid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Insurance providers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Local health department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Workplace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8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Community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N/A: We don’t use this to promote screening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9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88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00965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Paper and Electronic Client Reminders</a:t>
            </a:r>
            <a:endParaRPr lang="en-US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337652"/>
              </p:ext>
            </p:extLst>
          </p:nvPr>
        </p:nvGraphicFramePr>
        <p:xfrm>
          <a:off x="952500" y="1511431"/>
          <a:ext cx="7305674" cy="3848655"/>
        </p:xfrm>
        <a:graphic>
          <a:graphicData uri="http://schemas.openxmlformats.org/drawingml/2006/table">
            <a:tbl>
              <a:tblPr firstRow="1" firstCol="1" bandRow="1"/>
              <a:tblGrid>
                <a:gridCol w="2805166"/>
                <a:gridCol w="2250254"/>
                <a:gridCol w="2250254"/>
              </a:tblGrid>
              <a:tr h="4208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Organizational Type</a:t>
                      </a: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Postcards, Letters, or Greeting 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Cards (21)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Telephone, Texts, or 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e-mails (12)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My CRCCP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Health care system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Individual physician’s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Provider group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Other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8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Indian Health Service or tribal group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0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Federally Qualified Health Center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Health insurer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48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Medicare Quality Improvement Organization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State Medicaid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48640" y="6035040"/>
            <a:ext cx="167706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(Source: Grantee Survey, 2011.)</a:t>
            </a:r>
          </a:p>
        </p:txBody>
      </p:sp>
    </p:spTree>
    <p:extLst>
      <p:ext uri="{BB962C8B-B14F-4D97-AF65-F5344CB8AC3E}">
        <p14:creationId xmlns:p14="http://schemas.microsoft.com/office/powerpoint/2010/main" val="8718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48" y="304800"/>
            <a:ext cx="9144000" cy="1038225"/>
          </a:xfrm>
        </p:spPr>
        <p:txBody>
          <a:bodyPr>
            <a:noAutofit/>
          </a:bodyPr>
          <a:lstStyle/>
          <a:p>
            <a:r>
              <a:rPr lang="en-US" sz="3200" dirty="0" smtClean="0"/>
              <a:t>Approaches to Reducing Structural Barriers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348283"/>
              </p:ext>
            </p:extLst>
          </p:nvPr>
        </p:nvGraphicFramePr>
        <p:xfrm>
          <a:off x="1028700" y="1762122"/>
          <a:ext cx="7143749" cy="2257427"/>
        </p:xfrm>
        <a:graphic>
          <a:graphicData uri="http://schemas.openxmlformats.org/drawingml/2006/table">
            <a:tbl>
              <a:tblPr firstRow="1" firstCol="1" bandRow="1"/>
              <a:tblGrid>
                <a:gridCol w="5689681"/>
                <a:gridCol w="1454068"/>
              </a:tblGrid>
              <a:tr h="3981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Strategy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n  (14)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48705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Eliminating or simplifying administrative procedures and other obstacles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05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Reducing time or distance between service delivery settings and target populations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05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Offering services in alternative or nonclinical settings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1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Modifying hours of service to meet client needs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2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355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Provider Reminders Least Used</a:t>
            </a:r>
            <a:endParaRPr lang="en-US" sz="3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045222"/>
              </p:ext>
            </p:extLst>
          </p:nvPr>
        </p:nvGraphicFramePr>
        <p:xfrm>
          <a:off x="952500" y="1511431"/>
          <a:ext cx="7305674" cy="2625838"/>
        </p:xfrm>
        <a:graphic>
          <a:graphicData uri="http://schemas.openxmlformats.org/drawingml/2006/table">
            <a:tbl>
              <a:tblPr firstRow="1" firstCol="1" bandRow="1"/>
              <a:tblGrid>
                <a:gridCol w="2805166"/>
                <a:gridCol w="2250254"/>
                <a:gridCol w="2250254"/>
              </a:tblGrid>
              <a:tr h="4208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Organizational Type</a:t>
                      </a: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Patient</a:t>
                      </a:r>
                      <a:r>
                        <a:rPr lang="en-US" sz="1200" b="1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Chart Reminders (7)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Reminders in EMR (9)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Individual physician’s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IHS or tribal clinic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Provider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 group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FQHCs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Health care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 system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8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My CRCCP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0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Other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824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Provider Assessment &amp; Feedback</a:t>
            </a:r>
            <a:endParaRPr lang="en-US" sz="3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504562"/>
              </p:ext>
            </p:extLst>
          </p:nvPr>
        </p:nvGraphicFramePr>
        <p:xfrm>
          <a:off x="914400" y="2362200"/>
          <a:ext cx="7305674" cy="2625838"/>
        </p:xfrm>
        <a:graphic>
          <a:graphicData uri="http://schemas.openxmlformats.org/drawingml/2006/table">
            <a:tbl>
              <a:tblPr firstRow="1" firstCol="1" bandRow="1"/>
              <a:tblGrid>
                <a:gridCol w="2805166"/>
                <a:gridCol w="2250254"/>
                <a:gridCol w="2250254"/>
              </a:tblGrid>
              <a:tr h="4208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Organizational Type</a:t>
                      </a: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Assessment (14)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Feedback (14)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Individual physician’s office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IHS or tribal clinic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Provider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 group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8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FQHCs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Health care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 system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2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8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My CRCCP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0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Other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434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028700"/>
          </a:xfrm>
        </p:spPr>
        <p:txBody>
          <a:bodyPr>
            <a:noAutofit/>
          </a:bodyPr>
          <a:lstStyle/>
          <a:p>
            <a:r>
              <a:rPr lang="en-US" sz="3200" dirty="0" smtClean="0"/>
              <a:t>Partnerships </a:t>
            </a:r>
            <a:r>
              <a:rPr lang="en-US" sz="3200" dirty="0"/>
              <a:t>for Implementing </a:t>
            </a:r>
            <a:r>
              <a:rPr lang="en-US" sz="3200" i="1" dirty="0"/>
              <a:t>Community Guide</a:t>
            </a:r>
            <a:r>
              <a:rPr lang="en-US" sz="3200" dirty="0"/>
              <a:t> CRC Screening Promotion Strategies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2688672"/>
              </p:ext>
            </p:extLst>
          </p:nvPr>
        </p:nvGraphicFramePr>
        <p:xfrm>
          <a:off x="752475" y="1543050"/>
          <a:ext cx="7896225" cy="416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3" imgW="7904084" imgH="4169214" progId="Word.Document.12">
                  <p:embed/>
                </p:oleObj>
              </mc:Choice>
              <mc:Fallback>
                <p:oleObj name="Document" r:id="rId3" imgW="7904084" imgH="4169214" progId="Word.Document.12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75" y="1543050"/>
                        <a:ext cx="7896225" cy="4162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548640" y="6035040"/>
            <a:ext cx="167706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(Source: Grantee Survey, 2011.)</a:t>
            </a:r>
          </a:p>
        </p:txBody>
      </p:sp>
    </p:spTree>
    <p:extLst>
      <p:ext uri="{BB962C8B-B14F-4D97-AF65-F5344CB8AC3E}">
        <p14:creationId xmlns:p14="http://schemas.microsoft.com/office/powerpoint/2010/main" val="107875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667" y="228600"/>
            <a:ext cx="9144000" cy="1028700"/>
          </a:xfrm>
        </p:spPr>
        <p:txBody>
          <a:bodyPr>
            <a:noAutofit/>
          </a:bodyPr>
          <a:lstStyle/>
          <a:p>
            <a:r>
              <a:rPr lang="en-US" sz="3200" dirty="0" smtClean="0"/>
              <a:t>Similar Patient </a:t>
            </a:r>
            <a:r>
              <a:rPr lang="en-US" sz="3200" dirty="0"/>
              <a:t>Navigation Activities </a:t>
            </a:r>
            <a:r>
              <a:rPr lang="en-US" sz="3200" dirty="0" smtClean="0"/>
              <a:t>for Screening Promotion and Screening Provision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080223"/>
              </p:ext>
            </p:extLst>
          </p:nvPr>
        </p:nvGraphicFramePr>
        <p:xfrm>
          <a:off x="914400" y="1905000"/>
          <a:ext cx="7305675" cy="3771898"/>
        </p:xfrm>
        <a:graphic>
          <a:graphicData uri="http://schemas.openxmlformats.org/drawingml/2006/table">
            <a:tbl>
              <a:tblPr firstRow="1" firstCol="1" bandRow="1"/>
              <a:tblGrid>
                <a:gridCol w="5711577"/>
                <a:gridCol w="1594098"/>
              </a:tblGrid>
              <a:tr h="3272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Navigator Activities for Screening Promotion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n  (18)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Patient education about screening modalities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Assessment of patient barriers to screening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17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Patient recruitment for screening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16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Scheduling screening appointments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15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Making reminder calls for colonoscopy appointments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15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Assisting patients to access to bowel preparation materials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15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Tracking patients to be sure they complete colonoscopy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13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Assisting patients diagnosed with cancer get into treatment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13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Arranging transportation to/from screening appointments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Arranging and providing translation services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Tracking patients to be sure they return FOBT/FIT kits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9 </a:t>
                      </a: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5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Meeting patients at endoscopic appointment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53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038225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Many Grantees Implementing Additional Strategies </a:t>
            </a:r>
            <a:r>
              <a:rPr lang="en-US" sz="3600" dirty="0"/>
              <a:t>for Screening Promotion</a:t>
            </a:r>
            <a:r>
              <a:rPr lang="en-US" sz="3100" dirty="0"/>
              <a:t> 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endParaRPr lang="en-US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227342"/>
              </p:ext>
            </p:extLst>
          </p:nvPr>
        </p:nvGraphicFramePr>
        <p:xfrm>
          <a:off x="1828800" y="1857374"/>
          <a:ext cx="5476875" cy="2047876"/>
        </p:xfrm>
        <a:graphic>
          <a:graphicData uri="http://schemas.openxmlformats.org/drawingml/2006/table">
            <a:tbl>
              <a:tblPr firstRow="1" firstCol="1" bandRow="1"/>
              <a:tblGrid>
                <a:gridCol w="4362090"/>
                <a:gridCol w="1114785"/>
              </a:tblGrid>
              <a:tr h="3526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Other Strategies </a:t>
                      </a: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N (13)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D57"/>
                    </a:solidFill>
                  </a:tcPr>
                </a:tc>
              </a:tr>
              <a:tr h="338973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Mass media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338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Provider education/professional development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73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Quality assurance/quality improvement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73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Patient or group education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73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Other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F0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Calibri"/>
                        </a:rPr>
                        <a:t>7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Calibri"/>
                      </a:endParaRPr>
                    </a:p>
                  </a:txBody>
                  <a:tcPr marL="68580" marR="68580" marT="27432" marB="27432" anchor="ctr">
                    <a:lnL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57D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48640" y="60350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900" dirty="0">
                <a:solidFill>
                  <a:schemeClr val="bg1"/>
                </a:solidFill>
              </a:rPr>
              <a:t>Source: Grantee Survey, 2011.)</a:t>
            </a:r>
          </a:p>
          <a:p>
            <a:r>
              <a:rPr lang="en-US" sz="900" dirty="0">
                <a:solidFill>
                  <a:schemeClr val="bg1"/>
                </a:solidFill>
              </a:rPr>
              <a:t> Analyses include all grantees (n = 28).</a:t>
            </a:r>
          </a:p>
        </p:txBody>
      </p:sp>
    </p:spTree>
    <p:extLst>
      <p:ext uri="{BB962C8B-B14F-4D97-AF65-F5344CB8AC3E}">
        <p14:creationId xmlns:p14="http://schemas.microsoft.com/office/powerpoint/2010/main" val="163268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304800"/>
            <a:ext cx="7467600" cy="990600"/>
          </a:xfrm>
        </p:spPr>
        <p:txBody>
          <a:bodyPr/>
          <a:lstStyle/>
          <a:p>
            <a:r>
              <a:rPr lang="en-US" sz="3600" dirty="0" smtClean="0"/>
              <a:t>Desire for Training Depends on EBI</a:t>
            </a: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8057089"/>
              </p:ext>
            </p:extLst>
          </p:nvPr>
        </p:nvGraphicFramePr>
        <p:xfrm>
          <a:off x="457200" y="1371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200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534400" cy="990600"/>
          </a:xfrm>
        </p:spPr>
        <p:txBody>
          <a:bodyPr/>
          <a:lstStyle/>
          <a:p>
            <a:r>
              <a:rPr lang="en-US" sz="3600" dirty="0" smtClean="0"/>
              <a:t>Grantees Prefer On-Site or As-Needed Training/TA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523174"/>
              </p:ext>
            </p:extLst>
          </p:nvPr>
        </p:nvGraphicFramePr>
        <p:xfrm>
          <a:off x="457200" y="15240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870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3200" dirty="0" smtClean="0">
                <a:solidFill>
                  <a:schemeClr val="bg1"/>
                </a:solidFill>
                <a:latin typeface="Georgia" pitchFamily="18" charset="0"/>
              </a:rPr>
              <a:t>Evaluation &amp; Adaptation Are Top Training Topics</a:t>
            </a:r>
            <a:endParaRPr lang="en-US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graphicFrame>
        <p:nvGraphicFramePr>
          <p:cNvPr id="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7468775"/>
              </p:ext>
            </p:extLst>
          </p:nvPr>
        </p:nvGraphicFramePr>
        <p:xfrm>
          <a:off x="457200" y="1600200"/>
          <a:ext cx="8229600" cy="3733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7000"/>
                <a:gridCol w="1752600"/>
              </a:tblGrid>
              <a:tr h="449916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Training Topic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 (SD)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 an outcome evaluation of an</a:t>
                      </a:r>
                      <a:r>
                        <a:rPr lang="en-US" baseline="0" dirty="0" smtClean="0"/>
                        <a:t> evidence-based strategy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 (0.8)</a:t>
                      </a:r>
                      <a:endParaRPr lang="en-US" dirty="0"/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 a process evaluation</a:t>
                      </a:r>
                      <a:r>
                        <a:rPr lang="en-US" baseline="0" dirty="0" smtClean="0"/>
                        <a:t> of an evidence-based strategy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 (0.8)</a:t>
                      </a:r>
                      <a:endParaRPr lang="en-US" dirty="0"/>
                    </a:p>
                  </a:txBody>
                  <a:tcPr/>
                </a:tc>
              </a:tr>
              <a:tr h="776568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fit of potential strategies or programs with my population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 (0.7)</a:t>
                      </a:r>
                      <a:endParaRPr lang="en-US" dirty="0"/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strength</a:t>
                      </a:r>
                      <a:r>
                        <a:rPr lang="en-US" baseline="0" dirty="0" smtClean="0"/>
                        <a:t> of evidence supporting program effectiveness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 (0.8)</a:t>
                      </a:r>
                      <a:endParaRPr lang="en-US" dirty="0"/>
                    </a:p>
                  </a:txBody>
                  <a:tcPr/>
                </a:tc>
              </a:tr>
              <a:tr h="776568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fit of potential strategies or programs</a:t>
                      </a:r>
                      <a:r>
                        <a:rPr lang="en-US" baseline="0" dirty="0" smtClean="0"/>
                        <a:t> with my organization’s systems, staff, and resources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 (0.8)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60198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Note. Grantees rated desire for training on each topic 1-3 (3=high desire for training)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83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467600" cy="1072995"/>
          </a:xfrm>
        </p:spPr>
        <p:txBody>
          <a:bodyPr/>
          <a:lstStyle/>
          <a:p>
            <a:r>
              <a:rPr lang="en-US" dirty="0" smtClean="0"/>
              <a:t>Current CRCCP Projects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05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990600"/>
          </a:xfrm>
        </p:spPr>
        <p:txBody>
          <a:bodyPr/>
          <a:lstStyle/>
          <a:p>
            <a:r>
              <a:rPr lang="en-US" dirty="0" smtClean="0"/>
              <a:t>In-depth Interviews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8731614"/>
              </p:ext>
            </p:extLst>
          </p:nvPr>
        </p:nvGraphicFramePr>
        <p:xfrm>
          <a:off x="838200" y="1600200"/>
          <a:ext cx="7467600" cy="4777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7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accent2"/>
                          </a:solidFill>
                        </a:rPr>
                        <a:t>Purpose</a:t>
                      </a:r>
                      <a:endParaRPr lang="en-US" sz="240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CRCCP grantees’ screening promotion goals</a:t>
                      </a:r>
                    </a:p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grantee’s implementation of EBIs (e.g., EBI used, implementation strategy, barriers and facilitators to implementation). Special attention to systems-level strategies</a:t>
                      </a:r>
                    </a:p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grantees’ experience transitioning from primarily providing screening services (like in B/C) to integrating population-level promotion activities </a:t>
                      </a:r>
                    </a:p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Explore engagement of partners to promote CRC cancer screening</a:t>
                      </a:r>
                    </a:p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efforts to leverage organizational-level policy change</a:t>
                      </a:r>
                    </a:p>
                    <a:p>
                      <a:pPr marL="0" lvl="0" indent="0">
                        <a:spcAft>
                          <a:spcPts val="900"/>
                        </a:spcAft>
                        <a:buFont typeface="Arial" pitchFamily="34" charset="0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Identify technical assistance needs for use of EBIs and screening promotion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64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2000" cy="990600"/>
          </a:xfrm>
        </p:spPr>
        <p:txBody>
          <a:bodyPr/>
          <a:lstStyle/>
          <a:p>
            <a:r>
              <a:rPr lang="en-US" dirty="0" smtClean="0"/>
              <a:t>CRCCP Qualitative Guide 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CRC screening promotion goals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Selection of EBIs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Use of EBIs (in depth case studies)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Partnership engaged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Evaluation of EBIs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Organizational policies or systems change initiatives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467600" cy="990600"/>
          </a:xfrm>
        </p:spPr>
        <p:txBody>
          <a:bodyPr/>
          <a:lstStyle/>
          <a:p>
            <a:r>
              <a:rPr lang="en-US" dirty="0" smtClean="0"/>
              <a:t>Interview Instrument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201131"/>
              </p:ext>
            </p:extLst>
          </p:nvPr>
        </p:nvGraphicFramePr>
        <p:xfrm>
          <a:off x="457200" y="1676400"/>
          <a:ext cx="8305800" cy="425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526"/>
                <a:gridCol w="596727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2"/>
                          </a:solidFill>
                        </a:rPr>
                        <a:t>Topic</a:t>
                      </a:r>
                      <a:endParaRPr lang="en-US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2"/>
                          </a:solidFill>
                        </a:rPr>
                        <a:t>Sample</a:t>
                      </a:r>
                      <a:r>
                        <a:rPr lang="en-US" baseline="0" dirty="0" smtClean="0">
                          <a:solidFill>
                            <a:schemeClr val="accent2"/>
                          </a:solidFill>
                        </a:rPr>
                        <a:t> Questions</a:t>
                      </a:r>
                      <a:endParaRPr lang="en-US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Use of EBIs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Prioritize probing about systems and organizational level/policy EBIs first (in this order):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reducing structural barriers, provider assessment and feedback, provider reminders, patient reminders, group/1 on 1 education, small media, patient navigation]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 Components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key components of the intervention?  Or what does it include? 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how you are implementing [each EBI]? </a:t>
                      </a:r>
                      <a:b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Who have been the main people/groups implementing the activity? </a:t>
                      </a:r>
                      <a:b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Where are you implementing the activity?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990600"/>
          </a:xfrm>
        </p:spPr>
        <p:txBody>
          <a:bodyPr/>
          <a:lstStyle/>
          <a:p>
            <a:r>
              <a:rPr lang="en-US" dirty="0" smtClean="0"/>
              <a:t>Interview Instrument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8070788"/>
              </p:ext>
            </p:extLst>
          </p:nvPr>
        </p:nvGraphicFramePr>
        <p:xfrm>
          <a:off x="457200" y="1524000"/>
          <a:ext cx="8305800" cy="497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526"/>
                <a:gridCol w="596727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2"/>
                          </a:solidFill>
                        </a:rPr>
                        <a:t>Topic</a:t>
                      </a:r>
                      <a:endParaRPr lang="en-US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2"/>
                          </a:solidFill>
                        </a:rPr>
                        <a:t>Sample</a:t>
                      </a:r>
                      <a:r>
                        <a:rPr lang="en-US" baseline="0" dirty="0" smtClean="0">
                          <a:solidFill>
                            <a:schemeClr val="accent2"/>
                          </a:solidFill>
                        </a:rPr>
                        <a:t> Questions</a:t>
                      </a:r>
                      <a:endParaRPr lang="en-US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Facilitators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factors facilitated using this [EBI]? (e.g., previous experience, partner expertise, a training they attended on the EBI)</a:t>
                      </a:r>
                    </a:p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technical assistance or other resources did you use, to assist you with implementing [EBI]? </a:t>
                      </a:r>
                    </a:p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 there additional assistance or other resources that would have helped you plan and implement [EBI]? What are those?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Partnerships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If any, what new partnerships have you formed since the beginning of the CRCCP program to promote population-based screening?  </a:t>
                      </a:r>
                    </a:p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would you characterize the effectiveness of these partnerships?</a:t>
                      </a:r>
                    </a:p>
                    <a:p>
                      <a:pPr lvl="0">
                        <a:spcAft>
                          <a:spcPts val="60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partnerships have you tried to foster but have been unsuccessful? 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467600" cy="990600"/>
          </a:xfrm>
        </p:spPr>
        <p:txBody>
          <a:bodyPr/>
          <a:lstStyle/>
          <a:p>
            <a:r>
              <a:rPr lang="en-US" dirty="0" smtClean="0"/>
              <a:t>Interview Instrument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5123681"/>
              </p:ext>
            </p:extLst>
          </p:nvPr>
        </p:nvGraphicFramePr>
        <p:xfrm>
          <a:off x="609600" y="1397000"/>
          <a:ext cx="8001000" cy="546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9143"/>
                <a:gridCol w="5061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accent2"/>
                          </a:solidFill>
                        </a:rPr>
                        <a:t>Topic</a:t>
                      </a:r>
                      <a:endParaRPr lang="en-US" sz="160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accent2"/>
                          </a:solidFill>
                        </a:rPr>
                        <a:t>Sample</a:t>
                      </a:r>
                      <a:r>
                        <a:rPr lang="en-US" sz="1600" baseline="0" dirty="0" smtClean="0">
                          <a:solidFill>
                            <a:schemeClr val="accent2"/>
                          </a:solidFill>
                        </a:rPr>
                        <a:t> Questions</a:t>
                      </a:r>
                      <a:endParaRPr lang="en-US" sz="160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Policy Change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Think about the policy that you view to be the most successful, or that has the potential for most impact.</a:t>
                      </a:r>
                    </a:p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was the organization that implemented the policy?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was the new or revised policy?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Why was this policy adopted?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Who were the players involved in creating or revising the policy? 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process did you undertake to create or revise this policy? 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facilitated the process?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were some barriers that arose, if any? How did you overcome that/those barrier(s)?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 you have plans to evaluate the impact of that policy?  If so, how?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 you think this policy will be maintained, why or why not?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467600" cy="990600"/>
          </a:xfrm>
        </p:spPr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7467600" cy="4343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Sample: Interview at least half of grantees who adopt many EBIs and those who have organizational/systems changes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Semi structured guide (~ 1 hr)</a:t>
            </a:r>
            <a:br>
              <a:rPr lang="en-US" dirty="0" smtClean="0"/>
            </a:b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Analysis</a:t>
            </a:r>
          </a:p>
          <a:p>
            <a:pPr marL="457200" lvl="1" indent="0">
              <a:buNone/>
            </a:pPr>
            <a:r>
              <a:rPr lang="en-US" dirty="0" smtClean="0"/>
              <a:t>Codebook</a:t>
            </a:r>
          </a:p>
          <a:p>
            <a:pPr marL="457200" lvl="1" indent="0">
              <a:buNone/>
            </a:pPr>
            <a:r>
              <a:rPr lang="en-US" dirty="0" smtClean="0"/>
              <a:t>Thematic analysis in </a:t>
            </a:r>
            <a:r>
              <a:rPr lang="en-US" dirty="0" err="1" smtClean="0"/>
              <a:t>Nvivo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Case stories of successful EBI implementation or partnerships/policy changes</a:t>
            </a:r>
            <a:br>
              <a:rPr lang="en-US" dirty="0" smtClean="0"/>
            </a:b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Current status</a:t>
            </a:r>
          </a:p>
          <a:p>
            <a:pPr marL="457200" lvl="1" indent="0">
              <a:buNone/>
            </a:pPr>
            <a:r>
              <a:rPr lang="en-US" dirty="0" smtClean="0"/>
              <a:t>CDC CRCCP leadership and staff gave input</a:t>
            </a:r>
          </a:p>
          <a:p>
            <a:pPr marL="457200" lvl="1" indent="0">
              <a:buNone/>
            </a:pPr>
            <a:r>
              <a:rPr lang="en-US" dirty="0" smtClean="0"/>
              <a:t>IRB will be submitted in October</a:t>
            </a:r>
          </a:p>
          <a:p>
            <a:pPr marL="457200" lvl="1" indent="0">
              <a:buNone/>
            </a:pPr>
            <a:r>
              <a:rPr lang="en-US" dirty="0" smtClean="0"/>
              <a:t>Interviews to be conducted Nov/Dec 2012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467600" cy="990600"/>
          </a:xfrm>
        </p:spPr>
        <p:txBody>
          <a:bodyPr/>
          <a:lstStyle/>
          <a:p>
            <a:r>
              <a:rPr lang="en-US" dirty="0" smtClean="0"/>
              <a:t>Qualitative Study Timeline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676401"/>
          <a:ext cx="8153400" cy="4381500"/>
        </p:xfrm>
        <a:graphic>
          <a:graphicData uri="http://schemas.openxmlformats.org/drawingml/2006/table">
            <a:tbl>
              <a:tblPr/>
              <a:tblGrid>
                <a:gridCol w="3246603"/>
                <a:gridCol w="4906797"/>
              </a:tblGrid>
              <a:tr h="2733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Date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Deliverables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273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Mid-June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Draft of priority questions for Interview Guide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273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July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Feedback from CDC CRCCP Staff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19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End of July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Submission to Emory IRB (Escoffery) with CITI certifications from other CPCRN university staff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273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August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/>
                          <a:ea typeface="Calibri"/>
                          <a:cs typeface="Times New Roman"/>
                        </a:rPr>
                        <a:t>Draft</a:t>
                      </a:r>
                      <a:r>
                        <a:rPr lang="en-US" sz="1800" baseline="0" dirty="0" smtClean="0"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Arial"/>
                          <a:ea typeface="Calibri"/>
                          <a:cs typeface="Times New Roman"/>
                        </a:rPr>
                        <a:t>Emory </a:t>
                      </a: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IRB approval; CDC IRB deferral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August 21-22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Promotion of qualitative interviews/study with grantees at CDC Cancer Conference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2558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/>
                          <a:ea typeface="Calibri"/>
                          <a:cs typeface="Times New Roman"/>
                        </a:rPr>
                        <a:t>October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Calibri"/>
                          <a:cs typeface="Times New Roman"/>
                        </a:rPr>
                        <a:t>Emory IRB approval; CDC IRB deferral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273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/>
                          <a:ea typeface="Calibri"/>
                          <a:cs typeface="Times New Roman"/>
                        </a:rPr>
                        <a:t>November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Data collection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November – December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Codebook development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Data analysis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273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/>
                          <a:ea typeface="Calibri"/>
                          <a:cs typeface="Times New Roman"/>
                        </a:rPr>
                        <a:t>January – February 2013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800" baseline="30000" dirty="0">
                          <a:latin typeface="Arial"/>
                          <a:ea typeface="Calibri"/>
                          <a:cs typeface="Times New Roman"/>
                        </a:rPr>
                        <a:t>st</a:t>
                      </a: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 summary reports (</a:t>
                      </a:r>
                      <a:r>
                        <a:rPr lang="en-US" sz="1800" dirty="0" err="1">
                          <a:latin typeface="Arial"/>
                          <a:ea typeface="Calibri"/>
                          <a:cs typeface="Times New Roman"/>
                        </a:rPr>
                        <a:t>topline</a:t>
                      </a:r>
                      <a:r>
                        <a:rPr lang="en-US" sz="1800" dirty="0"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C0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/>
          <a:lstStyle/>
          <a:p>
            <a:r>
              <a:rPr lang="en-US" sz="3600" dirty="0" smtClean="0"/>
              <a:t>2012 Survey: Grantees &amp; Unfunded States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2012 survey launched 9/28/12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29 grantees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34 unfunded states &amp; tribes (25 states + 8 	tribes + DC)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Still in the </a:t>
            </a:r>
            <a:r>
              <a:rPr lang="en-US" dirty="0" smtClean="0"/>
              <a:t>field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37 have started or completed the survey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40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1072995"/>
          </a:xfrm>
        </p:spPr>
        <p:txBody>
          <a:bodyPr/>
          <a:lstStyle/>
          <a:p>
            <a:r>
              <a:rPr lang="en-US" dirty="0" smtClean="0"/>
              <a:t>2012-13 Work-plan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7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990600"/>
          </a:xfrm>
        </p:spPr>
        <p:txBody>
          <a:bodyPr/>
          <a:lstStyle/>
          <a:p>
            <a:r>
              <a:rPr lang="en-US" dirty="0" smtClean="0"/>
              <a:t>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Complete in-depth interview project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Complete &amp; analyze 2012 survey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Compare grantee 2011 and 2012 data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For 2012, compare grantees’ and unfunded 	sites’ EBI implementation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Collaborate with CDC and others on emerging project and/or training opportunities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23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990600"/>
          </a:xfrm>
        </p:spPr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Develop papers and conference presentations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	2012 survey data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	In-depth interview projects</a:t>
            </a: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endParaRPr lang="en-US" dirty="0" smtClean="0"/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/>
              <a:t>Collaborate with CDC on CRCCP evaluation papers/ conference presentations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990600"/>
          </a:xfrm>
        </p:spPr>
        <p:txBody>
          <a:bodyPr/>
          <a:lstStyle/>
          <a:p>
            <a:r>
              <a:rPr lang="en-US" dirty="0" smtClean="0"/>
              <a:t>Products To-Date/In 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763000" cy="434340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sz="2000" u="sng" dirty="0" smtClean="0"/>
              <a:t>Measures</a:t>
            </a:r>
            <a:endParaRPr lang="en-US" sz="2000" u="sng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Survey to measure </a:t>
            </a:r>
            <a:r>
              <a:rPr lang="en-US" sz="2000" dirty="0" smtClean="0"/>
              <a:t>EBI implementation</a:t>
            </a:r>
            <a:endParaRPr lang="en-US" sz="20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Interview guide to assess use of CRC EBIs in depth, and steps in making organizational/systems change to increase population health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u="sng" dirty="0" smtClean="0"/>
              <a:t>2011 </a:t>
            </a:r>
            <a:r>
              <a:rPr lang="en-US" sz="2000" u="sng" dirty="0" smtClean="0"/>
              <a:t>Grantee survey papers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EBI use by grantees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Patient navigation for screening promotion and provision</a:t>
            </a:r>
          </a:p>
          <a:p>
            <a:pPr marL="465138" indent="-465138">
              <a:lnSpc>
                <a:spcPct val="100000"/>
              </a:lnSpc>
              <a:buNone/>
            </a:pPr>
            <a:r>
              <a:rPr lang="en-US" sz="2000" u="sng" dirty="0" smtClean="0"/>
              <a:t>2011 Grantee survey presentations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CDC Cancer Conference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National Colorectal Cancer Roundtable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/>
              <a:t>Webinars with CDC and CRCCP </a:t>
            </a:r>
            <a:r>
              <a:rPr lang="en-US" sz="2000" dirty="0" smtClean="0"/>
              <a:t>grantees (Grantee Highlights Report)</a:t>
            </a:r>
            <a:endParaRPr lang="en-US" sz="20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sz="2000" u="sng" dirty="0" smtClean="0"/>
              <a:t>High CPCRN visibility in national CDC’s CRCCP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01754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Questions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  <a:p>
            <a:pPr eaLnBrk="1" hangingPunct="1">
              <a:buFont typeface="Wingdings 3" pitchFamily="18" charset="2"/>
              <a:buNone/>
            </a:pPr>
            <a:endParaRPr lang="en-US" dirty="0" smtClean="0"/>
          </a:p>
        </p:txBody>
      </p:sp>
      <p:pic>
        <p:nvPicPr>
          <p:cNvPr id="28676" name="Picture 6" descr="C:\Users\Cam Escoffery\AppData\Local\Microsoft\Windows\Temporary Internet Files\Content.IE5\EYECDOUX\MP9004395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06563"/>
            <a:ext cx="64008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Box 5"/>
          <p:cNvSpPr txBox="1">
            <a:spLocks noChangeArrowheads="1"/>
          </p:cNvSpPr>
          <p:nvPr/>
        </p:nvSpPr>
        <p:spPr bwMode="auto">
          <a:xfrm>
            <a:off x="895952" y="5257800"/>
            <a:ext cx="7581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latin typeface="Gill Sans MT" pitchFamily="34" charset="0"/>
              </a:rPr>
              <a:t>Peggy Hannon		Cam Escoffery		Annette Maxwell</a:t>
            </a:r>
          </a:p>
          <a:p>
            <a:pPr eaLnBrk="1" hangingPunct="1"/>
            <a:r>
              <a:rPr lang="en-US" dirty="0">
                <a:latin typeface="Gill Sans MT" pitchFamily="34" charset="0"/>
              </a:rPr>
              <a:t>peggyh@u.washington.edu	cescoff@emory.edu	amaxwell@ucla.edu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PCRN ppt template">
  <a:themeElements>
    <a:clrScheme name="CPCRN pp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CPCRN pp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 template 7-31-12</Template>
  <TotalTime>1096</TotalTime>
  <Words>1500</Words>
  <Application>Microsoft Office PowerPoint</Application>
  <PresentationFormat>On-screen Show (4:3)</PresentationFormat>
  <Paragraphs>490</Paragraphs>
  <Slides>40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CPCRN ppt template</vt:lpstr>
      <vt:lpstr>Document</vt:lpstr>
      <vt:lpstr>CRCCP Workgroup Update </vt:lpstr>
      <vt:lpstr>Overview</vt:lpstr>
      <vt:lpstr>CDC's Colorectal Cancer Control Program (CRCCP)</vt:lpstr>
      <vt:lpstr>CRCCP Grantees</vt:lpstr>
      <vt:lpstr>Overall Workgroup Goals</vt:lpstr>
      <vt:lpstr>Annual Grantee Survey Goals</vt:lpstr>
      <vt:lpstr>Methods</vt:lpstr>
      <vt:lpstr>D&amp;I Frameworks Guiding Survey</vt:lpstr>
      <vt:lpstr>2011 Survey Results</vt:lpstr>
      <vt:lpstr>Survey Administration  &amp; Participation</vt:lpstr>
      <vt:lpstr>Screening Provision</vt:lpstr>
      <vt:lpstr>PowerPoint Presentation</vt:lpstr>
      <vt:lpstr>Most (24) Use Patient Navigators to Support Screening Provision</vt:lpstr>
      <vt:lpstr>Screening Promotion</vt:lpstr>
      <vt:lpstr>Most Use &gt;1 EBI</vt:lpstr>
      <vt:lpstr>Potential Reach of Small Media Varies</vt:lpstr>
      <vt:lpstr>Paper and Electronic Client Reminders</vt:lpstr>
      <vt:lpstr>Approaches to Reducing Structural Barriers</vt:lpstr>
      <vt:lpstr>Provider Reminders Least Used</vt:lpstr>
      <vt:lpstr>Provider Assessment &amp; Feedback</vt:lpstr>
      <vt:lpstr>Partnerships for Implementing Community Guide CRC Screening Promotion Strategies </vt:lpstr>
      <vt:lpstr>Similar Patient Navigation Activities for Screening Promotion and Screening Provision</vt:lpstr>
      <vt:lpstr>Many Grantees Implementing Additional Strategies for Screening Promotion  </vt:lpstr>
      <vt:lpstr>Desire for Training Depends on EBI</vt:lpstr>
      <vt:lpstr>Grantees Prefer On-Site or As-Needed Training/TA</vt:lpstr>
      <vt:lpstr>PowerPoint Presentation</vt:lpstr>
      <vt:lpstr>Current CRCCP Projects</vt:lpstr>
      <vt:lpstr>In-depth Interviews</vt:lpstr>
      <vt:lpstr>CRCCP Qualitative Guide Topics</vt:lpstr>
      <vt:lpstr>Interview Instrument</vt:lpstr>
      <vt:lpstr>Interview Instrument</vt:lpstr>
      <vt:lpstr>Interview Instrument</vt:lpstr>
      <vt:lpstr>Methods</vt:lpstr>
      <vt:lpstr>Qualitative Study Timeline</vt:lpstr>
      <vt:lpstr>2012 Survey: Grantees &amp; Unfunded States</vt:lpstr>
      <vt:lpstr>2012-13 Work-plan Objectives</vt:lpstr>
      <vt:lpstr>Projects</vt:lpstr>
      <vt:lpstr>Next Steps</vt:lpstr>
      <vt:lpstr>Products To-Date/In Progress</vt:lpstr>
      <vt:lpstr>Questions</vt:lpstr>
    </vt:vector>
  </TitlesOfParts>
  <Company>Emory University - RSPH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Escoffery</dc:creator>
  <cp:lastModifiedBy>Peggy Hannon</cp:lastModifiedBy>
  <cp:revision>96</cp:revision>
  <dcterms:created xsi:type="dcterms:W3CDTF">2011-09-07T13:19:39Z</dcterms:created>
  <dcterms:modified xsi:type="dcterms:W3CDTF">2012-10-15T03:05:25Z</dcterms:modified>
</cp:coreProperties>
</file>