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drawings/drawing2.xml" ContentType="application/vnd.openxmlformats-officedocument.drawingml.chartshape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9.xml" ContentType="application/vnd.openxmlformats-officedocument.presentationml.notesSlide+xml"/>
  <Override PartName="/ppt/notesSlides/notesSlide7.xml" ContentType="application/vnd.openxmlformats-officedocument.presentationml.notesSlide+xml"/>
  <Override PartName="/ppt/charts/chart3.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Default Extension="gif" ContentType="image/gif"/>
  <Override PartName="/ppt/notesSlides/notesSlide8.xml" ContentType="application/vnd.openxmlformats-officedocument.presentationml.notesSlide+xml"/>
  <Override PartName="/ppt/notesSlides/notesSlide6.xml" ContentType="application/vnd.openxmlformats-officedocument.presentationml.notesSlide+xml"/>
  <Override PartName="/ppt/charts/chart4.xml" ContentType="application/vnd.openxmlformats-officedocument.drawingml.char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7" r:id="rId1"/>
  </p:sldMasterIdLst>
  <p:notesMasterIdLst>
    <p:notesMasterId r:id="rId64"/>
  </p:notesMasterIdLst>
  <p:handoutMasterIdLst>
    <p:handoutMasterId r:id="rId65"/>
  </p:handoutMasterIdLst>
  <p:sldIdLst>
    <p:sldId id="327" r:id="rId2"/>
    <p:sldId id="328" r:id="rId3"/>
    <p:sldId id="293" r:id="rId4"/>
    <p:sldId id="270" r:id="rId5"/>
    <p:sldId id="271" r:id="rId6"/>
    <p:sldId id="288" r:id="rId7"/>
    <p:sldId id="286" r:id="rId8"/>
    <p:sldId id="272" r:id="rId9"/>
    <p:sldId id="289" r:id="rId10"/>
    <p:sldId id="273" r:id="rId11"/>
    <p:sldId id="275" r:id="rId12"/>
    <p:sldId id="277" r:id="rId13"/>
    <p:sldId id="279" r:id="rId14"/>
    <p:sldId id="287" r:id="rId15"/>
    <p:sldId id="281" r:id="rId16"/>
    <p:sldId id="290" r:id="rId17"/>
    <p:sldId id="282" r:id="rId18"/>
    <p:sldId id="291" r:id="rId19"/>
    <p:sldId id="297" r:id="rId20"/>
    <p:sldId id="298" r:id="rId21"/>
    <p:sldId id="299" r:id="rId22"/>
    <p:sldId id="283" r:id="rId23"/>
    <p:sldId id="294" r:id="rId24"/>
    <p:sldId id="296" r:id="rId25"/>
    <p:sldId id="284" r:id="rId26"/>
    <p:sldId id="345" r:id="rId27"/>
    <p:sldId id="300" r:id="rId28"/>
    <p:sldId id="301" r:id="rId29"/>
    <p:sldId id="302" r:id="rId30"/>
    <p:sldId id="303" r:id="rId31"/>
    <p:sldId id="304" r:id="rId32"/>
    <p:sldId id="305" r:id="rId33"/>
    <p:sldId id="306" r:id="rId34"/>
    <p:sldId id="307" r:id="rId35"/>
    <p:sldId id="308" r:id="rId36"/>
    <p:sldId id="309" r:id="rId37"/>
    <p:sldId id="310" r:id="rId38"/>
    <p:sldId id="311" r:id="rId39"/>
    <p:sldId id="312" r:id="rId40"/>
    <p:sldId id="313" r:id="rId41"/>
    <p:sldId id="314" r:id="rId42"/>
    <p:sldId id="315" r:id="rId43"/>
    <p:sldId id="330" r:id="rId44"/>
    <p:sldId id="331" r:id="rId45"/>
    <p:sldId id="332" r:id="rId46"/>
    <p:sldId id="333" r:id="rId47"/>
    <p:sldId id="334" r:id="rId48"/>
    <p:sldId id="335" r:id="rId49"/>
    <p:sldId id="336" r:id="rId50"/>
    <p:sldId id="337" r:id="rId51"/>
    <p:sldId id="338" r:id="rId52"/>
    <p:sldId id="339" r:id="rId53"/>
    <p:sldId id="340" r:id="rId54"/>
    <p:sldId id="341" r:id="rId55"/>
    <p:sldId id="342" r:id="rId56"/>
    <p:sldId id="343" r:id="rId57"/>
    <p:sldId id="344" r:id="rId58"/>
    <p:sldId id="316" r:id="rId59"/>
    <p:sldId id="317" r:id="rId60"/>
    <p:sldId id="318" r:id="rId61"/>
    <p:sldId id="319" r:id="rId62"/>
    <p:sldId id="320" r:id="rId63"/>
  </p:sldIdLst>
  <p:sldSz cx="9144000" cy="6858000" type="screen4x3"/>
  <p:notesSz cx="6881813" cy="9296400"/>
  <p:defaultTextStyle>
    <a:defPPr>
      <a:defRPr lang="en-US"/>
    </a:defPPr>
    <a:lvl1pPr algn="l" rtl="0" fontAlgn="base">
      <a:spcBef>
        <a:spcPct val="0"/>
      </a:spcBef>
      <a:spcAft>
        <a:spcPct val="0"/>
      </a:spcAft>
      <a:defRPr sz="2400" kern="1200">
        <a:solidFill>
          <a:schemeClr val="tx1"/>
        </a:solidFill>
        <a:latin typeface="Times" pitchFamily="18" charset="0"/>
        <a:ea typeface="ヒラギノ角ゴ Pro W3"/>
        <a:cs typeface="Arial" charset="0"/>
      </a:defRPr>
    </a:lvl1pPr>
    <a:lvl2pPr marL="457200" algn="l" rtl="0" fontAlgn="base">
      <a:spcBef>
        <a:spcPct val="0"/>
      </a:spcBef>
      <a:spcAft>
        <a:spcPct val="0"/>
      </a:spcAft>
      <a:defRPr sz="2400" kern="1200">
        <a:solidFill>
          <a:schemeClr val="tx1"/>
        </a:solidFill>
        <a:latin typeface="Times" pitchFamily="18" charset="0"/>
        <a:ea typeface="ヒラギノ角ゴ Pro W3"/>
        <a:cs typeface="Arial" charset="0"/>
      </a:defRPr>
    </a:lvl2pPr>
    <a:lvl3pPr marL="914400" algn="l" rtl="0" fontAlgn="base">
      <a:spcBef>
        <a:spcPct val="0"/>
      </a:spcBef>
      <a:spcAft>
        <a:spcPct val="0"/>
      </a:spcAft>
      <a:defRPr sz="2400" kern="1200">
        <a:solidFill>
          <a:schemeClr val="tx1"/>
        </a:solidFill>
        <a:latin typeface="Times" pitchFamily="18" charset="0"/>
        <a:ea typeface="ヒラギノ角ゴ Pro W3"/>
        <a:cs typeface="Arial" charset="0"/>
      </a:defRPr>
    </a:lvl3pPr>
    <a:lvl4pPr marL="1371600" algn="l" rtl="0" fontAlgn="base">
      <a:spcBef>
        <a:spcPct val="0"/>
      </a:spcBef>
      <a:spcAft>
        <a:spcPct val="0"/>
      </a:spcAft>
      <a:defRPr sz="2400" kern="1200">
        <a:solidFill>
          <a:schemeClr val="tx1"/>
        </a:solidFill>
        <a:latin typeface="Times" pitchFamily="18" charset="0"/>
        <a:ea typeface="ヒラギノ角ゴ Pro W3"/>
        <a:cs typeface="Arial" charset="0"/>
      </a:defRPr>
    </a:lvl4pPr>
    <a:lvl5pPr marL="1828800" algn="l" rtl="0" fontAlgn="base">
      <a:spcBef>
        <a:spcPct val="0"/>
      </a:spcBef>
      <a:spcAft>
        <a:spcPct val="0"/>
      </a:spcAft>
      <a:defRPr sz="2400" kern="1200">
        <a:solidFill>
          <a:schemeClr val="tx1"/>
        </a:solidFill>
        <a:latin typeface="Times" pitchFamily="18" charset="0"/>
        <a:ea typeface="ヒラギノ角ゴ Pro W3"/>
        <a:cs typeface="Arial" charset="0"/>
      </a:defRPr>
    </a:lvl5pPr>
    <a:lvl6pPr marL="2286000" algn="l" defTabSz="914400" rtl="0" eaLnBrk="1" latinLnBrk="0" hangingPunct="1">
      <a:defRPr sz="2400" kern="1200">
        <a:solidFill>
          <a:schemeClr val="tx1"/>
        </a:solidFill>
        <a:latin typeface="Times" pitchFamily="18" charset="0"/>
        <a:ea typeface="ヒラギノ角ゴ Pro W3"/>
        <a:cs typeface="Arial" charset="0"/>
      </a:defRPr>
    </a:lvl6pPr>
    <a:lvl7pPr marL="2743200" algn="l" defTabSz="914400" rtl="0" eaLnBrk="1" latinLnBrk="0" hangingPunct="1">
      <a:defRPr sz="2400" kern="1200">
        <a:solidFill>
          <a:schemeClr val="tx1"/>
        </a:solidFill>
        <a:latin typeface="Times" pitchFamily="18" charset="0"/>
        <a:ea typeface="ヒラギノ角ゴ Pro W3"/>
        <a:cs typeface="Arial" charset="0"/>
      </a:defRPr>
    </a:lvl7pPr>
    <a:lvl8pPr marL="3200400" algn="l" defTabSz="914400" rtl="0" eaLnBrk="1" latinLnBrk="0" hangingPunct="1">
      <a:defRPr sz="2400" kern="1200">
        <a:solidFill>
          <a:schemeClr val="tx1"/>
        </a:solidFill>
        <a:latin typeface="Times" pitchFamily="18" charset="0"/>
        <a:ea typeface="ヒラギノ角ゴ Pro W3"/>
        <a:cs typeface="Arial" charset="0"/>
      </a:defRPr>
    </a:lvl8pPr>
    <a:lvl9pPr marL="3657600" algn="l" defTabSz="914400" rtl="0" eaLnBrk="1" latinLnBrk="0" hangingPunct="1">
      <a:defRPr sz="2400" kern="1200">
        <a:solidFill>
          <a:schemeClr val="tx1"/>
        </a:solidFill>
        <a:latin typeface="Times" pitchFamily="18" charset="0"/>
        <a:ea typeface="ヒラギノ角ゴ Pro W3"/>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A2D391"/>
    <a:srgbClr val="90CA7C"/>
    <a:srgbClr val="99CC00"/>
    <a:srgbClr val="CCFF66"/>
    <a:srgbClr val="6C0086"/>
    <a:srgbClr val="66007E"/>
    <a:srgbClr val="66209B"/>
    <a:srgbClr val="ADADAD"/>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3" d="100"/>
          <a:sy n="73" d="100"/>
        </p:scale>
        <p:origin x="-426" y="792"/>
      </p:cViewPr>
      <p:guideLst>
        <p:guide orient="horz" pos="2160"/>
        <p:guide pos="62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3228"/>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Book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Chart%202%20in%20Microsoft%20PowerPoint"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plotArea>
      <c:layout/>
      <c:doughnutChart>
        <c:varyColors val="1"/>
        <c:ser>
          <c:idx val="0"/>
          <c:order val="0"/>
          <c:dPt>
            <c:idx val="2"/>
            <c:spPr>
              <a:solidFill>
                <a:schemeClr val="tx1">
                  <a:lumMod val="50000"/>
                  <a:lumOff val="50000"/>
                </a:schemeClr>
              </a:solidFill>
            </c:spPr>
          </c:dPt>
          <c:cat>
            <c:strRef>
              <c:f>Sheet1!$B$1:$E$1</c:f>
              <c:strCache>
                <c:ptCount val="4"/>
                <c:pt idx="0">
                  <c:v>Very </c:v>
                </c:pt>
                <c:pt idx="1">
                  <c:v>Some</c:v>
                </c:pt>
                <c:pt idx="2">
                  <c:v>A little</c:v>
                </c:pt>
                <c:pt idx="3">
                  <c:v>Not at all</c:v>
                </c:pt>
              </c:strCache>
            </c:strRef>
          </c:cat>
          <c:val>
            <c:numRef>
              <c:f>Sheet1!$B$2:$E$2</c:f>
              <c:numCache>
                <c:formatCode>General</c:formatCode>
                <c:ptCount val="4"/>
                <c:pt idx="0">
                  <c:v>62</c:v>
                </c:pt>
                <c:pt idx="1">
                  <c:v>32</c:v>
                </c:pt>
                <c:pt idx="2">
                  <c:v>5</c:v>
                </c:pt>
                <c:pt idx="3">
                  <c:v>1</c:v>
                </c:pt>
              </c:numCache>
            </c:numRef>
          </c:val>
        </c:ser>
        <c:firstSliceAng val="0"/>
        <c:holeSize val="50"/>
      </c:doughnutChart>
    </c:plotArea>
    <c:legend>
      <c:legendPos val="r"/>
      <c:layout>
        <c:manualLayout>
          <c:xMode val="edge"/>
          <c:yMode val="edge"/>
          <c:x val="0.77973217633510172"/>
          <c:y val="0.31878067042260494"/>
          <c:w val="0.2083630617601373"/>
          <c:h val="0.3811447017957314"/>
        </c:manualLayout>
      </c:layout>
      <c:txPr>
        <a:bodyPr/>
        <a:lstStyle/>
        <a:p>
          <a:pPr>
            <a:defRPr sz="1800"/>
          </a:pPr>
          <a:endParaRPr lang="en-US"/>
        </a:p>
      </c:txPr>
    </c:legend>
    <c:plotVisOnly val="1"/>
  </c:chart>
  <c:externalData r:id="rId1"/>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plotArea>
      <c:layout/>
      <c:barChart>
        <c:barDir val="bar"/>
        <c:grouping val="clustered"/>
        <c:ser>
          <c:idx val="0"/>
          <c:order val="0"/>
          <c:tx>
            <c:strRef>
              <c:f>Sheet2!$A$2</c:f>
              <c:strCache>
                <c:ptCount val="1"/>
                <c:pt idx="0">
                  <c:v>Decisions</c:v>
                </c:pt>
              </c:strCache>
            </c:strRef>
          </c:tx>
          <c:cat>
            <c:strRef>
              <c:f>Sheet2!$B$1:$F$1</c:f>
              <c:strCache>
                <c:ptCount val="4"/>
                <c:pt idx="0">
                  <c:v>Don't Know</c:v>
                </c:pt>
                <c:pt idx="1">
                  <c:v>Too long</c:v>
                </c:pt>
                <c:pt idx="2">
                  <c:v>Too short</c:v>
                </c:pt>
                <c:pt idx="3">
                  <c:v>Just right</c:v>
                </c:pt>
              </c:strCache>
            </c:strRef>
          </c:cat>
          <c:val>
            <c:numRef>
              <c:f>Sheet2!$B$2:$F$2</c:f>
              <c:numCache>
                <c:formatCode>General</c:formatCode>
                <c:ptCount val="5"/>
                <c:pt idx="0">
                  <c:v>2</c:v>
                </c:pt>
                <c:pt idx="1">
                  <c:v>6</c:v>
                </c:pt>
                <c:pt idx="2">
                  <c:v>2</c:v>
                </c:pt>
                <c:pt idx="3">
                  <c:v>88</c:v>
                </c:pt>
              </c:numCache>
            </c:numRef>
          </c:val>
        </c:ser>
        <c:ser>
          <c:idx val="1"/>
          <c:order val="1"/>
          <c:tx>
            <c:strRef>
              <c:f>Sheet2!$A$3</c:f>
              <c:strCache>
                <c:ptCount val="1"/>
                <c:pt idx="0">
                  <c:v>Coping</c:v>
                </c:pt>
              </c:strCache>
            </c:strRef>
          </c:tx>
          <c:cat>
            <c:strRef>
              <c:f>Sheet2!$B$1:$F$1</c:f>
              <c:strCache>
                <c:ptCount val="4"/>
                <c:pt idx="0">
                  <c:v>Don't Know</c:v>
                </c:pt>
                <c:pt idx="1">
                  <c:v>Too long</c:v>
                </c:pt>
                <c:pt idx="2">
                  <c:v>Too short</c:v>
                </c:pt>
                <c:pt idx="3">
                  <c:v>Just right</c:v>
                </c:pt>
              </c:strCache>
            </c:strRef>
          </c:cat>
          <c:val>
            <c:numRef>
              <c:f>Sheet2!$B$3:$F$3</c:f>
              <c:numCache>
                <c:formatCode>General</c:formatCode>
                <c:ptCount val="5"/>
                <c:pt idx="0">
                  <c:v>2</c:v>
                </c:pt>
                <c:pt idx="1">
                  <c:v>3</c:v>
                </c:pt>
                <c:pt idx="2">
                  <c:v>11</c:v>
                </c:pt>
                <c:pt idx="3">
                  <c:v>82</c:v>
                </c:pt>
              </c:numCache>
            </c:numRef>
          </c:val>
        </c:ser>
        <c:ser>
          <c:idx val="2"/>
          <c:order val="2"/>
          <c:tx>
            <c:strRef>
              <c:f>Sheet2!$A$4</c:f>
              <c:strCache>
                <c:ptCount val="1"/>
                <c:pt idx="0">
                  <c:v>CAM</c:v>
                </c:pt>
              </c:strCache>
            </c:strRef>
          </c:tx>
          <c:cat>
            <c:strRef>
              <c:f>Sheet2!$B$1:$F$1</c:f>
              <c:strCache>
                <c:ptCount val="4"/>
                <c:pt idx="0">
                  <c:v>Don't Know</c:v>
                </c:pt>
                <c:pt idx="1">
                  <c:v>Too long</c:v>
                </c:pt>
                <c:pt idx="2">
                  <c:v>Too short</c:v>
                </c:pt>
                <c:pt idx="3">
                  <c:v>Just right</c:v>
                </c:pt>
              </c:strCache>
            </c:strRef>
          </c:cat>
          <c:val>
            <c:numRef>
              <c:f>Sheet2!$B$4:$F$4</c:f>
              <c:numCache>
                <c:formatCode>General</c:formatCode>
                <c:ptCount val="5"/>
                <c:pt idx="0">
                  <c:v>6</c:v>
                </c:pt>
                <c:pt idx="1">
                  <c:v>5</c:v>
                </c:pt>
                <c:pt idx="2">
                  <c:v>25</c:v>
                </c:pt>
                <c:pt idx="3">
                  <c:v>59</c:v>
                </c:pt>
              </c:numCache>
            </c:numRef>
          </c:val>
        </c:ser>
        <c:axId val="38591104"/>
        <c:axId val="38592896"/>
      </c:barChart>
      <c:catAx>
        <c:axId val="38591104"/>
        <c:scaling>
          <c:orientation val="minMax"/>
        </c:scaling>
        <c:axPos val="l"/>
        <c:tickLblPos val="nextTo"/>
        <c:txPr>
          <a:bodyPr/>
          <a:lstStyle/>
          <a:p>
            <a:pPr>
              <a:defRPr sz="1800"/>
            </a:pPr>
            <a:endParaRPr lang="en-US"/>
          </a:p>
        </c:txPr>
        <c:crossAx val="38592896"/>
        <c:crosses val="autoZero"/>
        <c:auto val="1"/>
        <c:lblAlgn val="ctr"/>
        <c:lblOffset val="100"/>
      </c:catAx>
      <c:valAx>
        <c:axId val="38592896"/>
        <c:scaling>
          <c:orientation val="minMax"/>
        </c:scaling>
        <c:axPos val="b"/>
        <c:majorGridlines/>
        <c:numFmt formatCode="General" sourceLinked="1"/>
        <c:tickLblPos val="nextTo"/>
        <c:crossAx val="38591104"/>
        <c:crosses val="autoZero"/>
        <c:crossBetween val="between"/>
      </c:valAx>
      <c:spPr>
        <a:solidFill>
          <a:schemeClr val="bg2">
            <a:lumMod val="20000"/>
            <a:lumOff val="80000"/>
          </a:schemeClr>
        </a:solidFill>
      </c:spPr>
    </c:plotArea>
    <c:legend>
      <c:legendPos val="r"/>
      <c:layout>
        <c:manualLayout>
          <c:xMode val="edge"/>
          <c:yMode val="edge"/>
          <c:x val="0.80374578177727751"/>
          <c:y val="0.37832278502849909"/>
          <c:w val="0.18605013659006944"/>
          <c:h val="0.33599917824364633"/>
        </c:manualLayout>
      </c:layout>
      <c:spPr>
        <a:solidFill>
          <a:schemeClr val="bg2">
            <a:lumMod val="20000"/>
            <a:lumOff val="80000"/>
          </a:schemeClr>
        </a:solidFill>
      </c:spPr>
      <c:txPr>
        <a:bodyPr/>
        <a:lstStyle/>
        <a:p>
          <a:pPr>
            <a:defRPr sz="1800"/>
          </a:pPr>
          <a:endParaRPr lang="en-US"/>
        </a:p>
      </c:txPr>
    </c:legend>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en-US"/>
  <c:chart>
    <c:plotArea>
      <c:layout/>
      <c:pieChart>
        <c:varyColors val="1"/>
        <c:ser>
          <c:idx val="0"/>
          <c:order val="0"/>
          <c:explosion val="25"/>
          <c:cat>
            <c:strRef>
              <c:f>Sheet3!$B$1:$C$1</c:f>
              <c:strCache>
                <c:ptCount val="2"/>
                <c:pt idx="0">
                  <c:v>Yes</c:v>
                </c:pt>
                <c:pt idx="1">
                  <c:v>No</c:v>
                </c:pt>
              </c:strCache>
            </c:strRef>
          </c:cat>
          <c:val>
            <c:numRef>
              <c:f>Sheet3!$B$2:$C$2</c:f>
              <c:numCache>
                <c:formatCode>General</c:formatCode>
                <c:ptCount val="2"/>
                <c:pt idx="0">
                  <c:v>95</c:v>
                </c:pt>
                <c:pt idx="1">
                  <c:v>5</c:v>
                </c:pt>
              </c:numCache>
            </c:numRef>
          </c:val>
        </c:ser>
        <c:firstSliceAng val="0"/>
      </c:pieChart>
    </c:plotArea>
    <c:legend>
      <c:legendPos val="r"/>
      <c:layout>
        <c:manualLayout>
          <c:xMode val="edge"/>
          <c:yMode val="edge"/>
          <c:x val="0.814136938239863"/>
          <c:y val="0.37373408384481577"/>
          <c:w val="0.16375421822272221"/>
          <c:h val="0.27994302743277893"/>
        </c:manualLayout>
      </c:layout>
      <c:txPr>
        <a:bodyPr/>
        <a:lstStyle/>
        <a:p>
          <a:pPr>
            <a:defRPr sz="1800"/>
          </a:pPr>
          <a:endParaRPr lang="en-US"/>
        </a:p>
      </c:txPr>
    </c:legend>
    <c:plotVisOnly val="1"/>
  </c:chart>
  <c:externalData r:id="rId1"/>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pieChart>
        <c:varyColors val="1"/>
        <c:ser>
          <c:idx val="2"/>
          <c:order val="2"/>
          <c:tx>
            <c:strRef>
              <c:f>'[Chart 2 in Microsoft PowerPoint]Sheet1'!$B$1</c:f>
              <c:strCache>
                <c:ptCount val="1"/>
                <c:pt idx="0">
                  <c:v>Column1</c:v>
                </c:pt>
              </c:strCache>
            </c:strRef>
          </c:tx>
          <c:dPt>
            <c:idx val="2"/>
            <c:spPr>
              <a:solidFill>
                <a:schemeClr val="tx1">
                  <a:lumMod val="50000"/>
                  <a:lumOff val="50000"/>
                </a:schemeClr>
              </a:solidFill>
            </c:spPr>
          </c:dPt>
          <c:cat>
            <c:strRef>
              <c:f>'[Chart 2 in Microsoft PowerPoint]Sheet1'!$A$2:$A$4</c:f>
              <c:strCache>
                <c:ptCount val="3"/>
                <c:pt idx="0">
                  <c:v>Provider</c:v>
                </c:pt>
                <c:pt idx="1">
                  <c:v>Community</c:v>
                </c:pt>
                <c:pt idx="2">
                  <c:v>University</c:v>
                </c:pt>
              </c:strCache>
            </c:strRef>
          </c:cat>
          <c:val>
            <c:numRef>
              <c:f>'[Chart 2 in Microsoft PowerPoint]Sheet1'!$B$2:$B$4</c:f>
              <c:numCache>
                <c:formatCode>General</c:formatCode>
                <c:ptCount val="3"/>
                <c:pt idx="0">
                  <c:v>33</c:v>
                </c:pt>
                <c:pt idx="1">
                  <c:v>47</c:v>
                </c:pt>
                <c:pt idx="2">
                  <c:v>20</c:v>
                </c:pt>
              </c:numCache>
            </c:numRef>
          </c:val>
        </c:ser>
        <c:ser>
          <c:idx val="3"/>
          <c:order val="3"/>
          <c:tx>
            <c:strRef>
              <c:f>'[Chart 2 in Microsoft PowerPoint]Sheet1'!$B$1</c:f>
              <c:strCache>
                <c:ptCount val="1"/>
                <c:pt idx="0">
                  <c:v>Column1</c:v>
                </c:pt>
              </c:strCache>
            </c:strRef>
          </c:tx>
          <c:cat>
            <c:strRef>
              <c:f>'[Chart 2 in Microsoft PowerPoint]Sheet1'!$A$2:$A$4</c:f>
              <c:strCache>
                <c:ptCount val="3"/>
                <c:pt idx="0">
                  <c:v>Provider</c:v>
                </c:pt>
                <c:pt idx="1">
                  <c:v>Community</c:v>
                </c:pt>
                <c:pt idx="2">
                  <c:v>University</c:v>
                </c:pt>
              </c:strCache>
            </c:strRef>
          </c:cat>
          <c:val>
            <c:numRef>
              <c:f>'[Chart 2 in Microsoft PowerPoint]Sheet1'!$B$2:$B$4</c:f>
              <c:numCache>
                <c:formatCode>General</c:formatCode>
                <c:ptCount val="3"/>
                <c:pt idx="0">
                  <c:v>33</c:v>
                </c:pt>
                <c:pt idx="1">
                  <c:v>47</c:v>
                </c:pt>
                <c:pt idx="2">
                  <c:v>20</c:v>
                </c:pt>
              </c:numCache>
            </c:numRef>
          </c:val>
        </c:ser>
        <c:ser>
          <c:idx val="4"/>
          <c:order val="4"/>
          <c:tx>
            <c:strRef>
              <c:f>'[Chart 2 in Microsoft PowerPoint]Sheet1'!$B$1</c:f>
              <c:strCache>
                <c:ptCount val="1"/>
                <c:pt idx="0">
                  <c:v>Column1</c:v>
                </c:pt>
              </c:strCache>
            </c:strRef>
          </c:tx>
          <c:cat>
            <c:strRef>
              <c:f>'[Chart 2 in Microsoft PowerPoint]Sheet1'!$A$2:$A$4</c:f>
              <c:strCache>
                <c:ptCount val="3"/>
                <c:pt idx="0">
                  <c:v>Provider</c:v>
                </c:pt>
                <c:pt idx="1">
                  <c:v>Community</c:v>
                </c:pt>
                <c:pt idx="2">
                  <c:v>University</c:v>
                </c:pt>
              </c:strCache>
            </c:strRef>
          </c:cat>
          <c:val>
            <c:numRef>
              <c:f>'[Chart 2 in Microsoft PowerPoint]Sheet1'!$B$2:$B$4</c:f>
              <c:numCache>
                <c:formatCode>General</c:formatCode>
                <c:ptCount val="3"/>
                <c:pt idx="0">
                  <c:v>33</c:v>
                </c:pt>
                <c:pt idx="1">
                  <c:v>47</c:v>
                </c:pt>
                <c:pt idx="2">
                  <c:v>20</c:v>
                </c:pt>
              </c:numCache>
            </c:numRef>
          </c:val>
        </c:ser>
        <c:ser>
          <c:idx val="1"/>
          <c:order val="1"/>
          <c:tx>
            <c:strRef>
              <c:f>'[Chart 2 in Microsoft PowerPoint]Sheet1'!$B$1</c:f>
              <c:strCache>
                <c:ptCount val="1"/>
                <c:pt idx="0">
                  <c:v>Column1</c:v>
                </c:pt>
              </c:strCache>
            </c:strRef>
          </c:tx>
          <c:cat>
            <c:strRef>
              <c:f>'[Chart 2 in Microsoft PowerPoint]Sheet1'!$A$2:$A$4</c:f>
              <c:strCache>
                <c:ptCount val="3"/>
                <c:pt idx="0">
                  <c:v>Provider</c:v>
                </c:pt>
                <c:pt idx="1">
                  <c:v>Community</c:v>
                </c:pt>
                <c:pt idx="2">
                  <c:v>University</c:v>
                </c:pt>
              </c:strCache>
            </c:strRef>
          </c:cat>
          <c:val>
            <c:numRef>
              <c:f>'[Chart 2 in Microsoft PowerPoint]Sheet1'!$B$2:$B$4</c:f>
              <c:numCache>
                <c:formatCode>General</c:formatCode>
                <c:ptCount val="3"/>
                <c:pt idx="0">
                  <c:v>33</c:v>
                </c:pt>
                <c:pt idx="1">
                  <c:v>47</c:v>
                </c:pt>
                <c:pt idx="2">
                  <c:v>20</c:v>
                </c:pt>
              </c:numCache>
            </c:numRef>
          </c:val>
        </c:ser>
        <c:ser>
          <c:idx val="0"/>
          <c:order val="0"/>
          <c:tx>
            <c:strRef>
              <c:f>'[Chart 2 in Microsoft PowerPoint]Sheet1'!$B$1</c:f>
              <c:strCache>
                <c:ptCount val="1"/>
                <c:pt idx="0">
                  <c:v>Column1</c:v>
                </c:pt>
              </c:strCache>
            </c:strRef>
          </c:tx>
          <c:explosion val="25"/>
          <c:cat>
            <c:strRef>
              <c:f>'[Chart 2 in Microsoft PowerPoint]Sheet1'!$A$2:$A$4</c:f>
              <c:strCache>
                <c:ptCount val="3"/>
                <c:pt idx="0">
                  <c:v>Provider</c:v>
                </c:pt>
                <c:pt idx="1">
                  <c:v>Community</c:v>
                </c:pt>
                <c:pt idx="2">
                  <c:v>University</c:v>
                </c:pt>
              </c:strCache>
            </c:strRef>
          </c:cat>
          <c:val>
            <c:numRef>
              <c:f>'[Chart 2 in Microsoft PowerPoint]Sheet1'!$B$2:$B$4</c:f>
              <c:numCache>
                <c:formatCode>General</c:formatCode>
                <c:ptCount val="3"/>
                <c:pt idx="0">
                  <c:v>33</c:v>
                </c:pt>
                <c:pt idx="1">
                  <c:v>47</c:v>
                </c:pt>
                <c:pt idx="2">
                  <c:v>20</c:v>
                </c:pt>
              </c:numCache>
            </c:numRef>
          </c:val>
        </c:ser>
        <c:firstSliceAng val="0"/>
      </c:pieChart>
    </c:plotArea>
    <c:legend>
      <c:legendPos val="r"/>
      <c:txPr>
        <a:bodyPr/>
        <a:lstStyle/>
        <a:p>
          <a:pPr>
            <a:defRPr sz="1800"/>
          </a:pPr>
          <a:endParaRPr lang="en-US"/>
        </a:p>
      </c:txPr>
    </c:legend>
    <c:plotVisOnly val="1"/>
    <c:dispBlanksAs val="zero"/>
  </c:chart>
  <c:externalData r:id="rId1"/>
</c:chartSpace>
</file>

<file path=ppt/drawings/drawing1.xml><?xml version="1.0" encoding="utf-8"?>
<c:userShapes xmlns:c="http://schemas.openxmlformats.org/drawingml/2006/chart">
  <cdr:relSizeAnchor xmlns:cdr="http://schemas.openxmlformats.org/drawingml/2006/chartDrawing">
    <cdr:from>
      <cdr:x>0.0201</cdr:x>
      <cdr:y>0</cdr:y>
    </cdr:from>
    <cdr:to>
      <cdr:x>0.14255</cdr:x>
      <cdr:y>0.18028</cdr:y>
    </cdr:to>
    <cdr:sp macro="" textlink="">
      <cdr:nvSpPr>
        <cdr:cNvPr id="2" name="TextBox 1"/>
        <cdr:cNvSpPr txBox="1"/>
      </cdr:nvSpPr>
      <cdr:spPr>
        <a:xfrm xmlns:a="http://schemas.openxmlformats.org/drawingml/2006/main">
          <a:off x="150125" y="-38717"/>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2400" dirty="0"/>
        </a:p>
      </cdr:txBody>
    </cdr:sp>
  </cdr:relSizeAnchor>
  <cdr:relSizeAnchor xmlns:cdr="http://schemas.openxmlformats.org/drawingml/2006/chartDrawing">
    <cdr:from>
      <cdr:x>0.63073</cdr:x>
      <cdr:y>0.74712</cdr:y>
    </cdr:from>
    <cdr:to>
      <cdr:x>0.82263</cdr:x>
      <cdr:y>0.9716</cdr:y>
    </cdr:to>
    <cdr:sp macro="" textlink="">
      <cdr:nvSpPr>
        <cdr:cNvPr id="4" name="TextBox 3"/>
        <cdr:cNvSpPr txBox="1"/>
      </cdr:nvSpPr>
      <cdr:spPr>
        <a:xfrm xmlns:a="http://schemas.openxmlformats.org/drawingml/2006/main">
          <a:off x="4710040" y="3043450"/>
          <a:ext cx="1433015"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800" dirty="0" smtClean="0"/>
            <a:t>62% = Very</a:t>
          </a:r>
          <a:endParaRPr lang="en-US" sz="1800" dirty="0"/>
        </a:p>
      </cdr:txBody>
    </cdr:sp>
  </cdr:relSizeAnchor>
  <cdr:relSizeAnchor xmlns:cdr="http://schemas.openxmlformats.org/drawingml/2006/chartDrawing">
    <cdr:from>
      <cdr:x>0.00021</cdr:x>
      <cdr:y>0.34173</cdr:y>
    </cdr:from>
    <cdr:to>
      <cdr:x>0.16287</cdr:x>
      <cdr:y>0.56621</cdr:y>
    </cdr:to>
    <cdr:sp macro="" textlink="">
      <cdr:nvSpPr>
        <cdr:cNvPr id="5" name="TextBox 4"/>
        <cdr:cNvSpPr txBox="1"/>
      </cdr:nvSpPr>
      <cdr:spPr>
        <a:xfrm xmlns:a="http://schemas.openxmlformats.org/drawingml/2006/main">
          <a:off x="1564" y="1392071"/>
          <a:ext cx="1214651"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800" dirty="0" smtClean="0"/>
            <a:t>32% = </a:t>
          </a:r>
        </a:p>
        <a:p xmlns:a="http://schemas.openxmlformats.org/drawingml/2006/main">
          <a:r>
            <a:rPr lang="en-US" sz="1800" dirty="0" smtClean="0"/>
            <a:t>Somewhat </a:t>
          </a:r>
          <a:endParaRPr lang="en-US" sz="1800" dirty="0"/>
        </a:p>
      </cdr:txBody>
    </cdr:sp>
  </cdr:relSizeAnchor>
</c:userShapes>
</file>

<file path=ppt/drawings/drawing2.xml><?xml version="1.0" encoding="utf-8"?>
<c:userShapes xmlns:c="http://schemas.openxmlformats.org/drawingml/2006/chart">
  <cdr:relSizeAnchor xmlns:cdr="http://schemas.openxmlformats.org/drawingml/2006/chartDrawing">
    <cdr:from>
      <cdr:x>0.49732</cdr:x>
      <cdr:y>0.5803</cdr:y>
    </cdr:from>
    <cdr:to>
      <cdr:x>0.61976</cdr:x>
      <cdr:y>0.77767</cdr:y>
    </cdr:to>
    <cdr:sp macro="" textlink="">
      <cdr:nvSpPr>
        <cdr:cNvPr id="2" name="TextBox 1"/>
        <cdr:cNvSpPr txBox="1"/>
      </cdr:nvSpPr>
      <cdr:spPr>
        <a:xfrm xmlns:a="http://schemas.openxmlformats.org/drawingml/2006/main">
          <a:off x="3713755" y="2688609"/>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800" dirty="0" smtClean="0"/>
            <a:t>95%</a:t>
          </a:r>
          <a:endParaRPr lang="en-US" sz="18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1425" tIns="45712" rIns="91425" bIns="45712" rtlCol="0"/>
          <a:lstStyle>
            <a:lvl1pPr algn="l" eaLnBrk="0" hangingPunct="0">
              <a:defRPr sz="1200">
                <a:latin typeface="Times" charset="0"/>
                <a:ea typeface="ヒラギノ角ゴ Pro W3" charset="-128"/>
                <a:cs typeface="+mn-cs"/>
              </a:defRPr>
            </a:lvl1pPr>
          </a:lstStyle>
          <a:p>
            <a:pPr>
              <a:defRPr/>
            </a:pPr>
            <a:endParaRPr lang="en-US"/>
          </a:p>
        </p:txBody>
      </p:sp>
      <p:sp>
        <p:nvSpPr>
          <p:cNvPr id="3" name="Date Placeholder 2"/>
          <p:cNvSpPr>
            <a:spLocks noGrp="1"/>
          </p:cNvSpPr>
          <p:nvPr>
            <p:ph type="dt" sz="quarter" idx="1"/>
          </p:nvPr>
        </p:nvSpPr>
        <p:spPr>
          <a:xfrm>
            <a:off x="3897313" y="0"/>
            <a:ext cx="2982912" cy="465138"/>
          </a:xfrm>
          <a:prstGeom prst="rect">
            <a:avLst/>
          </a:prstGeom>
        </p:spPr>
        <p:txBody>
          <a:bodyPr vert="horz" lIns="91425" tIns="45712" rIns="91425" bIns="45712" rtlCol="0"/>
          <a:lstStyle>
            <a:lvl1pPr algn="r" eaLnBrk="0" hangingPunct="0">
              <a:defRPr sz="1200">
                <a:latin typeface="Times" charset="0"/>
                <a:ea typeface="ヒラギノ角ゴ Pro W3" charset="-128"/>
                <a:cs typeface="+mn-cs"/>
              </a:defRPr>
            </a:lvl1pPr>
          </a:lstStyle>
          <a:p>
            <a:pPr>
              <a:defRPr/>
            </a:pPr>
            <a:fld id="{025B1690-141A-4674-9698-E9283C6BCF30}" type="datetimeFigureOut">
              <a:rPr lang="en-US"/>
              <a:pPr>
                <a:defRPr/>
              </a:pPr>
              <a:t>10/14/2012</a:t>
            </a:fld>
            <a:endParaRPr lang="en-US"/>
          </a:p>
        </p:txBody>
      </p:sp>
      <p:sp>
        <p:nvSpPr>
          <p:cNvPr id="4" name="Footer Placeholder 3"/>
          <p:cNvSpPr>
            <a:spLocks noGrp="1"/>
          </p:cNvSpPr>
          <p:nvPr>
            <p:ph type="ftr" sz="quarter" idx="2"/>
          </p:nvPr>
        </p:nvSpPr>
        <p:spPr>
          <a:xfrm>
            <a:off x="0" y="8829675"/>
            <a:ext cx="2982913" cy="465138"/>
          </a:xfrm>
          <a:prstGeom prst="rect">
            <a:avLst/>
          </a:prstGeom>
        </p:spPr>
        <p:txBody>
          <a:bodyPr vert="horz" lIns="91425" tIns="45712" rIns="91425" bIns="45712" rtlCol="0" anchor="b"/>
          <a:lstStyle>
            <a:lvl1pPr algn="l" eaLnBrk="0" hangingPunct="0">
              <a:defRPr sz="1200">
                <a:latin typeface="Times" charset="0"/>
                <a:ea typeface="ヒラギノ角ゴ Pro W3" charset="-128"/>
                <a:cs typeface="+mn-cs"/>
              </a:defRPr>
            </a:lvl1pPr>
          </a:lstStyle>
          <a:p>
            <a:pPr>
              <a:defRPr/>
            </a:pPr>
            <a:endParaRPr lang="en-US"/>
          </a:p>
        </p:txBody>
      </p:sp>
      <p:sp>
        <p:nvSpPr>
          <p:cNvPr id="5" name="Slide Number Placeholder 4"/>
          <p:cNvSpPr>
            <a:spLocks noGrp="1"/>
          </p:cNvSpPr>
          <p:nvPr>
            <p:ph type="sldNum" sz="quarter" idx="3"/>
          </p:nvPr>
        </p:nvSpPr>
        <p:spPr>
          <a:xfrm>
            <a:off x="3897313" y="8829675"/>
            <a:ext cx="2982912" cy="465138"/>
          </a:xfrm>
          <a:prstGeom prst="rect">
            <a:avLst/>
          </a:prstGeom>
        </p:spPr>
        <p:txBody>
          <a:bodyPr vert="horz" lIns="91425" tIns="45712" rIns="91425" bIns="45712" rtlCol="0" anchor="b"/>
          <a:lstStyle>
            <a:lvl1pPr algn="r" eaLnBrk="0" hangingPunct="0">
              <a:defRPr sz="1200">
                <a:latin typeface="Times" charset="0"/>
                <a:ea typeface="ヒラギノ角ゴ Pro W3" charset="-128"/>
                <a:cs typeface="+mn-cs"/>
              </a:defRPr>
            </a:lvl1pPr>
          </a:lstStyle>
          <a:p>
            <a:pPr>
              <a:defRPr/>
            </a:pPr>
            <a:fld id="{6D3B6107-4FD3-4933-B48E-C939E7B3D8C8}"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hdr" sz="quarter"/>
          </p:nvPr>
        </p:nvSpPr>
        <p:spPr bwMode="auto">
          <a:xfrm>
            <a:off x="0" y="0"/>
            <a:ext cx="2982913" cy="465138"/>
          </a:xfrm>
          <a:prstGeom prst="rect">
            <a:avLst/>
          </a:prstGeom>
          <a:noFill/>
          <a:ln w="9525">
            <a:noFill/>
            <a:miter lim="800000"/>
            <a:headEnd/>
            <a:tailEnd/>
          </a:ln>
          <a:effectLst/>
        </p:spPr>
        <p:txBody>
          <a:bodyPr vert="horz" wrap="square" lIns="92430" tIns="46215" rIns="92430" bIns="46215" numCol="1" anchor="t" anchorCtr="0" compatLnSpc="1">
            <a:prstTxWarp prst="textNoShape">
              <a:avLst/>
            </a:prstTxWarp>
          </a:bodyPr>
          <a:lstStyle>
            <a:lvl1pPr eaLnBrk="0" hangingPunct="0">
              <a:defRPr sz="1200">
                <a:latin typeface="Times" pitchFamily="18" charset="0"/>
                <a:ea typeface="+mn-ea"/>
                <a:cs typeface="+mn-cs"/>
              </a:defRPr>
            </a:lvl1pPr>
          </a:lstStyle>
          <a:p>
            <a:pPr>
              <a:defRPr/>
            </a:pPr>
            <a:endParaRPr lang="en-US"/>
          </a:p>
        </p:txBody>
      </p:sp>
      <p:sp>
        <p:nvSpPr>
          <p:cNvPr id="50179" name="Rectangle 3"/>
          <p:cNvSpPr>
            <a:spLocks noGrp="1" noChangeArrowheads="1"/>
          </p:cNvSpPr>
          <p:nvPr>
            <p:ph type="dt" idx="1"/>
          </p:nvPr>
        </p:nvSpPr>
        <p:spPr bwMode="auto">
          <a:xfrm>
            <a:off x="3897313" y="0"/>
            <a:ext cx="2982912" cy="465138"/>
          </a:xfrm>
          <a:prstGeom prst="rect">
            <a:avLst/>
          </a:prstGeom>
          <a:noFill/>
          <a:ln w="9525">
            <a:noFill/>
            <a:miter lim="800000"/>
            <a:headEnd/>
            <a:tailEnd/>
          </a:ln>
          <a:effectLst/>
        </p:spPr>
        <p:txBody>
          <a:bodyPr vert="horz" wrap="square" lIns="92430" tIns="46215" rIns="92430" bIns="46215" numCol="1" anchor="t" anchorCtr="0" compatLnSpc="1">
            <a:prstTxWarp prst="textNoShape">
              <a:avLst/>
            </a:prstTxWarp>
          </a:bodyPr>
          <a:lstStyle>
            <a:lvl1pPr algn="r" eaLnBrk="0" hangingPunct="0">
              <a:defRPr sz="1200">
                <a:latin typeface="Times" pitchFamily="18" charset="0"/>
                <a:ea typeface="+mn-ea"/>
                <a:cs typeface="+mn-cs"/>
              </a:defRPr>
            </a:lvl1pPr>
          </a:lstStyle>
          <a:p>
            <a:pPr>
              <a:defRPr/>
            </a:pPr>
            <a:endParaRPr lang="en-US"/>
          </a:p>
        </p:txBody>
      </p:sp>
      <p:sp>
        <p:nvSpPr>
          <p:cNvPr id="10244" name="Rectangle 4"/>
          <p:cNvSpPr>
            <a:spLocks noGrp="1" noRot="1" noChangeAspect="1" noChangeArrowheads="1" noTextEdit="1"/>
          </p:cNvSpPr>
          <p:nvPr>
            <p:ph type="sldImg" idx="2"/>
          </p:nvPr>
        </p:nvSpPr>
        <p:spPr bwMode="auto">
          <a:xfrm>
            <a:off x="1117600" y="696913"/>
            <a:ext cx="4648200" cy="3486150"/>
          </a:xfrm>
          <a:prstGeom prst="rect">
            <a:avLst/>
          </a:prstGeom>
          <a:noFill/>
          <a:ln w="9525">
            <a:solidFill>
              <a:srgbClr val="000000"/>
            </a:solidFill>
            <a:miter lim="800000"/>
            <a:headEnd/>
            <a:tailEnd/>
          </a:ln>
        </p:spPr>
      </p:sp>
      <p:sp>
        <p:nvSpPr>
          <p:cNvPr id="50181" name="Rectangle 5"/>
          <p:cNvSpPr>
            <a:spLocks noGrp="1" noChangeArrowheads="1"/>
          </p:cNvSpPr>
          <p:nvPr>
            <p:ph type="body" sz="quarter" idx="3"/>
          </p:nvPr>
        </p:nvSpPr>
        <p:spPr bwMode="auto">
          <a:xfrm>
            <a:off x="688975" y="4416425"/>
            <a:ext cx="5505450" cy="4183063"/>
          </a:xfrm>
          <a:prstGeom prst="rect">
            <a:avLst/>
          </a:prstGeom>
          <a:noFill/>
          <a:ln w="9525">
            <a:noFill/>
            <a:miter lim="800000"/>
            <a:headEnd/>
            <a:tailEnd/>
          </a:ln>
          <a:effectLst/>
        </p:spPr>
        <p:txBody>
          <a:bodyPr vert="horz" wrap="square" lIns="92430" tIns="46215" rIns="92430" bIns="46215"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0182" name="Rectangle 6"/>
          <p:cNvSpPr>
            <a:spLocks noGrp="1" noChangeArrowheads="1"/>
          </p:cNvSpPr>
          <p:nvPr>
            <p:ph type="ftr" sz="quarter" idx="4"/>
          </p:nvPr>
        </p:nvSpPr>
        <p:spPr bwMode="auto">
          <a:xfrm>
            <a:off x="0" y="8829675"/>
            <a:ext cx="2982913" cy="465138"/>
          </a:xfrm>
          <a:prstGeom prst="rect">
            <a:avLst/>
          </a:prstGeom>
          <a:noFill/>
          <a:ln w="9525">
            <a:noFill/>
            <a:miter lim="800000"/>
            <a:headEnd/>
            <a:tailEnd/>
          </a:ln>
          <a:effectLst/>
        </p:spPr>
        <p:txBody>
          <a:bodyPr vert="horz" wrap="square" lIns="92430" tIns="46215" rIns="92430" bIns="46215" numCol="1" anchor="b" anchorCtr="0" compatLnSpc="1">
            <a:prstTxWarp prst="textNoShape">
              <a:avLst/>
            </a:prstTxWarp>
          </a:bodyPr>
          <a:lstStyle>
            <a:lvl1pPr eaLnBrk="0" hangingPunct="0">
              <a:defRPr sz="1200">
                <a:latin typeface="Times" pitchFamily="18" charset="0"/>
                <a:ea typeface="+mn-ea"/>
                <a:cs typeface="+mn-cs"/>
              </a:defRPr>
            </a:lvl1pPr>
          </a:lstStyle>
          <a:p>
            <a:pPr>
              <a:defRPr/>
            </a:pPr>
            <a:endParaRPr lang="en-US"/>
          </a:p>
        </p:txBody>
      </p:sp>
      <p:sp>
        <p:nvSpPr>
          <p:cNvPr id="50183" name="Rectangle 7"/>
          <p:cNvSpPr>
            <a:spLocks noGrp="1" noChangeArrowheads="1"/>
          </p:cNvSpPr>
          <p:nvPr>
            <p:ph type="sldNum" sz="quarter" idx="5"/>
          </p:nvPr>
        </p:nvSpPr>
        <p:spPr bwMode="auto">
          <a:xfrm>
            <a:off x="3897313" y="8829675"/>
            <a:ext cx="2982912" cy="465138"/>
          </a:xfrm>
          <a:prstGeom prst="rect">
            <a:avLst/>
          </a:prstGeom>
          <a:noFill/>
          <a:ln w="9525">
            <a:noFill/>
            <a:miter lim="800000"/>
            <a:headEnd/>
            <a:tailEnd/>
          </a:ln>
          <a:effectLst/>
        </p:spPr>
        <p:txBody>
          <a:bodyPr vert="horz" wrap="square" lIns="92430" tIns="46215" rIns="92430" bIns="46215" numCol="1" anchor="b" anchorCtr="0" compatLnSpc="1">
            <a:prstTxWarp prst="textNoShape">
              <a:avLst/>
            </a:prstTxWarp>
          </a:bodyPr>
          <a:lstStyle>
            <a:lvl1pPr algn="r" eaLnBrk="0" hangingPunct="0">
              <a:defRPr sz="1200">
                <a:latin typeface="Times" charset="0"/>
                <a:ea typeface="ヒラギノ角ゴ Pro W3" charset="-128"/>
                <a:cs typeface="+mn-cs"/>
              </a:defRPr>
            </a:lvl1pPr>
          </a:lstStyle>
          <a:p>
            <a:pPr>
              <a:defRPr/>
            </a:pPr>
            <a:fld id="{EEB98557-3C97-43B9-AE99-198C5F4FD3E5}"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ヒラギノ角ゴ Pro W3" charset="-128"/>
        <a:cs typeface="ヒラギノ角ゴ Pro W3"/>
      </a:defRPr>
    </a:lvl1pPr>
    <a:lvl2pPr marL="4572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ヒラギノ角ゴ Pro W3"/>
      </a:defRPr>
    </a:lvl2pPr>
    <a:lvl3pPr marL="9144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ヒラギノ角ゴ Pro W3"/>
      </a:defRPr>
    </a:lvl3pPr>
    <a:lvl4pPr marL="13716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ヒラギノ角ゴ Pro W3"/>
      </a:defRPr>
    </a:lvl4pPr>
    <a:lvl5pPr marL="1828800" algn="l" rtl="0" eaLnBrk="0" fontAlgn="base" hangingPunct="0">
      <a:spcBef>
        <a:spcPct val="30000"/>
      </a:spcBef>
      <a:spcAft>
        <a:spcPct val="0"/>
      </a:spcAft>
      <a:defRPr sz="1200" kern="1200">
        <a:solidFill>
          <a:schemeClr val="tx1"/>
        </a:solidFill>
        <a:latin typeface="Times" pitchFamily="18" charset="0"/>
        <a:ea typeface="ヒラギノ角ゴ Pro W3" charset="-128"/>
        <a:cs typeface="ヒラギノ角ゴ Pro W3"/>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p:cNvSpPr>
            <a:spLocks noGrp="1" noRot="1" noChangeAspect="1"/>
          </p:cNvSpPr>
          <p:nvPr>
            <p:ph type="sldImg"/>
          </p:nvPr>
        </p:nvSpPr>
        <p:spPr>
          <a:ln/>
        </p:spPr>
      </p:sp>
      <p:sp>
        <p:nvSpPr>
          <p:cNvPr id="21506" name="Notes Placeholder 2"/>
          <p:cNvSpPr>
            <a:spLocks noGrp="1"/>
          </p:cNvSpPr>
          <p:nvPr>
            <p:ph type="body" idx="1"/>
          </p:nvPr>
        </p:nvSpPr>
        <p:spPr>
          <a:noFill/>
          <a:ln/>
        </p:spPr>
        <p:txBody>
          <a:bodyPr/>
          <a:lstStyle/>
          <a:p>
            <a:endParaRPr lang="en-US" smtClean="0">
              <a:ea typeface="ヒラギノ角ゴ Pro W3"/>
            </a:endParaRPr>
          </a:p>
        </p:txBody>
      </p:sp>
      <p:sp>
        <p:nvSpPr>
          <p:cNvPr id="21507" name="Slide Number Placeholder 3"/>
          <p:cNvSpPr>
            <a:spLocks noGrp="1"/>
          </p:cNvSpPr>
          <p:nvPr>
            <p:ph type="sldNum" sz="quarter" idx="5"/>
          </p:nvPr>
        </p:nvSpPr>
        <p:spPr>
          <a:noFill/>
        </p:spPr>
        <p:txBody>
          <a:bodyPr/>
          <a:lstStyle/>
          <a:p>
            <a:fld id="{89FFE976-EB72-444A-8813-59C330CEC62E}" type="slidenum">
              <a:rPr lang="en-US" smtClean="0">
                <a:latin typeface="Times" pitchFamily="18" charset="0"/>
                <a:ea typeface="ヒラギノ角ゴ Pro W3"/>
                <a:cs typeface="ヒラギノ角ゴ Pro W3"/>
              </a:rPr>
              <a:pPr/>
              <a:t>8</a:t>
            </a:fld>
            <a:endParaRPr lang="en-US" smtClean="0">
              <a:latin typeface="Times" pitchFamily="18" charset="0"/>
              <a:ea typeface="ヒラギノ角ゴ Pro W3"/>
              <a:cs typeface="ヒラギノ角ゴ Pro W3"/>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p:cNvSpPr>
          <p:nvPr>
            <p:ph type="sldImg"/>
          </p:nvPr>
        </p:nvSpPr>
        <p:spPr>
          <a:ln/>
        </p:spPr>
      </p:sp>
      <p:sp>
        <p:nvSpPr>
          <p:cNvPr id="36866" name="Notes Placeholder 2"/>
          <p:cNvSpPr>
            <a:spLocks noGrp="1"/>
          </p:cNvSpPr>
          <p:nvPr>
            <p:ph type="body" idx="1"/>
          </p:nvPr>
        </p:nvSpPr>
        <p:spPr>
          <a:noFill/>
          <a:ln/>
        </p:spPr>
        <p:txBody>
          <a:bodyPr/>
          <a:lstStyle/>
          <a:p>
            <a:endParaRPr lang="en-US" smtClean="0">
              <a:ea typeface="ヒラギノ角ゴ Pro W3"/>
            </a:endParaRPr>
          </a:p>
        </p:txBody>
      </p:sp>
      <p:sp>
        <p:nvSpPr>
          <p:cNvPr id="36867" name="Slide Number Placeholder 3"/>
          <p:cNvSpPr>
            <a:spLocks noGrp="1"/>
          </p:cNvSpPr>
          <p:nvPr>
            <p:ph type="sldNum" sz="quarter" idx="5"/>
          </p:nvPr>
        </p:nvSpPr>
        <p:spPr>
          <a:noFill/>
        </p:spPr>
        <p:txBody>
          <a:bodyPr/>
          <a:lstStyle/>
          <a:p>
            <a:fld id="{A357F4F0-66D3-431F-AB7E-9B3CF54B00CF}" type="slidenum">
              <a:rPr lang="en-US" smtClean="0">
                <a:latin typeface="Times" pitchFamily="18" charset="0"/>
                <a:ea typeface="ヒラギノ角ゴ Pro W3"/>
                <a:cs typeface="ヒラギノ角ゴ Pro W3"/>
              </a:rPr>
              <a:pPr/>
              <a:t>22</a:t>
            </a:fld>
            <a:endParaRPr lang="en-US" smtClean="0">
              <a:latin typeface="Times" pitchFamily="18" charset="0"/>
              <a:ea typeface="ヒラギノ角ゴ Pro W3"/>
              <a:cs typeface="ヒラギノ角ゴ Pro W3"/>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a:ln/>
        </p:spPr>
      </p:sp>
      <p:sp>
        <p:nvSpPr>
          <p:cNvPr id="51202" name="Notes Placeholder 2"/>
          <p:cNvSpPr>
            <a:spLocks noGrp="1"/>
          </p:cNvSpPr>
          <p:nvPr>
            <p:ph type="body" idx="1"/>
          </p:nvPr>
        </p:nvSpPr>
        <p:spPr>
          <a:noFill/>
          <a:ln/>
        </p:spPr>
        <p:txBody>
          <a:bodyPr/>
          <a:lstStyle/>
          <a:p>
            <a:r>
              <a:rPr lang="en-US" smtClean="0">
                <a:latin typeface="Calibri" pitchFamily="34" charset="0"/>
                <a:ea typeface="ヒラギノ角ゴ Pro W3"/>
              </a:rPr>
              <a:t>Sport Discus includes titles from journals that are related to the fitness industry, physical education, and the grey literature.</a:t>
            </a:r>
          </a:p>
          <a:p>
            <a:endParaRPr lang="en-US" smtClean="0">
              <a:ea typeface="ヒラギノ角ゴ Pro W3"/>
            </a:endParaRPr>
          </a:p>
        </p:txBody>
      </p:sp>
      <p:sp>
        <p:nvSpPr>
          <p:cNvPr id="51203" name="Slide Number Placeholder 3"/>
          <p:cNvSpPr txBox="1">
            <a:spLocks noGrp="1"/>
          </p:cNvSpPr>
          <p:nvPr/>
        </p:nvSpPr>
        <p:spPr bwMode="auto">
          <a:xfrm>
            <a:off x="3897313" y="8829675"/>
            <a:ext cx="2982912" cy="465138"/>
          </a:xfrm>
          <a:prstGeom prst="rect">
            <a:avLst/>
          </a:prstGeom>
          <a:noFill/>
          <a:ln w="9525">
            <a:noFill/>
            <a:miter lim="800000"/>
            <a:headEnd/>
            <a:tailEnd/>
          </a:ln>
        </p:spPr>
        <p:txBody>
          <a:bodyPr lIns="92430" tIns="46215" rIns="92430" bIns="46215" anchor="b"/>
          <a:lstStyle/>
          <a:p>
            <a:pPr algn="r" eaLnBrk="0" hangingPunct="0"/>
            <a:fld id="{678AAE82-ED1B-47ED-97E4-B5924B70EE28}" type="slidenum">
              <a:rPr lang="en-US" sz="1200">
                <a:cs typeface="ヒラギノ角ゴ Pro W3"/>
              </a:rPr>
              <a:pPr algn="r" eaLnBrk="0" hangingPunct="0"/>
              <a:t>36</a:t>
            </a:fld>
            <a:endParaRPr lang="en-US" sz="1200">
              <a:cs typeface="ヒラギノ角ゴ Pro W3"/>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noTextEdit="1"/>
          </p:cNvSpPr>
          <p:nvPr>
            <p:ph type="sldImg"/>
          </p:nvPr>
        </p:nvSpPr>
        <p:spPr>
          <a:ln/>
        </p:spPr>
      </p:sp>
      <p:sp>
        <p:nvSpPr>
          <p:cNvPr id="53250" name="Notes Placeholder 2"/>
          <p:cNvSpPr>
            <a:spLocks noGrp="1"/>
          </p:cNvSpPr>
          <p:nvPr>
            <p:ph type="body" idx="1"/>
          </p:nvPr>
        </p:nvSpPr>
        <p:spPr>
          <a:noFill/>
          <a:ln/>
        </p:spPr>
        <p:txBody>
          <a:bodyPr/>
          <a:lstStyle/>
          <a:p>
            <a:endParaRPr lang="en-US" smtClean="0">
              <a:ea typeface="ヒラギノ角ゴ Pro W3"/>
            </a:endParaRPr>
          </a:p>
        </p:txBody>
      </p:sp>
      <p:sp>
        <p:nvSpPr>
          <p:cNvPr id="53251" name="Slide Number Placeholder 3"/>
          <p:cNvSpPr txBox="1">
            <a:spLocks noGrp="1"/>
          </p:cNvSpPr>
          <p:nvPr/>
        </p:nvSpPr>
        <p:spPr bwMode="auto">
          <a:xfrm>
            <a:off x="3897313" y="8829675"/>
            <a:ext cx="2982912" cy="465138"/>
          </a:xfrm>
          <a:prstGeom prst="rect">
            <a:avLst/>
          </a:prstGeom>
          <a:noFill/>
          <a:ln w="9525">
            <a:noFill/>
            <a:miter lim="800000"/>
            <a:headEnd/>
            <a:tailEnd/>
          </a:ln>
        </p:spPr>
        <p:txBody>
          <a:bodyPr lIns="92430" tIns="46215" rIns="92430" bIns="46215" anchor="b"/>
          <a:lstStyle/>
          <a:p>
            <a:pPr algn="r" eaLnBrk="0" hangingPunct="0"/>
            <a:fld id="{855D40EA-FE5A-4BF8-899A-6B1B81936D14}" type="slidenum">
              <a:rPr lang="en-US" sz="1200">
                <a:cs typeface="ヒラギノ角ゴ Pro W3"/>
              </a:rPr>
              <a:pPr algn="r" eaLnBrk="0" hangingPunct="0"/>
              <a:t>37</a:t>
            </a:fld>
            <a:endParaRPr lang="en-US" sz="1200">
              <a:cs typeface="ヒラギノ角ゴ Pro W3"/>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noTextEdit="1"/>
          </p:cNvSpPr>
          <p:nvPr>
            <p:ph type="sldImg"/>
          </p:nvPr>
        </p:nvSpPr>
        <p:spPr>
          <a:ln/>
        </p:spPr>
      </p:sp>
      <p:sp>
        <p:nvSpPr>
          <p:cNvPr id="55298" name="Notes Placeholder 2"/>
          <p:cNvSpPr>
            <a:spLocks noGrp="1"/>
          </p:cNvSpPr>
          <p:nvPr>
            <p:ph type="body" idx="1"/>
          </p:nvPr>
        </p:nvSpPr>
        <p:spPr>
          <a:noFill/>
          <a:ln/>
        </p:spPr>
        <p:txBody>
          <a:bodyPr/>
          <a:lstStyle/>
          <a:p>
            <a:endParaRPr lang="en-US" smtClean="0">
              <a:ea typeface="ヒラギノ角ゴ Pro W3"/>
            </a:endParaRPr>
          </a:p>
        </p:txBody>
      </p:sp>
      <p:sp>
        <p:nvSpPr>
          <p:cNvPr id="55299" name="Slide Number Placeholder 3"/>
          <p:cNvSpPr txBox="1">
            <a:spLocks noGrp="1"/>
          </p:cNvSpPr>
          <p:nvPr/>
        </p:nvSpPr>
        <p:spPr bwMode="auto">
          <a:xfrm>
            <a:off x="3897313" y="8829675"/>
            <a:ext cx="2982912" cy="465138"/>
          </a:xfrm>
          <a:prstGeom prst="rect">
            <a:avLst/>
          </a:prstGeom>
          <a:noFill/>
          <a:ln w="9525">
            <a:noFill/>
            <a:miter lim="800000"/>
            <a:headEnd/>
            <a:tailEnd/>
          </a:ln>
        </p:spPr>
        <p:txBody>
          <a:bodyPr lIns="92430" tIns="46215" rIns="92430" bIns="46215" anchor="b"/>
          <a:lstStyle/>
          <a:p>
            <a:pPr algn="r" eaLnBrk="0" hangingPunct="0"/>
            <a:fld id="{7395590E-074C-4C6C-AB1D-A84D1F8503EC}" type="slidenum">
              <a:rPr lang="en-US" sz="1200">
                <a:cs typeface="ヒラギノ角ゴ Pro W3"/>
              </a:rPr>
              <a:pPr algn="r" eaLnBrk="0" hangingPunct="0"/>
              <a:t>38</a:t>
            </a:fld>
            <a:endParaRPr lang="en-US" sz="1200">
              <a:cs typeface="ヒラギノ角ゴ Pro W3"/>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a:ln/>
        </p:spPr>
      </p:sp>
      <p:sp>
        <p:nvSpPr>
          <p:cNvPr id="57346" name="Notes Placeholder 2"/>
          <p:cNvSpPr>
            <a:spLocks noGrp="1"/>
          </p:cNvSpPr>
          <p:nvPr>
            <p:ph type="body" idx="1"/>
          </p:nvPr>
        </p:nvSpPr>
        <p:spPr>
          <a:noFill/>
          <a:ln/>
        </p:spPr>
        <p:txBody>
          <a:bodyPr/>
          <a:lstStyle/>
          <a:p>
            <a:endParaRPr lang="en-US" smtClean="0">
              <a:ea typeface="ヒラギノ角ゴ Pro W3"/>
            </a:endParaRPr>
          </a:p>
        </p:txBody>
      </p:sp>
      <p:sp>
        <p:nvSpPr>
          <p:cNvPr id="57347" name="Slide Number Placeholder 3"/>
          <p:cNvSpPr txBox="1">
            <a:spLocks noGrp="1"/>
          </p:cNvSpPr>
          <p:nvPr/>
        </p:nvSpPr>
        <p:spPr bwMode="auto">
          <a:xfrm>
            <a:off x="3897313" y="8829675"/>
            <a:ext cx="2982912" cy="465138"/>
          </a:xfrm>
          <a:prstGeom prst="rect">
            <a:avLst/>
          </a:prstGeom>
          <a:noFill/>
          <a:ln w="9525">
            <a:noFill/>
            <a:miter lim="800000"/>
            <a:headEnd/>
            <a:tailEnd/>
          </a:ln>
        </p:spPr>
        <p:txBody>
          <a:bodyPr lIns="92430" tIns="46215" rIns="92430" bIns="46215" anchor="b"/>
          <a:lstStyle/>
          <a:p>
            <a:pPr algn="r" eaLnBrk="0" hangingPunct="0"/>
            <a:fld id="{84AF899F-C181-4757-871C-A992DCF21348}" type="slidenum">
              <a:rPr lang="en-US" sz="1200">
                <a:cs typeface="ヒラギノ角ゴ Pro W3"/>
              </a:rPr>
              <a:pPr algn="r" eaLnBrk="0" hangingPunct="0"/>
              <a:t>39</a:t>
            </a:fld>
            <a:endParaRPr lang="en-US" sz="1200">
              <a:cs typeface="ヒラギノ角ゴ Pro W3"/>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Slide Image Placeholder 1"/>
          <p:cNvSpPr>
            <a:spLocks noGrp="1" noRot="1" noChangeAspect="1" noTextEdit="1"/>
          </p:cNvSpPr>
          <p:nvPr>
            <p:ph type="sldImg"/>
          </p:nvPr>
        </p:nvSpPr>
        <p:spPr>
          <a:ln/>
        </p:spPr>
      </p:sp>
      <p:sp>
        <p:nvSpPr>
          <p:cNvPr id="59394" name="Notes Placeholder 2"/>
          <p:cNvSpPr>
            <a:spLocks noGrp="1"/>
          </p:cNvSpPr>
          <p:nvPr>
            <p:ph type="body" idx="1"/>
          </p:nvPr>
        </p:nvSpPr>
        <p:spPr>
          <a:noFill/>
          <a:ln/>
        </p:spPr>
        <p:txBody>
          <a:bodyPr/>
          <a:lstStyle/>
          <a:p>
            <a:endParaRPr lang="en-US" smtClean="0">
              <a:ea typeface="ヒラギノ角ゴ Pro W3"/>
            </a:endParaRPr>
          </a:p>
        </p:txBody>
      </p:sp>
      <p:sp>
        <p:nvSpPr>
          <p:cNvPr id="59395" name="Slide Number Placeholder 3"/>
          <p:cNvSpPr txBox="1">
            <a:spLocks noGrp="1"/>
          </p:cNvSpPr>
          <p:nvPr/>
        </p:nvSpPr>
        <p:spPr bwMode="auto">
          <a:xfrm>
            <a:off x="3897313" y="8829675"/>
            <a:ext cx="2982912" cy="465138"/>
          </a:xfrm>
          <a:prstGeom prst="rect">
            <a:avLst/>
          </a:prstGeom>
          <a:noFill/>
          <a:ln w="9525">
            <a:noFill/>
            <a:miter lim="800000"/>
            <a:headEnd/>
            <a:tailEnd/>
          </a:ln>
        </p:spPr>
        <p:txBody>
          <a:bodyPr lIns="92430" tIns="46215" rIns="92430" bIns="46215" anchor="b"/>
          <a:lstStyle/>
          <a:p>
            <a:pPr algn="r" eaLnBrk="0" hangingPunct="0"/>
            <a:fld id="{0476D6C0-BCD8-4FF3-8CA2-F7ADF56C2571}" type="slidenum">
              <a:rPr lang="en-US" sz="1200">
                <a:cs typeface="ヒラギノ角ゴ Pro W3"/>
              </a:rPr>
              <a:pPr algn="r" eaLnBrk="0" hangingPunct="0"/>
              <a:t>40</a:t>
            </a:fld>
            <a:endParaRPr lang="en-US" sz="1200">
              <a:cs typeface="ヒラギノ角ゴ Pro W3"/>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noTextEdit="1"/>
          </p:cNvSpPr>
          <p:nvPr>
            <p:ph type="sldImg"/>
          </p:nvPr>
        </p:nvSpPr>
        <p:spPr>
          <a:ln/>
        </p:spPr>
      </p:sp>
      <p:sp>
        <p:nvSpPr>
          <p:cNvPr id="61442" name="Notes Placeholder 2"/>
          <p:cNvSpPr>
            <a:spLocks noGrp="1"/>
          </p:cNvSpPr>
          <p:nvPr>
            <p:ph type="body" idx="1"/>
          </p:nvPr>
        </p:nvSpPr>
        <p:spPr>
          <a:noFill/>
          <a:ln/>
        </p:spPr>
        <p:txBody>
          <a:bodyPr/>
          <a:lstStyle/>
          <a:p>
            <a:endParaRPr lang="en-US" smtClean="0">
              <a:ea typeface="ヒラギノ角ゴ Pro W3"/>
            </a:endParaRPr>
          </a:p>
        </p:txBody>
      </p:sp>
      <p:sp>
        <p:nvSpPr>
          <p:cNvPr id="61443" name="Slide Number Placeholder 3"/>
          <p:cNvSpPr txBox="1">
            <a:spLocks noGrp="1"/>
          </p:cNvSpPr>
          <p:nvPr/>
        </p:nvSpPr>
        <p:spPr bwMode="auto">
          <a:xfrm>
            <a:off x="3897313" y="8829675"/>
            <a:ext cx="2982912" cy="465138"/>
          </a:xfrm>
          <a:prstGeom prst="rect">
            <a:avLst/>
          </a:prstGeom>
          <a:noFill/>
          <a:ln w="9525">
            <a:noFill/>
            <a:miter lim="800000"/>
            <a:headEnd/>
            <a:tailEnd/>
          </a:ln>
        </p:spPr>
        <p:txBody>
          <a:bodyPr lIns="92430" tIns="46215" rIns="92430" bIns="46215" anchor="b"/>
          <a:lstStyle/>
          <a:p>
            <a:pPr algn="r" eaLnBrk="0" hangingPunct="0"/>
            <a:fld id="{A72C50ED-D88D-4BC1-ABB5-42357D852EB9}" type="slidenum">
              <a:rPr lang="en-US" sz="1200">
                <a:cs typeface="ヒラギノ角ゴ Pro W3"/>
              </a:rPr>
              <a:pPr algn="r" eaLnBrk="0" hangingPunct="0"/>
              <a:t>41</a:t>
            </a:fld>
            <a:endParaRPr lang="en-US" sz="1200">
              <a:cs typeface="ヒラギノ角ゴ Pro W3"/>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Slide Image Placeholder 1"/>
          <p:cNvSpPr>
            <a:spLocks noGrp="1" noRot="1" noChangeAspect="1" noTextEdit="1"/>
          </p:cNvSpPr>
          <p:nvPr>
            <p:ph type="sldImg"/>
          </p:nvPr>
        </p:nvSpPr>
        <p:spPr>
          <a:ln/>
        </p:spPr>
      </p:sp>
      <p:sp>
        <p:nvSpPr>
          <p:cNvPr id="63490" name="Notes Placeholder 2"/>
          <p:cNvSpPr>
            <a:spLocks noGrp="1"/>
          </p:cNvSpPr>
          <p:nvPr>
            <p:ph type="body" idx="1"/>
          </p:nvPr>
        </p:nvSpPr>
        <p:spPr>
          <a:noFill/>
          <a:ln/>
        </p:spPr>
        <p:txBody>
          <a:bodyPr/>
          <a:lstStyle/>
          <a:p>
            <a:endParaRPr lang="en-US" smtClean="0">
              <a:ea typeface="ヒラギノ角ゴ Pro W3"/>
            </a:endParaRPr>
          </a:p>
        </p:txBody>
      </p:sp>
      <p:sp>
        <p:nvSpPr>
          <p:cNvPr id="63491" name="Slide Number Placeholder 3"/>
          <p:cNvSpPr txBox="1">
            <a:spLocks noGrp="1"/>
          </p:cNvSpPr>
          <p:nvPr/>
        </p:nvSpPr>
        <p:spPr bwMode="auto">
          <a:xfrm>
            <a:off x="3897313" y="8829675"/>
            <a:ext cx="2982912" cy="465138"/>
          </a:xfrm>
          <a:prstGeom prst="rect">
            <a:avLst/>
          </a:prstGeom>
          <a:noFill/>
          <a:ln w="9525">
            <a:noFill/>
            <a:miter lim="800000"/>
            <a:headEnd/>
            <a:tailEnd/>
          </a:ln>
        </p:spPr>
        <p:txBody>
          <a:bodyPr lIns="92430" tIns="46215" rIns="92430" bIns="46215" anchor="b"/>
          <a:lstStyle/>
          <a:p>
            <a:pPr algn="r" eaLnBrk="0" hangingPunct="0"/>
            <a:fld id="{365C2479-FF91-485B-82C8-F7A28C198CC7}" type="slidenum">
              <a:rPr lang="en-US" sz="1200">
                <a:cs typeface="ヒラギノ角ゴ Pro W3"/>
              </a:rPr>
              <a:pPr algn="r" eaLnBrk="0" hangingPunct="0"/>
              <a:t>42</a:t>
            </a:fld>
            <a:endParaRPr lang="en-US" sz="1200">
              <a:cs typeface="ヒラギノ角ゴ Pro W3"/>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467600" cy="990600"/>
          </a:xfrm>
        </p:spPr>
        <p:txBody>
          <a:bodyPr/>
          <a:lstStyle>
            <a:lvl1pPr algn="l">
              <a:defRPr sz="4000" b="0">
                <a:solidFill>
                  <a:schemeClr val="bg1"/>
                </a:solidFill>
                <a:latin typeface="Georgia" pitchFamily="18"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914400" y="1676400"/>
            <a:ext cx="7467600" cy="4343400"/>
          </a:xfrm>
          <a:prstGeom prst="rect">
            <a:avLst/>
          </a:prstGeom>
        </p:spPr>
        <p:txBody>
          <a:bodyPr/>
          <a:lstStyle>
            <a:lvl1pPr>
              <a:defRPr sz="2400">
                <a:latin typeface="Arial" pitchFamily="34" charset="0"/>
                <a:cs typeface="Arial" pitchFamily="34" charset="0"/>
              </a:defRPr>
            </a:lvl1pPr>
            <a:lvl2pPr>
              <a:defRPr sz="2400">
                <a:latin typeface="Arial" pitchFamily="34" charset="0"/>
                <a:cs typeface="Arial" pitchFamily="34" charset="0"/>
              </a:defRPr>
            </a:lvl2pPr>
            <a:lvl3pPr>
              <a:defRPr sz="2400">
                <a:latin typeface="Arial" pitchFamily="34" charset="0"/>
                <a:cs typeface="Arial" pitchFamily="34" charset="0"/>
              </a:defRPr>
            </a:lvl3pPr>
            <a:lvl4pPr>
              <a:defRPr sz="2400">
                <a:latin typeface="Arial" pitchFamily="34" charset="0"/>
                <a:cs typeface="Arial" pitchFamily="34" charset="0"/>
              </a:defRPr>
            </a:lvl4pPr>
            <a:lvl5pPr>
              <a:defRPr sz="2400">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Title 1"/>
          <p:cNvSpPr txBox="1">
            <a:spLocks/>
          </p:cNvSpPr>
          <p:nvPr userDrawn="1"/>
        </p:nvSpPr>
        <p:spPr bwMode="auto">
          <a:xfrm>
            <a:off x="914400" y="304800"/>
            <a:ext cx="7467600" cy="990600"/>
          </a:xfrm>
          <a:prstGeom prst="rect">
            <a:avLst/>
          </a:prstGeom>
          <a:noFill/>
          <a:ln w="9525">
            <a:noFill/>
            <a:miter lim="800000"/>
            <a:headEnd/>
            <a:tailEnd/>
          </a:ln>
        </p:spPr>
        <p:txBody>
          <a:bodyPr anchor="ctr"/>
          <a:lstStyle/>
          <a:p>
            <a:pPr eaLnBrk="0" hangingPunct="0">
              <a:defRPr/>
            </a:pPr>
            <a:r>
              <a:rPr lang="en-US" sz="4000">
                <a:solidFill>
                  <a:schemeClr val="bg1"/>
                </a:solidFill>
                <a:latin typeface="Georgia" charset="0"/>
                <a:ea typeface="ヒラギノ角ゴ Pro W3" charset="-128"/>
              </a:rPr>
              <a:t>Click to edit Master title style</a:t>
            </a:r>
          </a:p>
        </p:txBody>
      </p:sp>
      <p:sp>
        <p:nvSpPr>
          <p:cNvPr id="2" name="Title 1"/>
          <p:cNvSpPr>
            <a:spLocks noGrp="1"/>
          </p:cNvSpPr>
          <p:nvPr>
            <p:ph type="title"/>
          </p:nvPr>
        </p:nvSpPr>
        <p:spPr>
          <a:xfrm>
            <a:off x="914400" y="2747962"/>
            <a:ext cx="7162800" cy="1362075"/>
          </a:xfrm>
        </p:spPr>
        <p:txBody>
          <a:bodyPr anchor="t"/>
          <a:lstStyle>
            <a:lvl1pPr algn="l">
              <a:defRPr sz="3200" b="0" cap="none" baseline="0">
                <a:solidFill>
                  <a:srgbClr val="002060"/>
                </a:solidFill>
                <a:latin typeface="Arial" pitchFamily="34" charset="0"/>
                <a:cs typeface="Arial" pitchFamily="34" charset="0"/>
              </a:defRPr>
            </a:lvl1pPr>
          </a:lstStyle>
          <a:p>
            <a:r>
              <a:rPr lang="en-US"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280086"/>
            <a:ext cx="7467600" cy="1054444"/>
          </a:xfrm>
        </p:spPr>
        <p:txBody>
          <a:bodyPr/>
          <a:lstStyle>
            <a:lvl1pPr>
              <a:defRPr sz="4000"/>
            </a:lvl1pPr>
          </a:lstStyle>
          <a:p>
            <a:r>
              <a:rPr lang="en-US" dirty="0" smtClean="0"/>
              <a:t>Click to edit Master title style</a:t>
            </a:r>
            <a:endParaRPr lang="en-US" dirty="0"/>
          </a:p>
        </p:txBody>
      </p:sp>
      <p:sp>
        <p:nvSpPr>
          <p:cNvPr id="3" name="Content Placeholder 2"/>
          <p:cNvSpPr>
            <a:spLocks noGrp="1"/>
          </p:cNvSpPr>
          <p:nvPr>
            <p:ph sz="half" idx="1"/>
          </p:nvPr>
        </p:nvSpPr>
        <p:spPr>
          <a:xfrm>
            <a:off x="914400" y="1676400"/>
            <a:ext cx="36576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724400" y="1676400"/>
            <a:ext cx="36576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85576" y="502508"/>
            <a:ext cx="3834705" cy="815615"/>
          </a:xfrm>
          <a:prstGeom prst="rect">
            <a:avLst/>
          </a:prstGeom>
        </p:spPr>
        <p:txBody>
          <a:bodyPr anchor="b"/>
          <a:lstStyle>
            <a:lvl1pPr marL="0" indent="0">
              <a:buNone/>
              <a:defRPr sz="3200" b="0">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885576" y="1507524"/>
            <a:ext cx="3834705" cy="4473145"/>
          </a:xfrm>
          <a:prstGeom prst="rect">
            <a:avLst/>
          </a:prstGeom>
        </p:spPr>
        <p:txBody>
          <a:bodyPr/>
          <a:lstStyle>
            <a:lvl1pPr marL="230188" indent="-230188">
              <a:defRPr sz="2400"/>
            </a:lvl1pPr>
            <a:lvl2pPr marL="461963" indent="-231775">
              <a:tabLst/>
              <a:defRPr sz="2000"/>
            </a:lvl2pPr>
            <a:lvl3pPr marL="684213" indent="-222250">
              <a:defRPr sz="1800"/>
            </a:lvl3pPr>
            <a:lvl4pPr marL="914400" indent="-230188">
              <a:defRPr sz="1600"/>
            </a:lvl4pPr>
            <a:lvl5pPr marL="1144588" indent="-230188">
              <a:tabLs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5073401" y="502508"/>
            <a:ext cx="3836211" cy="815615"/>
          </a:xfrm>
          <a:prstGeom prst="rect">
            <a:avLst/>
          </a:prstGeom>
        </p:spPr>
        <p:txBody>
          <a:bodyPr anchor="b"/>
          <a:lstStyle>
            <a:lvl1pPr marL="0" indent="0">
              <a:buNone/>
              <a:defRPr sz="3200" b="0">
                <a:latin typeface="Georgia"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1" name="Content Placeholder 3"/>
          <p:cNvSpPr>
            <a:spLocks noGrp="1"/>
          </p:cNvSpPr>
          <p:nvPr>
            <p:ph sz="half" idx="10"/>
          </p:nvPr>
        </p:nvSpPr>
        <p:spPr>
          <a:xfrm>
            <a:off x="5086873" y="1507524"/>
            <a:ext cx="3834705" cy="4473145"/>
          </a:xfrm>
          <a:prstGeom prst="rect">
            <a:avLst/>
          </a:prstGeom>
        </p:spPr>
        <p:txBody>
          <a:bodyPr/>
          <a:lstStyle>
            <a:lvl1pPr marL="230188" indent="-230188">
              <a:defRPr sz="2400"/>
            </a:lvl1pPr>
            <a:lvl2pPr marL="461963" indent="-231775">
              <a:tabLst/>
              <a:defRPr sz="2000"/>
            </a:lvl2pPr>
            <a:lvl3pPr marL="684213" indent="-222250">
              <a:defRPr sz="1800"/>
            </a:lvl3pPr>
            <a:lvl4pPr marL="914400" indent="-230188">
              <a:defRPr sz="1600"/>
            </a:lvl4pPr>
            <a:lvl5pPr marL="1144588" indent="-230188">
              <a:tabLs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278010"/>
            <a:ext cx="7467600" cy="1072995"/>
          </a:xfrm>
        </p:spPr>
        <p:txBody>
          <a:bodyPr/>
          <a:lstStyle/>
          <a:p>
            <a:r>
              <a:rPr lang="en-US" smtClean="0"/>
              <a:t>Click to edit Master title style</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841716"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841716" y="5070770"/>
            <a:ext cx="5486400" cy="57214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Table">
    <p:spTree>
      <p:nvGrpSpPr>
        <p:cNvPr id="1" name=""/>
        <p:cNvGrpSpPr/>
        <p:nvPr/>
      </p:nvGrpSpPr>
      <p:grpSpPr>
        <a:xfrm>
          <a:off x="0" y="0"/>
          <a:ext cx="0" cy="0"/>
          <a:chOff x="0" y="0"/>
          <a:chExt cx="0" cy="0"/>
        </a:xfrm>
      </p:grpSpPr>
      <p:sp>
        <p:nvSpPr>
          <p:cNvPr id="3" name="Table Placeholder 2"/>
          <p:cNvSpPr>
            <a:spLocks noGrp="1"/>
          </p:cNvSpPr>
          <p:nvPr>
            <p:ph type="tbl" idx="1"/>
          </p:nvPr>
        </p:nvSpPr>
        <p:spPr>
          <a:xfrm>
            <a:off x="980304" y="897929"/>
            <a:ext cx="7467600" cy="5072449"/>
          </a:xfrm>
          <a:prstGeom prst="rect">
            <a:avLst/>
          </a:prstGeom>
        </p:spPr>
        <p:txBody>
          <a:bodyPr/>
          <a:lstStyle>
            <a:lvl1pPr>
              <a:buFontTx/>
              <a:buNone/>
              <a:defRPr/>
            </a:lvl1pPr>
          </a:lstStyle>
          <a:p>
            <a:pPr lvl="0"/>
            <a:endParaRPr lang="en-US" noProof="0" dirty="0" smtClean="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0"/>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914400" y="1143000"/>
            <a:ext cx="7467600" cy="12192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5" r:id="rId4"/>
    <p:sldLayoutId id="2147483669" r:id="rId5"/>
    <p:sldLayoutId id="2147483670" r:id="rId6"/>
    <p:sldLayoutId id="2147483664" r:id="rId7"/>
    <p:sldLayoutId id="2147483663" r:id="rId8"/>
  </p:sldLayoutIdLst>
  <p:txStyles>
    <p:titleStyle>
      <a:lvl1pPr algn="l" rtl="0" eaLnBrk="0" fontAlgn="base" hangingPunct="0">
        <a:spcBef>
          <a:spcPct val="0"/>
        </a:spcBef>
        <a:spcAft>
          <a:spcPct val="0"/>
        </a:spcAft>
        <a:defRPr sz="4000">
          <a:solidFill>
            <a:schemeClr val="bg1"/>
          </a:solidFill>
          <a:latin typeface="+mj-lt"/>
          <a:ea typeface="+mj-ea"/>
          <a:cs typeface="+mj-cs"/>
        </a:defRPr>
      </a:lvl1pPr>
      <a:lvl2pPr algn="l" rtl="0" eaLnBrk="0" fontAlgn="base" hangingPunct="0">
        <a:spcBef>
          <a:spcPct val="0"/>
        </a:spcBef>
        <a:spcAft>
          <a:spcPct val="0"/>
        </a:spcAft>
        <a:defRPr sz="4000">
          <a:solidFill>
            <a:schemeClr val="bg1"/>
          </a:solidFill>
          <a:latin typeface="Georgia" charset="0"/>
          <a:ea typeface="Arial" charset="0"/>
          <a:cs typeface="Arial" charset="0"/>
        </a:defRPr>
      </a:lvl2pPr>
      <a:lvl3pPr algn="l" rtl="0" eaLnBrk="0" fontAlgn="base" hangingPunct="0">
        <a:spcBef>
          <a:spcPct val="0"/>
        </a:spcBef>
        <a:spcAft>
          <a:spcPct val="0"/>
        </a:spcAft>
        <a:defRPr sz="4000">
          <a:solidFill>
            <a:schemeClr val="bg1"/>
          </a:solidFill>
          <a:latin typeface="Georgia" charset="0"/>
          <a:ea typeface="Arial" charset="0"/>
          <a:cs typeface="Arial" charset="0"/>
        </a:defRPr>
      </a:lvl3pPr>
      <a:lvl4pPr algn="l" rtl="0" eaLnBrk="0" fontAlgn="base" hangingPunct="0">
        <a:spcBef>
          <a:spcPct val="0"/>
        </a:spcBef>
        <a:spcAft>
          <a:spcPct val="0"/>
        </a:spcAft>
        <a:defRPr sz="4000">
          <a:solidFill>
            <a:schemeClr val="bg1"/>
          </a:solidFill>
          <a:latin typeface="Georgia" charset="0"/>
          <a:ea typeface="Arial" charset="0"/>
          <a:cs typeface="Arial" charset="0"/>
        </a:defRPr>
      </a:lvl4pPr>
      <a:lvl5pPr algn="l" rtl="0" eaLnBrk="0" fontAlgn="base" hangingPunct="0">
        <a:spcBef>
          <a:spcPct val="0"/>
        </a:spcBef>
        <a:spcAft>
          <a:spcPct val="0"/>
        </a:spcAft>
        <a:defRPr sz="4000">
          <a:solidFill>
            <a:schemeClr val="bg1"/>
          </a:solidFill>
          <a:latin typeface="Georgia" charset="0"/>
          <a:ea typeface="Arial" charset="0"/>
          <a:cs typeface="Arial" charset="0"/>
        </a:defRPr>
      </a:lvl5pPr>
      <a:lvl6pPr marL="457200" algn="ctr" rtl="0" fontAlgn="base">
        <a:spcBef>
          <a:spcPct val="0"/>
        </a:spcBef>
        <a:spcAft>
          <a:spcPct val="0"/>
        </a:spcAft>
        <a:defRPr sz="5000" b="1">
          <a:solidFill>
            <a:schemeClr val="accent2"/>
          </a:solidFill>
          <a:latin typeface="Blue Highway" pitchFamily="2" charset="0"/>
        </a:defRPr>
      </a:lvl6pPr>
      <a:lvl7pPr marL="914400" algn="ctr" rtl="0" fontAlgn="base">
        <a:spcBef>
          <a:spcPct val="0"/>
        </a:spcBef>
        <a:spcAft>
          <a:spcPct val="0"/>
        </a:spcAft>
        <a:defRPr sz="5000" b="1">
          <a:solidFill>
            <a:schemeClr val="accent2"/>
          </a:solidFill>
          <a:latin typeface="Blue Highway" pitchFamily="2" charset="0"/>
        </a:defRPr>
      </a:lvl7pPr>
      <a:lvl8pPr marL="1371600" algn="ctr" rtl="0" fontAlgn="base">
        <a:spcBef>
          <a:spcPct val="0"/>
        </a:spcBef>
        <a:spcAft>
          <a:spcPct val="0"/>
        </a:spcAft>
        <a:defRPr sz="5000" b="1">
          <a:solidFill>
            <a:schemeClr val="accent2"/>
          </a:solidFill>
          <a:latin typeface="Blue Highway" pitchFamily="2" charset="0"/>
        </a:defRPr>
      </a:lvl8pPr>
      <a:lvl9pPr marL="1828800" algn="ctr" rtl="0" fontAlgn="base">
        <a:spcBef>
          <a:spcPct val="0"/>
        </a:spcBef>
        <a:spcAft>
          <a:spcPct val="0"/>
        </a:spcAft>
        <a:defRPr sz="5000" b="1">
          <a:solidFill>
            <a:schemeClr val="accent2"/>
          </a:solidFill>
          <a:latin typeface="Blue Highway" pitchFamily="2" charset="0"/>
        </a:defRPr>
      </a:lvl9pPr>
    </p:titleStyle>
    <p:bodyStyle>
      <a:lvl1pPr marL="342900" indent="-342900" algn="l" rtl="0" eaLnBrk="0" fontAlgn="base" hangingPunct="0">
        <a:lnSpc>
          <a:spcPct val="70000"/>
        </a:lnSpc>
        <a:spcBef>
          <a:spcPct val="0"/>
        </a:spcBef>
        <a:spcAft>
          <a:spcPct val="20000"/>
        </a:spcAft>
        <a:buChar char="•"/>
        <a:defRPr sz="4000">
          <a:solidFill>
            <a:schemeClr val="tx1"/>
          </a:solidFill>
          <a:latin typeface="Arial" charset="0"/>
          <a:ea typeface="+mn-ea"/>
          <a:cs typeface="+mn-cs"/>
        </a:defRPr>
      </a:lvl1pPr>
      <a:lvl2pPr marL="742950" indent="-285750" algn="l" rtl="0" eaLnBrk="0" fontAlgn="base" hangingPunct="0">
        <a:lnSpc>
          <a:spcPct val="70000"/>
        </a:lnSpc>
        <a:spcBef>
          <a:spcPct val="0"/>
        </a:spcBef>
        <a:spcAft>
          <a:spcPct val="20000"/>
        </a:spcAft>
        <a:buChar char="–"/>
        <a:defRPr sz="3600">
          <a:solidFill>
            <a:schemeClr val="tx1"/>
          </a:solidFill>
          <a:latin typeface="Arial" charset="0"/>
          <a:ea typeface="+mn-ea"/>
          <a:cs typeface="+mn-cs"/>
        </a:defRPr>
      </a:lvl2pPr>
      <a:lvl3pPr marL="1143000" indent="-228600" algn="l" rtl="0" eaLnBrk="0" fontAlgn="base" hangingPunct="0">
        <a:lnSpc>
          <a:spcPct val="70000"/>
        </a:lnSpc>
        <a:spcBef>
          <a:spcPct val="0"/>
        </a:spcBef>
        <a:spcAft>
          <a:spcPct val="20000"/>
        </a:spcAft>
        <a:buChar char="•"/>
        <a:defRPr sz="3200">
          <a:solidFill>
            <a:schemeClr val="tx1"/>
          </a:solidFill>
          <a:latin typeface="Arial" charset="0"/>
          <a:ea typeface="+mn-ea"/>
          <a:cs typeface="+mn-cs"/>
        </a:defRPr>
      </a:lvl3pPr>
      <a:lvl4pPr marL="1600200" indent="-228600" algn="l" rtl="0" eaLnBrk="0" fontAlgn="base" hangingPunct="0">
        <a:lnSpc>
          <a:spcPct val="70000"/>
        </a:lnSpc>
        <a:spcBef>
          <a:spcPct val="0"/>
        </a:spcBef>
        <a:spcAft>
          <a:spcPct val="20000"/>
        </a:spcAft>
        <a:buChar char="–"/>
        <a:defRPr sz="2800">
          <a:solidFill>
            <a:schemeClr val="tx1"/>
          </a:solidFill>
          <a:latin typeface="Arial" charset="0"/>
          <a:ea typeface="+mn-ea"/>
          <a:cs typeface="+mn-cs"/>
        </a:defRPr>
      </a:lvl4pPr>
      <a:lvl5pPr marL="2057400" indent="-228600" algn="l" rtl="0" eaLnBrk="0" fontAlgn="base" hangingPunct="0">
        <a:lnSpc>
          <a:spcPct val="70000"/>
        </a:lnSpc>
        <a:spcBef>
          <a:spcPct val="0"/>
        </a:spcBef>
        <a:spcAft>
          <a:spcPct val="20000"/>
        </a:spcAft>
        <a:buChar char="»"/>
        <a:defRPr sz="2800">
          <a:solidFill>
            <a:schemeClr val="tx1"/>
          </a:solidFill>
          <a:latin typeface="Arial" charset="0"/>
          <a:ea typeface="+mn-ea"/>
          <a:cs typeface="+mn-cs"/>
        </a:defRPr>
      </a:lvl5pPr>
      <a:lvl6pPr marL="2514600" indent="-228600" algn="l" rtl="0" fontAlgn="base">
        <a:lnSpc>
          <a:spcPct val="70000"/>
        </a:lnSpc>
        <a:spcBef>
          <a:spcPct val="0"/>
        </a:spcBef>
        <a:spcAft>
          <a:spcPct val="20000"/>
        </a:spcAft>
        <a:buChar char="»"/>
        <a:defRPr sz="2800">
          <a:solidFill>
            <a:schemeClr val="tx1"/>
          </a:solidFill>
          <a:latin typeface="+mn-lt"/>
        </a:defRPr>
      </a:lvl6pPr>
      <a:lvl7pPr marL="2971800" indent="-228600" algn="l" rtl="0" fontAlgn="base">
        <a:lnSpc>
          <a:spcPct val="70000"/>
        </a:lnSpc>
        <a:spcBef>
          <a:spcPct val="0"/>
        </a:spcBef>
        <a:spcAft>
          <a:spcPct val="20000"/>
        </a:spcAft>
        <a:buChar char="»"/>
        <a:defRPr sz="2800">
          <a:solidFill>
            <a:schemeClr val="tx1"/>
          </a:solidFill>
          <a:latin typeface="+mn-lt"/>
        </a:defRPr>
      </a:lvl7pPr>
      <a:lvl8pPr marL="3429000" indent="-228600" algn="l" rtl="0" fontAlgn="base">
        <a:lnSpc>
          <a:spcPct val="70000"/>
        </a:lnSpc>
        <a:spcBef>
          <a:spcPct val="0"/>
        </a:spcBef>
        <a:spcAft>
          <a:spcPct val="20000"/>
        </a:spcAft>
        <a:buChar char="»"/>
        <a:defRPr sz="2800">
          <a:solidFill>
            <a:schemeClr val="tx1"/>
          </a:solidFill>
          <a:latin typeface="+mn-lt"/>
        </a:defRPr>
      </a:lvl8pPr>
      <a:lvl9pPr marL="3886200" indent="-228600" algn="l" rtl="0" fontAlgn="base">
        <a:lnSpc>
          <a:spcPct val="70000"/>
        </a:lnSpc>
        <a:spcBef>
          <a:spcPct val="0"/>
        </a:spcBef>
        <a:spcAft>
          <a:spcPct val="20000"/>
        </a:spcAft>
        <a:buChar char="»"/>
        <a:defRPr sz="28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43"/>
          <p:cNvPicPr>
            <a:picLocks noChangeAspect="1" noChangeArrowheads="1"/>
          </p:cNvPicPr>
          <p:nvPr/>
        </p:nvPicPr>
        <p:blipFill>
          <a:blip r:embed="rId2"/>
          <a:srcRect/>
          <a:stretch>
            <a:fillRect/>
          </a:stretch>
        </p:blipFill>
        <p:spPr bwMode="auto">
          <a:xfrm>
            <a:off x="39243000" y="31851600"/>
            <a:ext cx="4268788" cy="1973263"/>
          </a:xfrm>
          <a:prstGeom prst="rect">
            <a:avLst/>
          </a:prstGeom>
          <a:noFill/>
          <a:ln w="9525">
            <a:noFill/>
            <a:miter lim="800000"/>
            <a:headEnd/>
            <a:tailEnd/>
          </a:ln>
        </p:spPr>
      </p:pic>
      <p:sp>
        <p:nvSpPr>
          <p:cNvPr id="12290" name="Rectangle 1"/>
          <p:cNvSpPr>
            <a:spLocks noChangeArrowheads="1"/>
          </p:cNvSpPr>
          <p:nvPr/>
        </p:nvSpPr>
        <p:spPr bwMode="auto">
          <a:xfrm>
            <a:off x="304800" y="758825"/>
            <a:ext cx="8485188" cy="2616200"/>
          </a:xfrm>
          <a:prstGeom prst="rect">
            <a:avLst/>
          </a:prstGeom>
          <a:noFill/>
          <a:ln w="9525">
            <a:noFill/>
            <a:miter lim="800000"/>
            <a:headEnd/>
            <a:tailEnd/>
          </a:ln>
        </p:spPr>
        <p:txBody>
          <a:bodyPr>
            <a:spAutoFit/>
          </a:bodyPr>
          <a:lstStyle/>
          <a:p>
            <a:pPr eaLnBrk="0" hangingPunct="0"/>
            <a:endParaRPr lang="en-US" sz="3600" b="1">
              <a:cs typeface="ヒラギノ角ゴ Pro W3"/>
            </a:endParaRPr>
          </a:p>
          <a:p>
            <a:pPr eaLnBrk="0" hangingPunct="0"/>
            <a:r>
              <a:rPr lang="en-US" sz="3200" b="1">
                <a:cs typeface="ヒラギノ角ゴ Pro W3"/>
              </a:rPr>
              <a:t>Survivorship Workgroup: </a:t>
            </a:r>
          </a:p>
          <a:p>
            <a:pPr eaLnBrk="0" hangingPunct="0"/>
            <a:r>
              <a:rPr lang="en-US" sz="3200" b="1">
                <a:cs typeface="ヒラギノ角ゴ Pro W3"/>
              </a:rPr>
              <a:t>2012 Annual Meeting –Houston, TX</a:t>
            </a:r>
          </a:p>
          <a:p>
            <a:pPr eaLnBrk="0" hangingPunct="0"/>
            <a:endParaRPr lang="en-US" sz="3200">
              <a:cs typeface="ヒラギノ角ゴ Pro W3"/>
            </a:endParaRPr>
          </a:p>
          <a:p>
            <a:pPr eaLnBrk="0" hangingPunct="0"/>
            <a:r>
              <a:rPr lang="en-US" sz="3200">
                <a:cs typeface="ヒラギノ角ゴ Pro W3"/>
              </a:rPr>
              <a:t> </a:t>
            </a:r>
          </a:p>
        </p:txBody>
      </p:sp>
      <p:sp>
        <p:nvSpPr>
          <p:cNvPr id="12291" name="TextBox 5"/>
          <p:cNvSpPr txBox="1">
            <a:spLocks noChangeArrowheads="1"/>
          </p:cNvSpPr>
          <p:nvPr/>
        </p:nvSpPr>
        <p:spPr bwMode="auto">
          <a:xfrm>
            <a:off x="1277938" y="5965825"/>
            <a:ext cx="7327900" cy="600075"/>
          </a:xfrm>
          <a:prstGeom prst="rect">
            <a:avLst/>
          </a:prstGeom>
          <a:noFill/>
          <a:ln w="9525">
            <a:noFill/>
            <a:miter lim="800000"/>
            <a:headEnd/>
            <a:tailEnd/>
          </a:ln>
        </p:spPr>
        <p:txBody>
          <a:bodyPr>
            <a:spAutoFit/>
          </a:bodyPr>
          <a:lstStyle/>
          <a:p>
            <a:pPr eaLnBrk="0" hangingPunct="0"/>
            <a:r>
              <a:rPr lang="en-US" sz="1100">
                <a:cs typeface="ヒラギノ角ゴ Pro W3"/>
              </a:rPr>
              <a:t>The presentation was supported by Cooperative Agreement </a:t>
            </a:r>
            <a:r>
              <a:rPr lang="en-US" sz="1100" baseline="-25000">
                <a:cs typeface="ヒラギノ角ゴ Pro W3"/>
              </a:rPr>
              <a:t>1-U48-DP-001938  </a:t>
            </a:r>
            <a:r>
              <a:rPr lang="en-US" sz="1100">
                <a:cs typeface="ヒラギノ角ゴ Pro W3"/>
              </a:rPr>
              <a:t>from the Center for Disease Control and Prevention.  The findings  and conclusions in this presentation are those of the author(s) and do not necessarily represent the official position of the Centers for Disease Control and Prevention.</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itle 1"/>
          <p:cNvSpPr>
            <a:spLocks noGrp="1"/>
          </p:cNvSpPr>
          <p:nvPr>
            <p:ph type="title" idx="4294967295"/>
          </p:nvPr>
        </p:nvSpPr>
        <p:spPr>
          <a:xfrm>
            <a:off x="914400" y="304800"/>
            <a:ext cx="7467600" cy="990600"/>
          </a:xfrm>
        </p:spPr>
        <p:txBody>
          <a:bodyPr/>
          <a:lstStyle/>
          <a:p>
            <a:r>
              <a:rPr lang="en-US" smtClean="0"/>
              <a:t>Agenda </a:t>
            </a:r>
          </a:p>
        </p:txBody>
      </p:sp>
      <p:sp>
        <p:nvSpPr>
          <p:cNvPr id="13314" name="Content Placeholder 2"/>
          <p:cNvSpPr>
            <a:spLocks noGrp="1"/>
          </p:cNvSpPr>
          <p:nvPr>
            <p:ph idx="4294967295"/>
          </p:nvPr>
        </p:nvSpPr>
        <p:spPr bwMode="auto">
          <a:xfrm>
            <a:off x="444500" y="1554163"/>
            <a:ext cx="8255000" cy="4465637"/>
          </a:xfrm>
          <a:prstGeom prst="rect">
            <a:avLst/>
          </a:prstGeom>
          <a:noFill/>
          <a:ln>
            <a:miter lim="800000"/>
            <a:headEnd/>
            <a:tailEnd/>
          </a:ln>
        </p:spPr>
        <p:txBody>
          <a:bodyPr/>
          <a:lstStyle/>
          <a:p>
            <a:pPr>
              <a:buFontTx/>
              <a:buNone/>
            </a:pPr>
            <a:endParaRPr lang="en-US" sz="2400" smtClean="0">
              <a:cs typeface="Arial" charset="0"/>
            </a:endParaRPr>
          </a:p>
          <a:p>
            <a:r>
              <a:rPr lang="en-US" sz="2400" smtClean="0">
                <a:cs typeface="Arial" charset="0"/>
              </a:rPr>
              <a:t>Survivorship Survey Results: 20 min  </a:t>
            </a:r>
          </a:p>
          <a:p>
            <a:pPr>
              <a:buFontTx/>
              <a:buNone/>
            </a:pPr>
            <a:r>
              <a:rPr lang="en-US" sz="2400" smtClean="0">
                <a:cs typeface="Arial" charset="0"/>
              </a:rPr>
              <a:t>    Case Study from Survey – Texas</a:t>
            </a:r>
          </a:p>
          <a:p>
            <a:endParaRPr lang="en-US" sz="2400" smtClean="0">
              <a:cs typeface="Arial" charset="0"/>
            </a:endParaRPr>
          </a:p>
          <a:p>
            <a:r>
              <a:rPr lang="en-US" sz="2400" smtClean="0">
                <a:cs typeface="Arial" charset="0"/>
              </a:rPr>
              <a:t>Scoping Study: 10 min  </a:t>
            </a:r>
          </a:p>
          <a:p>
            <a:endParaRPr lang="en-US" sz="2400" smtClean="0">
              <a:cs typeface="Arial" charset="0"/>
            </a:endParaRPr>
          </a:p>
          <a:p>
            <a:r>
              <a:rPr lang="en-US" sz="2400" smtClean="0">
                <a:cs typeface="Arial" charset="0"/>
              </a:rPr>
              <a:t>Cancer Thriving and Surviving: 10 min </a:t>
            </a:r>
          </a:p>
          <a:p>
            <a:endParaRPr lang="en-US" sz="2400" smtClean="0">
              <a:cs typeface="Arial" charset="0"/>
            </a:endParaRPr>
          </a:p>
          <a:p>
            <a:r>
              <a:rPr lang="en-US" sz="2400" smtClean="0">
                <a:cs typeface="Arial" charset="0"/>
              </a:rPr>
              <a:t>Survey and Scoping Study Comments-All: 5 min </a:t>
            </a:r>
          </a:p>
          <a:p>
            <a:endParaRPr lang="en-US" sz="2400" smtClean="0">
              <a:cs typeface="Arial" charset="0"/>
            </a:endParaRPr>
          </a:p>
          <a:p>
            <a:r>
              <a:rPr lang="en-US" sz="2400" smtClean="0">
                <a:cs typeface="Arial" charset="0"/>
              </a:rPr>
              <a:t>Next Steps-All: 5 min  </a:t>
            </a:r>
          </a:p>
          <a:p>
            <a:pPr>
              <a:buFontTx/>
              <a:buNone/>
            </a:pPr>
            <a:endParaRPr lang="en-US" sz="2400" smtClean="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3"/>
          <p:cNvPicPr>
            <a:picLocks noChangeAspect="1" noChangeArrowheads="1"/>
          </p:cNvPicPr>
          <p:nvPr/>
        </p:nvPicPr>
        <p:blipFill>
          <a:blip r:embed="rId2"/>
          <a:srcRect/>
          <a:stretch>
            <a:fillRect/>
          </a:stretch>
        </p:blipFill>
        <p:spPr bwMode="auto">
          <a:xfrm>
            <a:off x="374650" y="1966913"/>
            <a:ext cx="4114800" cy="3741737"/>
          </a:xfrm>
          <a:prstGeom prst="rect">
            <a:avLst/>
          </a:prstGeom>
          <a:noFill/>
          <a:ln w="9525">
            <a:noFill/>
            <a:miter lim="800000"/>
            <a:headEnd/>
            <a:tailEnd/>
          </a:ln>
        </p:spPr>
      </p:pic>
      <p:graphicFrame>
        <p:nvGraphicFramePr>
          <p:cNvPr id="5" name="Table 4"/>
          <p:cNvGraphicFramePr>
            <a:graphicFrameLocks noGrp="1"/>
          </p:cNvGraphicFramePr>
          <p:nvPr/>
        </p:nvGraphicFramePr>
        <p:xfrm>
          <a:off x="4738688" y="1995488"/>
          <a:ext cx="3935412" cy="3740150"/>
        </p:xfrm>
        <a:graphic>
          <a:graphicData uri="http://schemas.openxmlformats.org/drawingml/2006/table">
            <a:tbl>
              <a:tblPr/>
              <a:tblGrid>
                <a:gridCol w="1311621"/>
                <a:gridCol w="1311621"/>
                <a:gridCol w="1311621"/>
              </a:tblGrid>
              <a:tr h="971101">
                <a:tc>
                  <a:txBody>
                    <a:bodyPr/>
                    <a:lstStyle/>
                    <a:p>
                      <a:pPr marL="0" marR="0">
                        <a:lnSpc>
                          <a:spcPct val="115000"/>
                        </a:lnSpc>
                        <a:spcBef>
                          <a:spcPts val="0"/>
                        </a:spcBef>
                        <a:spcAft>
                          <a:spcPts val="0"/>
                        </a:spcAft>
                      </a:pPr>
                      <a:r>
                        <a:rPr lang="en-US" sz="1800" dirty="0">
                          <a:latin typeface="Arial"/>
                          <a:ea typeface="Calibri"/>
                          <a:cs typeface="Times New Roman"/>
                        </a:rPr>
                        <a:t># of Co-morbid Conditions</a:t>
                      </a:r>
                      <a:endParaRPr lang="en-US"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dirty="0">
                          <a:latin typeface="Arial"/>
                          <a:ea typeface="Calibri"/>
                          <a:cs typeface="Times New Roman"/>
                        </a:rPr>
                        <a:t>Cancer Survivors</a:t>
                      </a:r>
                      <a:endParaRPr lang="en-US"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dirty="0">
                          <a:latin typeface="Arial"/>
                          <a:ea typeface="Calibri"/>
                          <a:cs typeface="Times New Roman"/>
                        </a:rPr>
                        <a:t>Non-Cancer Controls</a:t>
                      </a:r>
                      <a:endParaRPr lang="en-US"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8044">
                <a:tc>
                  <a:txBody>
                    <a:bodyPr/>
                    <a:lstStyle/>
                    <a:p>
                      <a:pPr marL="0" marR="0">
                        <a:lnSpc>
                          <a:spcPct val="115000"/>
                        </a:lnSpc>
                        <a:spcBef>
                          <a:spcPts val="0"/>
                        </a:spcBef>
                        <a:spcAft>
                          <a:spcPts val="0"/>
                        </a:spcAft>
                      </a:pPr>
                      <a:r>
                        <a:rPr lang="en-US" sz="1800" dirty="0">
                          <a:latin typeface="Arial"/>
                          <a:ea typeface="Calibri"/>
                          <a:cs typeface="Times New Roman"/>
                        </a:rPr>
                        <a:t>None</a:t>
                      </a:r>
                      <a:endParaRPr lang="en-US"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a:latin typeface="Arial"/>
                          <a:ea typeface="Calibri"/>
                          <a:cs typeface="Times New Roman"/>
                        </a:rPr>
                        <a:t>42.4%</a:t>
                      </a:r>
                      <a:endParaRPr lang="en-US"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a:latin typeface="Arial"/>
                          <a:ea typeface="Calibri"/>
                          <a:cs typeface="Times New Roman"/>
                        </a:rPr>
                        <a:t>54.7%</a:t>
                      </a:r>
                      <a:endParaRPr lang="en-US"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8044">
                <a:tc>
                  <a:txBody>
                    <a:bodyPr/>
                    <a:lstStyle/>
                    <a:p>
                      <a:pPr marL="0" marR="0">
                        <a:lnSpc>
                          <a:spcPct val="115000"/>
                        </a:lnSpc>
                        <a:spcBef>
                          <a:spcPts val="0"/>
                        </a:spcBef>
                        <a:spcAft>
                          <a:spcPts val="0"/>
                        </a:spcAft>
                      </a:pPr>
                      <a:r>
                        <a:rPr lang="en-US" sz="1800" dirty="0">
                          <a:latin typeface="Arial"/>
                          <a:ea typeface="Calibri"/>
                          <a:cs typeface="Times New Roman"/>
                        </a:rPr>
                        <a:t>1</a:t>
                      </a:r>
                      <a:endParaRPr lang="en-US"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a:latin typeface="Arial"/>
                          <a:ea typeface="Calibri"/>
                          <a:cs typeface="Times New Roman"/>
                        </a:rPr>
                        <a:t>36.0%</a:t>
                      </a:r>
                      <a:endParaRPr lang="en-US"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a:latin typeface="Arial"/>
                          <a:ea typeface="Calibri"/>
                          <a:cs typeface="Times New Roman"/>
                        </a:rPr>
                        <a:t>30.8%</a:t>
                      </a:r>
                      <a:endParaRPr lang="en-US"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8044">
                <a:tc>
                  <a:txBody>
                    <a:bodyPr/>
                    <a:lstStyle/>
                    <a:p>
                      <a:pPr marL="0" marR="0">
                        <a:lnSpc>
                          <a:spcPct val="115000"/>
                        </a:lnSpc>
                        <a:spcBef>
                          <a:spcPts val="0"/>
                        </a:spcBef>
                        <a:spcAft>
                          <a:spcPts val="0"/>
                        </a:spcAft>
                      </a:pPr>
                      <a:r>
                        <a:rPr lang="en-US" sz="1800" dirty="0">
                          <a:latin typeface="Arial"/>
                          <a:ea typeface="Calibri"/>
                          <a:cs typeface="Times New Roman"/>
                        </a:rPr>
                        <a:t>2</a:t>
                      </a:r>
                      <a:endParaRPr lang="en-US"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a:latin typeface="Arial"/>
                          <a:ea typeface="Calibri"/>
                          <a:cs typeface="Times New Roman"/>
                        </a:rPr>
                        <a:t>13.3%</a:t>
                      </a:r>
                      <a:endParaRPr lang="en-US"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a:latin typeface="Arial"/>
                          <a:ea typeface="Calibri"/>
                          <a:cs typeface="Times New Roman"/>
                        </a:rPr>
                        <a:t>  9.3%</a:t>
                      </a:r>
                      <a:endParaRPr lang="en-US"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5494">
                <a:tc>
                  <a:txBody>
                    <a:bodyPr/>
                    <a:lstStyle/>
                    <a:p>
                      <a:pPr marL="0" marR="0">
                        <a:lnSpc>
                          <a:spcPct val="115000"/>
                        </a:lnSpc>
                        <a:spcBef>
                          <a:spcPts val="0"/>
                        </a:spcBef>
                        <a:spcAft>
                          <a:spcPts val="0"/>
                        </a:spcAft>
                      </a:pPr>
                      <a:r>
                        <a:rPr lang="en-US" sz="1800" dirty="0">
                          <a:latin typeface="Arial"/>
                          <a:ea typeface="Calibri"/>
                          <a:cs typeface="Times New Roman"/>
                        </a:rPr>
                        <a:t>3</a:t>
                      </a:r>
                      <a:endParaRPr lang="en-US"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dirty="0">
                          <a:latin typeface="Arial"/>
                          <a:ea typeface="Calibri"/>
                          <a:cs typeface="Times New Roman"/>
                        </a:rPr>
                        <a:t>  8.4%</a:t>
                      </a:r>
                      <a:endParaRPr lang="en-US"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dirty="0">
                          <a:latin typeface="Arial"/>
                          <a:ea typeface="Calibri"/>
                          <a:cs typeface="Times New Roman"/>
                        </a:rPr>
                        <a:t>  5.1%</a:t>
                      </a:r>
                      <a:endParaRPr lang="en-US"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5388" name="Rectangle 6"/>
          <p:cNvSpPr>
            <a:spLocks noChangeArrowheads="1"/>
          </p:cNvSpPr>
          <p:nvPr/>
        </p:nvSpPr>
        <p:spPr bwMode="auto">
          <a:xfrm>
            <a:off x="611188" y="468313"/>
            <a:ext cx="5249862" cy="708025"/>
          </a:xfrm>
          <a:prstGeom prst="rect">
            <a:avLst/>
          </a:prstGeom>
          <a:noFill/>
          <a:ln w="9525">
            <a:noFill/>
            <a:miter lim="800000"/>
            <a:headEnd/>
            <a:tailEnd/>
          </a:ln>
        </p:spPr>
        <p:txBody>
          <a:bodyPr>
            <a:spAutoFit/>
          </a:bodyPr>
          <a:lstStyle/>
          <a:p>
            <a:pPr eaLnBrk="0" hangingPunct="0"/>
            <a:r>
              <a:rPr lang="en-US" sz="4000">
                <a:solidFill>
                  <a:schemeClr val="bg1"/>
                </a:solidFill>
                <a:cs typeface="ヒラギノ角ゴ Pro W3"/>
              </a:rPr>
              <a:t>The Need…. </a:t>
            </a:r>
          </a:p>
        </p:txBody>
      </p:sp>
      <p:sp>
        <p:nvSpPr>
          <p:cNvPr id="15389" name="TextBox 7"/>
          <p:cNvSpPr txBox="1">
            <a:spLocks noChangeArrowheads="1"/>
          </p:cNvSpPr>
          <p:nvPr/>
        </p:nvSpPr>
        <p:spPr bwMode="auto">
          <a:xfrm>
            <a:off x="4738688" y="5791200"/>
            <a:ext cx="2728912" cy="307975"/>
          </a:xfrm>
          <a:prstGeom prst="rect">
            <a:avLst/>
          </a:prstGeom>
          <a:noFill/>
          <a:ln w="9525">
            <a:noFill/>
            <a:miter lim="800000"/>
            <a:headEnd/>
            <a:tailEnd/>
          </a:ln>
        </p:spPr>
        <p:txBody>
          <a:bodyPr>
            <a:spAutoFit/>
          </a:bodyPr>
          <a:lstStyle/>
          <a:p>
            <a:pPr eaLnBrk="0" hangingPunct="0"/>
            <a:r>
              <a:rPr lang="en-US" sz="1400">
                <a:latin typeface="Calibri" pitchFamily="34" charset="0"/>
                <a:cs typeface="ヒラギノ角ゴ Pro W3"/>
              </a:rPr>
              <a:t>p&gt;0.001; Yabroff et al., 2004</a:t>
            </a:r>
          </a:p>
        </p:txBody>
      </p:sp>
      <p:sp>
        <p:nvSpPr>
          <p:cNvPr id="15390" name="Rectangle 6"/>
          <p:cNvSpPr>
            <a:spLocks noChangeArrowheads="1"/>
          </p:cNvSpPr>
          <p:nvPr/>
        </p:nvSpPr>
        <p:spPr bwMode="auto">
          <a:xfrm>
            <a:off x="0" y="5842000"/>
            <a:ext cx="2479675" cy="307975"/>
          </a:xfrm>
          <a:prstGeom prst="rect">
            <a:avLst/>
          </a:prstGeom>
          <a:noFill/>
          <a:ln w="9525">
            <a:noFill/>
            <a:miter lim="800000"/>
            <a:headEnd/>
            <a:tailEnd/>
          </a:ln>
        </p:spPr>
        <p:txBody>
          <a:bodyPr anchor="ctr">
            <a:spAutoFit/>
          </a:bodyPr>
          <a:lstStyle/>
          <a:p>
            <a:r>
              <a:rPr lang="en-GB" sz="1400">
                <a:latin typeface="Calibri" pitchFamily="34" charset="0"/>
                <a:cs typeface="Times New Roman" pitchFamily="18" charset="0"/>
              </a:rPr>
              <a:t>Warren J L et al., 2008 </a:t>
            </a:r>
            <a:r>
              <a:rPr lang="en-GB" sz="900" b="1">
                <a:latin typeface="Arial Narrow" pitchFamily="34" charset="0"/>
                <a:cs typeface="Times New Roman" pitchFamily="18" charset="0"/>
              </a:rPr>
              <a:t>       </a:t>
            </a:r>
            <a:endParaRPr lang="en-GB" sz="1800">
              <a:latin typeface="Arial" charset="0"/>
              <a:cs typeface="ヒラギノ角ゴ Pro W3"/>
            </a:endParaRPr>
          </a:p>
        </p:txBody>
      </p:sp>
      <p:pic>
        <p:nvPicPr>
          <p:cNvPr id="15391" name="Picture 2"/>
          <p:cNvPicPr>
            <a:picLocks noChangeAspect="1" noChangeArrowheads="1"/>
          </p:cNvPicPr>
          <p:nvPr/>
        </p:nvPicPr>
        <p:blipFill>
          <a:blip r:embed="rId3"/>
          <a:srcRect/>
          <a:stretch>
            <a:fillRect/>
          </a:stretch>
        </p:blipFill>
        <p:spPr bwMode="auto">
          <a:xfrm>
            <a:off x="2868613" y="5749925"/>
            <a:ext cx="1552575" cy="180975"/>
          </a:xfrm>
          <a:prstGeom prst="rect">
            <a:avLst/>
          </a:prstGeom>
          <a:noFill/>
          <a:ln w="9525">
            <a:noFill/>
            <a:miter lim="800000"/>
            <a:headEnd/>
            <a:tailEnd/>
          </a:ln>
        </p:spPr>
      </p:pic>
      <p:sp>
        <p:nvSpPr>
          <p:cNvPr id="15392" name="Rectangle 8"/>
          <p:cNvSpPr>
            <a:spLocks noChangeArrowheads="1"/>
          </p:cNvSpPr>
          <p:nvPr/>
        </p:nvSpPr>
        <p:spPr bwMode="auto">
          <a:xfrm>
            <a:off x="0" y="1376363"/>
            <a:ext cx="4557713" cy="646112"/>
          </a:xfrm>
          <a:prstGeom prst="rect">
            <a:avLst/>
          </a:prstGeom>
          <a:noFill/>
          <a:ln w="9525">
            <a:noFill/>
            <a:miter lim="800000"/>
            <a:headEnd/>
            <a:tailEnd/>
          </a:ln>
        </p:spPr>
        <p:txBody>
          <a:bodyPr anchor="ctr">
            <a:spAutoFit/>
          </a:bodyPr>
          <a:lstStyle/>
          <a:p>
            <a:r>
              <a:rPr lang="en-GB" sz="1800" b="1">
                <a:latin typeface="Calibri" pitchFamily="34" charset="0"/>
                <a:cs typeface="Times New Roman" pitchFamily="18" charset="0"/>
              </a:rPr>
              <a:t>A.  Total annual oncology visits by phase of care, 2005 to 2020.</a:t>
            </a:r>
            <a:endParaRPr lang="en-GB" sz="1800">
              <a:latin typeface="Calibri" pitchFamily="34" charset="0"/>
              <a:cs typeface="ヒラギノ角ゴ Pro W3"/>
            </a:endParaRPr>
          </a:p>
        </p:txBody>
      </p:sp>
      <p:sp>
        <p:nvSpPr>
          <p:cNvPr id="15393" name="TextBox 14"/>
          <p:cNvSpPr txBox="1">
            <a:spLocks noChangeArrowheads="1"/>
          </p:cNvSpPr>
          <p:nvPr/>
        </p:nvSpPr>
        <p:spPr bwMode="auto">
          <a:xfrm>
            <a:off x="4683125" y="1357313"/>
            <a:ext cx="3933825" cy="646112"/>
          </a:xfrm>
          <a:prstGeom prst="rect">
            <a:avLst/>
          </a:prstGeom>
          <a:noFill/>
          <a:ln w="9525">
            <a:noFill/>
            <a:miter lim="800000"/>
            <a:headEnd/>
            <a:tailEnd/>
          </a:ln>
        </p:spPr>
        <p:txBody>
          <a:bodyPr>
            <a:spAutoFit/>
          </a:bodyPr>
          <a:lstStyle/>
          <a:p>
            <a:r>
              <a:rPr lang="en-GB" sz="1800" b="1">
                <a:latin typeface="Calibri" pitchFamily="34" charset="0"/>
                <a:cs typeface="Times New Roman" pitchFamily="18" charset="0"/>
              </a:rPr>
              <a:t>B.  Co-morbidities in Cancer Survivors  (NHIS Data) </a:t>
            </a:r>
            <a:endParaRPr lang="en-GB" sz="1800">
              <a:latin typeface="Calibri" pitchFamily="34" charset="0"/>
              <a:cs typeface="ヒラギノ角ゴ Pro W3"/>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a:xfrm>
            <a:off x="457200" y="26988"/>
            <a:ext cx="8229600" cy="1143000"/>
          </a:xfrm>
        </p:spPr>
        <p:txBody>
          <a:bodyPr/>
          <a:lstStyle/>
          <a:p>
            <a:r>
              <a:rPr lang="en-US" smtClean="0"/>
              <a:t>Background</a:t>
            </a:r>
          </a:p>
        </p:txBody>
      </p:sp>
      <p:sp>
        <p:nvSpPr>
          <p:cNvPr id="16386" name="Rectangle 2"/>
          <p:cNvSpPr>
            <a:spLocks noChangeArrowheads="1"/>
          </p:cNvSpPr>
          <p:nvPr/>
        </p:nvSpPr>
        <p:spPr bwMode="auto">
          <a:xfrm>
            <a:off x="249238" y="1341438"/>
            <a:ext cx="8035925" cy="4789487"/>
          </a:xfrm>
          <a:prstGeom prst="rect">
            <a:avLst/>
          </a:prstGeom>
          <a:noFill/>
          <a:ln w="9525">
            <a:noFill/>
            <a:miter lim="800000"/>
            <a:headEnd/>
            <a:tailEnd/>
          </a:ln>
        </p:spPr>
        <p:txBody>
          <a:bodyPr>
            <a:spAutoFit/>
          </a:bodyPr>
          <a:lstStyle/>
          <a:p>
            <a:pPr marL="285750" indent="-285750" eaLnBrk="0" hangingPunct="0">
              <a:buFont typeface="Arial" charset="0"/>
              <a:buChar char="•"/>
            </a:pPr>
            <a:r>
              <a:rPr lang="en-US" sz="2800">
                <a:latin typeface="Calibri" pitchFamily="34" charset="0"/>
                <a:cs typeface="ヒラギノ角ゴ Pro W3"/>
              </a:rPr>
              <a:t>Reducing morbidity and mortality in the growing population of cancer survivors is an important public health concern.</a:t>
            </a:r>
          </a:p>
          <a:p>
            <a:pPr marL="285750" indent="-285750" eaLnBrk="0" hangingPunct="0">
              <a:buFont typeface="Arial" charset="0"/>
              <a:buChar char="•"/>
            </a:pPr>
            <a:endParaRPr lang="en-US" sz="2800">
              <a:latin typeface="Calibri" pitchFamily="34" charset="0"/>
              <a:cs typeface="ヒラギノ角ゴ Pro W3"/>
            </a:endParaRPr>
          </a:p>
          <a:p>
            <a:pPr marL="285750" indent="-285750" eaLnBrk="0" hangingPunct="0">
              <a:buFont typeface="Arial" charset="0"/>
              <a:buChar char="•"/>
            </a:pPr>
            <a:r>
              <a:rPr lang="en-US" sz="2800">
                <a:latin typeface="Calibri" pitchFamily="34" charset="0"/>
                <a:cs typeface="ヒラギノ角ゴ Pro W3"/>
              </a:rPr>
              <a:t>However, little is known about the state of implementation of health promotion programs for cancer survivors:</a:t>
            </a:r>
          </a:p>
          <a:p>
            <a:pPr marL="285750" indent="-285750" eaLnBrk="0" hangingPunct="0">
              <a:buFont typeface="Arial" charset="0"/>
              <a:buNone/>
            </a:pPr>
            <a:r>
              <a:rPr lang="en-US" sz="2800">
                <a:latin typeface="Calibri" pitchFamily="34" charset="0"/>
                <a:cs typeface="ヒラギノ角ゴ Pro W3"/>
              </a:rPr>
              <a:t>	  -  Where are programs located (or NOT located)?</a:t>
            </a:r>
          </a:p>
          <a:p>
            <a:pPr marL="742950" lvl="1" indent="-285750" eaLnBrk="0" hangingPunct="0"/>
            <a:r>
              <a:rPr lang="en-US" sz="2800">
                <a:latin typeface="Calibri" pitchFamily="34" charset="0"/>
                <a:cs typeface="ヒラギノ角ゴ Pro W3"/>
              </a:rPr>
              <a:t>-  Where are they delivered, and by whom?</a:t>
            </a:r>
          </a:p>
          <a:p>
            <a:pPr marL="742950" lvl="1" indent="-285750" eaLnBrk="0" hangingPunct="0">
              <a:buFontTx/>
              <a:buChar char="-"/>
            </a:pPr>
            <a:r>
              <a:rPr lang="en-US" sz="2800">
                <a:latin typeface="Calibri" pitchFamily="34" charset="0"/>
                <a:cs typeface="ヒラギノ角ゴ Pro W3"/>
              </a:rPr>
              <a:t>What groups are served?</a:t>
            </a:r>
          </a:p>
          <a:p>
            <a:pPr marL="742950" lvl="1" indent="-285750" eaLnBrk="0" hangingPunct="0">
              <a:buFontTx/>
              <a:buChar char="-"/>
            </a:pPr>
            <a:r>
              <a:rPr lang="en-US" sz="2800">
                <a:latin typeface="Calibri" pitchFamily="34" charset="0"/>
                <a:cs typeface="ヒラギノ角ゴ Pro W3"/>
              </a:rPr>
              <a:t>Are programs being evaluated, and if so, how?</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p:txBody>
          <a:bodyPr/>
          <a:lstStyle/>
          <a:p>
            <a:r>
              <a:rPr lang="en-US" smtClean="0"/>
              <a:t>Purpose and Framework </a:t>
            </a:r>
          </a:p>
        </p:txBody>
      </p:sp>
      <p:sp>
        <p:nvSpPr>
          <p:cNvPr id="3" name="Content Placeholder 2"/>
          <p:cNvSpPr>
            <a:spLocks noGrp="1"/>
          </p:cNvSpPr>
          <p:nvPr>
            <p:ph idx="1"/>
          </p:nvPr>
        </p:nvSpPr>
        <p:spPr>
          <a:xfrm>
            <a:off x="207963" y="1366838"/>
            <a:ext cx="8188325" cy="5491162"/>
          </a:xfrm>
        </p:spPr>
        <p:txBody>
          <a:bodyPr>
            <a:normAutofit/>
          </a:bodyPr>
          <a:lstStyle/>
          <a:p>
            <a:pPr marL="0" indent="0">
              <a:lnSpc>
                <a:spcPct val="100000"/>
              </a:lnSpc>
              <a:buFontTx/>
              <a:buNone/>
              <a:defRPr/>
            </a:pPr>
            <a:endParaRPr lang="en-US" sz="2800" dirty="0" smtClean="0">
              <a:latin typeface="Calibri" pitchFamily="34" charset="0"/>
            </a:endParaRPr>
          </a:p>
          <a:p>
            <a:pPr marL="0" indent="0">
              <a:lnSpc>
                <a:spcPct val="100000"/>
              </a:lnSpc>
              <a:buFontTx/>
              <a:buNone/>
              <a:defRPr/>
            </a:pPr>
            <a:r>
              <a:rPr lang="en-US" sz="2800" u="sng" dirty="0" smtClean="0">
                <a:latin typeface="Calibri" pitchFamily="34" charset="0"/>
              </a:rPr>
              <a:t>Purpose</a:t>
            </a:r>
            <a:r>
              <a:rPr lang="en-US" sz="2800" dirty="0" smtClean="0">
                <a:latin typeface="Calibri" pitchFamily="34" charset="0"/>
              </a:rPr>
              <a:t>:  Conduct an environmental scan of health promotion activities for cancer survivors of use to program planners, funders, researchers, and survivors.</a:t>
            </a:r>
          </a:p>
          <a:p>
            <a:pPr marL="0" indent="0">
              <a:lnSpc>
                <a:spcPct val="100000"/>
              </a:lnSpc>
              <a:buFontTx/>
              <a:buNone/>
              <a:defRPr/>
            </a:pPr>
            <a:endParaRPr lang="en-US" sz="2800" dirty="0" smtClean="0">
              <a:latin typeface="Calibri" pitchFamily="34" charset="0"/>
            </a:endParaRPr>
          </a:p>
          <a:p>
            <a:pPr marL="0" indent="0">
              <a:lnSpc>
                <a:spcPct val="100000"/>
              </a:lnSpc>
              <a:buFontTx/>
              <a:buNone/>
              <a:defRPr/>
            </a:pPr>
            <a:r>
              <a:rPr lang="en-US" sz="2800" u="sng" dirty="0" smtClean="0">
                <a:latin typeface="Calibri" pitchFamily="34" charset="0"/>
              </a:rPr>
              <a:t>Framework</a:t>
            </a:r>
            <a:r>
              <a:rPr lang="en-US" sz="2800" dirty="0" smtClean="0">
                <a:latin typeface="Calibri" pitchFamily="34" charset="0"/>
              </a:rPr>
              <a:t>:  Inquiry guided by RE-AIM to inform how research is being translated into practice in real-world settings</a:t>
            </a:r>
          </a:p>
          <a:p>
            <a:pPr>
              <a:defRPr/>
            </a:pP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r>
              <a:rPr lang="en-US" smtClean="0"/>
              <a:t>Methods:  Instrument </a:t>
            </a:r>
          </a:p>
        </p:txBody>
      </p:sp>
      <p:sp>
        <p:nvSpPr>
          <p:cNvPr id="18434" name="Content Placeholder 2"/>
          <p:cNvSpPr>
            <a:spLocks noGrp="1"/>
          </p:cNvSpPr>
          <p:nvPr>
            <p:ph idx="1"/>
          </p:nvPr>
        </p:nvSpPr>
        <p:spPr bwMode="auto">
          <a:xfrm>
            <a:off x="927100" y="1676400"/>
            <a:ext cx="7467600" cy="4683125"/>
          </a:xfrm>
          <a:noFill/>
          <a:ln>
            <a:miter lim="800000"/>
            <a:headEnd/>
            <a:tailEnd/>
          </a:ln>
        </p:spPr>
        <p:txBody>
          <a:bodyPr vert="horz" wrap="square" lIns="91440" tIns="45720" rIns="91440" bIns="45720" numCol="1" anchor="t" anchorCtr="0" compatLnSpc="1">
            <a:prstTxWarp prst="textNoShape">
              <a:avLst/>
            </a:prstTxWarp>
          </a:bodyPr>
          <a:lstStyle/>
          <a:p>
            <a:pPr marL="0" indent="0">
              <a:lnSpc>
                <a:spcPct val="100000"/>
              </a:lnSpc>
              <a:buFontTx/>
              <a:buNone/>
            </a:pPr>
            <a:r>
              <a:rPr lang="en-US" smtClean="0">
                <a:latin typeface="Arial" charset="0"/>
                <a:cs typeface="Arial" charset="0"/>
              </a:rPr>
              <a:t>Five sections: </a:t>
            </a:r>
          </a:p>
          <a:p>
            <a:pPr marL="0" indent="0">
              <a:lnSpc>
                <a:spcPct val="100000"/>
              </a:lnSpc>
              <a:buFontTx/>
              <a:buNone/>
            </a:pPr>
            <a:endParaRPr lang="en-US" smtClean="0">
              <a:latin typeface="Arial" charset="0"/>
              <a:cs typeface="Arial" charset="0"/>
            </a:endParaRPr>
          </a:p>
          <a:p>
            <a:pPr marL="0" indent="0">
              <a:lnSpc>
                <a:spcPct val="100000"/>
              </a:lnSpc>
            </a:pPr>
            <a:r>
              <a:rPr lang="en-US" smtClean="0">
                <a:latin typeface="Arial" charset="0"/>
                <a:cs typeface="Arial" charset="0"/>
              </a:rPr>
              <a:t>Institutional information (setting, respondent position description, additional contact specifics)</a:t>
            </a:r>
          </a:p>
          <a:p>
            <a:pPr marL="0" indent="0">
              <a:lnSpc>
                <a:spcPct val="100000"/>
              </a:lnSpc>
            </a:pPr>
            <a:r>
              <a:rPr lang="en-US" smtClean="0">
                <a:latin typeface="Arial" charset="0"/>
                <a:cs typeface="Arial" charset="0"/>
              </a:rPr>
              <a:t>Characteristics of target population </a:t>
            </a:r>
          </a:p>
          <a:p>
            <a:pPr marL="0" indent="0">
              <a:lnSpc>
                <a:spcPct val="100000"/>
              </a:lnSpc>
            </a:pPr>
            <a:r>
              <a:rPr lang="en-US" smtClean="0">
                <a:latin typeface="Arial" charset="0"/>
                <a:cs typeface="Arial" charset="0"/>
              </a:rPr>
              <a:t>Type of program offered (Nutrition, Psychosocial, Weight management, Physical Activity)</a:t>
            </a:r>
          </a:p>
          <a:p>
            <a:pPr marL="0" indent="0">
              <a:lnSpc>
                <a:spcPct val="100000"/>
              </a:lnSpc>
            </a:pPr>
            <a:r>
              <a:rPr lang="en-US" smtClean="0">
                <a:latin typeface="Arial" charset="0"/>
                <a:cs typeface="Arial" charset="0"/>
              </a:rPr>
              <a:t>Evaluation activities (time points and type of data collected)</a:t>
            </a:r>
          </a:p>
          <a:p>
            <a:pPr marL="0" indent="0">
              <a:lnSpc>
                <a:spcPct val="100000"/>
              </a:lnSpc>
            </a:pPr>
            <a:r>
              <a:rPr lang="en-US" smtClean="0">
                <a:latin typeface="Arial" charset="0"/>
                <a:cs typeface="Arial" charset="0"/>
              </a:rPr>
              <a:t>Interest in follow-up/additional contacts  </a:t>
            </a:r>
          </a:p>
          <a:p>
            <a:pPr marL="0" indent="0">
              <a:lnSpc>
                <a:spcPct val="100000"/>
              </a:lnSpc>
              <a:buFontTx/>
              <a:buNone/>
            </a:pPr>
            <a:endParaRPr lang="en-US" smtClean="0">
              <a:latin typeface="Arial" charset="0"/>
              <a:cs typeface="Arial" charset="0"/>
            </a:endParaRPr>
          </a:p>
          <a:p>
            <a:pPr marL="0" indent="0">
              <a:lnSpc>
                <a:spcPct val="100000"/>
              </a:lnSpc>
              <a:buFontTx/>
              <a:buNone/>
            </a:pPr>
            <a:endParaRPr lang="en-US" smtClean="0">
              <a:latin typeface="Arial" charset="0"/>
              <a:cs typeface="Arial" charset="0"/>
            </a:endParaRPr>
          </a:p>
          <a:p>
            <a:pPr marL="0" indent="0">
              <a:lnSpc>
                <a:spcPct val="100000"/>
              </a:lnSpc>
              <a:buFontTx/>
              <a:buNone/>
            </a:pPr>
            <a:r>
              <a:rPr lang="en-US" smtClean="0">
                <a:latin typeface="Arial" charset="0"/>
                <a:cs typeface="Arial" charset="0"/>
              </a:rPr>
              <a:t> </a:t>
            </a:r>
          </a:p>
          <a:p>
            <a:pPr marL="0" indent="0">
              <a:lnSpc>
                <a:spcPct val="100000"/>
              </a:lnSpc>
              <a:buFontTx/>
              <a:buNone/>
            </a:pPr>
            <a:endParaRPr lang="en-US" smtClean="0">
              <a:latin typeface="Arial" charset="0"/>
              <a:cs typeface="Arial"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457200" y="0"/>
            <a:ext cx="8229600" cy="1143000"/>
          </a:xfrm>
        </p:spPr>
        <p:txBody>
          <a:bodyPr/>
          <a:lstStyle/>
          <a:p>
            <a:r>
              <a:rPr lang="en-US" smtClean="0"/>
              <a:t>Methods/Recruitment</a:t>
            </a:r>
          </a:p>
        </p:txBody>
      </p:sp>
      <p:sp>
        <p:nvSpPr>
          <p:cNvPr id="19458" name="Rectangle 3"/>
          <p:cNvSpPr>
            <a:spLocks noChangeArrowheads="1"/>
          </p:cNvSpPr>
          <p:nvPr/>
        </p:nvSpPr>
        <p:spPr bwMode="auto">
          <a:xfrm>
            <a:off x="381000" y="1579563"/>
            <a:ext cx="8305800" cy="4894262"/>
          </a:xfrm>
          <a:prstGeom prst="rect">
            <a:avLst/>
          </a:prstGeom>
          <a:noFill/>
          <a:ln w="9525">
            <a:noFill/>
            <a:miter lim="800000"/>
            <a:headEnd/>
            <a:tailEnd/>
          </a:ln>
        </p:spPr>
        <p:txBody>
          <a:bodyPr>
            <a:spAutoFit/>
          </a:bodyPr>
          <a:lstStyle/>
          <a:p>
            <a:pPr marL="342900" indent="-342900" eaLnBrk="0" hangingPunct="0">
              <a:buFont typeface="Arial" charset="0"/>
              <a:buChar char="•"/>
            </a:pPr>
            <a:r>
              <a:rPr lang="en-US" sz="2800">
                <a:latin typeface="Calibri" pitchFamily="34" charset="0"/>
                <a:cs typeface="ヒラギノ角ゴ Pro W3"/>
              </a:rPr>
              <a:t>On-line, cross-sectional survey (Survey Monkey)</a:t>
            </a:r>
          </a:p>
          <a:p>
            <a:pPr marL="342900" indent="-342900" eaLnBrk="0" hangingPunct="0">
              <a:buFont typeface="Arial" charset="0"/>
              <a:buChar char="•"/>
            </a:pPr>
            <a:endParaRPr lang="en-US" sz="2800">
              <a:latin typeface="Calibri" pitchFamily="34" charset="0"/>
              <a:cs typeface="ヒラギノ角ゴ Pro W3"/>
            </a:endParaRPr>
          </a:p>
          <a:p>
            <a:pPr marL="342900" indent="-342900" eaLnBrk="0" hangingPunct="0">
              <a:buFont typeface="Arial" charset="0"/>
              <a:buChar char="•"/>
            </a:pPr>
            <a:r>
              <a:rPr lang="en-US" sz="2800">
                <a:latin typeface="Calibri" pitchFamily="34" charset="0"/>
                <a:cs typeface="ヒラギノ角ゴ Pro W3"/>
              </a:rPr>
              <a:t>Survey respondents identified using 3 methods:  internet-based keyword search, state cancer coalition networks, and snowball method. </a:t>
            </a:r>
          </a:p>
          <a:p>
            <a:pPr marL="342900" indent="-342900" eaLnBrk="0" hangingPunct="0">
              <a:buFont typeface="Arial" charset="0"/>
              <a:buChar char="•"/>
            </a:pPr>
            <a:endParaRPr lang="en-US" sz="2800">
              <a:latin typeface="Calibri" pitchFamily="34" charset="0"/>
              <a:cs typeface="ヒラギノ角ゴ Pro W3"/>
            </a:endParaRPr>
          </a:p>
          <a:p>
            <a:pPr marL="342900" indent="-342900" eaLnBrk="0" hangingPunct="0">
              <a:buFont typeface="Arial" charset="0"/>
              <a:buChar char="•"/>
            </a:pPr>
            <a:r>
              <a:rPr lang="en-US" sz="2800">
                <a:latin typeface="Calibri" pitchFamily="34" charset="0"/>
                <a:cs typeface="ヒラギノ角ゴ Pro W3"/>
              </a:rPr>
              <a:t>Unified key word strategy</a:t>
            </a:r>
            <a:r>
              <a:rPr lang="en-US">
                <a:latin typeface="Calibri" pitchFamily="34" charset="0"/>
                <a:cs typeface="ヒラギノ角ゴ Pro W3"/>
              </a:rPr>
              <a:t>: cancer survivorship, cancer rehabilitation, cancer exercise programs, cancer health promotion, cancer physical activity cancer programs for patients, wellness for cancer survivors, aerobic programs and cancer and cancer chronic fatigue.</a:t>
            </a:r>
          </a:p>
          <a:p>
            <a:pPr marL="342900" indent="-342900" eaLnBrk="0" hangingPunct="0">
              <a:buFont typeface="Arial" charset="0"/>
              <a:buChar char="•"/>
            </a:pPr>
            <a:endParaRPr lang="en-US" sz="2000" b="1">
              <a:cs typeface="ヒラギノ角ゴ Pro W3"/>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2" descr="CPCRN Network Center Map"/>
          <p:cNvPicPr>
            <a:picLocks noChangeAspect="1" noChangeArrowheads="1"/>
          </p:cNvPicPr>
          <p:nvPr/>
        </p:nvPicPr>
        <p:blipFill>
          <a:blip r:embed="rId3"/>
          <a:srcRect/>
          <a:stretch>
            <a:fillRect/>
          </a:stretch>
        </p:blipFill>
        <p:spPr bwMode="auto">
          <a:xfrm>
            <a:off x="685800" y="1524000"/>
            <a:ext cx="7467600" cy="4383088"/>
          </a:xfrm>
          <a:prstGeom prst="rect">
            <a:avLst/>
          </a:prstGeom>
          <a:noFill/>
          <a:ln w="9525">
            <a:noFill/>
            <a:miter lim="800000"/>
            <a:headEnd/>
            <a:tailEnd/>
          </a:ln>
        </p:spPr>
      </p:pic>
      <p:sp>
        <p:nvSpPr>
          <p:cNvPr id="20482" name="Title 4"/>
          <p:cNvSpPr>
            <a:spLocks noGrp="1"/>
          </p:cNvSpPr>
          <p:nvPr>
            <p:ph type="title"/>
          </p:nvPr>
        </p:nvSpPr>
        <p:spPr/>
        <p:txBody>
          <a:bodyPr/>
          <a:lstStyle/>
          <a:p>
            <a:r>
              <a:rPr lang="en-US" smtClean="0"/>
              <a:t>CPCRN Network Center Map</a:t>
            </a:r>
          </a:p>
        </p:txBody>
      </p:sp>
      <p:sp>
        <p:nvSpPr>
          <p:cNvPr id="6" name="5-Point Star 5"/>
          <p:cNvSpPr/>
          <p:nvPr/>
        </p:nvSpPr>
        <p:spPr>
          <a:xfrm>
            <a:off x="3081338" y="3282950"/>
            <a:ext cx="762000" cy="609600"/>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dirty="0">
              <a:solidFill>
                <a:srgbClr val="FF0000"/>
              </a:solidFill>
            </a:endParaRPr>
          </a:p>
        </p:txBody>
      </p:sp>
      <p:sp>
        <p:nvSpPr>
          <p:cNvPr id="11" name="5-Point Star 10"/>
          <p:cNvSpPr/>
          <p:nvPr/>
        </p:nvSpPr>
        <p:spPr>
          <a:xfrm>
            <a:off x="1447800" y="1676400"/>
            <a:ext cx="762000" cy="609600"/>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dirty="0">
              <a:solidFill>
                <a:srgbClr val="FF0000"/>
              </a:solidFill>
            </a:endParaRPr>
          </a:p>
        </p:txBody>
      </p:sp>
      <p:sp>
        <p:nvSpPr>
          <p:cNvPr id="12" name="5-Point Star 11"/>
          <p:cNvSpPr/>
          <p:nvPr/>
        </p:nvSpPr>
        <p:spPr>
          <a:xfrm>
            <a:off x="4268788" y="4767263"/>
            <a:ext cx="762000" cy="609600"/>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dirty="0">
              <a:solidFill>
                <a:srgbClr val="FF0000"/>
              </a:solidFill>
            </a:endParaRPr>
          </a:p>
        </p:txBody>
      </p:sp>
      <p:sp>
        <p:nvSpPr>
          <p:cNvPr id="13" name="5-Point Star 12"/>
          <p:cNvSpPr/>
          <p:nvPr/>
        </p:nvSpPr>
        <p:spPr>
          <a:xfrm>
            <a:off x="6934200" y="2286000"/>
            <a:ext cx="762000" cy="609600"/>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n-US" dirty="0">
              <a:solidFill>
                <a:srgbClr val="FF00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p:txBody>
          <a:bodyPr/>
          <a:lstStyle/>
          <a:p>
            <a:r>
              <a:rPr lang="en-US" smtClean="0"/>
              <a:t>Overview of Findings</a:t>
            </a:r>
          </a:p>
        </p:txBody>
      </p:sp>
      <p:sp>
        <p:nvSpPr>
          <p:cNvPr id="22530" name="TextBox 3"/>
          <p:cNvSpPr txBox="1">
            <a:spLocks noChangeArrowheads="1"/>
          </p:cNvSpPr>
          <p:nvPr/>
        </p:nvSpPr>
        <p:spPr bwMode="auto">
          <a:xfrm>
            <a:off x="468313" y="1427163"/>
            <a:ext cx="7981950" cy="4362450"/>
          </a:xfrm>
          <a:prstGeom prst="rect">
            <a:avLst/>
          </a:prstGeom>
          <a:noFill/>
          <a:ln w="9525">
            <a:noFill/>
            <a:miter lim="800000"/>
            <a:headEnd/>
            <a:tailEnd/>
          </a:ln>
        </p:spPr>
        <p:txBody>
          <a:bodyPr>
            <a:spAutoFit/>
          </a:bodyPr>
          <a:lstStyle/>
          <a:p>
            <a:pPr eaLnBrk="0" hangingPunct="0">
              <a:buFont typeface="Arial" charset="0"/>
              <a:buChar char="•"/>
            </a:pPr>
            <a:r>
              <a:rPr lang="en-US" sz="2800">
                <a:latin typeface="Calibri" pitchFamily="34" charset="0"/>
                <a:cs typeface="ヒラギノ角ゴ Pro W3"/>
              </a:rPr>
              <a:t>All states demonstrated a concentration of services available in urban, metropolitan regions.</a:t>
            </a:r>
          </a:p>
          <a:p>
            <a:pPr eaLnBrk="0" hangingPunct="0">
              <a:buFont typeface="Arial" charset="0"/>
              <a:buChar char="•"/>
            </a:pPr>
            <a:r>
              <a:rPr lang="en-US" sz="2800">
                <a:latin typeface="Calibri" pitchFamily="34" charset="0"/>
                <a:cs typeface="ヒラギノ角ゴ Pro W3"/>
              </a:rPr>
              <a:t>Few programs in each state offer all types of services, but several offer more than one type.</a:t>
            </a:r>
          </a:p>
          <a:p>
            <a:pPr eaLnBrk="0" hangingPunct="0">
              <a:buFont typeface="Arial" charset="0"/>
              <a:buChar char="•"/>
            </a:pPr>
            <a:r>
              <a:rPr lang="en-US" sz="2800">
                <a:latin typeface="Calibri" pitchFamily="34" charset="0"/>
                <a:cs typeface="ヒラギノ角ゴ Pro W3"/>
              </a:rPr>
              <a:t>In each state, hospital-based programs represent the setting where the majority of programs are offered.</a:t>
            </a:r>
          </a:p>
          <a:p>
            <a:pPr eaLnBrk="0" hangingPunct="0">
              <a:buFont typeface="Arial" charset="0"/>
              <a:buChar char="•"/>
            </a:pPr>
            <a:r>
              <a:rPr lang="en-US" sz="2800">
                <a:latin typeface="Calibri" pitchFamily="34" charset="0"/>
                <a:cs typeface="ヒラギノ角ゴ Pro W3"/>
              </a:rPr>
              <a:t>There are settings that are not represented in a some participating states</a:t>
            </a:r>
            <a:r>
              <a:rPr lang="en-US">
                <a:cs typeface="ヒラギノ角ゴ Pro W3"/>
              </a:rPr>
              <a:t>.</a:t>
            </a:r>
          </a:p>
          <a:p>
            <a:pPr eaLnBrk="0" hangingPunct="0">
              <a:buFont typeface="Arial" charset="0"/>
              <a:buChar char="•"/>
            </a:pPr>
            <a:r>
              <a:rPr lang="en-US" sz="2800">
                <a:latin typeface="Calibri" pitchFamily="34" charset="0"/>
                <a:cs typeface="ヒラギノ角ゴ Pro W3"/>
              </a:rPr>
              <a:t>Evaluation of these programs appears to be a nascent field.</a:t>
            </a:r>
            <a:r>
              <a:rPr lang="en-US">
                <a:cs typeface="ヒラギノ角ゴ Pro W3"/>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p:txBody>
          <a:bodyPr/>
          <a:lstStyle/>
          <a:p>
            <a:r>
              <a:rPr lang="en-US" smtClean="0"/>
              <a:t>Colorado N=58</a:t>
            </a:r>
          </a:p>
        </p:txBody>
      </p:sp>
      <p:pic>
        <p:nvPicPr>
          <p:cNvPr id="23554" name="Picture 3"/>
          <p:cNvPicPr>
            <a:picLocks noGrp="1" noChangeAspect="1" noChangeArrowheads="1"/>
          </p:cNvPicPr>
          <p:nvPr>
            <p:ph idx="1"/>
          </p:nvPr>
        </p:nvPicPr>
        <p:blipFill>
          <a:blip r:embed="rId2"/>
          <a:srcRect/>
          <a:stretch>
            <a:fillRect/>
          </a:stretch>
        </p:blipFill>
        <p:spPr bwMode="auto">
          <a:xfrm>
            <a:off x="788988" y="1371600"/>
            <a:ext cx="6838950" cy="4867275"/>
          </a:xfrm>
          <a:noFill/>
          <a:ln>
            <a:miter lim="800000"/>
            <a:headEnd/>
            <a:tailEnd/>
          </a:ln>
        </p:spPr>
      </p:pic>
      <p:pic>
        <p:nvPicPr>
          <p:cNvPr id="23555" name="Picture 24"/>
          <p:cNvPicPr>
            <a:picLocks noChangeAspect="1" noChangeArrowheads="1"/>
          </p:cNvPicPr>
          <p:nvPr/>
        </p:nvPicPr>
        <p:blipFill>
          <a:blip r:embed="rId3"/>
          <a:srcRect/>
          <a:stretch>
            <a:fillRect/>
          </a:stretch>
        </p:blipFill>
        <p:spPr bwMode="auto">
          <a:xfrm>
            <a:off x="2586038" y="5153025"/>
            <a:ext cx="3038475" cy="10715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p:nvPr>
        </p:nvSpPr>
        <p:spPr>
          <a:xfrm>
            <a:off x="457200" y="0"/>
            <a:ext cx="8229600" cy="1143000"/>
          </a:xfrm>
        </p:spPr>
        <p:txBody>
          <a:bodyPr/>
          <a:lstStyle/>
          <a:p>
            <a:r>
              <a:rPr lang="en-US" smtClean="0"/>
              <a:t>Texas = 59</a:t>
            </a:r>
          </a:p>
        </p:txBody>
      </p:sp>
      <p:pic>
        <p:nvPicPr>
          <p:cNvPr id="24578" name="Picture 2"/>
          <p:cNvPicPr>
            <a:picLocks noGrp="1" noChangeAspect="1" noChangeArrowheads="1"/>
          </p:cNvPicPr>
          <p:nvPr>
            <p:ph idx="1"/>
          </p:nvPr>
        </p:nvPicPr>
        <p:blipFill>
          <a:blip r:embed="rId2"/>
          <a:srcRect/>
          <a:stretch>
            <a:fillRect/>
          </a:stretch>
        </p:blipFill>
        <p:spPr bwMode="auto">
          <a:xfrm>
            <a:off x="755650" y="1347788"/>
            <a:ext cx="7461250" cy="4725987"/>
          </a:xfrm>
          <a:noFill/>
          <a:ln>
            <a:miter lim="800000"/>
            <a:headEnd/>
            <a:tailEnd/>
          </a:ln>
        </p:spPr>
      </p:pic>
      <p:pic>
        <p:nvPicPr>
          <p:cNvPr id="24579" name="Picture 4"/>
          <p:cNvPicPr>
            <a:picLocks noChangeAspect="1" noChangeArrowheads="1"/>
          </p:cNvPicPr>
          <p:nvPr/>
        </p:nvPicPr>
        <p:blipFill>
          <a:blip r:embed="rId3"/>
          <a:srcRect/>
          <a:stretch>
            <a:fillRect/>
          </a:stretch>
        </p:blipFill>
        <p:spPr bwMode="auto">
          <a:xfrm>
            <a:off x="1443038" y="4759325"/>
            <a:ext cx="3043237" cy="13319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p:nvPr>
        </p:nvSpPr>
        <p:spPr>
          <a:xfrm>
            <a:off x="457200" y="0"/>
            <a:ext cx="8229600" cy="1143000"/>
          </a:xfrm>
        </p:spPr>
        <p:txBody>
          <a:bodyPr/>
          <a:lstStyle/>
          <a:p>
            <a:r>
              <a:rPr lang="en-US" smtClean="0"/>
              <a:t>Washington=21</a:t>
            </a:r>
          </a:p>
        </p:txBody>
      </p:sp>
      <p:pic>
        <p:nvPicPr>
          <p:cNvPr id="25602" name="Picture 2"/>
          <p:cNvPicPr>
            <a:picLocks noGrp="1" noChangeAspect="1" noChangeArrowheads="1"/>
          </p:cNvPicPr>
          <p:nvPr>
            <p:ph idx="1"/>
          </p:nvPr>
        </p:nvPicPr>
        <p:blipFill>
          <a:blip r:embed="rId2"/>
          <a:srcRect/>
          <a:stretch>
            <a:fillRect/>
          </a:stretch>
        </p:blipFill>
        <p:spPr bwMode="auto">
          <a:xfrm>
            <a:off x="365125" y="1374775"/>
            <a:ext cx="8059738" cy="4672013"/>
          </a:xfrm>
          <a:noFill/>
          <a:ln>
            <a:miter lim="800000"/>
            <a:headEnd/>
            <a:tailEnd/>
          </a:ln>
        </p:spPr>
      </p:pic>
      <p:pic>
        <p:nvPicPr>
          <p:cNvPr id="25603" name="Picture 3"/>
          <p:cNvPicPr>
            <a:picLocks noChangeAspect="1" noChangeArrowheads="1"/>
          </p:cNvPicPr>
          <p:nvPr/>
        </p:nvPicPr>
        <p:blipFill>
          <a:blip r:embed="rId3"/>
          <a:srcRect/>
          <a:stretch>
            <a:fillRect/>
          </a:stretch>
        </p:blipFill>
        <p:spPr bwMode="auto">
          <a:xfrm>
            <a:off x="3090863" y="5029200"/>
            <a:ext cx="2994025" cy="1057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a:xfrm>
            <a:off x="381000" y="73025"/>
            <a:ext cx="8229600" cy="1143000"/>
          </a:xfrm>
        </p:spPr>
        <p:txBody>
          <a:bodyPr/>
          <a:lstStyle/>
          <a:p>
            <a:r>
              <a:rPr lang="en-US" smtClean="0"/>
              <a:t>*Massachusetts = 21</a:t>
            </a:r>
          </a:p>
        </p:txBody>
      </p:sp>
      <p:sp>
        <p:nvSpPr>
          <p:cNvPr id="26626" name="Content Placeholder 2"/>
          <p:cNvSpPr>
            <a:spLocks noGrp="1"/>
          </p:cNvSpPr>
          <p:nvPr>
            <p:ph idx="1"/>
          </p:nvPr>
        </p:nvSpPr>
        <p:spPr bwMode="auto">
          <a:noFill/>
          <a:ln>
            <a:miter lim="800000"/>
            <a:headEnd/>
            <a:tailEnd/>
          </a:ln>
        </p:spPr>
        <p:txBody>
          <a:bodyPr vert="horz" wrap="square" lIns="91440" tIns="45720" rIns="91440" bIns="45720" numCol="1" anchor="t" anchorCtr="0" compatLnSpc="1">
            <a:prstTxWarp prst="textNoShape">
              <a:avLst/>
            </a:prstTxWarp>
          </a:bodyPr>
          <a:lstStyle/>
          <a:p>
            <a:endParaRPr lang="en-US" smtClean="0">
              <a:latin typeface="Arial" charset="0"/>
              <a:cs typeface="Arial" charset="0"/>
            </a:endParaRPr>
          </a:p>
        </p:txBody>
      </p:sp>
      <p:pic>
        <p:nvPicPr>
          <p:cNvPr id="26627" name="Picture 2" descr="C:\Users\DwyerA\AppData\Local\Microsoft\Windows\Temporary Internet Files\Low\Content.IE5\3JPAT639\MA[1].jpg"/>
          <p:cNvPicPr>
            <a:picLocks noChangeAspect="1" noChangeArrowheads="1"/>
          </p:cNvPicPr>
          <p:nvPr/>
        </p:nvPicPr>
        <p:blipFill>
          <a:blip r:embed="rId2"/>
          <a:srcRect/>
          <a:stretch>
            <a:fillRect/>
          </a:stretch>
        </p:blipFill>
        <p:spPr bwMode="auto">
          <a:xfrm>
            <a:off x="0" y="1443038"/>
            <a:ext cx="8275638" cy="4811712"/>
          </a:xfrm>
          <a:prstGeom prst="rect">
            <a:avLst/>
          </a:prstGeom>
          <a:noFill/>
          <a:ln w="9525">
            <a:noFill/>
            <a:miter lim="800000"/>
            <a:headEnd/>
            <a:tailEnd/>
          </a:ln>
        </p:spPr>
      </p:pic>
      <p:pic>
        <p:nvPicPr>
          <p:cNvPr id="26628" name="Picture 3"/>
          <p:cNvPicPr>
            <a:picLocks noChangeAspect="1" noChangeArrowheads="1"/>
          </p:cNvPicPr>
          <p:nvPr/>
        </p:nvPicPr>
        <p:blipFill>
          <a:blip r:embed="rId3"/>
          <a:srcRect/>
          <a:stretch>
            <a:fillRect/>
          </a:stretch>
        </p:blipFill>
        <p:spPr bwMode="auto">
          <a:xfrm>
            <a:off x="501650" y="4067175"/>
            <a:ext cx="2006600" cy="1266825"/>
          </a:xfrm>
          <a:prstGeom prst="rect">
            <a:avLst/>
          </a:prstGeom>
          <a:noFill/>
          <a:ln w="3175">
            <a:noFill/>
            <a:miter lim="800000"/>
            <a:headEnd/>
            <a:tailEnd/>
          </a:ln>
        </p:spPr>
      </p:pic>
      <p:pic>
        <p:nvPicPr>
          <p:cNvPr id="26629" name="Picture 2"/>
          <p:cNvPicPr>
            <a:picLocks noChangeAspect="1" noChangeArrowheads="1"/>
          </p:cNvPicPr>
          <p:nvPr/>
        </p:nvPicPr>
        <p:blipFill>
          <a:blip r:embed="rId4"/>
          <a:srcRect/>
          <a:stretch>
            <a:fillRect/>
          </a:stretch>
        </p:blipFill>
        <p:spPr bwMode="auto">
          <a:xfrm>
            <a:off x="952500" y="6137275"/>
            <a:ext cx="4340225" cy="646113"/>
          </a:xfrm>
          <a:prstGeom prst="rect">
            <a:avLst/>
          </a:prstGeom>
          <a:noFill/>
          <a:ln w="9525">
            <a:noFill/>
            <a:miter lim="800000"/>
            <a:headEnd/>
            <a:tailEnd/>
          </a:ln>
        </p:spPr>
      </p:pic>
      <p:pic>
        <p:nvPicPr>
          <p:cNvPr id="26630" name="Picture 4"/>
          <p:cNvPicPr>
            <a:picLocks noChangeAspect="1" noChangeArrowheads="1"/>
          </p:cNvPicPr>
          <p:nvPr/>
        </p:nvPicPr>
        <p:blipFill>
          <a:blip r:embed="rId5"/>
          <a:srcRect/>
          <a:stretch>
            <a:fillRect/>
          </a:stretch>
        </p:blipFill>
        <p:spPr bwMode="auto">
          <a:xfrm>
            <a:off x="501650" y="5289550"/>
            <a:ext cx="2852738" cy="8397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p:txBody>
          <a:bodyPr/>
          <a:lstStyle/>
          <a:p>
            <a:r>
              <a:rPr lang="en-US" smtClean="0"/>
              <a:t>Program Setting</a:t>
            </a:r>
          </a:p>
        </p:txBody>
      </p:sp>
      <p:pic>
        <p:nvPicPr>
          <p:cNvPr id="27650" name="Picture 2"/>
          <p:cNvPicPr>
            <a:picLocks noChangeAspect="1" noChangeArrowheads="1"/>
          </p:cNvPicPr>
          <p:nvPr/>
        </p:nvPicPr>
        <p:blipFill>
          <a:blip r:embed="rId2"/>
          <a:srcRect/>
          <a:stretch>
            <a:fillRect/>
          </a:stretch>
        </p:blipFill>
        <p:spPr bwMode="auto">
          <a:xfrm>
            <a:off x="119063" y="1423988"/>
            <a:ext cx="4191000" cy="2282825"/>
          </a:xfrm>
          <a:prstGeom prst="rect">
            <a:avLst/>
          </a:prstGeom>
          <a:noFill/>
          <a:ln w="9525">
            <a:noFill/>
            <a:miter lim="800000"/>
            <a:headEnd/>
            <a:tailEnd/>
          </a:ln>
        </p:spPr>
      </p:pic>
      <p:pic>
        <p:nvPicPr>
          <p:cNvPr id="27651" name="Picture 2"/>
          <p:cNvPicPr>
            <a:picLocks noChangeAspect="1" noChangeArrowheads="1"/>
          </p:cNvPicPr>
          <p:nvPr/>
        </p:nvPicPr>
        <p:blipFill>
          <a:blip r:embed="rId3"/>
          <a:srcRect/>
          <a:stretch>
            <a:fillRect/>
          </a:stretch>
        </p:blipFill>
        <p:spPr bwMode="auto">
          <a:xfrm>
            <a:off x="4613275" y="1411288"/>
            <a:ext cx="4200525" cy="2295525"/>
          </a:xfrm>
          <a:prstGeom prst="rect">
            <a:avLst/>
          </a:prstGeom>
          <a:noFill/>
          <a:ln w="9525">
            <a:noFill/>
            <a:miter lim="800000"/>
            <a:headEnd/>
            <a:tailEnd/>
          </a:ln>
        </p:spPr>
      </p:pic>
      <p:pic>
        <p:nvPicPr>
          <p:cNvPr id="27652" name="Picture 3"/>
          <p:cNvPicPr>
            <a:picLocks noChangeAspect="1" noChangeArrowheads="1"/>
          </p:cNvPicPr>
          <p:nvPr/>
        </p:nvPicPr>
        <p:blipFill>
          <a:blip r:embed="rId4"/>
          <a:srcRect/>
          <a:stretch>
            <a:fillRect/>
          </a:stretch>
        </p:blipFill>
        <p:spPr bwMode="auto">
          <a:xfrm>
            <a:off x="119063" y="3848100"/>
            <a:ext cx="4191000" cy="2181225"/>
          </a:xfrm>
          <a:prstGeom prst="rect">
            <a:avLst/>
          </a:prstGeom>
          <a:noFill/>
          <a:ln w="9525">
            <a:noFill/>
            <a:miter lim="800000"/>
            <a:headEnd/>
            <a:tailEnd/>
          </a:ln>
        </p:spPr>
      </p:pic>
      <p:pic>
        <p:nvPicPr>
          <p:cNvPr id="27653" name="Picture 4"/>
          <p:cNvPicPr>
            <a:picLocks noChangeAspect="1" noChangeArrowheads="1"/>
          </p:cNvPicPr>
          <p:nvPr/>
        </p:nvPicPr>
        <p:blipFill>
          <a:blip r:embed="rId5"/>
          <a:srcRect/>
          <a:stretch>
            <a:fillRect/>
          </a:stretch>
        </p:blipFill>
        <p:spPr bwMode="auto">
          <a:xfrm>
            <a:off x="4625975" y="3844925"/>
            <a:ext cx="4200525" cy="2171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a:xfrm>
            <a:off x="914400" y="255588"/>
            <a:ext cx="7467600" cy="990600"/>
          </a:xfrm>
        </p:spPr>
        <p:txBody>
          <a:bodyPr/>
          <a:lstStyle/>
          <a:p>
            <a:r>
              <a:rPr lang="en-US" smtClean="0"/>
              <a:t>Demographic Served by Programs</a:t>
            </a:r>
          </a:p>
        </p:txBody>
      </p:sp>
      <p:pic>
        <p:nvPicPr>
          <p:cNvPr id="28674" name="Picture 3"/>
          <p:cNvPicPr>
            <a:picLocks noChangeAspect="1" noChangeArrowheads="1"/>
          </p:cNvPicPr>
          <p:nvPr/>
        </p:nvPicPr>
        <p:blipFill>
          <a:blip r:embed="rId2"/>
          <a:srcRect/>
          <a:stretch>
            <a:fillRect/>
          </a:stretch>
        </p:blipFill>
        <p:spPr bwMode="auto">
          <a:xfrm>
            <a:off x="774700" y="1411288"/>
            <a:ext cx="7543800" cy="4176712"/>
          </a:xfrm>
          <a:prstGeom prst="rect">
            <a:avLst/>
          </a:prstGeom>
          <a:noFill/>
          <a:ln w="9525">
            <a:noFill/>
            <a:miter lim="800000"/>
            <a:headEnd/>
            <a:tailEnd/>
          </a:ln>
        </p:spPr>
      </p:pic>
      <p:pic>
        <p:nvPicPr>
          <p:cNvPr id="28675" name="Picture 2"/>
          <p:cNvPicPr>
            <a:picLocks noChangeAspect="1" noChangeArrowheads="1"/>
          </p:cNvPicPr>
          <p:nvPr/>
        </p:nvPicPr>
        <p:blipFill>
          <a:blip r:embed="rId3"/>
          <a:srcRect/>
          <a:stretch>
            <a:fillRect/>
          </a:stretch>
        </p:blipFill>
        <p:spPr bwMode="auto">
          <a:xfrm>
            <a:off x="574675" y="6019800"/>
            <a:ext cx="5999163" cy="646113"/>
          </a:xfrm>
          <a:prstGeom prst="rect">
            <a:avLst/>
          </a:prstGeom>
          <a:noFill/>
          <a:ln w="9525">
            <a:noFill/>
            <a:miter lim="800000"/>
            <a:headEnd/>
            <a:tailEnd/>
          </a:ln>
        </p:spPr>
      </p:pic>
      <p:sp>
        <p:nvSpPr>
          <p:cNvPr id="28676" name="TextBox 5"/>
          <p:cNvSpPr txBox="1">
            <a:spLocks noChangeArrowheads="1"/>
          </p:cNvSpPr>
          <p:nvPr/>
        </p:nvSpPr>
        <p:spPr bwMode="auto">
          <a:xfrm>
            <a:off x="1841500" y="5591175"/>
            <a:ext cx="5565775" cy="400050"/>
          </a:xfrm>
          <a:prstGeom prst="rect">
            <a:avLst/>
          </a:prstGeom>
          <a:noFill/>
          <a:ln w="9525">
            <a:noFill/>
            <a:miter lim="800000"/>
            <a:headEnd/>
            <a:tailEnd/>
          </a:ln>
        </p:spPr>
        <p:txBody>
          <a:bodyPr>
            <a:spAutoFit/>
          </a:bodyPr>
          <a:lstStyle/>
          <a:p>
            <a:pPr eaLnBrk="0" hangingPunct="0"/>
            <a:r>
              <a:rPr lang="en-US" sz="2000">
                <a:latin typeface="Georgia" pitchFamily="18" charset="0"/>
                <a:cs typeface="ヒラギノ角ゴ Pro W3"/>
              </a:rPr>
              <a:t>Respondents: CO=58, TX=59, WA=21 *MA=21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p:txBody>
          <a:bodyPr/>
          <a:lstStyle/>
          <a:p>
            <a:r>
              <a:rPr lang="en-US" smtClean="0"/>
              <a:t>Demographic Summary</a:t>
            </a:r>
          </a:p>
        </p:txBody>
      </p:sp>
      <p:sp>
        <p:nvSpPr>
          <p:cNvPr id="29698" name="Content Placeholder 2"/>
          <p:cNvSpPr>
            <a:spLocks noGrp="1"/>
          </p:cNvSpPr>
          <p:nvPr>
            <p:ph idx="1"/>
          </p:nvPr>
        </p:nvSpPr>
        <p:spPr bwMode="auto">
          <a:xfrm>
            <a:off x="914400" y="1963738"/>
            <a:ext cx="7467600" cy="4343400"/>
          </a:xfrm>
          <a:noFill/>
          <a:ln>
            <a:miter lim="800000"/>
            <a:headEnd/>
            <a:tailEnd/>
          </a:ln>
        </p:spPr>
        <p:txBody>
          <a:bodyPr vert="horz" wrap="square" lIns="91440" tIns="45720" rIns="91440" bIns="45720" numCol="1" anchor="t" anchorCtr="0" compatLnSpc="1">
            <a:prstTxWarp prst="textNoShape">
              <a:avLst/>
            </a:prstTxWarp>
          </a:bodyPr>
          <a:lstStyle/>
          <a:p>
            <a:pPr>
              <a:lnSpc>
                <a:spcPct val="100000"/>
              </a:lnSpc>
            </a:pPr>
            <a:r>
              <a:rPr lang="en-US" sz="2800" smtClean="0">
                <a:latin typeface="Calibri" pitchFamily="34" charset="0"/>
                <a:cs typeface="Arial" charset="0"/>
              </a:rPr>
              <a:t>Majority of respondents noted serving about equal numbers of males and females within their respective states.</a:t>
            </a:r>
          </a:p>
          <a:p>
            <a:pPr>
              <a:lnSpc>
                <a:spcPct val="100000"/>
              </a:lnSpc>
            </a:pPr>
            <a:endParaRPr lang="en-US" sz="2800" smtClean="0">
              <a:latin typeface="Calibri" pitchFamily="34" charset="0"/>
              <a:cs typeface="Arial" charset="0"/>
            </a:endParaRPr>
          </a:p>
          <a:p>
            <a:pPr>
              <a:lnSpc>
                <a:spcPct val="100000"/>
              </a:lnSpc>
            </a:pPr>
            <a:r>
              <a:rPr lang="en-US" sz="2800" smtClean="0">
                <a:latin typeface="Calibri" pitchFamily="34" charset="0"/>
                <a:cs typeface="Arial" charset="0"/>
              </a:rPr>
              <a:t>In all states, limited number of services for childhood cancer survivors.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
          <p:cNvPicPr>
            <a:picLocks noChangeAspect="1" noChangeArrowheads="1"/>
          </p:cNvPicPr>
          <p:nvPr/>
        </p:nvPicPr>
        <p:blipFill>
          <a:blip r:embed="rId2"/>
          <a:srcRect/>
          <a:stretch>
            <a:fillRect/>
          </a:stretch>
        </p:blipFill>
        <p:spPr bwMode="auto">
          <a:xfrm>
            <a:off x="546100" y="1419225"/>
            <a:ext cx="7775575" cy="4210050"/>
          </a:xfrm>
          <a:prstGeom prst="rect">
            <a:avLst/>
          </a:prstGeom>
          <a:noFill/>
          <a:ln w="9525">
            <a:noFill/>
            <a:miter lim="800000"/>
            <a:headEnd/>
            <a:tailEnd/>
          </a:ln>
        </p:spPr>
      </p:pic>
      <p:sp>
        <p:nvSpPr>
          <p:cNvPr id="30722" name="TextBox 3"/>
          <p:cNvSpPr txBox="1">
            <a:spLocks noChangeArrowheads="1"/>
          </p:cNvSpPr>
          <p:nvPr/>
        </p:nvSpPr>
        <p:spPr bwMode="auto">
          <a:xfrm>
            <a:off x="557213" y="271463"/>
            <a:ext cx="7848600" cy="1384300"/>
          </a:xfrm>
          <a:prstGeom prst="rect">
            <a:avLst/>
          </a:prstGeom>
          <a:noFill/>
          <a:ln w="9525">
            <a:noFill/>
            <a:miter lim="800000"/>
            <a:headEnd/>
            <a:tailEnd/>
          </a:ln>
        </p:spPr>
        <p:txBody>
          <a:bodyPr>
            <a:spAutoFit/>
          </a:bodyPr>
          <a:lstStyle/>
          <a:p>
            <a:pPr eaLnBrk="0" hangingPunct="0"/>
            <a:r>
              <a:rPr lang="en-US" sz="4000">
                <a:solidFill>
                  <a:schemeClr val="bg1"/>
                </a:solidFill>
                <a:cs typeface="ヒラギノ角ゴ Pro W3"/>
              </a:rPr>
              <a:t>Cancer Type Served By Program</a:t>
            </a:r>
          </a:p>
          <a:p>
            <a:pPr eaLnBrk="0" hangingPunct="0"/>
            <a:endParaRPr lang="en-US" sz="4400">
              <a:solidFill>
                <a:schemeClr val="bg1"/>
              </a:solidFill>
              <a:cs typeface="ヒラギノ角ゴ Pro W3"/>
            </a:endParaRPr>
          </a:p>
        </p:txBody>
      </p:sp>
      <p:sp>
        <p:nvSpPr>
          <p:cNvPr id="30723" name="TextBox 1"/>
          <p:cNvSpPr txBox="1">
            <a:spLocks noChangeArrowheads="1"/>
          </p:cNvSpPr>
          <p:nvPr/>
        </p:nvSpPr>
        <p:spPr bwMode="auto">
          <a:xfrm>
            <a:off x="617538" y="6103938"/>
            <a:ext cx="5907087" cy="461962"/>
          </a:xfrm>
          <a:prstGeom prst="rect">
            <a:avLst/>
          </a:prstGeom>
          <a:noFill/>
          <a:ln w="9525">
            <a:noFill/>
            <a:miter lim="800000"/>
            <a:headEnd/>
            <a:tailEnd/>
          </a:ln>
        </p:spPr>
        <p:txBody>
          <a:bodyPr>
            <a:spAutoFit/>
          </a:bodyPr>
          <a:lstStyle/>
          <a:p>
            <a:pPr eaLnBrk="0" hangingPunct="0"/>
            <a:r>
              <a:rPr lang="en-US">
                <a:cs typeface="ヒラギノ角ゴ Pro W3"/>
              </a:rPr>
              <a:t>*MA Survey Still in Process</a:t>
            </a:r>
          </a:p>
        </p:txBody>
      </p:sp>
      <p:sp>
        <p:nvSpPr>
          <p:cNvPr id="30724" name="TextBox 4"/>
          <p:cNvSpPr txBox="1">
            <a:spLocks noChangeArrowheads="1"/>
          </p:cNvSpPr>
          <p:nvPr/>
        </p:nvSpPr>
        <p:spPr bwMode="auto">
          <a:xfrm>
            <a:off x="1541463" y="5630863"/>
            <a:ext cx="5564187" cy="400050"/>
          </a:xfrm>
          <a:prstGeom prst="rect">
            <a:avLst/>
          </a:prstGeom>
          <a:noFill/>
          <a:ln w="9525">
            <a:noFill/>
            <a:miter lim="800000"/>
            <a:headEnd/>
            <a:tailEnd/>
          </a:ln>
        </p:spPr>
        <p:txBody>
          <a:bodyPr>
            <a:spAutoFit/>
          </a:bodyPr>
          <a:lstStyle/>
          <a:p>
            <a:pPr eaLnBrk="0" hangingPunct="0"/>
            <a:r>
              <a:rPr lang="en-US" sz="2000">
                <a:latin typeface="Georgia" pitchFamily="18" charset="0"/>
                <a:cs typeface="ヒラギノ角ゴ Pro W3"/>
              </a:rPr>
              <a:t>Respondents: CO=58, TX=59, WA=21 *MA=21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p:txBody>
          <a:bodyPr/>
          <a:lstStyle/>
          <a:p>
            <a:r>
              <a:rPr lang="en-US" smtClean="0"/>
              <a:t>Cancer Type Summary</a:t>
            </a:r>
          </a:p>
        </p:txBody>
      </p:sp>
      <p:sp>
        <p:nvSpPr>
          <p:cNvPr id="31746" name="Content Placeholder 2"/>
          <p:cNvSpPr>
            <a:spLocks noGrp="1"/>
          </p:cNvSpPr>
          <p:nvPr>
            <p:ph idx="1"/>
          </p:nvPr>
        </p:nvSpPr>
        <p:spPr bwMode="auto">
          <a:xfrm>
            <a:off x="914400" y="2514600"/>
            <a:ext cx="7467600" cy="4343400"/>
          </a:xfrm>
          <a:noFill/>
          <a:ln>
            <a:miter lim="800000"/>
            <a:headEnd/>
            <a:tailEnd/>
          </a:ln>
        </p:spPr>
        <p:txBody>
          <a:bodyPr vert="horz" wrap="square" lIns="91440" tIns="45720" rIns="91440" bIns="45720" numCol="1" anchor="t" anchorCtr="0" compatLnSpc="1">
            <a:prstTxWarp prst="textNoShape">
              <a:avLst/>
            </a:prstTxWarp>
          </a:bodyPr>
          <a:lstStyle/>
          <a:p>
            <a:pPr>
              <a:lnSpc>
                <a:spcPct val="100000"/>
              </a:lnSpc>
            </a:pPr>
            <a:r>
              <a:rPr lang="en-US" sz="2800" smtClean="0">
                <a:latin typeface="Calibri" pitchFamily="34" charset="0"/>
                <a:cs typeface="Arial" charset="0"/>
              </a:rPr>
              <a:t>Majority of the programs in all states served all cancer types.</a:t>
            </a:r>
          </a:p>
          <a:p>
            <a:pPr>
              <a:lnSpc>
                <a:spcPct val="100000"/>
              </a:lnSpc>
            </a:pPr>
            <a:endParaRPr lang="en-US" sz="2800" smtClean="0">
              <a:latin typeface="Calibri" pitchFamily="34" charset="0"/>
              <a:cs typeface="Arial" charset="0"/>
            </a:endParaRPr>
          </a:p>
          <a:p>
            <a:pPr>
              <a:lnSpc>
                <a:spcPct val="100000"/>
              </a:lnSpc>
            </a:pPr>
            <a:r>
              <a:rPr lang="en-US" sz="2800" smtClean="0">
                <a:latin typeface="Calibri" pitchFamily="34" charset="0"/>
                <a:cs typeface="Arial" charset="0"/>
              </a:rPr>
              <a:t>The most common cancer-specific programs were targeted to breast cancer survivors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ChangeArrowheads="1"/>
          </p:cNvSpPr>
          <p:nvPr>
            <p:ph type="title" idx="4294967295"/>
          </p:nvPr>
        </p:nvSpPr>
        <p:spPr/>
        <p:txBody>
          <a:bodyPr/>
          <a:lstStyle/>
          <a:p>
            <a:r>
              <a:rPr lang="en-US" smtClean="0"/>
              <a:t>EVALUATION ACTIVITIES</a:t>
            </a:r>
          </a:p>
        </p:txBody>
      </p:sp>
      <p:graphicFrame>
        <p:nvGraphicFramePr>
          <p:cNvPr id="31774" name="Group 30"/>
          <p:cNvGraphicFramePr>
            <a:graphicFrameLocks noGrp="1"/>
          </p:cNvGraphicFramePr>
          <p:nvPr>
            <p:ph idx="4294967295"/>
          </p:nvPr>
        </p:nvGraphicFramePr>
        <p:xfrm>
          <a:off x="457200" y="1625600"/>
          <a:ext cx="8229600" cy="4608513"/>
        </p:xfrm>
        <a:graphic>
          <a:graphicData uri="http://schemas.openxmlformats.org/drawingml/2006/table">
            <a:tbl>
              <a:tblPr/>
              <a:tblGrid>
                <a:gridCol w="2743200"/>
                <a:gridCol w="2743200"/>
                <a:gridCol w="2743200"/>
              </a:tblGrid>
              <a:tr h="904875">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Type of Program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Number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4875">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Nutrition (n=67)</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49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73.3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6463">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Psychosocial (n=91)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57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62.6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4875">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Physical activity/rehab (n=76)</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58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76.3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04875">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Weight Man. (n=40)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30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75.0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2796" name="Rectangle 43"/>
          <p:cNvSpPr>
            <a:spLocks noChangeArrowheads="1"/>
          </p:cNvSpPr>
          <p:nvPr/>
        </p:nvSpPr>
        <p:spPr bwMode="auto">
          <a:xfrm>
            <a:off x="874713" y="377825"/>
            <a:ext cx="8269287" cy="946150"/>
          </a:xfrm>
          <a:prstGeom prst="rect">
            <a:avLst/>
          </a:prstGeom>
          <a:noFill/>
          <a:ln w="9525">
            <a:noFill/>
            <a:miter lim="800000"/>
            <a:headEnd/>
            <a:tailEnd/>
          </a:ln>
        </p:spPr>
        <p:txBody>
          <a:bodyPr>
            <a:spAutoFit/>
          </a:bodyPr>
          <a:lstStyle/>
          <a:p>
            <a:r>
              <a:rPr lang="en-US" sz="3600">
                <a:solidFill>
                  <a:schemeClr val="bg1"/>
                </a:solidFill>
                <a:cs typeface="ヒラギノ角ゴ Pro W3"/>
              </a:rPr>
              <a:t>Evaluation (Y/N), by Program Type</a:t>
            </a:r>
          </a:p>
          <a:p>
            <a:r>
              <a:rPr lang="en-US" sz="2000">
                <a:solidFill>
                  <a:schemeClr val="bg1"/>
                </a:solidFill>
                <a:cs typeface="ヒラギノ角ゴ Pro W3"/>
              </a:rPr>
              <a:t>(not mutually exclusive)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43"/>
          <p:cNvSpPr>
            <a:spLocks noGrp="1" noChangeArrowheads="1"/>
          </p:cNvSpPr>
          <p:nvPr>
            <p:ph type="title" idx="4294967295"/>
          </p:nvPr>
        </p:nvSpPr>
        <p:spPr>
          <a:xfrm>
            <a:off x="312738" y="0"/>
            <a:ext cx="7467600" cy="1219200"/>
          </a:xfrm>
        </p:spPr>
        <p:txBody>
          <a:bodyPr/>
          <a:lstStyle/>
          <a:p>
            <a:r>
              <a:rPr lang="en-US" smtClean="0"/>
              <a:t>Evaluation Activities (%)</a:t>
            </a:r>
          </a:p>
        </p:txBody>
      </p:sp>
      <p:graphicFrame>
        <p:nvGraphicFramePr>
          <p:cNvPr id="33822" name="Group 30"/>
          <p:cNvGraphicFramePr>
            <a:graphicFrameLocks noGrp="1"/>
          </p:cNvGraphicFramePr>
          <p:nvPr>
            <p:ph idx="4294967295"/>
          </p:nvPr>
        </p:nvGraphicFramePr>
        <p:xfrm>
          <a:off x="457200" y="1600200"/>
          <a:ext cx="8686800" cy="3322638"/>
        </p:xfrm>
        <a:graphic>
          <a:graphicData uri="http://schemas.openxmlformats.org/drawingml/2006/table">
            <a:tbl>
              <a:tblPr/>
              <a:tblGrid>
                <a:gridCol w="2895600"/>
                <a:gridCol w="2003425"/>
                <a:gridCol w="3787775"/>
              </a:tblGrid>
              <a:tr h="565150">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Type of Program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Baseline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Post-program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6738">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Nutrition (n=49)</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83.7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38.8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5150">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Psychosocial (n=57)</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75.4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53.2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6738">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Physical activity  (n=58)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93.1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62.1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65150">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Weight man. (n=30)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96.7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63.3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30"/>
          <p:cNvSpPr>
            <a:spLocks noGrp="1" noChangeArrowheads="1"/>
          </p:cNvSpPr>
          <p:nvPr>
            <p:ph type="title" idx="4294967295"/>
          </p:nvPr>
        </p:nvSpPr>
        <p:spPr>
          <a:xfrm>
            <a:off x="652463" y="280988"/>
            <a:ext cx="7467600" cy="1219200"/>
          </a:xfrm>
        </p:spPr>
        <p:txBody>
          <a:bodyPr/>
          <a:lstStyle/>
          <a:p>
            <a:r>
              <a:rPr lang="en-US" smtClean="0"/>
              <a:t>Evaluation Activities (%) </a:t>
            </a:r>
          </a:p>
        </p:txBody>
      </p:sp>
      <p:graphicFrame>
        <p:nvGraphicFramePr>
          <p:cNvPr id="32805" name="Group 37"/>
          <p:cNvGraphicFramePr>
            <a:graphicFrameLocks noGrp="1"/>
          </p:cNvGraphicFramePr>
          <p:nvPr>
            <p:ph idx="4294967295"/>
          </p:nvPr>
        </p:nvGraphicFramePr>
        <p:xfrm>
          <a:off x="457200" y="1600200"/>
          <a:ext cx="8229600" cy="4525963"/>
        </p:xfrm>
        <a:graphic>
          <a:graphicData uri="http://schemas.openxmlformats.org/drawingml/2006/table">
            <a:tbl>
              <a:tblPr/>
              <a:tblGrid>
                <a:gridCol w="2743200"/>
                <a:gridCol w="2220913"/>
                <a:gridCol w="3265487"/>
              </a:tblGrid>
              <a:tr h="800100">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Type of Program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Satisfaction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Long-term </a:t>
                      </a:r>
                    </a:p>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Follow-up</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03275">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Nutrition (n=49)</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44.9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28.5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4725">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Psychosocial (n=57)</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57.9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31.6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3138">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Physical activity  (n=58)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62.1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27.6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4725">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1" i="0" u="none" strike="noStrike" cap="none" normalizeH="0" baseline="0" smtClean="0">
                          <a:ln>
                            <a:noFill/>
                          </a:ln>
                          <a:solidFill>
                            <a:schemeClr val="tx1"/>
                          </a:solidFill>
                          <a:effectLst/>
                          <a:latin typeface="Arial" charset="0"/>
                          <a:ea typeface="ヒラギノ角ゴ Pro W3"/>
                          <a:cs typeface="ヒラギノ角ゴ Pro W3"/>
                        </a:rPr>
                        <a:t>Weight man. (n=30)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53.3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70000"/>
                        </a:lnSpc>
                        <a:spcBef>
                          <a:spcPct val="0"/>
                        </a:spcBef>
                        <a:spcAft>
                          <a:spcPct val="20000"/>
                        </a:spcAft>
                        <a:buClrTx/>
                        <a:buSzTx/>
                        <a:buFontTx/>
                        <a:buNone/>
                        <a:tabLst/>
                      </a:pPr>
                      <a:r>
                        <a:rPr kumimoji="0" lang="en-US" sz="2800" b="0" i="0" u="none" strike="noStrike" cap="none" normalizeH="0" baseline="0" smtClean="0">
                          <a:ln>
                            <a:noFill/>
                          </a:ln>
                          <a:solidFill>
                            <a:schemeClr val="tx1"/>
                          </a:solidFill>
                          <a:effectLst/>
                          <a:latin typeface="Arial" charset="0"/>
                          <a:ea typeface="ヒラギノ角ゴ Pro W3"/>
                          <a:cs typeface="ヒラギノ角ゴ Pro W3"/>
                        </a:rPr>
                        <a:t>43.3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p:nvPr>
        </p:nvSpPr>
        <p:spPr/>
        <p:txBody>
          <a:bodyPr/>
          <a:lstStyle/>
          <a:p>
            <a:r>
              <a:rPr lang="en-US" smtClean="0"/>
              <a:t>Utility</a:t>
            </a:r>
          </a:p>
        </p:txBody>
      </p:sp>
      <p:sp>
        <p:nvSpPr>
          <p:cNvPr id="3" name="Content Placeholder 2"/>
          <p:cNvSpPr>
            <a:spLocks noGrp="1"/>
          </p:cNvSpPr>
          <p:nvPr>
            <p:ph idx="1"/>
          </p:nvPr>
        </p:nvSpPr>
        <p:spPr>
          <a:xfrm>
            <a:off x="576263" y="1346200"/>
            <a:ext cx="7748587" cy="5233988"/>
          </a:xfrm>
        </p:spPr>
        <p:txBody>
          <a:bodyPr>
            <a:normAutofit fontScale="55000" lnSpcReduction="20000"/>
          </a:bodyPr>
          <a:lstStyle/>
          <a:p>
            <a:pPr>
              <a:lnSpc>
                <a:spcPct val="110000"/>
              </a:lnSpc>
              <a:defRPr/>
            </a:pPr>
            <a:r>
              <a:rPr lang="en-US" sz="4400" dirty="0">
                <a:latin typeface="Calibri" pitchFamily="34" charset="0"/>
              </a:rPr>
              <a:t>R</a:t>
            </a:r>
            <a:r>
              <a:rPr lang="en-US" sz="4400" dirty="0" smtClean="0">
                <a:latin typeface="Calibri" pitchFamily="34" charset="0"/>
              </a:rPr>
              <a:t>esults </a:t>
            </a:r>
            <a:r>
              <a:rPr lang="en-US" sz="4400" dirty="0">
                <a:latin typeface="Calibri" pitchFamily="34" charset="0"/>
              </a:rPr>
              <a:t>of this survey can be used by </a:t>
            </a:r>
            <a:r>
              <a:rPr lang="en-US" sz="4400" dirty="0" smtClean="0">
                <a:latin typeface="Calibri" pitchFamily="34" charset="0"/>
              </a:rPr>
              <a:t>state-wide partners, program </a:t>
            </a:r>
            <a:r>
              <a:rPr lang="en-US" sz="4400" dirty="0">
                <a:latin typeface="Calibri" pitchFamily="34" charset="0"/>
              </a:rPr>
              <a:t>planners, funders, and public health professionals to </a:t>
            </a:r>
            <a:r>
              <a:rPr lang="en-US" sz="4400" dirty="0" smtClean="0">
                <a:latin typeface="Calibri" pitchFamily="34" charset="0"/>
              </a:rPr>
              <a:t>target resources and guide survivorship activities.   </a:t>
            </a:r>
          </a:p>
          <a:p>
            <a:pPr>
              <a:lnSpc>
                <a:spcPct val="110000"/>
              </a:lnSpc>
              <a:defRPr/>
            </a:pPr>
            <a:endParaRPr lang="en-US" sz="4400" dirty="0" smtClean="0">
              <a:latin typeface="Calibri" pitchFamily="34" charset="0"/>
            </a:endParaRPr>
          </a:p>
          <a:p>
            <a:pPr>
              <a:lnSpc>
                <a:spcPct val="110000"/>
              </a:lnSpc>
              <a:defRPr/>
            </a:pPr>
            <a:r>
              <a:rPr lang="en-US" sz="4400" dirty="0" smtClean="0">
                <a:latin typeface="Calibri" pitchFamily="34" charset="0"/>
              </a:rPr>
              <a:t>Respondents can be re-contacted to monitor  the implementation of survivorship programs from RTIPs or the Community Guide, as they become available.  </a:t>
            </a:r>
          </a:p>
          <a:p>
            <a:pPr>
              <a:lnSpc>
                <a:spcPct val="110000"/>
              </a:lnSpc>
              <a:defRPr/>
            </a:pPr>
            <a:endParaRPr lang="en-US" sz="4400" dirty="0">
              <a:latin typeface="Calibri" pitchFamily="34" charset="0"/>
            </a:endParaRPr>
          </a:p>
          <a:p>
            <a:pPr>
              <a:lnSpc>
                <a:spcPct val="110000"/>
              </a:lnSpc>
              <a:defRPr/>
            </a:pPr>
            <a:r>
              <a:rPr lang="en-US" sz="4400" dirty="0" smtClean="0">
                <a:latin typeface="Calibri" pitchFamily="34" charset="0"/>
              </a:rPr>
              <a:t>Results can be used as a “snapshot” to monitor trends.  </a:t>
            </a:r>
          </a:p>
          <a:p>
            <a:pPr>
              <a:lnSpc>
                <a:spcPct val="110000"/>
              </a:lnSpc>
              <a:defRPr/>
            </a:pPr>
            <a:endParaRPr lang="en-US" sz="4400" dirty="0" smtClean="0">
              <a:latin typeface="Calibri" pitchFamily="34" charset="0"/>
            </a:endParaRPr>
          </a:p>
          <a:p>
            <a:pPr>
              <a:lnSpc>
                <a:spcPct val="110000"/>
              </a:lnSpc>
              <a:defRPr/>
            </a:pPr>
            <a:r>
              <a:rPr lang="en-US" sz="4400" dirty="0" smtClean="0">
                <a:latin typeface="Calibri" pitchFamily="34" charset="0"/>
              </a:rPr>
              <a:t>The </a:t>
            </a:r>
            <a:r>
              <a:rPr lang="en-US" sz="4400" dirty="0">
                <a:latin typeface="Calibri" pitchFamily="34" charset="0"/>
              </a:rPr>
              <a:t>information will also be available to cancer survivors as a </a:t>
            </a:r>
            <a:r>
              <a:rPr lang="en-US" sz="4400" dirty="0" smtClean="0">
                <a:latin typeface="Calibri" pitchFamily="34" charset="0"/>
              </a:rPr>
              <a:t>resource ( Case Study – Texas). </a:t>
            </a:r>
          </a:p>
          <a:p>
            <a:pPr>
              <a:lnSpc>
                <a:spcPct val="110000"/>
              </a:lnSpc>
              <a:defRPr/>
            </a:pPr>
            <a:endParaRPr lang="en-US" sz="4400" dirty="0" smtClean="0">
              <a:latin typeface="Calibri" pitchFamily="34" charset="0"/>
            </a:endParaRPr>
          </a:p>
          <a:p>
            <a:pPr marL="0" indent="0">
              <a:buFontTx/>
              <a:buNone/>
              <a:defRPr/>
            </a:pP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p:txBody>
          <a:bodyPr/>
          <a:lstStyle/>
          <a:p>
            <a:r>
              <a:rPr lang="en-US" smtClean="0"/>
              <a:t/>
            </a:r>
            <a:br>
              <a:rPr lang="en-US" smtClean="0"/>
            </a:br>
            <a:r>
              <a:rPr lang="en-US" smtClean="0"/>
              <a:t>Conclusions -  </a:t>
            </a:r>
            <a:r>
              <a:rPr lang="en-US" sz="2800" smtClean="0">
                <a:latin typeface="Calibri" pitchFamily="34" charset="0"/>
              </a:rPr>
              <a:t>Does the research link to what is happening in the real world?</a:t>
            </a:r>
            <a:r>
              <a:rPr lang="en-US" smtClean="0">
                <a:latin typeface="Calibri" pitchFamily="34" charset="0"/>
              </a:rPr>
              <a:t/>
            </a:r>
            <a:br>
              <a:rPr lang="en-US" smtClean="0">
                <a:latin typeface="Calibri" pitchFamily="34" charset="0"/>
              </a:rPr>
            </a:br>
            <a:endParaRPr lang="en-US" smtClean="0"/>
          </a:p>
        </p:txBody>
      </p:sp>
      <p:sp>
        <p:nvSpPr>
          <p:cNvPr id="37890" name="Content Placeholder 2"/>
          <p:cNvSpPr>
            <a:spLocks noGrp="1"/>
          </p:cNvSpPr>
          <p:nvPr>
            <p:ph idx="1"/>
          </p:nvPr>
        </p:nvSpPr>
        <p:spPr bwMode="auto">
          <a:xfrm>
            <a:off x="387350" y="1676400"/>
            <a:ext cx="7994650" cy="4343400"/>
          </a:xfrm>
          <a:noFill/>
          <a:ln>
            <a:miter lim="800000"/>
            <a:headEnd/>
            <a:tailEnd/>
          </a:ln>
        </p:spPr>
        <p:txBody>
          <a:bodyPr vert="horz" wrap="square" lIns="91440" tIns="45720" rIns="91440" bIns="45720" numCol="1" anchor="t" anchorCtr="0" compatLnSpc="1">
            <a:prstTxWarp prst="textNoShape">
              <a:avLst/>
            </a:prstTxWarp>
          </a:bodyPr>
          <a:lstStyle/>
          <a:p>
            <a:pPr>
              <a:lnSpc>
                <a:spcPct val="100000"/>
              </a:lnSpc>
            </a:pPr>
            <a:r>
              <a:rPr lang="en-US" sz="2800" smtClean="0">
                <a:latin typeface="Calibri" pitchFamily="34" charset="0"/>
                <a:cs typeface="Arial" charset="0"/>
              </a:rPr>
              <a:t>Strong evidence of the importance of weight management reducing risk of morbidity and mortality after cancer, yet few programs available </a:t>
            </a:r>
          </a:p>
          <a:p>
            <a:pPr>
              <a:lnSpc>
                <a:spcPct val="100000"/>
              </a:lnSpc>
            </a:pPr>
            <a:r>
              <a:rPr lang="en-US" sz="2800" smtClean="0">
                <a:latin typeface="Calibri" pitchFamily="34" charset="0"/>
                <a:cs typeface="Arial" charset="0"/>
              </a:rPr>
              <a:t> Programs of all types are available in a variety of settings, yet there are few available evidence-based strategies to guide implementation</a:t>
            </a:r>
          </a:p>
          <a:p>
            <a:pPr>
              <a:lnSpc>
                <a:spcPct val="100000"/>
              </a:lnSpc>
            </a:pPr>
            <a:r>
              <a:rPr lang="en-US" sz="2800" smtClean="0">
                <a:latin typeface="Calibri" pitchFamily="34" charset="0"/>
                <a:cs typeface="Arial" charset="0"/>
              </a:rPr>
              <a:t>Survivors likely need interventions to address multiple conditions, yet most programs are not comprehensive in nature  </a:t>
            </a:r>
          </a:p>
          <a:p>
            <a:pPr>
              <a:lnSpc>
                <a:spcPct val="100000"/>
              </a:lnSpc>
            </a:pPr>
            <a:endParaRPr lang="en-US" smtClean="0">
              <a:latin typeface="Arial" charset="0"/>
              <a:cs typeface="Arial" charset="0"/>
            </a:endParaRPr>
          </a:p>
          <a:p>
            <a:pPr>
              <a:buFontTx/>
              <a:buNone/>
            </a:pPr>
            <a:endParaRPr lang="en-US" smtClean="0">
              <a:latin typeface="Arial" charset="0"/>
              <a:cs typeface="Arial"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p:cNvSpPr>
            <a:spLocks noGrp="1"/>
          </p:cNvSpPr>
          <p:nvPr>
            <p:ph type="title"/>
          </p:nvPr>
        </p:nvSpPr>
        <p:spPr/>
        <p:txBody>
          <a:bodyPr/>
          <a:lstStyle/>
          <a:p>
            <a:r>
              <a:rPr lang="en-US" smtClean="0"/>
              <a:t>Implications </a:t>
            </a:r>
          </a:p>
        </p:txBody>
      </p:sp>
      <p:sp>
        <p:nvSpPr>
          <p:cNvPr id="38914" name="Content Placeholder 2"/>
          <p:cNvSpPr>
            <a:spLocks noGrp="1"/>
          </p:cNvSpPr>
          <p:nvPr>
            <p:ph idx="1"/>
          </p:nvPr>
        </p:nvSpPr>
        <p:spPr bwMode="auto">
          <a:xfrm>
            <a:off x="263525" y="1398588"/>
            <a:ext cx="8145463" cy="4572000"/>
          </a:xfrm>
          <a:noFill/>
          <a:ln>
            <a:miter lim="800000"/>
            <a:headEnd/>
            <a:tailEnd/>
          </a:ln>
        </p:spPr>
        <p:txBody>
          <a:bodyPr vert="horz" wrap="square" lIns="91440" tIns="45720" rIns="91440" bIns="45720" numCol="1" anchor="t" anchorCtr="0" compatLnSpc="1">
            <a:prstTxWarp prst="textNoShape">
              <a:avLst/>
            </a:prstTxWarp>
          </a:bodyPr>
          <a:lstStyle/>
          <a:p>
            <a:pPr>
              <a:lnSpc>
                <a:spcPct val="100000"/>
              </a:lnSpc>
            </a:pPr>
            <a:r>
              <a:rPr lang="en-US" sz="2800" u="sng" smtClean="0">
                <a:latin typeface="Calibri" pitchFamily="34" charset="0"/>
                <a:cs typeface="Arial" charset="0"/>
              </a:rPr>
              <a:t>Programs are most commonly offered in hospital settings</a:t>
            </a:r>
            <a:r>
              <a:rPr lang="en-US" sz="2800" smtClean="0">
                <a:latin typeface="Calibri" pitchFamily="34" charset="0"/>
                <a:cs typeface="Arial" charset="0"/>
              </a:rPr>
              <a:t>:  Several viable adopters are likely underutilized (physical therapy providers, community cancer centers?)</a:t>
            </a:r>
          </a:p>
          <a:p>
            <a:pPr>
              <a:lnSpc>
                <a:spcPct val="100000"/>
              </a:lnSpc>
            </a:pPr>
            <a:r>
              <a:rPr lang="en-US" sz="2800" u="sng" smtClean="0">
                <a:latin typeface="Calibri" pitchFamily="34" charset="0"/>
                <a:cs typeface="Arial" charset="0"/>
              </a:rPr>
              <a:t>Less than half of all programs offer comprehensive services</a:t>
            </a:r>
            <a:r>
              <a:rPr lang="en-US" sz="2800" smtClean="0">
                <a:latin typeface="Calibri" pitchFamily="34" charset="0"/>
                <a:cs typeface="Arial" charset="0"/>
              </a:rPr>
              <a:t>:  Bolstering expertise in existing programs may be an effective strategy to increase reach </a:t>
            </a:r>
          </a:p>
          <a:p>
            <a:pPr>
              <a:lnSpc>
                <a:spcPct val="100000"/>
              </a:lnSpc>
            </a:pPr>
            <a:r>
              <a:rPr lang="en-US" sz="2800" u="sng" smtClean="0">
                <a:latin typeface="Calibri" pitchFamily="34" charset="0"/>
                <a:cs typeface="Arial" charset="0"/>
              </a:rPr>
              <a:t>Few programs are available for rural survivors</a:t>
            </a:r>
            <a:r>
              <a:rPr lang="en-US" sz="2800" smtClean="0">
                <a:latin typeface="Calibri" pitchFamily="34" charset="0"/>
                <a:cs typeface="Arial" charset="0"/>
              </a:rPr>
              <a:t>:  Utilize other potential adopters/routes for delivery (community-based, online?)</a:t>
            </a:r>
          </a:p>
          <a:p>
            <a:endParaRPr lang="en-US" sz="2800" smtClean="0">
              <a:latin typeface="Arial" charset="0"/>
              <a:cs typeface="Arial"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p:nvPr>
        </p:nvSpPr>
        <p:spPr/>
        <p:txBody>
          <a:bodyPr/>
          <a:lstStyle/>
          <a:p>
            <a:r>
              <a:rPr lang="en-US" smtClean="0"/>
              <a:t>Limitations</a:t>
            </a:r>
          </a:p>
        </p:txBody>
      </p:sp>
      <p:sp>
        <p:nvSpPr>
          <p:cNvPr id="3" name="Content Placeholder 2"/>
          <p:cNvSpPr>
            <a:spLocks noGrp="1"/>
          </p:cNvSpPr>
          <p:nvPr>
            <p:ph idx="1"/>
          </p:nvPr>
        </p:nvSpPr>
        <p:spPr>
          <a:xfrm>
            <a:off x="473075" y="1492250"/>
            <a:ext cx="8229600" cy="4906963"/>
          </a:xfrm>
        </p:spPr>
        <p:txBody>
          <a:bodyPr>
            <a:normAutofit/>
          </a:bodyPr>
          <a:lstStyle/>
          <a:p>
            <a:pPr>
              <a:lnSpc>
                <a:spcPct val="100000"/>
              </a:lnSpc>
              <a:defRPr/>
            </a:pPr>
            <a:r>
              <a:rPr lang="en-US" sz="2800" dirty="0" smtClean="0">
                <a:latin typeface="Calibri" pitchFamily="34" charset="0"/>
              </a:rPr>
              <a:t>Snow ball and convenience sample method limit interpretation of findings.</a:t>
            </a:r>
          </a:p>
          <a:p>
            <a:pPr marL="0" indent="0">
              <a:lnSpc>
                <a:spcPct val="100000"/>
              </a:lnSpc>
              <a:buFontTx/>
              <a:buNone/>
              <a:defRPr/>
            </a:pPr>
            <a:endParaRPr lang="en-US" sz="2800" dirty="0" smtClean="0">
              <a:latin typeface="Calibri" pitchFamily="34" charset="0"/>
            </a:endParaRPr>
          </a:p>
          <a:p>
            <a:pPr>
              <a:lnSpc>
                <a:spcPct val="100000"/>
              </a:lnSpc>
              <a:defRPr/>
            </a:pPr>
            <a:r>
              <a:rPr lang="en-US" sz="2800" dirty="0" smtClean="0">
                <a:latin typeface="Calibri" pitchFamily="34" charset="0"/>
              </a:rPr>
              <a:t>Every </a:t>
            </a:r>
            <a:r>
              <a:rPr lang="en-US" sz="2800" dirty="0">
                <a:latin typeface="Calibri" pitchFamily="34" charset="0"/>
              </a:rPr>
              <a:t>attempt was made to identify and reach members through a mixed methods approach.  </a:t>
            </a:r>
            <a:endParaRPr lang="en-US" sz="2800" dirty="0" smtClean="0">
              <a:latin typeface="Calibri" pitchFamily="34" charset="0"/>
            </a:endParaRPr>
          </a:p>
          <a:p>
            <a:pPr marL="0" indent="0">
              <a:lnSpc>
                <a:spcPct val="100000"/>
              </a:lnSpc>
              <a:buFontTx/>
              <a:buNone/>
              <a:defRPr/>
            </a:pPr>
            <a:endParaRPr lang="en-US" sz="2800" dirty="0" smtClean="0">
              <a:latin typeface="Calibri" pitchFamily="34" charset="0"/>
            </a:endParaRPr>
          </a:p>
          <a:p>
            <a:pPr>
              <a:lnSpc>
                <a:spcPct val="100000"/>
              </a:lnSpc>
              <a:defRPr/>
            </a:pPr>
            <a:r>
              <a:rPr lang="en-US" sz="2800" dirty="0" smtClean="0">
                <a:latin typeface="Calibri" pitchFamily="34" charset="0"/>
              </a:rPr>
              <a:t>Overall</a:t>
            </a:r>
            <a:r>
              <a:rPr lang="en-US" sz="2800" dirty="0">
                <a:latin typeface="Calibri" pitchFamily="34" charset="0"/>
              </a:rPr>
              <a:t>, the high number of respondents suggests that our survey represents a timely “scan” of the type of program, setting, and cancer survivor populations </a:t>
            </a:r>
            <a:r>
              <a:rPr lang="en-US" sz="2800" dirty="0" smtClean="0">
                <a:latin typeface="Calibri" pitchFamily="34" charset="0"/>
              </a:rPr>
              <a:t>served. </a:t>
            </a:r>
            <a:endParaRPr lang="en-US" sz="2800" dirty="0">
              <a:latin typeface="Calibri" pitchFamily="34" charset="0"/>
            </a:endParaRPr>
          </a:p>
          <a:p>
            <a:pPr marL="0" indent="0">
              <a:buFontTx/>
              <a:buNone/>
              <a:defRPr/>
            </a:pP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45"/>
          <p:cNvPicPr>
            <a:picLocks noChangeAspect="1" noChangeArrowheads="1"/>
          </p:cNvPicPr>
          <p:nvPr/>
        </p:nvPicPr>
        <p:blipFill>
          <a:blip r:embed="rId2"/>
          <a:srcRect/>
          <a:stretch>
            <a:fillRect/>
          </a:stretch>
        </p:blipFill>
        <p:spPr bwMode="auto">
          <a:xfrm>
            <a:off x="1824038" y="6215063"/>
            <a:ext cx="1198562" cy="361950"/>
          </a:xfrm>
          <a:prstGeom prst="rect">
            <a:avLst/>
          </a:prstGeom>
          <a:noFill/>
          <a:ln w="9525">
            <a:noFill/>
            <a:miter lim="800000"/>
            <a:headEnd/>
            <a:tailEnd/>
          </a:ln>
        </p:spPr>
      </p:pic>
      <p:pic>
        <p:nvPicPr>
          <p:cNvPr id="105475" name="Picture 48"/>
          <p:cNvPicPr>
            <a:picLocks noChangeAspect="1" noChangeArrowheads="1"/>
          </p:cNvPicPr>
          <p:nvPr/>
        </p:nvPicPr>
        <p:blipFill>
          <a:blip r:embed="rId3"/>
          <a:srcRect/>
          <a:stretch>
            <a:fillRect/>
          </a:stretch>
        </p:blipFill>
        <p:spPr bwMode="auto">
          <a:xfrm>
            <a:off x="3805238" y="6215063"/>
            <a:ext cx="1211262" cy="371475"/>
          </a:xfrm>
          <a:prstGeom prst="rect">
            <a:avLst/>
          </a:prstGeom>
          <a:noFill/>
          <a:ln w="9525">
            <a:noFill/>
            <a:miter lim="800000"/>
            <a:headEnd/>
            <a:tailEnd/>
          </a:ln>
        </p:spPr>
      </p:pic>
      <p:pic>
        <p:nvPicPr>
          <p:cNvPr id="105476" name="Picture 4"/>
          <p:cNvPicPr>
            <a:picLocks noChangeAspect="1" noChangeArrowheads="1"/>
          </p:cNvPicPr>
          <p:nvPr/>
        </p:nvPicPr>
        <p:blipFill>
          <a:blip r:embed="rId4"/>
          <a:srcRect/>
          <a:stretch>
            <a:fillRect/>
          </a:stretch>
        </p:blipFill>
        <p:spPr bwMode="auto">
          <a:xfrm>
            <a:off x="127000" y="6164263"/>
            <a:ext cx="1143000" cy="409575"/>
          </a:xfrm>
          <a:prstGeom prst="rect">
            <a:avLst/>
          </a:prstGeom>
          <a:noFill/>
          <a:ln w="9525">
            <a:noFill/>
            <a:miter lim="800000"/>
            <a:headEnd/>
            <a:tailEnd/>
          </a:ln>
        </p:spPr>
      </p:pic>
      <p:pic>
        <p:nvPicPr>
          <p:cNvPr id="105477" name="Picture 5"/>
          <p:cNvPicPr>
            <a:picLocks noChangeAspect="1" noChangeArrowheads="1"/>
          </p:cNvPicPr>
          <p:nvPr/>
        </p:nvPicPr>
        <p:blipFill>
          <a:blip r:embed="rId5"/>
          <a:srcRect/>
          <a:stretch>
            <a:fillRect/>
          </a:stretch>
        </p:blipFill>
        <p:spPr bwMode="auto">
          <a:xfrm>
            <a:off x="5964238" y="6189663"/>
            <a:ext cx="998537" cy="384175"/>
          </a:xfrm>
          <a:prstGeom prst="rect">
            <a:avLst/>
          </a:prstGeom>
          <a:noFill/>
          <a:ln w="9525">
            <a:noFill/>
            <a:miter lim="800000"/>
            <a:headEnd/>
            <a:tailEnd/>
          </a:ln>
        </p:spPr>
      </p:pic>
      <p:sp>
        <p:nvSpPr>
          <p:cNvPr id="105478" name="Title 8"/>
          <p:cNvSpPr>
            <a:spLocks noGrp="1"/>
          </p:cNvSpPr>
          <p:nvPr>
            <p:ph type="title" idx="4294967295"/>
          </p:nvPr>
        </p:nvSpPr>
        <p:spPr>
          <a:xfrm>
            <a:off x="914400" y="304800"/>
            <a:ext cx="7467600" cy="990600"/>
          </a:xfrm>
        </p:spPr>
        <p:txBody>
          <a:bodyPr/>
          <a:lstStyle/>
          <a:p>
            <a:r>
              <a:rPr lang="en-US" smtClean="0"/>
              <a:t>Collaborators</a:t>
            </a:r>
          </a:p>
        </p:txBody>
      </p:sp>
      <p:sp>
        <p:nvSpPr>
          <p:cNvPr id="3" name="Content Placeholder 2"/>
          <p:cNvSpPr>
            <a:spLocks noGrp="1"/>
          </p:cNvSpPr>
          <p:nvPr>
            <p:ph idx="4294967295"/>
          </p:nvPr>
        </p:nvSpPr>
        <p:spPr>
          <a:xfrm>
            <a:off x="0" y="1254125"/>
            <a:ext cx="8816975" cy="5041900"/>
          </a:xfrm>
          <a:prstGeom prst="rect">
            <a:avLst/>
          </a:prstGeom>
        </p:spPr>
        <p:txBody>
          <a:bodyPr/>
          <a:lstStyle/>
          <a:p>
            <a:pPr marL="0" indent="0">
              <a:buFontTx/>
              <a:buNone/>
              <a:defRPr/>
            </a:pPr>
            <a:endParaRPr lang="en-US" sz="1600" dirty="0" smtClean="0">
              <a:latin typeface="Arial" pitchFamily="34" charset="0"/>
              <a:cs typeface="Arial" pitchFamily="34" charset="0"/>
            </a:endParaRPr>
          </a:p>
          <a:p>
            <a:pPr marL="0" indent="0">
              <a:buFontTx/>
              <a:buNone/>
              <a:defRPr/>
            </a:pPr>
            <a:r>
              <a:rPr lang="en-US" sz="1600" dirty="0" smtClean="0">
                <a:latin typeface="Arial" pitchFamily="34" charset="0"/>
                <a:cs typeface="Arial" pitchFamily="34" charset="0"/>
              </a:rPr>
              <a:t>CPCRN Cancer Survivorship Workgroup</a:t>
            </a:r>
          </a:p>
          <a:p>
            <a:pPr marL="0" indent="0">
              <a:buFontTx/>
              <a:buNone/>
              <a:defRPr/>
            </a:pPr>
            <a:endParaRPr lang="en-US" sz="1200" dirty="0">
              <a:latin typeface="Arial" pitchFamily="34" charset="0"/>
              <a:cs typeface="Arial" pitchFamily="34" charset="0"/>
            </a:endParaRPr>
          </a:p>
          <a:p>
            <a:pPr marL="0" indent="0">
              <a:buFontTx/>
              <a:buNone/>
              <a:defRPr/>
            </a:pPr>
            <a:r>
              <a:rPr lang="en-US" sz="1600" dirty="0" smtClean="0">
                <a:latin typeface="Arial" pitchFamily="34" charset="0"/>
                <a:cs typeface="Arial" pitchFamily="34" charset="0"/>
              </a:rPr>
              <a:t>University of Colorado:</a:t>
            </a:r>
          </a:p>
          <a:p>
            <a:pPr>
              <a:defRPr/>
            </a:pPr>
            <a:r>
              <a:rPr lang="en-US" sz="1600" dirty="0" smtClean="0">
                <a:latin typeface="Arial" pitchFamily="34" charset="0"/>
                <a:cs typeface="Arial" pitchFamily="34" charset="0"/>
              </a:rPr>
              <a:t>Dr. Betsy </a:t>
            </a:r>
            <a:r>
              <a:rPr lang="en-US" sz="1600" dirty="0" err="1" smtClean="0">
                <a:latin typeface="Arial" pitchFamily="34" charset="0"/>
                <a:cs typeface="Arial" pitchFamily="34" charset="0"/>
              </a:rPr>
              <a:t>Risendal</a:t>
            </a:r>
            <a:r>
              <a:rPr lang="en-US" sz="1600" dirty="0" smtClean="0">
                <a:latin typeface="Arial" pitchFamily="34" charset="0"/>
                <a:cs typeface="Arial" pitchFamily="34" charset="0"/>
              </a:rPr>
              <a:t>, Principle Investigator</a:t>
            </a:r>
          </a:p>
          <a:p>
            <a:pPr>
              <a:defRPr/>
            </a:pPr>
            <a:r>
              <a:rPr lang="en-US" sz="1600" dirty="0" smtClean="0">
                <a:latin typeface="Arial" pitchFamily="34" charset="0"/>
                <a:cs typeface="Arial" pitchFamily="34" charset="0"/>
              </a:rPr>
              <a:t>Andrea Dwyer, Program Director</a:t>
            </a:r>
          </a:p>
          <a:p>
            <a:pPr>
              <a:defRPr/>
            </a:pPr>
            <a:r>
              <a:rPr lang="en-US" sz="1600" dirty="0" smtClean="0">
                <a:latin typeface="Arial" pitchFamily="34" charset="0"/>
                <a:cs typeface="Arial" pitchFamily="34" charset="0"/>
              </a:rPr>
              <a:t>Co-Investigators and Survey Developers:</a:t>
            </a:r>
          </a:p>
          <a:p>
            <a:pPr>
              <a:buFontTx/>
              <a:buNone/>
              <a:defRPr/>
            </a:pPr>
            <a:r>
              <a:rPr lang="en-US" sz="1600" dirty="0" smtClean="0">
                <a:latin typeface="Arial" pitchFamily="34" charset="0"/>
                <a:cs typeface="Arial" pitchFamily="34" charset="0"/>
              </a:rPr>
              <a:t>      Drs. Catherine Jankowski, William Thorland, Kristin Kilbourn</a:t>
            </a:r>
          </a:p>
          <a:p>
            <a:pPr>
              <a:defRPr/>
            </a:pPr>
            <a:endParaRPr lang="en-US" sz="1200" dirty="0" smtClean="0">
              <a:latin typeface="Arial" pitchFamily="34" charset="0"/>
              <a:cs typeface="Arial" pitchFamily="34" charset="0"/>
            </a:endParaRPr>
          </a:p>
          <a:p>
            <a:pPr marL="0" indent="0">
              <a:buFontTx/>
              <a:buNone/>
              <a:defRPr/>
            </a:pPr>
            <a:r>
              <a:rPr lang="en-US" sz="1600" dirty="0" smtClean="0">
                <a:latin typeface="Arial" pitchFamily="34" charset="0"/>
                <a:cs typeface="Arial" pitchFamily="34" charset="0"/>
              </a:rPr>
              <a:t>Texas A&amp;M Health Science Center and UT Houston Health Science Center:</a:t>
            </a:r>
          </a:p>
          <a:p>
            <a:pPr>
              <a:defRPr/>
            </a:pPr>
            <a:r>
              <a:rPr lang="en-US" sz="1600" dirty="0" smtClean="0">
                <a:latin typeface="Arial" pitchFamily="34" charset="0"/>
                <a:cs typeface="Arial" pitchFamily="34" charset="0"/>
              </a:rPr>
              <a:t>Dr. Marcia </a:t>
            </a:r>
            <a:r>
              <a:rPr lang="en-US" sz="1600" dirty="0" err="1" smtClean="0">
                <a:latin typeface="Arial" pitchFamily="34" charset="0"/>
                <a:cs typeface="Arial" pitchFamily="34" charset="0"/>
              </a:rPr>
              <a:t>Ory</a:t>
            </a:r>
            <a:r>
              <a:rPr lang="en-US" sz="1600" dirty="0" smtClean="0">
                <a:latin typeface="Arial" pitchFamily="34" charset="0"/>
                <a:cs typeface="Arial" pitchFamily="34" charset="0"/>
              </a:rPr>
              <a:t>, Principle Investigator</a:t>
            </a:r>
          </a:p>
          <a:p>
            <a:pPr>
              <a:defRPr/>
            </a:pPr>
            <a:r>
              <a:rPr lang="en-US" sz="1600" dirty="0" smtClean="0">
                <a:latin typeface="Arial" pitchFamily="34" charset="0"/>
                <a:cs typeface="Arial" pitchFamily="34" charset="0"/>
              </a:rPr>
              <a:t>Richard Wood and Meghan Wernicke, Program Director</a:t>
            </a:r>
          </a:p>
          <a:p>
            <a:pPr>
              <a:defRPr/>
            </a:pPr>
            <a:r>
              <a:rPr lang="en-US" sz="1600" dirty="0" smtClean="0">
                <a:latin typeface="Arial" pitchFamily="34" charset="0"/>
                <a:cs typeface="Arial" pitchFamily="34" charset="0"/>
              </a:rPr>
              <a:t>Co-Investigators: Drs. Maria Fernandez and Karen </a:t>
            </a:r>
            <a:r>
              <a:rPr lang="en-US" sz="1600" dirty="0" err="1" smtClean="0">
                <a:latin typeface="Arial" pitchFamily="34" charset="0"/>
                <a:cs typeface="Arial" pitchFamily="34" charset="0"/>
              </a:rPr>
              <a:t>Basen-Enquist</a:t>
            </a:r>
            <a:endParaRPr lang="en-US" sz="1600" dirty="0" smtClean="0">
              <a:latin typeface="Arial" pitchFamily="34" charset="0"/>
              <a:cs typeface="Arial" pitchFamily="34" charset="0"/>
            </a:endParaRPr>
          </a:p>
          <a:p>
            <a:pPr>
              <a:defRPr/>
            </a:pPr>
            <a:endParaRPr lang="en-US" sz="1200" dirty="0" smtClean="0">
              <a:latin typeface="Arial" pitchFamily="34" charset="0"/>
              <a:cs typeface="Arial" pitchFamily="34" charset="0"/>
            </a:endParaRPr>
          </a:p>
          <a:p>
            <a:pPr>
              <a:buFontTx/>
              <a:buNone/>
              <a:defRPr/>
            </a:pPr>
            <a:r>
              <a:rPr lang="en-US" sz="1600" dirty="0" smtClean="0">
                <a:latin typeface="Arial" pitchFamily="34" charset="0"/>
                <a:cs typeface="Arial" pitchFamily="34" charset="0"/>
              </a:rPr>
              <a:t>University of Washington:</a:t>
            </a:r>
          </a:p>
          <a:p>
            <a:pPr>
              <a:defRPr/>
            </a:pPr>
            <a:r>
              <a:rPr lang="en-US" sz="1600" dirty="0" smtClean="0">
                <a:latin typeface="Arial" pitchFamily="34" charset="0"/>
                <a:cs typeface="Arial" pitchFamily="34" charset="0"/>
              </a:rPr>
              <a:t>Dr. Rachel </a:t>
            </a:r>
            <a:r>
              <a:rPr lang="en-US" sz="1600" dirty="0" err="1" smtClean="0">
                <a:latin typeface="Arial" pitchFamily="34" charset="0"/>
                <a:cs typeface="Arial" pitchFamily="34" charset="0"/>
              </a:rPr>
              <a:t>Ceballos</a:t>
            </a:r>
            <a:r>
              <a:rPr lang="en-US" sz="1600" dirty="0" smtClean="0">
                <a:latin typeface="Arial" pitchFamily="34" charset="0"/>
                <a:cs typeface="Arial" pitchFamily="34" charset="0"/>
              </a:rPr>
              <a:t>, Principal Investigator</a:t>
            </a:r>
          </a:p>
          <a:p>
            <a:pPr>
              <a:defRPr/>
            </a:pPr>
            <a:r>
              <a:rPr lang="en-US" sz="1600" dirty="0" smtClean="0">
                <a:latin typeface="Arial" pitchFamily="34" charset="0"/>
                <a:cs typeface="Arial" pitchFamily="34" charset="0"/>
              </a:rPr>
              <a:t>Jocelyn Talbot, Program Director</a:t>
            </a:r>
          </a:p>
          <a:p>
            <a:pPr>
              <a:defRPr/>
            </a:pPr>
            <a:endParaRPr lang="en-US" sz="1200" dirty="0" smtClean="0">
              <a:latin typeface="Arial" pitchFamily="34" charset="0"/>
              <a:cs typeface="Arial" pitchFamily="34" charset="0"/>
            </a:endParaRPr>
          </a:p>
          <a:p>
            <a:pPr>
              <a:buFontTx/>
              <a:buNone/>
              <a:defRPr/>
            </a:pPr>
            <a:r>
              <a:rPr lang="en-US" sz="1600" dirty="0" smtClean="0">
                <a:latin typeface="Arial" pitchFamily="34" charset="0"/>
                <a:cs typeface="Arial" pitchFamily="34" charset="0"/>
              </a:rPr>
              <a:t>Harvard University and University of MA Medical School, Boston University and Massachusetts</a:t>
            </a:r>
          </a:p>
          <a:p>
            <a:pPr>
              <a:buFontTx/>
              <a:buNone/>
              <a:defRPr/>
            </a:pPr>
            <a:r>
              <a:rPr lang="en-US" sz="1600" dirty="0" smtClean="0">
                <a:latin typeface="Arial" pitchFamily="34" charset="0"/>
                <a:cs typeface="Arial" pitchFamily="34" charset="0"/>
              </a:rPr>
              <a:t>Department of Public Health</a:t>
            </a:r>
          </a:p>
          <a:p>
            <a:pPr>
              <a:defRPr/>
            </a:pPr>
            <a:r>
              <a:rPr lang="en-US" sz="1600" dirty="0" smtClean="0">
                <a:latin typeface="Arial" pitchFamily="34" charset="0"/>
                <a:cs typeface="Arial" pitchFamily="34" charset="0"/>
              </a:rPr>
              <a:t>Stephanie Lemon, PhD, University of Massachusetts Medical School-Primary Lead</a:t>
            </a:r>
          </a:p>
          <a:p>
            <a:pPr>
              <a:defRPr/>
            </a:pPr>
            <a:r>
              <a:rPr lang="en-US" sz="1600" dirty="0" smtClean="0">
                <a:latin typeface="Arial" pitchFamily="34" charset="0"/>
                <a:cs typeface="Arial" pitchFamily="34" charset="0"/>
              </a:rPr>
              <a:t>Co-Investigators: Dr Marianne Prout  CPCRN co-I, Gail E. Merriam, MSW, MPH, Susan Moll and Kathryn Swaim</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idx="4294967295"/>
          </p:nvPr>
        </p:nvSpPr>
        <p:spPr>
          <a:xfrm>
            <a:off x="0" y="0"/>
            <a:ext cx="8834438" cy="1411288"/>
          </a:xfrm>
        </p:spPr>
        <p:txBody>
          <a:bodyPr/>
          <a:lstStyle/>
          <a:p>
            <a:r>
              <a:rPr lang="en-US" sz="3200" smtClean="0"/>
              <a:t>Implementation in Two Texas CPCRNs: </a:t>
            </a:r>
            <a:br>
              <a:rPr lang="en-US" sz="3200" smtClean="0"/>
            </a:br>
            <a:r>
              <a:rPr lang="en-US" sz="3200" smtClean="0"/>
              <a:t>Texas A&amp;M and UT - Houston</a:t>
            </a:r>
          </a:p>
        </p:txBody>
      </p:sp>
      <p:sp>
        <p:nvSpPr>
          <p:cNvPr id="40962" name="Rectangle 2"/>
          <p:cNvSpPr>
            <a:spLocks noChangeArrowheads="1"/>
          </p:cNvSpPr>
          <p:nvPr/>
        </p:nvSpPr>
        <p:spPr bwMode="auto">
          <a:xfrm>
            <a:off x="0" y="1341438"/>
            <a:ext cx="8691563" cy="4924425"/>
          </a:xfrm>
          <a:prstGeom prst="rect">
            <a:avLst/>
          </a:prstGeom>
          <a:noFill/>
          <a:ln w="9525">
            <a:noFill/>
            <a:miter lim="800000"/>
            <a:headEnd/>
            <a:tailEnd/>
          </a:ln>
        </p:spPr>
        <p:txBody>
          <a:bodyPr>
            <a:spAutoFit/>
          </a:bodyPr>
          <a:lstStyle/>
          <a:p>
            <a:pPr marL="285750" indent="-285750" eaLnBrk="0" hangingPunct="0">
              <a:buFont typeface="Arial" charset="0"/>
              <a:buChar char="•"/>
            </a:pPr>
            <a:r>
              <a:rPr lang="en-US" sz="2600">
                <a:latin typeface="Calibri" pitchFamily="34" charset="0"/>
                <a:cs typeface="ヒラギノ角ゴ Pro W3"/>
              </a:rPr>
              <a:t>Step 1 - Google key word search provided by Colorado resulted in </a:t>
            </a:r>
            <a:r>
              <a:rPr lang="en-US" sz="2600">
                <a:solidFill>
                  <a:srgbClr val="C00000"/>
                </a:solidFill>
                <a:latin typeface="Calibri" pitchFamily="34" charset="0"/>
                <a:cs typeface="ヒラギノ角ゴ Pro W3"/>
              </a:rPr>
              <a:t>109</a:t>
            </a:r>
            <a:r>
              <a:rPr lang="en-US" sz="2600">
                <a:latin typeface="Calibri" pitchFamily="34" charset="0"/>
                <a:cs typeface="ヒラギノ角ゴ Pro W3"/>
              </a:rPr>
              <a:t> Texas entities</a:t>
            </a:r>
          </a:p>
          <a:p>
            <a:pPr marL="285750" indent="-285750" eaLnBrk="0" hangingPunct="0">
              <a:buFont typeface="Arial" charset="0"/>
              <a:buChar char="•"/>
            </a:pPr>
            <a:endParaRPr lang="en-US" sz="2600">
              <a:latin typeface="Calibri" pitchFamily="34" charset="0"/>
              <a:cs typeface="ヒラギノ角ゴ Pro W3"/>
            </a:endParaRPr>
          </a:p>
          <a:p>
            <a:pPr marL="285750" indent="-285750" eaLnBrk="0" hangingPunct="0">
              <a:buFont typeface="Arial" charset="0"/>
              <a:buChar char="•"/>
            </a:pPr>
            <a:r>
              <a:rPr lang="en-US" sz="2600">
                <a:latin typeface="Calibri" pitchFamily="34" charset="0"/>
                <a:cs typeface="ヒラギノ角ゴ Pro W3"/>
              </a:rPr>
              <a:t>Step 2 - Entities were organized in a list by geographic region </a:t>
            </a:r>
          </a:p>
          <a:p>
            <a:pPr marL="285750" indent="-285750" eaLnBrk="0" hangingPunct="0">
              <a:buFont typeface="Arial" charset="0"/>
              <a:buChar char="•"/>
            </a:pPr>
            <a:endParaRPr lang="en-US" sz="2600">
              <a:latin typeface="Calibri" pitchFamily="34" charset="0"/>
              <a:cs typeface="ヒラギノ角ゴ Pro W3"/>
            </a:endParaRPr>
          </a:p>
          <a:p>
            <a:pPr marL="285750" indent="-285750" eaLnBrk="0" hangingPunct="0">
              <a:buFont typeface="Arial" charset="0"/>
              <a:buChar char="•"/>
            </a:pPr>
            <a:r>
              <a:rPr lang="en-US" sz="2600">
                <a:latin typeface="Calibri" pitchFamily="34" charset="0"/>
                <a:cs typeface="ヒラギノ角ゴ Pro W3"/>
              </a:rPr>
              <a:t>Step 3—This list was shared members of the Survivorship WorkGroup of Cancer Alliance of Texas (CAT) who were composing their own resource guide</a:t>
            </a:r>
          </a:p>
          <a:p>
            <a:pPr marL="285750" indent="-285750" eaLnBrk="0" hangingPunct="0">
              <a:buFont typeface="Arial" charset="0"/>
              <a:buChar char="•"/>
            </a:pPr>
            <a:endParaRPr lang="en-US" sz="2600">
              <a:latin typeface="Calibri" pitchFamily="34" charset="0"/>
              <a:cs typeface="ヒラギノ角ゴ Pro W3"/>
            </a:endParaRPr>
          </a:p>
          <a:p>
            <a:pPr marL="285750" indent="-285750" eaLnBrk="0" hangingPunct="0">
              <a:buFont typeface="Arial" charset="0"/>
              <a:buChar char="•"/>
            </a:pPr>
            <a:r>
              <a:rPr lang="en-US" sz="2600">
                <a:latin typeface="Calibri" pitchFamily="34" charset="0"/>
                <a:cs typeface="ヒラギノ角ゴ Pro W3"/>
              </a:rPr>
              <a:t>Step 4 – CAT and other secondary respondents (MD Anderson) suggested </a:t>
            </a:r>
            <a:r>
              <a:rPr lang="en-US" sz="2600">
                <a:solidFill>
                  <a:srgbClr val="C00000"/>
                </a:solidFill>
                <a:latin typeface="Calibri" pitchFamily="34" charset="0"/>
                <a:cs typeface="ヒラギノ角ゴ Pro W3"/>
              </a:rPr>
              <a:t>262</a:t>
            </a:r>
            <a:r>
              <a:rPr lang="en-US" sz="2600">
                <a:latin typeface="Calibri" pitchFamily="34" charset="0"/>
                <a:cs typeface="ヒラギノ角ゴ Pro W3"/>
              </a:rPr>
              <a:t> additional entities for a total of </a:t>
            </a:r>
            <a:r>
              <a:rPr lang="en-US" sz="2600">
                <a:solidFill>
                  <a:srgbClr val="C00000"/>
                </a:solidFill>
                <a:latin typeface="Calibri" pitchFamily="34" charset="0"/>
                <a:cs typeface="ヒラギノ角ゴ Pro W3"/>
              </a:rPr>
              <a:t>371</a:t>
            </a:r>
          </a:p>
          <a:p>
            <a:pPr marL="285750" indent="-285750" eaLnBrk="0" hangingPunct="0">
              <a:buFont typeface="Arial" charset="0"/>
              <a:buChar char="•"/>
            </a:pPr>
            <a:endParaRPr lang="en-US" sz="2800">
              <a:latin typeface="Calibri" pitchFamily="34" charset="0"/>
              <a:cs typeface="ヒラギノ角ゴ Pro W3"/>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ChangeArrowheads="1"/>
          </p:cNvSpPr>
          <p:nvPr/>
        </p:nvSpPr>
        <p:spPr bwMode="auto">
          <a:xfrm>
            <a:off x="60325" y="1341438"/>
            <a:ext cx="8224838" cy="4400550"/>
          </a:xfrm>
          <a:prstGeom prst="rect">
            <a:avLst/>
          </a:prstGeom>
          <a:noFill/>
          <a:ln w="9525">
            <a:noFill/>
            <a:miter lim="800000"/>
            <a:headEnd/>
            <a:tailEnd/>
          </a:ln>
        </p:spPr>
        <p:txBody>
          <a:bodyPr>
            <a:spAutoFit/>
          </a:bodyPr>
          <a:lstStyle/>
          <a:p>
            <a:pPr marL="285750" indent="-285750" eaLnBrk="0" hangingPunct="0">
              <a:buFont typeface="Arial" charset="0"/>
              <a:buChar char="•"/>
            </a:pPr>
            <a:r>
              <a:rPr lang="en-US" sz="2800">
                <a:latin typeface="Calibri" pitchFamily="34" charset="0"/>
                <a:cs typeface="ヒラギノ角ゴ Pro W3"/>
              </a:rPr>
              <a:t>In sorting through the list and contacting organizations, </a:t>
            </a:r>
            <a:r>
              <a:rPr lang="en-US" sz="2800">
                <a:solidFill>
                  <a:srgbClr val="C00000"/>
                </a:solidFill>
                <a:latin typeface="Calibri" pitchFamily="34" charset="0"/>
                <a:cs typeface="ヒラギノ角ゴ Pro W3"/>
              </a:rPr>
              <a:t>33</a:t>
            </a:r>
            <a:r>
              <a:rPr lang="en-US" sz="2800">
                <a:latin typeface="Calibri" pitchFamily="34" charset="0"/>
                <a:cs typeface="ヒラギノ角ゴ Pro W3"/>
              </a:rPr>
              <a:t> of the </a:t>
            </a:r>
            <a:r>
              <a:rPr lang="en-US" sz="2800">
                <a:solidFill>
                  <a:srgbClr val="C00000"/>
                </a:solidFill>
                <a:latin typeface="Calibri" pitchFamily="34" charset="0"/>
                <a:cs typeface="ヒラギノ角ゴ Pro W3"/>
              </a:rPr>
              <a:t>371</a:t>
            </a:r>
            <a:r>
              <a:rPr lang="en-US" sz="2800">
                <a:latin typeface="Calibri" pitchFamily="34" charset="0"/>
                <a:cs typeface="ヒラギノ角ゴ Pro W3"/>
              </a:rPr>
              <a:t> were found to be duplicate entries; an additional </a:t>
            </a:r>
            <a:r>
              <a:rPr lang="en-US" sz="2800">
                <a:solidFill>
                  <a:srgbClr val="C00000"/>
                </a:solidFill>
                <a:latin typeface="Calibri" pitchFamily="34" charset="0"/>
                <a:cs typeface="ヒラギノ角ゴ Pro W3"/>
              </a:rPr>
              <a:t>33</a:t>
            </a:r>
            <a:r>
              <a:rPr lang="en-US" sz="2800">
                <a:latin typeface="Calibri" pitchFamily="34" charset="0"/>
                <a:cs typeface="ヒラギノ角ゴ Pro W3"/>
              </a:rPr>
              <a:t> reported not having survivorship services (new total </a:t>
            </a:r>
            <a:r>
              <a:rPr lang="en-US" sz="2800">
                <a:solidFill>
                  <a:srgbClr val="C00000"/>
                </a:solidFill>
                <a:latin typeface="Calibri" pitchFamily="34" charset="0"/>
                <a:cs typeface="ヒラギノ角ゴ Pro W3"/>
              </a:rPr>
              <a:t>305</a:t>
            </a:r>
            <a:r>
              <a:rPr lang="en-US" sz="2800">
                <a:latin typeface="Calibri" pitchFamily="34" charset="0"/>
                <a:cs typeface="ヒラギノ角ゴ Pro W3"/>
              </a:rPr>
              <a:t>)</a:t>
            </a:r>
          </a:p>
          <a:p>
            <a:pPr marL="285750" indent="-285750" eaLnBrk="0" hangingPunct="0">
              <a:buFont typeface="Arial" charset="0"/>
              <a:buChar char="•"/>
            </a:pPr>
            <a:endParaRPr lang="en-US" sz="2800">
              <a:latin typeface="Calibri" pitchFamily="34" charset="0"/>
              <a:cs typeface="ヒラギノ角ゴ Pro W3"/>
            </a:endParaRPr>
          </a:p>
          <a:p>
            <a:pPr marL="285750" indent="-285750" eaLnBrk="0" hangingPunct="0">
              <a:buFont typeface="Arial" charset="0"/>
              <a:buChar char="•"/>
            </a:pPr>
            <a:r>
              <a:rPr lang="en-US" sz="2800">
                <a:latin typeface="Calibri" pitchFamily="34" charset="0"/>
                <a:cs typeface="ヒラギノ角ゴ Pro W3"/>
              </a:rPr>
              <a:t>Of the </a:t>
            </a:r>
            <a:r>
              <a:rPr lang="en-US" sz="2800">
                <a:solidFill>
                  <a:srgbClr val="C00000"/>
                </a:solidFill>
                <a:latin typeface="Calibri" pitchFamily="34" charset="0"/>
                <a:cs typeface="ヒラギノ角ゴ Pro W3"/>
              </a:rPr>
              <a:t>305</a:t>
            </a:r>
            <a:r>
              <a:rPr lang="en-US" sz="2800">
                <a:latin typeface="Calibri" pitchFamily="34" charset="0"/>
                <a:cs typeface="ヒラギノ角ゴ Pro W3"/>
              </a:rPr>
              <a:t>, we obtained valid emails for only </a:t>
            </a:r>
            <a:r>
              <a:rPr lang="en-US" sz="2800">
                <a:solidFill>
                  <a:srgbClr val="C00000"/>
                </a:solidFill>
                <a:latin typeface="Calibri" pitchFamily="34" charset="0"/>
                <a:cs typeface="ヒラギノ角ゴ Pro W3"/>
              </a:rPr>
              <a:t>214</a:t>
            </a:r>
            <a:r>
              <a:rPr lang="en-US" sz="2800">
                <a:latin typeface="Calibri" pitchFamily="34" charset="0"/>
                <a:cs typeface="ヒラギノ角ゴ Pro W3"/>
              </a:rPr>
              <a:t>  - an initial email and two reminder emails were sent to these</a:t>
            </a:r>
          </a:p>
          <a:p>
            <a:pPr marL="285750" indent="-285750" eaLnBrk="0" hangingPunct="0">
              <a:buFont typeface="Arial" charset="0"/>
              <a:buChar char="•"/>
            </a:pPr>
            <a:endParaRPr lang="en-US" sz="2800">
              <a:latin typeface="Calibri" pitchFamily="34" charset="0"/>
              <a:cs typeface="ヒラギノ角ゴ Pro W3"/>
            </a:endParaRPr>
          </a:p>
          <a:p>
            <a:pPr marL="285750" indent="-285750" eaLnBrk="0" hangingPunct="0">
              <a:buFont typeface="Arial" charset="0"/>
              <a:buChar char="•"/>
            </a:pPr>
            <a:r>
              <a:rPr lang="en-US" sz="2800">
                <a:solidFill>
                  <a:srgbClr val="C00000"/>
                </a:solidFill>
                <a:latin typeface="Calibri" pitchFamily="34" charset="0"/>
                <a:cs typeface="ヒラギノ角ゴ Pro W3"/>
              </a:rPr>
              <a:t>71</a:t>
            </a:r>
            <a:r>
              <a:rPr lang="en-US" sz="2800">
                <a:latin typeface="Calibri" pitchFamily="34" charset="0"/>
                <a:cs typeface="ヒラギノ角ゴ Pro W3"/>
              </a:rPr>
              <a:t> responded, </a:t>
            </a:r>
            <a:r>
              <a:rPr lang="en-US" sz="2800">
                <a:solidFill>
                  <a:srgbClr val="C00000"/>
                </a:solidFill>
                <a:latin typeface="Calibri" pitchFamily="34" charset="0"/>
                <a:cs typeface="ヒラギノ角ゴ Pro W3"/>
              </a:rPr>
              <a:t>59</a:t>
            </a:r>
            <a:r>
              <a:rPr lang="en-US" sz="2800">
                <a:latin typeface="Calibri" pitchFamily="34" charset="0"/>
                <a:cs typeface="ヒラギノ角ゴ Pro W3"/>
              </a:rPr>
              <a:t> had survivorship services</a:t>
            </a:r>
          </a:p>
        </p:txBody>
      </p:sp>
      <p:sp>
        <p:nvSpPr>
          <p:cNvPr id="41986" name="Title 1"/>
          <p:cNvSpPr>
            <a:spLocks noGrp="1"/>
          </p:cNvSpPr>
          <p:nvPr>
            <p:ph type="title" idx="4294967295"/>
          </p:nvPr>
        </p:nvSpPr>
        <p:spPr>
          <a:xfrm>
            <a:off x="0" y="0"/>
            <a:ext cx="8834438" cy="1411288"/>
          </a:xfrm>
        </p:spPr>
        <p:txBody>
          <a:bodyPr/>
          <a:lstStyle/>
          <a:p>
            <a:r>
              <a:rPr lang="en-US" sz="3200" smtClean="0"/>
              <a:t>Implementation in Two Texas CPCRNs: </a:t>
            </a:r>
            <a:br>
              <a:rPr lang="en-US" sz="3200" smtClean="0"/>
            </a:br>
            <a:r>
              <a:rPr lang="en-US" sz="3200" smtClean="0"/>
              <a:t>Texas A&amp;M and UT - Houston</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idx="4294967295"/>
          </p:nvPr>
        </p:nvSpPr>
        <p:spPr>
          <a:xfrm>
            <a:off x="417513" y="198438"/>
            <a:ext cx="8229600" cy="1143000"/>
          </a:xfrm>
        </p:spPr>
        <p:txBody>
          <a:bodyPr/>
          <a:lstStyle/>
          <a:p>
            <a:r>
              <a:rPr lang="en-US" smtClean="0"/>
              <a:t>Texas Recruitment Conclusions</a:t>
            </a:r>
          </a:p>
        </p:txBody>
      </p:sp>
      <p:sp>
        <p:nvSpPr>
          <p:cNvPr id="43010" name="Rectangle 2"/>
          <p:cNvSpPr>
            <a:spLocks noChangeArrowheads="1"/>
          </p:cNvSpPr>
          <p:nvPr/>
        </p:nvSpPr>
        <p:spPr bwMode="auto">
          <a:xfrm>
            <a:off x="60325" y="1341438"/>
            <a:ext cx="8224838" cy="3970337"/>
          </a:xfrm>
          <a:prstGeom prst="rect">
            <a:avLst/>
          </a:prstGeom>
          <a:noFill/>
          <a:ln w="9525">
            <a:noFill/>
            <a:miter lim="800000"/>
            <a:headEnd/>
            <a:tailEnd/>
          </a:ln>
        </p:spPr>
        <p:txBody>
          <a:bodyPr>
            <a:spAutoFit/>
          </a:bodyPr>
          <a:lstStyle/>
          <a:p>
            <a:pPr marL="285750" indent="-285750" eaLnBrk="0" hangingPunct="0">
              <a:buFont typeface="Arial" charset="0"/>
              <a:buChar char="•"/>
            </a:pPr>
            <a:endParaRPr lang="en-US" sz="2800">
              <a:latin typeface="Calibri" pitchFamily="34" charset="0"/>
              <a:cs typeface="ヒラギノ角ゴ Pro W3"/>
            </a:endParaRPr>
          </a:p>
          <a:p>
            <a:pPr marL="285750" indent="-285750" eaLnBrk="0" hangingPunct="0">
              <a:buFont typeface="Arial" charset="0"/>
              <a:buChar char="•"/>
            </a:pPr>
            <a:r>
              <a:rPr lang="en-US" sz="2800">
                <a:latin typeface="Calibri" pitchFamily="34" charset="0"/>
                <a:cs typeface="ヒラギノ角ゴ Pro W3"/>
              </a:rPr>
              <a:t>It takes a variety of channels to generate potential delivery sites</a:t>
            </a:r>
          </a:p>
          <a:p>
            <a:pPr marL="285750" indent="-285750" eaLnBrk="0" hangingPunct="0">
              <a:buFont typeface="Arial" charset="0"/>
              <a:buChar char="•"/>
            </a:pPr>
            <a:endParaRPr lang="en-US" sz="2800">
              <a:latin typeface="Calibri" pitchFamily="34" charset="0"/>
              <a:cs typeface="ヒラギノ角ゴ Pro W3"/>
            </a:endParaRPr>
          </a:p>
          <a:p>
            <a:pPr marL="285750" indent="-285750" eaLnBrk="0" hangingPunct="0">
              <a:buFont typeface="Arial" charset="0"/>
              <a:buChar char="•"/>
            </a:pPr>
            <a:r>
              <a:rPr lang="en-US" sz="2800">
                <a:latin typeface="Calibri" pitchFamily="34" charset="0"/>
                <a:cs typeface="ヒラギノ角ゴ Pro W3"/>
              </a:rPr>
              <a:t>There are misclassifications – data is sometimes out of date</a:t>
            </a:r>
          </a:p>
          <a:p>
            <a:pPr marL="285750" indent="-285750" eaLnBrk="0" hangingPunct="0">
              <a:buFont typeface="Arial" charset="0"/>
              <a:buChar char="•"/>
            </a:pPr>
            <a:endParaRPr lang="en-US" sz="2800">
              <a:latin typeface="Calibri" pitchFamily="34" charset="0"/>
              <a:cs typeface="ヒラギノ角ゴ Pro W3"/>
            </a:endParaRPr>
          </a:p>
          <a:p>
            <a:pPr marL="285750" indent="-285750" eaLnBrk="0" hangingPunct="0">
              <a:buFont typeface="Arial" charset="0"/>
              <a:buChar char="•"/>
            </a:pPr>
            <a:r>
              <a:rPr lang="en-US" sz="2800">
                <a:latin typeface="Calibri" pitchFamily="34" charset="0"/>
                <a:cs typeface="ヒラギノ角ゴ Pro W3"/>
              </a:rPr>
              <a:t>Some delivery sites are difficult to reach – even using multiple contact strategies</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idx="4294967295"/>
          </p:nvPr>
        </p:nvSpPr>
        <p:spPr>
          <a:xfrm>
            <a:off x="914400" y="304800"/>
            <a:ext cx="7467600" cy="990600"/>
          </a:xfrm>
        </p:spPr>
        <p:txBody>
          <a:bodyPr/>
          <a:lstStyle/>
          <a:p>
            <a:r>
              <a:rPr lang="en-US" smtClean="0"/>
              <a:t>Dissemination in Texas</a:t>
            </a:r>
          </a:p>
        </p:txBody>
      </p:sp>
      <p:sp>
        <p:nvSpPr>
          <p:cNvPr id="3" name="Content Placeholder 2"/>
          <p:cNvSpPr>
            <a:spLocks noGrp="1"/>
          </p:cNvSpPr>
          <p:nvPr>
            <p:ph idx="4294967295"/>
          </p:nvPr>
        </p:nvSpPr>
        <p:spPr>
          <a:xfrm>
            <a:off x="207963" y="1366838"/>
            <a:ext cx="8361362" cy="5491162"/>
          </a:xfrm>
          <a:prstGeom prst="rect">
            <a:avLst/>
          </a:prstGeom>
        </p:spPr>
        <p:txBody>
          <a:bodyPr>
            <a:normAutofit/>
          </a:bodyPr>
          <a:lstStyle/>
          <a:p>
            <a:pPr marL="285750" indent="-285750">
              <a:lnSpc>
                <a:spcPct val="100000"/>
              </a:lnSpc>
              <a:spcAft>
                <a:spcPct val="0"/>
              </a:spcAft>
              <a:buFont typeface="Arial" pitchFamily="34" charset="0"/>
              <a:buChar char="•"/>
              <a:defRPr/>
            </a:pPr>
            <a:r>
              <a:rPr lang="en-US" sz="2800" kern="1200" dirty="0" smtClean="0">
                <a:latin typeface="Calibri" pitchFamily="34" charset="0"/>
              </a:rPr>
              <a:t>Survey </a:t>
            </a:r>
            <a:r>
              <a:rPr lang="en-US" sz="2800" kern="1200" dirty="0">
                <a:latin typeface="Calibri" pitchFamily="34" charset="0"/>
              </a:rPr>
              <a:t>results were shared at </a:t>
            </a:r>
            <a:r>
              <a:rPr lang="en-US" sz="2800" kern="1200" dirty="0" smtClean="0">
                <a:latin typeface="Calibri" pitchFamily="34" charset="0"/>
              </a:rPr>
              <a:t>the Cancer </a:t>
            </a:r>
            <a:r>
              <a:rPr lang="en-US" sz="2800" kern="1200" dirty="0">
                <a:latin typeface="Calibri" pitchFamily="34" charset="0"/>
              </a:rPr>
              <a:t>Prevention Research </a:t>
            </a:r>
            <a:r>
              <a:rPr lang="en-US" sz="2800" kern="1200" dirty="0" smtClean="0">
                <a:latin typeface="Calibri" pitchFamily="34" charset="0"/>
              </a:rPr>
              <a:t>Institute </a:t>
            </a:r>
            <a:r>
              <a:rPr lang="en-US" sz="2800" kern="1200" dirty="0">
                <a:latin typeface="Calibri" pitchFamily="34" charset="0"/>
              </a:rPr>
              <a:t>of </a:t>
            </a:r>
            <a:r>
              <a:rPr lang="en-US" sz="2800" kern="1200" dirty="0" smtClean="0">
                <a:latin typeface="Calibri" pitchFamily="34" charset="0"/>
              </a:rPr>
              <a:t>Texas (CPRIT) 2011 conference</a:t>
            </a:r>
          </a:p>
          <a:p>
            <a:pPr marL="285750" indent="-285750">
              <a:lnSpc>
                <a:spcPct val="100000"/>
              </a:lnSpc>
              <a:spcAft>
                <a:spcPct val="0"/>
              </a:spcAft>
              <a:buFont typeface="Arial" pitchFamily="34" charset="0"/>
              <a:buChar char="•"/>
              <a:defRPr/>
            </a:pPr>
            <a:endParaRPr lang="en-US" sz="2800" kern="1200" dirty="0">
              <a:latin typeface="Calibri" pitchFamily="34" charset="0"/>
            </a:endParaRPr>
          </a:p>
          <a:p>
            <a:pPr marL="285750" indent="-285750">
              <a:lnSpc>
                <a:spcPct val="100000"/>
              </a:lnSpc>
              <a:spcAft>
                <a:spcPct val="0"/>
              </a:spcAft>
              <a:buFont typeface="Arial" pitchFamily="34" charset="0"/>
              <a:buChar char="•"/>
              <a:defRPr/>
            </a:pPr>
            <a:r>
              <a:rPr lang="en-US" sz="2800" kern="1200" dirty="0" smtClean="0">
                <a:latin typeface="Calibri" pitchFamily="34" charset="0"/>
              </a:rPr>
              <a:t>Interactive maps were created using Google and linked via our CTxCARES.com website starting May 14, 2012</a:t>
            </a:r>
            <a:br>
              <a:rPr lang="en-US" sz="2800" kern="1200" dirty="0" smtClean="0">
                <a:latin typeface="Calibri" pitchFamily="34" charset="0"/>
              </a:rPr>
            </a:br>
            <a:endParaRPr lang="en-US" sz="2800" kern="1200" dirty="0" smtClean="0">
              <a:latin typeface="Calibri" pitchFamily="34" charset="0"/>
            </a:endParaRPr>
          </a:p>
          <a:p>
            <a:pPr marL="0" indent="0">
              <a:lnSpc>
                <a:spcPct val="100000"/>
              </a:lnSpc>
              <a:spcAft>
                <a:spcPct val="0"/>
              </a:spcAft>
              <a:buFontTx/>
              <a:buNone/>
              <a:defRPr/>
            </a:pPr>
            <a:r>
              <a:rPr lang="en-US" sz="2800" kern="1200" dirty="0" smtClean="0">
                <a:latin typeface="Calibri" pitchFamily="34" charset="0"/>
              </a:rPr>
              <a:t>	-Program Type – </a:t>
            </a:r>
            <a:r>
              <a:rPr lang="en-US" sz="2800" kern="1200" dirty="0">
                <a:latin typeface="Calibri" pitchFamily="34" charset="0"/>
                <a:cs typeface="Arial" pitchFamily="34" charset="0"/>
              </a:rPr>
              <a:t>page views range from </a:t>
            </a:r>
            <a:r>
              <a:rPr lang="en-US" sz="2800" kern="1200" dirty="0" smtClean="0">
                <a:solidFill>
                  <a:srgbClr val="C00000"/>
                </a:solidFill>
                <a:latin typeface="Calibri" pitchFamily="34" charset="0"/>
              </a:rPr>
              <a:t>14</a:t>
            </a:r>
            <a:r>
              <a:rPr lang="en-US" sz="2800" kern="1200" dirty="0" smtClean="0">
                <a:latin typeface="Calibri" pitchFamily="34" charset="0"/>
              </a:rPr>
              <a:t> 	(weight management) to </a:t>
            </a:r>
            <a:r>
              <a:rPr lang="en-US" sz="2800" kern="1200" dirty="0" smtClean="0">
                <a:solidFill>
                  <a:srgbClr val="C00000"/>
                </a:solidFill>
                <a:latin typeface="Calibri" pitchFamily="34" charset="0"/>
              </a:rPr>
              <a:t>25</a:t>
            </a:r>
            <a:r>
              <a:rPr lang="en-US" sz="2800" kern="1200" dirty="0" smtClean="0">
                <a:latin typeface="Calibri" pitchFamily="34" charset="0"/>
              </a:rPr>
              <a:t> (all programs)</a:t>
            </a:r>
          </a:p>
          <a:p>
            <a:pPr marL="0" indent="0">
              <a:lnSpc>
                <a:spcPct val="100000"/>
              </a:lnSpc>
              <a:spcAft>
                <a:spcPct val="0"/>
              </a:spcAft>
              <a:buFontTx/>
              <a:buNone/>
              <a:defRPr/>
            </a:pPr>
            <a:endParaRPr lang="en-US" sz="2800" kern="1200" dirty="0" smtClean="0">
              <a:latin typeface="Calibri" pitchFamily="34" charset="0"/>
            </a:endParaRPr>
          </a:p>
          <a:p>
            <a:pPr marL="0" indent="0">
              <a:lnSpc>
                <a:spcPct val="100000"/>
              </a:lnSpc>
              <a:spcAft>
                <a:spcPct val="0"/>
              </a:spcAft>
              <a:buFontTx/>
              <a:buNone/>
              <a:defRPr/>
            </a:pPr>
            <a:r>
              <a:rPr lang="en-US" sz="2800" kern="1200" dirty="0" smtClean="0">
                <a:latin typeface="Calibri" pitchFamily="34" charset="0"/>
              </a:rPr>
              <a:t>	-Metropolitan Region – page views range from 	</a:t>
            </a:r>
            <a:r>
              <a:rPr lang="en-US" sz="2800" kern="1200" dirty="0" smtClean="0">
                <a:solidFill>
                  <a:srgbClr val="C00000"/>
                </a:solidFill>
                <a:latin typeface="Calibri" pitchFamily="34" charset="0"/>
              </a:rPr>
              <a:t>16</a:t>
            </a:r>
            <a:r>
              <a:rPr lang="en-US" sz="2800" kern="1200" dirty="0" smtClean="0">
                <a:latin typeface="Calibri" pitchFamily="34" charset="0"/>
              </a:rPr>
              <a:t> (San Antonio) to </a:t>
            </a:r>
            <a:r>
              <a:rPr lang="en-US" sz="2800" kern="1200" dirty="0" smtClean="0">
                <a:solidFill>
                  <a:srgbClr val="C00000"/>
                </a:solidFill>
                <a:latin typeface="Calibri" pitchFamily="34" charset="0"/>
              </a:rPr>
              <a:t>45</a:t>
            </a:r>
            <a:r>
              <a:rPr lang="en-US" sz="2800" kern="1200" dirty="0" smtClean="0">
                <a:latin typeface="Calibri" pitchFamily="34" charset="0"/>
              </a:rPr>
              <a:t>  (Houston)</a:t>
            </a:r>
            <a:endParaRPr lang="en-US" sz="2800" kern="1200" dirty="0">
              <a:latin typeface="Calibri"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idx="4294967295"/>
          </p:nvPr>
        </p:nvSpPr>
        <p:spPr>
          <a:xfrm>
            <a:off x="914400" y="304800"/>
            <a:ext cx="7467600" cy="990600"/>
          </a:xfrm>
        </p:spPr>
        <p:txBody>
          <a:bodyPr/>
          <a:lstStyle/>
          <a:p>
            <a:r>
              <a:rPr lang="en-US" smtClean="0"/>
              <a:t>Dissemination in Texas</a:t>
            </a:r>
          </a:p>
        </p:txBody>
      </p:sp>
      <p:pic>
        <p:nvPicPr>
          <p:cNvPr id="45058" name="Content Placeholder 4"/>
          <p:cNvPicPr>
            <a:picLocks noGrp="1" noChangeAspect="1"/>
          </p:cNvPicPr>
          <p:nvPr>
            <p:ph idx="4294967295"/>
          </p:nvPr>
        </p:nvPicPr>
        <p:blipFill>
          <a:blip r:embed="rId2"/>
          <a:srcRect/>
          <a:stretch>
            <a:fillRect/>
          </a:stretch>
        </p:blipFill>
        <p:spPr bwMode="auto">
          <a:xfrm>
            <a:off x="914400" y="1776413"/>
            <a:ext cx="7467600" cy="4143375"/>
          </a:xfrm>
          <a:prstGeom prst="rect">
            <a:avLst/>
          </a:prstGeom>
          <a:noFill/>
          <a:ln>
            <a:miter lim="800000"/>
            <a:headEnd/>
            <a:tailEnd/>
          </a:ln>
        </p:spPr>
      </p:pic>
      <p:sp>
        <p:nvSpPr>
          <p:cNvPr id="45059" name="TextBox 5"/>
          <p:cNvSpPr txBox="1">
            <a:spLocks noChangeArrowheads="1"/>
          </p:cNvSpPr>
          <p:nvPr/>
        </p:nvSpPr>
        <p:spPr bwMode="auto">
          <a:xfrm>
            <a:off x="889000" y="1362075"/>
            <a:ext cx="1833563" cy="461963"/>
          </a:xfrm>
          <a:prstGeom prst="rect">
            <a:avLst/>
          </a:prstGeom>
          <a:noFill/>
          <a:ln w="9525">
            <a:noFill/>
            <a:miter lim="800000"/>
            <a:headEnd/>
            <a:tailEnd/>
          </a:ln>
        </p:spPr>
        <p:txBody>
          <a:bodyPr wrap="none">
            <a:spAutoFit/>
          </a:bodyPr>
          <a:lstStyle/>
          <a:p>
            <a:pPr eaLnBrk="0" hangingPunct="0"/>
            <a:r>
              <a:rPr lang="en-US">
                <a:cs typeface="ヒラギノ角ゴ Pro W3"/>
              </a:rPr>
              <a:t>All Programs</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idx="4294967295"/>
          </p:nvPr>
        </p:nvSpPr>
        <p:spPr>
          <a:xfrm>
            <a:off x="914400" y="304800"/>
            <a:ext cx="7467600" cy="990600"/>
          </a:xfrm>
        </p:spPr>
        <p:txBody>
          <a:bodyPr/>
          <a:lstStyle/>
          <a:p>
            <a:r>
              <a:rPr lang="en-US" smtClean="0"/>
              <a:t>Dissemination in Texas</a:t>
            </a:r>
          </a:p>
        </p:txBody>
      </p:sp>
      <p:pic>
        <p:nvPicPr>
          <p:cNvPr id="46082" name="Content Placeholder 4"/>
          <p:cNvPicPr>
            <a:picLocks noGrp="1" noChangeAspect="1"/>
          </p:cNvPicPr>
          <p:nvPr>
            <p:ph idx="4294967295"/>
          </p:nvPr>
        </p:nvPicPr>
        <p:blipFill>
          <a:blip r:embed="rId2"/>
          <a:srcRect/>
          <a:stretch>
            <a:fillRect/>
          </a:stretch>
        </p:blipFill>
        <p:spPr bwMode="auto">
          <a:xfrm>
            <a:off x="914400" y="1773238"/>
            <a:ext cx="7467600" cy="4149725"/>
          </a:xfrm>
          <a:prstGeom prst="rect">
            <a:avLst/>
          </a:prstGeom>
          <a:noFill/>
          <a:ln>
            <a:miter lim="800000"/>
            <a:headEnd/>
            <a:tailEnd/>
          </a:ln>
        </p:spPr>
      </p:pic>
      <p:sp>
        <p:nvSpPr>
          <p:cNvPr id="46083" name="TextBox 5"/>
          <p:cNvSpPr txBox="1">
            <a:spLocks noChangeArrowheads="1"/>
          </p:cNvSpPr>
          <p:nvPr/>
        </p:nvSpPr>
        <p:spPr bwMode="auto">
          <a:xfrm>
            <a:off x="849313" y="1397000"/>
            <a:ext cx="2800350" cy="461963"/>
          </a:xfrm>
          <a:prstGeom prst="rect">
            <a:avLst/>
          </a:prstGeom>
          <a:noFill/>
          <a:ln w="9525">
            <a:noFill/>
            <a:miter lim="800000"/>
            <a:headEnd/>
            <a:tailEnd/>
          </a:ln>
        </p:spPr>
        <p:txBody>
          <a:bodyPr wrap="none">
            <a:spAutoFit/>
          </a:bodyPr>
          <a:lstStyle/>
          <a:p>
            <a:pPr eaLnBrk="0" hangingPunct="0"/>
            <a:r>
              <a:rPr lang="en-US">
                <a:cs typeface="ヒラギノ角ゴ Pro W3"/>
              </a:rPr>
              <a:t>Programs in Houston</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1"/>
          <p:cNvSpPr>
            <a:spLocks noGrp="1"/>
          </p:cNvSpPr>
          <p:nvPr>
            <p:ph type="title" idx="4294967295"/>
          </p:nvPr>
        </p:nvSpPr>
        <p:spPr>
          <a:xfrm>
            <a:off x="914400" y="304800"/>
            <a:ext cx="7467600" cy="990600"/>
          </a:xfrm>
        </p:spPr>
        <p:txBody>
          <a:bodyPr/>
          <a:lstStyle/>
          <a:p>
            <a:r>
              <a:rPr lang="en-US" smtClean="0"/>
              <a:t>Dissemination in Texas</a:t>
            </a:r>
          </a:p>
        </p:txBody>
      </p:sp>
      <p:sp>
        <p:nvSpPr>
          <p:cNvPr id="3" name="Content Placeholder 2"/>
          <p:cNvSpPr>
            <a:spLocks noGrp="1"/>
          </p:cNvSpPr>
          <p:nvPr>
            <p:ph idx="4294967295"/>
          </p:nvPr>
        </p:nvSpPr>
        <p:spPr>
          <a:xfrm>
            <a:off x="207963" y="1366838"/>
            <a:ext cx="8361362" cy="5491162"/>
          </a:xfrm>
          <a:prstGeom prst="rect">
            <a:avLst/>
          </a:prstGeom>
        </p:spPr>
        <p:txBody>
          <a:bodyPr>
            <a:normAutofit/>
          </a:bodyPr>
          <a:lstStyle/>
          <a:p>
            <a:pPr marL="285750" indent="-285750">
              <a:lnSpc>
                <a:spcPct val="100000"/>
              </a:lnSpc>
              <a:spcAft>
                <a:spcPct val="0"/>
              </a:spcAft>
              <a:buFont typeface="Arial" pitchFamily="34" charset="0"/>
              <a:buChar char="•"/>
              <a:defRPr/>
            </a:pPr>
            <a:endParaRPr lang="en-US" sz="2800" kern="1200" dirty="0" smtClean="0">
              <a:latin typeface="Calibri" pitchFamily="34" charset="0"/>
            </a:endParaRPr>
          </a:p>
          <a:p>
            <a:pPr marL="285750" indent="-285750">
              <a:lnSpc>
                <a:spcPct val="100000"/>
              </a:lnSpc>
              <a:spcAft>
                <a:spcPct val="0"/>
              </a:spcAft>
              <a:buFont typeface="Arial" pitchFamily="34" charset="0"/>
              <a:buChar char="•"/>
              <a:defRPr/>
            </a:pPr>
            <a:r>
              <a:rPr lang="en-US" sz="2800" u="sng" kern="1200" dirty="0" smtClean="0">
                <a:latin typeface="Calibri" pitchFamily="34" charset="0"/>
              </a:rPr>
              <a:t>Ongoing</a:t>
            </a:r>
            <a:r>
              <a:rPr lang="en-US" sz="2800" kern="1200" dirty="0" smtClean="0">
                <a:latin typeface="Calibri" pitchFamily="34" charset="0"/>
              </a:rPr>
              <a:t> - We listed the maps as an entry in the 2012 </a:t>
            </a:r>
            <a:r>
              <a:rPr lang="en-US" sz="2800" i="1" kern="1200" dirty="0" smtClean="0">
                <a:latin typeface="Calibri" pitchFamily="34" charset="0"/>
              </a:rPr>
              <a:t>Cancer Alliance of Texas Survivorship Resource Guide</a:t>
            </a:r>
          </a:p>
          <a:p>
            <a:pPr marL="285750" indent="-285750">
              <a:lnSpc>
                <a:spcPct val="100000"/>
              </a:lnSpc>
              <a:spcAft>
                <a:spcPct val="0"/>
              </a:spcAft>
              <a:buFont typeface="Arial" pitchFamily="34" charset="0"/>
              <a:buChar char="•"/>
              <a:defRPr/>
            </a:pPr>
            <a:endParaRPr lang="en-US" sz="2800" kern="1200" dirty="0" smtClean="0">
              <a:latin typeface="Calibri" pitchFamily="34" charset="0"/>
            </a:endParaRPr>
          </a:p>
          <a:p>
            <a:pPr marL="285750" indent="-285750">
              <a:lnSpc>
                <a:spcPct val="100000"/>
              </a:lnSpc>
              <a:spcAft>
                <a:spcPct val="0"/>
              </a:spcAft>
              <a:buFont typeface="Arial" pitchFamily="34" charset="0"/>
              <a:buChar char="•"/>
              <a:defRPr/>
            </a:pPr>
            <a:r>
              <a:rPr lang="en-US" sz="2800" u="sng" kern="1200" dirty="0" smtClean="0">
                <a:latin typeface="Calibri" pitchFamily="34" charset="0"/>
              </a:rPr>
              <a:t>Ongoing</a:t>
            </a:r>
            <a:r>
              <a:rPr lang="en-US" sz="2800" kern="1200" dirty="0" smtClean="0">
                <a:latin typeface="Calibri" pitchFamily="34" charset="0"/>
              </a:rPr>
              <a:t> - Additional organizations have contacted us about being included – the maps are updated to include more than the original set of respondents</a:t>
            </a:r>
          </a:p>
          <a:p>
            <a:pPr marL="285750" indent="-285750">
              <a:lnSpc>
                <a:spcPct val="100000"/>
              </a:lnSpc>
              <a:spcAft>
                <a:spcPct val="0"/>
              </a:spcAft>
              <a:buFont typeface="Arial" pitchFamily="34" charset="0"/>
              <a:buChar char="•"/>
              <a:defRPr/>
            </a:pPr>
            <a:endParaRPr lang="en-US" sz="2800" kern="1200" dirty="0">
              <a:latin typeface="Calibri" pitchFamily="34" charset="0"/>
            </a:endParaRPr>
          </a:p>
          <a:p>
            <a:pPr marL="285750" indent="-285750">
              <a:lnSpc>
                <a:spcPct val="100000"/>
              </a:lnSpc>
              <a:spcAft>
                <a:spcPct val="0"/>
              </a:spcAft>
              <a:buFont typeface="Arial" pitchFamily="34" charset="0"/>
              <a:buChar char="•"/>
              <a:defRPr/>
            </a:pPr>
            <a:r>
              <a:rPr lang="en-US" sz="2800" u="sng" kern="1200" dirty="0" smtClean="0">
                <a:latin typeface="Calibri" pitchFamily="34" charset="0"/>
              </a:rPr>
              <a:t>Ideal</a:t>
            </a:r>
            <a:r>
              <a:rPr lang="en-US" sz="2800" kern="1200" dirty="0" smtClean="0">
                <a:latin typeface="Calibri" pitchFamily="34" charset="0"/>
              </a:rPr>
              <a:t> - Cancer.org (ACS) has a searchable database for finding local programs</a:t>
            </a:r>
            <a:r>
              <a:rPr lang="en-US" sz="2800" kern="1200" dirty="0">
                <a:latin typeface="Calibri" pitchFamily="34" charset="0"/>
              </a:rPr>
              <a:t>;</a:t>
            </a:r>
            <a:r>
              <a:rPr lang="en-US" sz="2800" kern="1200" dirty="0" smtClean="0">
                <a:latin typeface="Calibri" pitchFamily="34" charset="0"/>
              </a:rPr>
              <a:t> the closest category to </a:t>
            </a:r>
            <a:r>
              <a:rPr lang="en-US" sz="2800" i="1" kern="1200" dirty="0" smtClean="0">
                <a:solidFill>
                  <a:srgbClr val="C00000"/>
                </a:solidFill>
                <a:latin typeface="Calibri" pitchFamily="34" charset="0"/>
              </a:rPr>
              <a:t>health promotion </a:t>
            </a:r>
            <a:r>
              <a:rPr lang="en-US" sz="2800" kern="1200" dirty="0" smtClean="0">
                <a:latin typeface="Calibri" pitchFamily="34" charset="0"/>
              </a:rPr>
              <a:t>is </a:t>
            </a:r>
            <a:r>
              <a:rPr lang="en-US" sz="2800" i="1" kern="1200" dirty="0" smtClean="0">
                <a:solidFill>
                  <a:srgbClr val="C00000"/>
                </a:solidFill>
                <a:latin typeface="Calibri" pitchFamily="34" charset="0"/>
              </a:rPr>
              <a:t>support groups and support services</a:t>
            </a:r>
            <a:endParaRPr lang="en-US" sz="2800" kern="1200" dirty="0">
              <a:solidFill>
                <a:srgbClr val="C00000"/>
              </a:solidFill>
              <a:latin typeface="Calibri"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idx="4294967295"/>
          </p:nvPr>
        </p:nvSpPr>
        <p:spPr>
          <a:xfrm>
            <a:off x="0" y="0"/>
            <a:ext cx="8834438" cy="1411288"/>
          </a:xfrm>
        </p:spPr>
        <p:txBody>
          <a:bodyPr/>
          <a:lstStyle/>
          <a:p>
            <a:r>
              <a:rPr lang="en-US" sz="3200" smtClean="0"/>
              <a:t>Cancer Survivorship &amp; Exercise Scoping Study </a:t>
            </a:r>
          </a:p>
        </p:txBody>
      </p:sp>
      <p:sp>
        <p:nvSpPr>
          <p:cNvPr id="48130" name="Rectangle 2"/>
          <p:cNvSpPr>
            <a:spLocks noChangeArrowheads="1"/>
          </p:cNvSpPr>
          <p:nvPr/>
        </p:nvSpPr>
        <p:spPr bwMode="auto">
          <a:xfrm>
            <a:off x="0" y="1341438"/>
            <a:ext cx="8691563" cy="5324475"/>
          </a:xfrm>
          <a:prstGeom prst="rect">
            <a:avLst/>
          </a:prstGeom>
          <a:noFill/>
          <a:ln w="9525">
            <a:noFill/>
            <a:miter lim="800000"/>
            <a:headEnd/>
            <a:tailEnd/>
          </a:ln>
        </p:spPr>
        <p:txBody>
          <a:bodyPr>
            <a:spAutoFit/>
          </a:bodyPr>
          <a:lstStyle/>
          <a:p>
            <a:pPr marL="285750" indent="-285750" eaLnBrk="0" hangingPunct="0">
              <a:buFont typeface="Arial" charset="0"/>
              <a:buChar char="•"/>
            </a:pPr>
            <a:r>
              <a:rPr lang="en-US" sz="2600">
                <a:latin typeface="Calibri" pitchFamily="34" charset="0"/>
                <a:cs typeface="ヒラギノ角ゴ Pro W3"/>
              </a:rPr>
              <a:t>The quantity of hypothesis-driven, randomized controlled trials (RCTs) of exercise interventions among cancer survivors has greatly increased in recent years.</a:t>
            </a:r>
          </a:p>
          <a:p>
            <a:pPr marL="285750" indent="-285750" eaLnBrk="0" hangingPunct="0">
              <a:buFont typeface="Arial" charset="0"/>
              <a:buChar char="•"/>
            </a:pPr>
            <a:endParaRPr lang="en-US" sz="2600">
              <a:latin typeface="Calibri" pitchFamily="34" charset="0"/>
              <a:cs typeface="ヒラギノ角ゴ Pro W3"/>
            </a:endParaRPr>
          </a:p>
          <a:p>
            <a:pPr marL="285750" indent="-285750" eaLnBrk="0" hangingPunct="0">
              <a:buFont typeface="Arial" charset="0"/>
              <a:buChar char="•"/>
            </a:pPr>
            <a:r>
              <a:rPr lang="en-US" sz="2600">
                <a:latin typeface="Calibri" pitchFamily="34" charset="0"/>
                <a:cs typeface="ヒラギノ角ゴ Pro W3"/>
              </a:rPr>
              <a:t>White et al (2009) proposed that the weak external validity of RCTs hinders the translation of clinical exercise research into practice settings, their recommendations may take years to impact implementation of ongoing programs. </a:t>
            </a:r>
          </a:p>
          <a:p>
            <a:pPr marL="285750" indent="-285750" eaLnBrk="0" hangingPunct="0">
              <a:buFont typeface="Arial" charset="0"/>
              <a:buChar char="•"/>
            </a:pPr>
            <a:endParaRPr lang="en-US" sz="2600">
              <a:latin typeface="Calibri" pitchFamily="34" charset="0"/>
              <a:cs typeface="ヒラギノ角ゴ Pro W3"/>
            </a:endParaRPr>
          </a:p>
          <a:p>
            <a:pPr marL="285750" indent="-285750" eaLnBrk="0" hangingPunct="0">
              <a:buFont typeface="Arial" charset="0"/>
              <a:buChar char="•"/>
            </a:pPr>
            <a:r>
              <a:rPr lang="en-US" sz="2600">
                <a:latin typeface="Calibri" pitchFamily="34" charset="0"/>
                <a:cs typeface="ヒラギノ角ゴ Pro W3"/>
              </a:rPr>
              <a:t>One approach to closing the translation gap in the near term is to evaluate a broad scope of literature through a scoping study</a:t>
            </a:r>
          </a:p>
          <a:p>
            <a:pPr marL="285750" indent="-285750" eaLnBrk="0" hangingPunct="0">
              <a:buFont typeface="Arial" charset="0"/>
              <a:buChar char="•"/>
            </a:pPr>
            <a:endParaRPr lang="en-US" sz="2800">
              <a:latin typeface="Calibri" pitchFamily="34" charset="0"/>
              <a:cs typeface="ヒラギノ角ゴ Pro W3"/>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itle 1"/>
          <p:cNvSpPr>
            <a:spLocks noGrp="1"/>
          </p:cNvSpPr>
          <p:nvPr>
            <p:ph type="title" idx="4294967295"/>
          </p:nvPr>
        </p:nvSpPr>
        <p:spPr>
          <a:xfrm>
            <a:off x="0" y="0"/>
            <a:ext cx="8834438" cy="1411288"/>
          </a:xfrm>
        </p:spPr>
        <p:txBody>
          <a:bodyPr/>
          <a:lstStyle/>
          <a:p>
            <a:r>
              <a:rPr lang="en-US" sz="3200" smtClean="0"/>
              <a:t>Cancer Survivorship &amp; Exercise Scoping Study </a:t>
            </a:r>
          </a:p>
        </p:txBody>
      </p:sp>
      <p:pic>
        <p:nvPicPr>
          <p:cNvPr id="49154" name="Picture 3"/>
          <p:cNvPicPr>
            <a:picLocks noChangeAspect="1" noChangeArrowheads="1"/>
          </p:cNvPicPr>
          <p:nvPr/>
        </p:nvPicPr>
        <p:blipFill>
          <a:blip r:embed="rId2"/>
          <a:srcRect/>
          <a:stretch>
            <a:fillRect/>
          </a:stretch>
        </p:blipFill>
        <p:spPr bwMode="auto">
          <a:xfrm>
            <a:off x="1817688" y="2163763"/>
            <a:ext cx="4987925" cy="3933825"/>
          </a:xfrm>
          <a:prstGeom prst="rect">
            <a:avLst/>
          </a:prstGeom>
          <a:noFill/>
          <a:ln w="9525">
            <a:noFill/>
            <a:miter lim="800000"/>
            <a:headEnd/>
            <a:tailEnd/>
          </a:ln>
        </p:spPr>
      </p:pic>
      <p:sp>
        <p:nvSpPr>
          <p:cNvPr id="49155" name="TextBox 1"/>
          <p:cNvSpPr txBox="1">
            <a:spLocks noChangeArrowheads="1"/>
          </p:cNvSpPr>
          <p:nvPr/>
        </p:nvSpPr>
        <p:spPr bwMode="auto">
          <a:xfrm>
            <a:off x="247650" y="1466850"/>
            <a:ext cx="5167313" cy="461963"/>
          </a:xfrm>
          <a:prstGeom prst="rect">
            <a:avLst/>
          </a:prstGeom>
          <a:noFill/>
          <a:ln w="9525">
            <a:noFill/>
            <a:miter lim="800000"/>
            <a:headEnd/>
            <a:tailEnd/>
          </a:ln>
        </p:spPr>
        <p:txBody>
          <a:bodyPr wrap="none">
            <a:spAutoFit/>
          </a:bodyPr>
          <a:lstStyle/>
          <a:p>
            <a:pPr eaLnBrk="0" hangingPunct="0"/>
            <a:r>
              <a:rPr lang="en-US">
                <a:latin typeface="Calibri" pitchFamily="34" charset="0"/>
                <a:cs typeface="ヒラギノ角ゴ Pro W3"/>
              </a:rPr>
              <a:t>Overview of the proposed scoping study</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itle 1"/>
          <p:cNvSpPr>
            <a:spLocks noGrp="1"/>
          </p:cNvSpPr>
          <p:nvPr>
            <p:ph type="title" idx="4294967295"/>
          </p:nvPr>
        </p:nvSpPr>
        <p:spPr>
          <a:xfrm>
            <a:off x="0" y="0"/>
            <a:ext cx="8834438" cy="1411288"/>
          </a:xfrm>
        </p:spPr>
        <p:txBody>
          <a:bodyPr/>
          <a:lstStyle/>
          <a:p>
            <a:r>
              <a:rPr lang="en-US" sz="3200" smtClean="0"/>
              <a:t>Scoping Study Methods </a:t>
            </a:r>
          </a:p>
        </p:txBody>
      </p:sp>
      <p:sp>
        <p:nvSpPr>
          <p:cNvPr id="3" name="Rectangle 2"/>
          <p:cNvSpPr/>
          <p:nvPr/>
        </p:nvSpPr>
        <p:spPr>
          <a:xfrm>
            <a:off x="0" y="1341438"/>
            <a:ext cx="8691563" cy="5324475"/>
          </a:xfrm>
          <a:prstGeom prst="rect">
            <a:avLst/>
          </a:prstGeom>
        </p:spPr>
        <p:txBody>
          <a:bodyPr>
            <a:spAutoFit/>
          </a:bodyPr>
          <a:lstStyle/>
          <a:p>
            <a:pPr marL="285750" indent="-285750" eaLnBrk="0" hangingPunct="0">
              <a:buFont typeface="Arial" pitchFamily="34" charset="0"/>
              <a:buChar char="•"/>
              <a:defRPr/>
            </a:pPr>
            <a:r>
              <a:rPr lang="en-US" sz="2600" dirty="0">
                <a:latin typeface="Calibri" pitchFamily="34" charset="0"/>
                <a:ea typeface="ヒラギノ角ゴ Pro W3" charset="-128"/>
                <a:cs typeface="+mn-cs"/>
              </a:rPr>
              <a:t>Databases were searched using the key words, “cancer survivor” with “exercise”, “exercise implementation”, “evidence-based exercise”, “exercise translation”, “exercise health promotion”, and “exercise rehabilitation”</a:t>
            </a:r>
          </a:p>
          <a:p>
            <a:pPr marL="285750" indent="-285750" eaLnBrk="0" hangingPunct="0">
              <a:buFont typeface="Arial" pitchFamily="34" charset="0"/>
              <a:buChar char="•"/>
              <a:defRPr/>
            </a:pPr>
            <a:endParaRPr lang="en-US" sz="2600" dirty="0">
              <a:latin typeface="Calibri" pitchFamily="34" charset="0"/>
              <a:ea typeface="ヒラギノ角ゴ Pro W3" charset="-128"/>
              <a:cs typeface="+mn-cs"/>
            </a:endParaRPr>
          </a:p>
          <a:p>
            <a:pPr marL="285750" indent="-285750" eaLnBrk="0" hangingPunct="0">
              <a:buFont typeface="Arial" pitchFamily="34" charset="0"/>
              <a:buChar char="•"/>
              <a:defRPr/>
            </a:pPr>
            <a:r>
              <a:rPr lang="en-US" sz="2600" dirty="0">
                <a:latin typeface="Calibri" pitchFamily="34" charset="0"/>
                <a:ea typeface="ヒラギノ角ゴ Pro W3" charset="-128"/>
                <a:cs typeface="+mn-cs"/>
              </a:rPr>
              <a:t>Searches were performed in PubMed, CINAHL, Library of Congress, and Sport Discus for 2009-2011.  </a:t>
            </a:r>
          </a:p>
          <a:p>
            <a:pPr marL="285750" indent="-285750" eaLnBrk="0" hangingPunct="0">
              <a:buFont typeface="Arial" pitchFamily="34" charset="0"/>
              <a:buChar char="•"/>
              <a:defRPr/>
            </a:pPr>
            <a:endParaRPr lang="en-US" sz="2600" dirty="0">
              <a:latin typeface="Calibri" pitchFamily="34" charset="0"/>
              <a:ea typeface="ヒラギノ角ゴ Pro W3" charset="-128"/>
              <a:cs typeface="+mn-cs"/>
            </a:endParaRPr>
          </a:p>
          <a:p>
            <a:pPr marL="285750" indent="-285750" eaLnBrk="0" hangingPunct="0">
              <a:buFont typeface="Arial" pitchFamily="34" charset="0"/>
              <a:buChar char="•"/>
              <a:defRPr/>
            </a:pPr>
            <a:r>
              <a:rPr lang="en-US" sz="2600" dirty="0">
                <a:latin typeface="Calibri" pitchFamily="34" charset="0"/>
                <a:ea typeface="ヒラギノ角ゴ Pro W3" charset="-128"/>
                <a:cs typeface="+mn-cs"/>
              </a:rPr>
              <a:t>Database searches resulted in 349 citations that were then screened using abstracts and minimal criteria</a:t>
            </a:r>
          </a:p>
          <a:p>
            <a:pPr marL="285750" indent="-285750" eaLnBrk="0" hangingPunct="0">
              <a:buFont typeface="Arial" pitchFamily="34" charset="0"/>
              <a:buChar char="•"/>
              <a:defRPr/>
            </a:pPr>
            <a:endParaRPr lang="en-US" sz="2600" dirty="0">
              <a:latin typeface="Calibri" pitchFamily="34" charset="0"/>
              <a:ea typeface="ヒラギノ角ゴ Pro W3" charset="-128"/>
              <a:cs typeface="+mn-cs"/>
            </a:endParaRPr>
          </a:p>
          <a:p>
            <a:pPr eaLnBrk="0" hangingPunct="0">
              <a:defRPr/>
            </a:pPr>
            <a:endParaRPr lang="en-US" sz="2600" dirty="0">
              <a:latin typeface="Calibri" pitchFamily="34" charset="0"/>
              <a:ea typeface="ヒラギノ角ゴ Pro W3" charset="-128"/>
              <a:cs typeface="+mn-cs"/>
            </a:endParaRPr>
          </a:p>
          <a:p>
            <a:pPr eaLnBrk="0" hangingPunct="0">
              <a:defRPr/>
            </a:pPr>
            <a:endParaRPr lang="en-US" sz="2800" dirty="0">
              <a:latin typeface="Calibri" pitchFamily="34" charset="0"/>
              <a:ea typeface="ヒラギノ角ゴ Pro W3" charset="-128"/>
              <a:cs typeface="+mn-cs"/>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itle 1"/>
          <p:cNvSpPr>
            <a:spLocks noGrp="1"/>
          </p:cNvSpPr>
          <p:nvPr>
            <p:ph type="title" idx="4294967295"/>
          </p:nvPr>
        </p:nvSpPr>
        <p:spPr>
          <a:xfrm>
            <a:off x="0" y="0"/>
            <a:ext cx="8834438" cy="1411288"/>
          </a:xfrm>
        </p:spPr>
        <p:txBody>
          <a:bodyPr/>
          <a:lstStyle/>
          <a:p>
            <a:r>
              <a:rPr lang="en-US" sz="3200" smtClean="0"/>
              <a:t>Scoping Study Methods </a:t>
            </a:r>
          </a:p>
        </p:txBody>
      </p:sp>
      <p:sp>
        <p:nvSpPr>
          <p:cNvPr id="52226" name="Rectangle 2"/>
          <p:cNvSpPr>
            <a:spLocks noChangeArrowheads="1"/>
          </p:cNvSpPr>
          <p:nvPr/>
        </p:nvSpPr>
        <p:spPr bwMode="auto">
          <a:xfrm>
            <a:off x="0" y="1341438"/>
            <a:ext cx="8691563" cy="4892675"/>
          </a:xfrm>
          <a:prstGeom prst="rect">
            <a:avLst/>
          </a:prstGeom>
          <a:noFill/>
          <a:ln w="9525">
            <a:noFill/>
            <a:miter lim="800000"/>
            <a:headEnd/>
            <a:tailEnd/>
          </a:ln>
        </p:spPr>
        <p:txBody>
          <a:bodyPr>
            <a:spAutoFit/>
          </a:bodyPr>
          <a:lstStyle/>
          <a:p>
            <a:pPr marL="457200" indent="-457200" eaLnBrk="0" hangingPunct="0">
              <a:buFont typeface="Arial" charset="0"/>
              <a:buChar char="•"/>
            </a:pPr>
            <a:endParaRPr lang="en-US" sz="2600">
              <a:latin typeface="Calibri" pitchFamily="34" charset="0"/>
              <a:cs typeface="ヒラギノ角ゴ Pro W3"/>
            </a:endParaRPr>
          </a:p>
          <a:p>
            <a:pPr marL="457200" indent="-457200" eaLnBrk="0" hangingPunct="0">
              <a:buFont typeface="Arial" charset="0"/>
              <a:buChar char="•"/>
            </a:pPr>
            <a:r>
              <a:rPr lang="en-US" sz="2600">
                <a:latin typeface="Calibri" pitchFamily="34" charset="0"/>
                <a:cs typeface="ヒラギノ角ゴ Pro W3"/>
              </a:rPr>
              <a:t>Abstracts required a description of the population studied and at least 2 of the 3 following elements:</a:t>
            </a:r>
          </a:p>
          <a:p>
            <a:pPr marL="457200" indent="-457200" eaLnBrk="0" hangingPunct="0">
              <a:buFont typeface="Arial" charset="0"/>
              <a:buChar char="•"/>
            </a:pPr>
            <a:endParaRPr lang="en-US" sz="2600">
              <a:latin typeface="Calibri" pitchFamily="34" charset="0"/>
              <a:cs typeface="ヒラギノ角ゴ Pro W3"/>
            </a:endParaRPr>
          </a:p>
          <a:p>
            <a:pPr marL="914400" lvl="1" indent="-457200" eaLnBrk="0" hangingPunct="0">
              <a:buFont typeface="Arial" charset="0"/>
              <a:buChar char="•"/>
            </a:pPr>
            <a:r>
              <a:rPr lang="en-US" sz="2600">
                <a:latin typeface="Calibri" pitchFamily="34" charset="0"/>
                <a:cs typeface="ヒラギノ角ゴ Pro W3"/>
              </a:rPr>
              <a:t>Nature and/or setting of the intervention (e.g., individual/group-based, aerobic, therapeutic)</a:t>
            </a:r>
          </a:p>
          <a:p>
            <a:pPr marL="914400" lvl="1" indent="-457200" eaLnBrk="0" hangingPunct="0">
              <a:buFont typeface="Arial" charset="0"/>
              <a:buChar char="•"/>
            </a:pPr>
            <a:r>
              <a:rPr lang="en-US" sz="2600">
                <a:latin typeface="Calibri" pitchFamily="34" charset="0"/>
                <a:cs typeface="ヒラギノ角ゴ Pro W3"/>
              </a:rPr>
              <a:t>Duration of the intervention (e.g., days, weeks, months)</a:t>
            </a:r>
          </a:p>
          <a:p>
            <a:pPr marL="914400" lvl="1" indent="-457200" eaLnBrk="0" hangingPunct="0">
              <a:buFont typeface="Arial" charset="0"/>
              <a:buChar char="•"/>
            </a:pPr>
            <a:r>
              <a:rPr lang="en-US" sz="2600">
                <a:latin typeface="Calibri" pitchFamily="34" charset="0"/>
                <a:cs typeface="ヒラギノ角ゴ Pro W3"/>
              </a:rPr>
              <a:t>Intensity of exercise (e.g., mild, moderate, high) or frequency of exercise (e.g., daily, X days per week</a:t>
            </a:r>
          </a:p>
          <a:p>
            <a:pPr marL="914400" lvl="1" indent="-457200" eaLnBrk="0" hangingPunct="0">
              <a:buFont typeface="Arial" charset="0"/>
              <a:buChar char="•"/>
            </a:pPr>
            <a:endParaRPr lang="en-US" sz="2600">
              <a:latin typeface="Calibri" pitchFamily="34" charset="0"/>
              <a:cs typeface="ヒラギノ角ゴ Pro W3"/>
            </a:endParaRPr>
          </a:p>
          <a:p>
            <a:pPr marL="457200" indent="-457200" eaLnBrk="0" hangingPunct="0">
              <a:buFont typeface="Arial" charset="0"/>
              <a:buChar char="•"/>
            </a:pPr>
            <a:r>
              <a:rPr lang="en-US" sz="2600">
                <a:latin typeface="Calibri" pitchFamily="34" charset="0"/>
                <a:cs typeface="ヒラギノ角ゴ Pro W3"/>
              </a:rPr>
              <a:t>Investigators at UCD and Texas A&amp;M independently reviewed all abstracts and then compared results</a:t>
            </a:r>
            <a:endParaRPr lang="en-US" sz="2800">
              <a:latin typeface="Calibri" pitchFamily="34" charset="0"/>
              <a:cs typeface="ヒラギノ角ゴ Pro W3"/>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1"/>
          <p:cNvSpPr>
            <a:spLocks noGrp="1"/>
          </p:cNvSpPr>
          <p:nvPr>
            <p:ph type="title" idx="4294967295"/>
          </p:nvPr>
        </p:nvSpPr>
        <p:spPr>
          <a:xfrm>
            <a:off x="0" y="0"/>
            <a:ext cx="8834438" cy="1411288"/>
          </a:xfrm>
        </p:spPr>
        <p:txBody>
          <a:bodyPr/>
          <a:lstStyle/>
          <a:p>
            <a:r>
              <a:rPr lang="en-US" sz="3200" smtClean="0"/>
              <a:t>Scoping Study Methods </a:t>
            </a:r>
          </a:p>
        </p:txBody>
      </p:sp>
      <p:sp>
        <p:nvSpPr>
          <p:cNvPr id="54274" name="Rectangle 2"/>
          <p:cNvSpPr>
            <a:spLocks noChangeArrowheads="1"/>
          </p:cNvSpPr>
          <p:nvPr/>
        </p:nvSpPr>
        <p:spPr bwMode="auto">
          <a:xfrm>
            <a:off x="0" y="1341438"/>
            <a:ext cx="8691563" cy="1322387"/>
          </a:xfrm>
          <a:prstGeom prst="rect">
            <a:avLst/>
          </a:prstGeom>
          <a:noFill/>
          <a:ln w="9525">
            <a:noFill/>
            <a:miter lim="800000"/>
            <a:headEnd/>
            <a:tailEnd/>
          </a:ln>
        </p:spPr>
        <p:txBody>
          <a:bodyPr>
            <a:spAutoFit/>
          </a:bodyPr>
          <a:lstStyle/>
          <a:p>
            <a:pPr marL="457200" indent="-457200" eaLnBrk="0" hangingPunct="0">
              <a:buFont typeface="Arial" charset="0"/>
              <a:buChar char="•"/>
            </a:pPr>
            <a:endParaRPr lang="en-US" sz="2600">
              <a:latin typeface="Calibri" pitchFamily="34" charset="0"/>
              <a:cs typeface="ヒラギノ角ゴ Pro W3"/>
            </a:endParaRPr>
          </a:p>
          <a:p>
            <a:pPr marL="457200" indent="-457200" eaLnBrk="0" hangingPunct="0">
              <a:buFont typeface="Arial" charset="0"/>
              <a:buChar char="•"/>
            </a:pPr>
            <a:r>
              <a:rPr lang="en-US" sz="2600">
                <a:latin typeface="Calibri" pitchFamily="34" charset="0"/>
                <a:cs typeface="ヒラギノ角ゴ Pro W3"/>
              </a:rPr>
              <a:t>Abstract screening results (May 2012):</a:t>
            </a:r>
          </a:p>
          <a:p>
            <a:pPr marL="457200" indent="-457200" eaLnBrk="0" hangingPunct="0">
              <a:buFont typeface="Arial" charset="0"/>
              <a:buChar char="•"/>
            </a:pPr>
            <a:endParaRPr lang="en-US" sz="2800">
              <a:latin typeface="Calibri" pitchFamily="34" charset="0"/>
              <a:cs typeface="ヒラギノ角ゴ Pro W3"/>
            </a:endParaRPr>
          </a:p>
        </p:txBody>
      </p:sp>
      <p:graphicFrame>
        <p:nvGraphicFramePr>
          <p:cNvPr id="4" name="Table 3"/>
          <p:cNvGraphicFramePr>
            <a:graphicFrameLocks noGrp="1"/>
          </p:cNvGraphicFramePr>
          <p:nvPr/>
        </p:nvGraphicFramePr>
        <p:xfrm>
          <a:off x="527050" y="2787650"/>
          <a:ext cx="7639050" cy="2593975"/>
        </p:xfrm>
        <a:graphic>
          <a:graphicData uri="http://schemas.openxmlformats.org/drawingml/2006/table">
            <a:tbl>
              <a:tblPr firstRow="1" firstCol="1" bandRow="1">
                <a:tableStyleId>{5C22544A-7EE6-4342-B048-85BDC9FD1C3A}</a:tableStyleId>
              </a:tblPr>
              <a:tblGrid>
                <a:gridCol w="2050978"/>
                <a:gridCol w="845711"/>
                <a:gridCol w="1240971"/>
                <a:gridCol w="1750423"/>
                <a:gridCol w="1750423"/>
              </a:tblGrid>
              <a:tr h="649327">
                <a:tc>
                  <a:txBody>
                    <a:bodyPr/>
                    <a:lstStyle/>
                    <a:p>
                      <a:pPr marL="0" marR="0">
                        <a:lnSpc>
                          <a:spcPct val="115000"/>
                        </a:lnSpc>
                        <a:spcBef>
                          <a:spcPts val="0"/>
                        </a:spcBef>
                        <a:spcAft>
                          <a:spcPts val="0"/>
                        </a:spcAft>
                      </a:pPr>
                      <a:r>
                        <a:rPr lang="en-US" sz="1800" dirty="0">
                          <a:solidFill>
                            <a:schemeClr val="tx1"/>
                          </a:solidFill>
                          <a:effectLst/>
                        </a:rPr>
                        <a:t>Source </a:t>
                      </a:r>
                      <a:endParaRPr lang="en-US" sz="1800" dirty="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800">
                          <a:solidFill>
                            <a:schemeClr val="tx1"/>
                          </a:solidFill>
                          <a:effectLst/>
                        </a:rPr>
                        <a:t> </a:t>
                      </a:r>
                      <a:endParaRPr lang="en-US" sz="180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800">
                          <a:solidFill>
                            <a:schemeClr val="tx1"/>
                          </a:solidFill>
                          <a:effectLst/>
                        </a:rPr>
                        <a:t>PubMed</a:t>
                      </a:r>
                      <a:endParaRPr lang="en-US" sz="180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800" dirty="0" smtClean="0">
                          <a:solidFill>
                            <a:schemeClr val="tx1"/>
                          </a:solidFill>
                          <a:effectLst/>
                        </a:rPr>
                        <a:t>UCD</a:t>
                      </a:r>
                      <a:r>
                        <a:rPr lang="en-US" sz="1800" baseline="0" dirty="0" smtClean="0">
                          <a:solidFill>
                            <a:schemeClr val="tx1"/>
                          </a:solidFill>
                          <a:effectLst/>
                        </a:rPr>
                        <a:t> </a:t>
                      </a:r>
                      <a:r>
                        <a:rPr lang="en-US" sz="1800" dirty="0" smtClean="0">
                          <a:solidFill>
                            <a:schemeClr val="tx1"/>
                          </a:solidFill>
                          <a:effectLst/>
                        </a:rPr>
                        <a:t>Library</a:t>
                      </a:r>
                      <a:endParaRPr lang="en-US" sz="1800" dirty="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800" dirty="0" err="1">
                          <a:solidFill>
                            <a:schemeClr val="tx1"/>
                          </a:solidFill>
                          <a:effectLst/>
                        </a:rPr>
                        <a:t>SportDiscus</a:t>
                      </a:r>
                      <a:endParaRPr lang="en-US" sz="1800" dirty="0">
                        <a:solidFill>
                          <a:schemeClr val="tx1"/>
                        </a:solidFill>
                        <a:effectLst/>
                        <a:latin typeface="Calibri"/>
                        <a:ea typeface="Calibri"/>
                        <a:cs typeface="Times New Roman"/>
                      </a:endParaRPr>
                    </a:p>
                  </a:txBody>
                  <a:tcPr marL="68580" marR="68580" marT="0" marB="0"/>
                </a:tc>
              </a:tr>
              <a:tr h="388827">
                <a:tc>
                  <a:txBody>
                    <a:bodyPr/>
                    <a:lstStyle/>
                    <a:p>
                      <a:pPr marL="0" marR="0">
                        <a:lnSpc>
                          <a:spcPct val="115000"/>
                        </a:lnSpc>
                        <a:spcBef>
                          <a:spcPts val="0"/>
                        </a:spcBef>
                        <a:spcAft>
                          <a:spcPts val="0"/>
                        </a:spcAft>
                      </a:pPr>
                      <a:r>
                        <a:rPr lang="en-US" sz="1800" dirty="0">
                          <a:solidFill>
                            <a:schemeClr val="tx1"/>
                          </a:solidFill>
                          <a:effectLst/>
                        </a:rPr>
                        <a:t>Adjudication</a:t>
                      </a:r>
                      <a:endParaRPr lang="en-US" sz="1800" dirty="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800">
                          <a:solidFill>
                            <a:schemeClr val="tx1"/>
                          </a:solidFill>
                          <a:effectLst/>
                        </a:rPr>
                        <a:t> </a:t>
                      </a:r>
                      <a:endParaRPr lang="en-US" sz="1800">
                        <a:solidFill>
                          <a:schemeClr val="tx1"/>
                        </a:solidFill>
                        <a:effectLst/>
                        <a:latin typeface="Calibri"/>
                        <a:ea typeface="Calibri"/>
                        <a:cs typeface="Times New Roman"/>
                      </a:endParaRPr>
                    </a:p>
                  </a:txBody>
                  <a:tcPr marL="68580" marR="68580" marT="0" marB="0">
                    <a:solidFill>
                      <a:schemeClr val="accent2">
                        <a:lumMod val="20000"/>
                        <a:lumOff val="80000"/>
                      </a:schemeClr>
                    </a:solidFill>
                  </a:tcPr>
                </a:tc>
                <a:tc>
                  <a:txBody>
                    <a:bodyPr/>
                    <a:lstStyle/>
                    <a:p>
                      <a:pPr marL="0" marR="0">
                        <a:lnSpc>
                          <a:spcPct val="115000"/>
                        </a:lnSpc>
                        <a:spcBef>
                          <a:spcPts val="0"/>
                        </a:spcBef>
                        <a:spcAft>
                          <a:spcPts val="0"/>
                        </a:spcAft>
                      </a:pPr>
                      <a:r>
                        <a:rPr lang="en-US" sz="1800" dirty="0">
                          <a:solidFill>
                            <a:schemeClr val="tx1"/>
                          </a:solidFill>
                          <a:effectLst/>
                        </a:rPr>
                        <a:t> </a:t>
                      </a:r>
                      <a:endParaRPr lang="en-US" sz="1800" dirty="0">
                        <a:solidFill>
                          <a:schemeClr val="tx1"/>
                        </a:solidFill>
                        <a:effectLst/>
                        <a:latin typeface="Calibri"/>
                        <a:ea typeface="Calibri"/>
                        <a:cs typeface="Times New Roman"/>
                      </a:endParaRPr>
                    </a:p>
                  </a:txBody>
                  <a:tcPr marL="68580" marR="68580" marT="0" marB="0">
                    <a:solidFill>
                      <a:schemeClr val="accent2">
                        <a:lumMod val="20000"/>
                        <a:lumOff val="80000"/>
                      </a:schemeClr>
                    </a:solidFill>
                  </a:tcPr>
                </a:tc>
                <a:tc>
                  <a:txBody>
                    <a:bodyPr/>
                    <a:lstStyle/>
                    <a:p>
                      <a:pPr marL="0" marR="0">
                        <a:lnSpc>
                          <a:spcPct val="115000"/>
                        </a:lnSpc>
                        <a:spcBef>
                          <a:spcPts val="0"/>
                        </a:spcBef>
                        <a:spcAft>
                          <a:spcPts val="0"/>
                        </a:spcAft>
                      </a:pPr>
                      <a:r>
                        <a:rPr lang="en-US" sz="1800" dirty="0">
                          <a:solidFill>
                            <a:schemeClr val="tx1"/>
                          </a:solidFill>
                          <a:effectLst/>
                        </a:rPr>
                        <a:t> </a:t>
                      </a:r>
                      <a:endParaRPr lang="en-US" sz="1800" dirty="0">
                        <a:solidFill>
                          <a:schemeClr val="tx1"/>
                        </a:solidFill>
                        <a:effectLst/>
                        <a:latin typeface="Calibri"/>
                        <a:ea typeface="Calibri"/>
                        <a:cs typeface="Times New Roman"/>
                      </a:endParaRPr>
                    </a:p>
                  </a:txBody>
                  <a:tcPr marL="68580" marR="68580" marT="0" marB="0">
                    <a:solidFill>
                      <a:schemeClr val="accent2">
                        <a:lumMod val="20000"/>
                        <a:lumOff val="80000"/>
                      </a:schemeClr>
                    </a:solidFill>
                  </a:tcPr>
                </a:tc>
                <a:tc>
                  <a:txBody>
                    <a:bodyPr/>
                    <a:lstStyle/>
                    <a:p>
                      <a:pPr marL="0" marR="0">
                        <a:lnSpc>
                          <a:spcPct val="115000"/>
                        </a:lnSpc>
                        <a:spcBef>
                          <a:spcPts val="0"/>
                        </a:spcBef>
                        <a:spcAft>
                          <a:spcPts val="0"/>
                        </a:spcAft>
                      </a:pPr>
                      <a:r>
                        <a:rPr lang="en-US" sz="1800" dirty="0">
                          <a:solidFill>
                            <a:schemeClr val="tx1"/>
                          </a:solidFill>
                          <a:effectLst/>
                        </a:rPr>
                        <a:t> </a:t>
                      </a:r>
                      <a:endParaRPr lang="en-US" sz="1800" dirty="0">
                        <a:solidFill>
                          <a:schemeClr val="tx1"/>
                        </a:solidFill>
                        <a:effectLst/>
                        <a:latin typeface="Calibri"/>
                        <a:ea typeface="Calibri"/>
                        <a:cs typeface="Times New Roman"/>
                      </a:endParaRPr>
                    </a:p>
                  </a:txBody>
                  <a:tcPr marL="68580" marR="68580" marT="0" marB="0">
                    <a:solidFill>
                      <a:schemeClr val="accent2">
                        <a:lumMod val="20000"/>
                        <a:lumOff val="80000"/>
                      </a:schemeClr>
                    </a:solidFill>
                  </a:tcPr>
                </a:tc>
              </a:tr>
              <a:tr h="388827">
                <a:tc>
                  <a:txBody>
                    <a:bodyPr/>
                    <a:lstStyle/>
                    <a:p>
                      <a:pPr marL="0" marR="0">
                        <a:lnSpc>
                          <a:spcPct val="115000"/>
                        </a:lnSpc>
                        <a:spcBef>
                          <a:spcPts val="0"/>
                        </a:spcBef>
                        <a:spcAft>
                          <a:spcPts val="0"/>
                        </a:spcAft>
                      </a:pPr>
                      <a:r>
                        <a:rPr lang="en-US" sz="1800" dirty="0">
                          <a:solidFill>
                            <a:schemeClr val="tx1"/>
                          </a:solidFill>
                          <a:effectLst/>
                        </a:rPr>
                        <a:t>Total</a:t>
                      </a:r>
                      <a:endParaRPr lang="en-US" sz="1800" dirty="0">
                        <a:solidFill>
                          <a:schemeClr val="tx1"/>
                        </a:solidFill>
                        <a:effectLst/>
                        <a:latin typeface="Calibri"/>
                        <a:ea typeface="Calibri"/>
                        <a:cs typeface="Times New Roman"/>
                      </a:endParaRPr>
                    </a:p>
                  </a:txBody>
                  <a:tcPr marL="68580" marR="68580" marT="0" marB="0">
                    <a:solidFill>
                      <a:schemeClr val="accent3">
                        <a:lumMod val="95000"/>
                      </a:schemeClr>
                    </a:solidFill>
                  </a:tcPr>
                </a:tc>
                <a:tc>
                  <a:txBody>
                    <a:bodyPr/>
                    <a:lstStyle/>
                    <a:p>
                      <a:pPr marL="0" marR="0">
                        <a:lnSpc>
                          <a:spcPct val="115000"/>
                        </a:lnSpc>
                        <a:spcBef>
                          <a:spcPts val="0"/>
                        </a:spcBef>
                        <a:spcAft>
                          <a:spcPts val="0"/>
                        </a:spcAft>
                      </a:pPr>
                      <a:r>
                        <a:rPr lang="en-US" sz="1800" dirty="0" smtClean="0">
                          <a:solidFill>
                            <a:schemeClr val="tx1"/>
                          </a:solidFill>
                          <a:effectLst/>
                        </a:rPr>
                        <a:t>356</a:t>
                      </a:r>
                      <a:endParaRPr lang="en-US" sz="1800" dirty="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800" dirty="0">
                          <a:solidFill>
                            <a:schemeClr val="tx1"/>
                          </a:solidFill>
                          <a:effectLst/>
                        </a:rPr>
                        <a:t> </a:t>
                      </a:r>
                      <a:endParaRPr lang="en-US" sz="1800" dirty="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800">
                          <a:solidFill>
                            <a:schemeClr val="tx1"/>
                          </a:solidFill>
                          <a:effectLst/>
                        </a:rPr>
                        <a:t> </a:t>
                      </a:r>
                      <a:endParaRPr lang="en-US" sz="180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800" dirty="0">
                          <a:solidFill>
                            <a:schemeClr val="tx1"/>
                          </a:solidFill>
                          <a:effectLst/>
                        </a:rPr>
                        <a:t> </a:t>
                      </a:r>
                      <a:endParaRPr lang="en-US" sz="1800" dirty="0">
                        <a:solidFill>
                          <a:schemeClr val="tx1"/>
                        </a:solidFill>
                        <a:effectLst/>
                        <a:latin typeface="Calibri"/>
                        <a:ea typeface="Calibri"/>
                        <a:cs typeface="Times New Roman"/>
                      </a:endParaRPr>
                    </a:p>
                  </a:txBody>
                  <a:tcPr marL="68580" marR="68580" marT="0" marB="0"/>
                </a:tc>
              </a:tr>
              <a:tr h="388827">
                <a:tc>
                  <a:txBody>
                    <a:bodyPr/>
                    <a:lstStyle/>
                    <a:p>
                      <a:pPr marL="0" marR="0">
                        <a:lnSpc>
                          <a:spcPct val="115000"/>
                        </a:lnSpc>
                        <a:spcBef>
                          <a:spcPts val="0"/>
                        </a:spcBef>
                        <a:spcAft>
                          <a:spcPts val="0"/>
                        </a:spcAft>
                      </a:pPr>
                      <a:r>
                        <a:rPr lang="en-US" sz="1800" dirty="0">
                          <a:solidFill>
                            <a:schemeClr val="tx1"/>
                          </a:solidFill>
                          <a:effectLst/>
                        </a:rPr>
                        <a:t>Met</a:t>
                      </a:r>
                      <a:endParaRPr lang="en-US" sz="1800" dirty="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800" dirty="0" smtClean="0">
                          <a:solidFill>
                            <a:schemeClr val="tx1"/>
                          </a:solidFill>
                          <a:effectLst/>
                        </a:rPr>
                        <a:t>84</a:t>
                      </a:r>
                      <a:endParaRPr lang="en-US" sz="1800" dirty="0">
                        <a:solidFill>
                          <a:schemeClr val="tx1"/>
                        </a:solidFill>
                        <a:effectLst/>
                        <a:latin typeface="Calibri"/>
                        <a:ea typeface="Calibri"/>
                        <a:cs typeface="Times New Roman"/>
                      </a:endParaRPr>
                    </a:p>
                  </a:txBody>
                  <a:tcPr marL="68580" marR="68580" marT="0" marB="0">
                    <a:solidFill>
                      <a:schemeClr val="accent2">
                        <a:lumMod val="20000"/>
                        <a:lumOff val="80000"/>
                      </a:schemeClr>
                    </a:solidFill>
                  </a:tcPr>
                </a:tc>
                <a:tc>
                  <a:txBody>
                    <a:bodyPr/>
                    <a:lstStyle/>
                    <a:p>
                      <a:pPr marL="0" marR="0">
                        <a:lnSpc>
                          <a:spcPct val="115000"/>
                        </a:lnSpc>
                        <a:spcBef>
                          <a:spcPts val="0"/>
                        </a:spcBef>
                        <a:spcAft>
                          <a:spcPts val="0"/>
                        </a:spcAft>
                      </a:pPr>
                      <a:r>
                        <a:rPr lang="en-US" sz="1800" dirty="0" smtClean="0">
                          <a:solidFill>
                            <a:schemeClr val="tx1"/>
                          </a:solidFill>
                          <a:effectLst/>
                        </a:rPr>
                        <a:t>64</a:t>
                      </a:r>
                      <a:endParaRPr lang="en-US" sz="1800" dirty="0">
                        <a:solidFill>
                          <a:schemeClr val="tx1"/>
                        </a:solidFill>
                        <a:effectLst/>
                        <a:latin typeface="Calibri"/>
                        <a:ea typeface="Calibri"/>
                        <a:cs typeface="Times New Roman"/>
                      </a:endParaRPr>
                    </a:p>
                  </a:txBody>
                  <a:tcPr marL="68580" marR="68580" marT="0" marB="0">
                    <a:solidFill>
                      <a:schemeClr val="accent2">
                        <a:lumMod val="20000"/>
                        <a:lumOff val="80000"/>
                      </a:schemeClr>
                    </a:solidFill>
                  </a:tcPr>
                </a:tc>
                <a:tc>
                  <a:txBody>
                    <a:bodyPr/>
                    <a:lstStyle/>
                    <a:p>
                      <a:pPr marL="0" marR="0">
                        <a:lnSpc>
                          <a:spcPct val="115000"/>
                        </a:lnSpc>
                        <a:spcBef>
                          <a:spcPts val="0"/>
                        </a:spcBef>
                        <a:spcAft>
                          <a:spcPts val="0"/>
                        </a:spcAft>
                      </a:pPr>
                      <a:r>
                        <a:rPr lang="en-US" sz="1800" dirty="0">
                          <a:solidFill>
                            <a:schemeClr val="tx1"/>
                          </a:solidFill>
                          <a:effectLst/>
                        </a:rPr>
                        <a:t>5</a:t>
                      </a:r>
                      <a:endParaRPr lang="en-US" sz="1800" dirty="0">
                        <a:solidFill>
                          <a:schemeClr val="tx1"/>
                        </a:solidFill>
                        <a:effectLst/>
                        <a:latin typeface="Calibri"/>
                        <a:ea typeface="Calibri"/>
                        <a:cs typeface="Times New Roman"/>
                      </a:endParaRPr>
                    </a:p>
                  </a:txBody>
                  <a:tcPr marL="68580" marR="68580" marT="0" marB="0">
                    <a:solidFill>
                      <a:schemeClr val="accent2">
                        <a:lumMod val="20000"/>
                        <a:lumOff val="80000"/>
                      </a:schemeClr>
                    </a:solidFill>
                  </a:tcPr>
                </a:tc>
                <a:tc>
                  <a:txBody>
                    <a:bodyPr/>
                    <a:lstStyle/>
                    <a:p>
                      <a:pPr marL="0" marR="0">
                        <a:lnSpc>
                          <a:spcPct val="115000"/>
                        </a:lnSpc>
                        <a:spcBef>
                          <a:spcPts val="0"/>
                        </a:spcBef>
                        <a:spcAft>
                          <a:spcPts val="0"/>
                        </a:spcAft>
                      </a:pPr>
                      <a:r>
                        <a:rPr lang="en-US" sz="1800" dirty="0">
                          <a:solidFill>
                            <a:schemeClr val="tx1"/>
                          </a:solidFill>
                          <a:effectLst/>
                        </a:rPr>
                        <a:t>15</a:t>
                      </a:r>
                      <a:endParaRPr lang="en-US" sz="1800" dirty="0">
                        <a:solidFill>
                          <a:schemeClr val="tx1"/>
                        </a:solidFill>
                        <a:effectLst/>
                        <a:latin typeface="Calibri"/>
                        <a:ea typeface="Calibri"/>
                        <a:cs typeface="Times New Roman"/>
                      </a:endParaRPr>
                    </a:p>
                  </a:txBody>
                  <a:tcPr marL="68580" marR="68580" marT="0" marB="0">
                    <a:solidFill>
                      <a:schemeClr val="accent2">
                        <a:lumMod val="20000"/>
                        <a:lumOff val="80000"/>
                      </a:schemeClr>
                    </a:solidFill>
                  </a:tcPr>
                </a:tc>
              </a:tr>
              <a:tr h="388827">
                <a:tc>
                  <a:txBody>
                    <a:bodyPr/>
                    <a:lstStyle/>
                    <a:p>
                      <a:pPr marL="0" marR="0">
                        <a:lnSpc>
                          <a:spcPct val="115000"/>
                        </a:lnSpc>
                        <a:spcBef>
                          <a:spcPts val="0"/>
                        </a:spcBef>
                        <a:spcAft>
                          <a:spcPts val="0"/>
                        </a:spcAft>
                      </a:pPr>
                      <a:r>
                        <a:rPr lang="en-US" sz="1800" dirty="0">
                          <a:solidFill>
                            <a:schemeClr val="tx1"/>
                          </a:solidFill>
                          <a:effectLst/>
                        </a:rPr>
                        <a:t>Equivocal</a:t>
                      </a:r>
                      <a:endParaRPr lang="en-US" sz="1800" dirty="0">
                        <a:solidFill>
                          <a:schemeClr val="tx1"/>
                        </a:solidFill>
                        <a:effectLst/>
                        <a:latin typeface="Calibri"/>
                        <a:ea typeface="Calibri"/>
                        <a:cs typeface="Times New Roman"/>
                      </a:endParaRPr>
                    </a:p>
                  </a:txBody>
                  <a:tcPr marL="68580" marR="68580" marT="0" marB="0">
                    <a:solidFill>
                      <a:schemeClr val="accent3">
                        <a:lumMod val="95000"/>
                      </a:schemeClr>
                    </a:solidFill>
                  </a:tcPr>
                </a:tc>
                <a:tc>
                  <a:txBody>
                    <a:bodyPr/>
                    <a:lstStyle/>
                    <a:p>
                      <a:pPr marL="0" marR="0">
                        <a:lnSpc>
                          <a:spcPct val="115000"/>
                        </a:lnSpc>
                        <a:spcBef>
                          <a:spcPts val="0"/>
                        </a:spcBef>
                        <a:spcAft>
                          <a:spcPts val="0"/>
                        </a:spcAft>
                      </a:pPr>
                      <a:r>
                        <a:rPr lang="en-US" sz="1800" dirty="0" smtClean="0">
                          <a:solidFill>
                            <a:schemeClr val="tx1"/>
                          </a:solidFill>
                          <a:effectLst/>
                        </a:rPr>
                        <a:t>109</a:t>
                      </a:r>
                      <a:endParaRPr lang="en-US" sz="1800" dirty="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800" dirty="0" smtClean="0">
                          <a:solidFill>
                            <a:schemeClr val="tx1"/>
                          </a:solidFill>
                          <a:effectLst/>
                        </a:rPr>
                        <a:t>88</a:t>
                      </a:r>
                      <a:endParaRPr lang="en-US" sz="1800" dirty="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800">
                          <a:solidFill>
                            <a:schemeClr val="tx1"/>
                          </a:solidFill>
                          <a:effectLst/>
                        </a:rPr>
                        <a:t>10</a:t>
                      </a:r>
                      <a:endParaRPr lang="en-US" sz="180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800" dirty="0">
                          <a:solidFill>
                            <a:schemeClr val="tx1"/>
                          </a:solidFill>
                          <a:effectLst/>
                        </a:rPr>
                        <a:t>11</a:t>
                      </a:r>
                      <a:endParaRPr lang="en-US" sz="1800" dirty="0">
                        <a:solidFill>
                          <a:schemeClr val="tx1"/>
                        </a:solidFill>
                        <a:effectLst/>
                        <a:latin typeface="Calibri"/>
                        <a:ea typeface="Calibri"/>
                        <a:cs typeface="Times New Roman"/>
                      </a:endParaRPr>
                    </a:p>
                  </a:txBody>
                  <a:tcPr marL="68580" marR="68580" marT="0" marB="0"/>
                </a:tc>
              </a:tr>
              <a:tr h="388827">
                <a:tc>
                  <a:txBody>
                    <a:bodyPr/>
                    <a:lstStyle/>
                    <a:p>
                      <a:pPr marL="0" marR="0">
                        <a:lnSpc>
                          <a:spcPct val="115000"/>
                        </a:lnSpc>
                        <a:spcBef>
                          <a:spcPts val="0"/>
                        </a:spcBef>
                        <a:spcAft>
                          <a:spcPts val="0"/>
                        </a:spcAft>
                      </a:pPr>
                      <a:r>
                        <a:rPr lang="en-US" sz="1800">
                          <a:solidFill>
                            <a:schemeClr val="tx1"/>
                          </a:solidFill>
                          <a:effectLst/>
                        </a:rPr>
                        <a:t>Not Met</a:t>
                      </a:r>
                      <a:endParaRPr lang="en-US" sz="1800">
                        <a:solidFill>
                          <a:schemeClr val="tx1"/>
                        </a:solidFill>
                        <a:effectLst/>
                        <a:latin typeface="Calibri"/>
                        <a:ea typeface="Calibri"/>
                        <a:cs typeface="Times New Roman"/>
                      </a:endParaRPr>
                    </a:p>
                  </a:txBody>
                  <a:tcPr marL="68580" marR="68580" marT="0" marB="0"/>
                </a:tc>
                <a:tc>
                  <a:txBody>
                    <a:bodyPr/>
                    <a:lstStyle/>
                    <a:p>
                      <a:pPr marL="0" marR="0">
                        <a:lnSpc>
                          <a:spcPct val="115000"/>
                        </a:lnSpc>
                        <a:spcBef>
                          <a:spcPts val="0"/>
                        </a:spcBef>
                        <a:spcAft>
                          <a:spcPts val="0"/>
                        </a:spcAft>
                      </a:pPr>
                      <a:r>
                        <a:rPr lang="en-US" sz="1800" dirty="0" smtClean="0">
                          <a:solidFill>
                            <a:schemeClr val="tx1"/>
                          </a:solidFill>
                          <a:effectLst/>
                        </a:rPr>
                        <a:t>163</a:t>
                      </a:r>
                      <a:endParaRPr lang="en-US" sz="1800" dirty="0">
                        <a:solidFill>
                          <a:schemeClr val="tx1"/>
                        </a:solidFill>
                        <a:effectLst/>
                        <a:latin typeface="Calibri"/>
                        <a:ea typeface="Calibri"/>
                        <a:cs typeface="Times New Roman"/>
                      </a:endParaRPr>
                    </a:p>
                  </a:txBody>
                  <a:tcPr marL="68580" marR="68580" marT="0" marB="0">
                    <a:solidFill>
                      <a:schemeClr val="accent2">
                        <a:lumMod val="20000"/>
                        <a:lumOff val="80000"/>
                      </a:schemeClr>
                    </a:solidFill>
                  </a:tcPr>
                </a:tc>
                <a:tc>
                  <a:txBody>
                    <a:bodyPr/>
                    <a:lstStyle/>
                    <a:p>
                      <a:pPr marL="0" marR="0">
                        <a:lnSpc>
                          <a:spcPct val="115000"/>
                        </a:lnSpc>
                        <a:spcBef>
                          <a:spcPts val="0"/>
                        </a:spcBef>
                        <a:spcAft>
                          <a:spcPts val="0"/>
                        </a:spcAft>
                      </a:pPr>
                      <a:r>
                        <a:rPr lang="en-US" sz="1800">
                          <a:solidFill>
                            <a:schemeClr val="tx1"/>
                          </a:solidFill>
                          <a:effectLst/>
                        </a:rPr>
                        <a:t>78</a:t>
                      </a:r>
                      <a:endParaRPr lang="en-US" sz="1800">
                        <a:solidFill>
                          <a:schemeClr val="tx1"/>
                        </a:solidFill>
                        <a:effectLst/>
                        <a:latin typeface="Calibri"/>
                        <a:ea typeface="Calibri"/>
                        <a:cs typeface="Times New Roman"/>
                      </a:endParaRPr>
                    </a:p>
                  </a:txBody>
                  <a:tcPr marL="68580" marR="68580" marT="0" marB="0">
                    <a:solidFill>
                      <a:schemeClr val="accent2">
                        <a:lumMod val="20000"/>
                        <a:lumOff val="80000"/>
                      </a:schemeClr>
                    </a:solidFill>
                  </a:tcPr>
                </a:tc>
                <a:tc>
                  <a:txBody>
                    <a:bodyPr/>
                    <a:lstStyle/>
                    <a:p>
                      <a:pPr marL="0" marR="0">
                        <a:lnSpc>
                          <a:spcPct val="115000"/>
                        </a:lnSpc>
                        <a:spcBef>
                          <a:spcPts val="0"/>
                        </a:spcBef>
                        <a:spcAft>
                          <a:spcPts val="0"/>
                        </a:spcAft>
                      </a:pPr>
                      <a:r>
                        <a:rPr lang="en-US" sz="1800">
                          <a:solidFill>
                            <a:schemeClr val="tx1"/>
                          </a:solidFill>
                          <a:effectLst/>
                        </a:rPr>
                        <a:t>23</a:t>
                      </a:r>
                      <a:endParaRPr lang="en-US" sz="1800">
                        <a:solidFill>
                          <a:schemeClr val="tx1"/>
                        </a:solidFill>
                        <a:effectLst/>
                        <a:latin typeface="Calibri"/>
                        <a:ea typeface="Calibri"/>
                        <a:cs typeface="Times New Roman"/>
                      </a:endParaRPr>
                    </a:p>
                  </a:txBody>
                  <a:tcPr marL="68580" marR="68580" marT="0" marB="0">
                    <a:solidFill>
                      <a:schemeClr val="accent2">
                        <a:lumMod val="20000"/>
                        <a:lumOff val="80000"/>
                      </a:schemeClr>
                    </a:solidFill>
                  </a:tcPr>
                </a:tc>
                <a:tc>
                  <a:txBody>
                    <a:bodyPr/>
                    <a:lstStyle/>
                    <a:p>
                      <a:pPr marL="0" marR="0">
                        <a:lnSpc>
                          <a:spcPct val="115000"/>
                        </a:lnSpc>
                        <a:spcBef>
                          <a:spcPts val="0"/>
                        </a:spcBef>
                        <a:spcAft>
                          <a:spcPts val="0"/>
                        </a:spcAft>
                      </a:pPr>
                      <a:r>
                        <a:rPr lang="en-US" sz="1800" dirty="0">
                          <a:solidFill>
                            <a:schemeClr val="tx1"/>
                          </a:solidFill>
                          <a:effectLst/>
                        </a:rPr>
                        <a:t>61</a:t>
                      </a:r>
                      <a:endParaRPr lang="en-US" sz="1800" dirty="0">
                        <a:solidFill>
                          <a:schemeClr val="tx1"/>
                        </a:solidFill>
                        <a:effectLst/>
                        <a:latin typeface="Calibri"/>
                        <a:ea typeface="Calibri"/>
                        <a:cs typeface="Times New Roman"/>
                      </a:endParaRPr>
                    </a:p>
                  </a:txBody>
                  <a:tcPr marL="68580" marR="68580" marT="0" marB="0">
                    <a:solidFill>
                      <a:schemeClr val="accent2">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itle 1"/>
          <p:cNvSpPr>
            <a:spLocks noGrp="1"/>
          </p:cNvSpPr>
          <p:nvPr>
            <p:ph type="title" idx="4294967295"/>
          </p:nvPr>
        </p:nvSpPr>
        <p:spPr>
          <a:xfrm>
            <a:off x="0" y="0"/>
            <a:ext cx="8834438" cy="1411288"/>
          </a:xfrm>
        </p:spPr>
        <p:txBody>
          <a:bodyPr/>
          <a:lstStyle/>
          <a:p>
            <a:r>
              <a:rPr lang="en-US" sz="3200" smtClean="0"/>
              <a:t>Scoping Study Methods </a:t>
            </a:r>
          </a:p>
        </p:txBody>
      </p:sp>
      <p:sp>
        <p:nvSpPr>
          <p:cNvPr id="56322" name="Rectangle 2"/>
          <p:cNvSpPr>
            <a:spLocks noChangeArrowheads="1"/>
          </p:cNvSpPr>
          <p:nvPr/>
        </p:nvSpPr>
        <p:spPr bwMode="auto">
          <a:xfrm>
            <a:off x="0" y="1341438"/>
            <a:ext cx="8691563" cy="4492625"/>
          </a:xfrm>
          <a:prstGeom prst="rect">
            <a:avLst/>
          </a:prstGeom>
          <a:noFill/>
          <a:ln w="9525">
            <a:noFill/>
            <a:miter lim="800000"/>
            <a:headEnd/>
            <a:tailEnd/>
          </a:ln>
        </p:spPr>
        <p:txBody>
          <a:bodyPr>
            <a:spAutoFit/>
          </a:bodyPr>
          <a:lstStyle/>
          <a:p>
            <a:pPr marL="457200" indent="-457200" eaLnBrk="0" hangingPunct="0">
              <a:buFont typeface="Arial" charset="0"/>
              <a:buChar char="•"/>
            </a:pPr>
            <a:endParaRPr lang="en-US" sz="2600">
              <a:latin typeface="Calibri" pitchFamily="34" charset="0"/>
              <a:cs typeface="ヒラギノ角ゴ Pro W3"/>
            </a:endParaRPr>
          </a:p>
          <a:p>
            <a:pPr marL="457200" indent="-457200" eaLnBrk="0" hangingPunct="0">
              <a:buFont typeface="Arial" charset="0"/>
              <a:buChar char="•"/>
            </a:pPr>
            <a:r>
              <a:rPr lang="en-US" sz="2600">
                <a:latin typeface="Calibri" pitchFamily="34" charset="0"/>
                <a:cs typeface="ヒラギノ角ゴ Pro W3"/>
              </a:rPr>
              <a:t>In May 2012, the Survivorship Workgroup held a call to discuss the collection and next steps</a:t>
            </a:r>
          </a:p>
          <a:p>
            <a:pPr lvl="1" eaLnBrk="0" hangingPunct="0"/>
            <a:endParaRPr lang="en-US" sz="2600">
              <a:latin typeface="Calibri" pitchFamily="34" charset="0"/>
              <a:cs typeface="ヒラギノ角ゴ Pro W3"/>
            </a:endParaRPr>
          </a:p>
          <a:p>
            <a:pPr marL="457200" indent="-457200" eaLnBrk="0" hangingPunct="0">
              <a:buFont typeface="Arial" charset="0"/>
              <a:buChar char="•"/>
            </a:pPr>
            <a:r>
              <a:rPr lang="en-US" sz="2600">
                <a:latin typeface="Calibri" pitchFamily="34" charset="0"/>
                <a:cs typeface="ヒラギノ角ゴ Pro W3"/>
              </a:rPr>
              <a:t>Most agreed that the collection was too large to devote our resources toward</a:t>
            </a:r>
          </a:p>
          <a:p>
            <a:pPr marL="457200" indent="-457200" eaLnBrk="0" hangingPunct="0">
              <a:buFont typeface="Arial" charset="0"/>
              <a:buChar char="•"/>
            </a:pPr>
            <a:endParaRPr lang="en-US" sz="2600">
              <a:latin typeface="Calibri" pitchFamily="34" charset="0"/>
              <a:cs typeface="ヒラギノ角ゴ Pro W3"/>
            </a:endParaRPr>
          </a:p>
          <a:p>
            <a:pPr marL="457200" indent="-457200" eaLnBrk="0" hangingPunct="0">
              <a:buFont typeface="Arial" charset="0"/>
              <a:buChar char="•"/>
            </a:pPr>
            <a:r>
              <a:rPr lang="en-US" sz="2600">
                <a:latin typeface="Calibri" pitchFamily="34" charset="0"/>
                <a:cs typeface="ヒラギノ角ゴ Pro W3"/>
              </a:rPr>
              <a:t>It was suggested that we re-focus the inquiry  to facilitate the development of new knowledge and understanding of the role of ‘maintenance’ in cancer exercise program translation and dissemination</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itle 1"/>
          <p:cNvSpPr>
            <a:spLocks noGrp="1"/>
          </p:cNvSpPr>
          <p:nvPr>
            <p:ph type="title" idx="4294967295"/>
          </p:nvPr>
        </p:nvSpPr>
        <p:spPr>
          <a:xfrm>
            <a:off x="0" y="0"/>
            <a:ext cx="8834438" cy="1411288"/>
          </a:xfrm>
        </p:spPr>
        <p:txBody>
          <a:bodyPr/>
          <a:lstStyle/>
          <a:p>
            <a:r>
              <a:rPr lang="en-US" sz="3200" smtClean="0"/>
              <a:t>Scoping Study Methods </a:t>
            </a:r>
          </a:p>
        </p:txBody>
      </p:sp>
      <p:sp>
        <p:nvSpPr>
          <p:cNvPr id="58370" name="Rectangle 2"/>
          <p:cNvSpPr>
            <a:spLocks noChangeArrowheads="1"/>
          </p:cNvSpPr>
          <p:nvPr/>
        </p:nvSpPr>
        <p:spPr bwMode="auto">
          <a:xfrm>
            <a:off x="0" y="1341438"/>
            <a:ext cx="8691563" cy="4892675"/>
          </a:xfrm>
          <a:prstGeom prst="rect">
            <a:avLst/>
          </a:prstGeom>
          <a:noFill/>
          <a:ln w="9525">
            <a:noFill/>
            <a:miter lim="800000"/>
            <a:headEnd/>
            <a:tailEnd/>
          </a:ln>
        </p:spPr>
        <p:txBody>
          <a:bodyPr>
            <a:spAutoFit/>
          </a:bodyPr>
          <a:lstStyle/>
          <a:p>
            <a:pPr marL="457200" indent="-457200" eaLnBrk="0" hangingPunct="0">
              <a:buFont typeface="Arial" charset="0"/>
              <a:buChar char="•"/>
            </a:pPr>
            <a:endParaRPr lang="en-US" sz="2600">
              <a:latin typeface="Calibri" pitchFamily="34" charset="0"/>
              <a:cs typeface="ヒラギノ角ゴ Pro W3"/>
            </a:endParaRPr>
          </a:p>
          <a:p>
            <a:pPr marL="457200" indent="-457200" eaLnBrk="0" hangingPunct="0">
              <a:buFont typeface="Arial" charset="0"/>
              <a:buChar char="•"/>
            </a:pPr>
            <a:r>
              <a:rPr lang="en-US" sz="2600">
                <a:latin typeface="Calibri" pitchFamily="34" charset="0"/>
                <a:cs typeface="ヒラギノ角ゴ Pro W3"/>
              </a:rPr>
              <a:t>The criteria was expanded through May 2012, resulting in 20 additional records; in June/July 2012 “met” was narrowed to publications that met all prior criteria as well as:</a:t>
            </a:r>
          </a:p>
          <a:p>
            <a:pPr marL="914400" lvl="1" indent="-457200" eaLnBrk="0" hangingPunct="0">
              <a:buFont typeface="Arial" charset="0"/>
              <a:buChar char="•"/>
            </a:pPr>
            <a:r>
              <a:rPr lang="en-US" sz="2600">
                <a:latin typeface="Calibri" pitchFamily="34" charset="0"/>
                <a:cs typeface="ヒラギノ角ゴ Pro W3"/>
              </a:rPr>
              <a:t> described plans for follow-up assessments or,</a:t>
            </a:r>
          </a:p>
          <a:p>
            <a:pPr marL="914400" lvl="1" indent="-457200" eaLnBrk="0" hangingPunct="0">
              <a:buFont typeface="Arial" charset="0"/>
              <a:buChar char="•"/>
            </a:pPr>
            <a:r>
              <a:rPr lang="en-US" sz="2600">
                <a:latin typeface="Calibri" pitchFamily="34" charset="0"/>
                <a:cs typeface="ヒラギノ角ゴ Pro W3"/>
              </a:rPr>
              <a:t>reported the results of follow-up assessments at the individual or system level</a:t>
            </a:r>
          </a:p>
          <a:p>
            <a:pPr marL="914400" lvl="1" indent="-457200" eaLnBrk="0" hangingPunct="0">
              <a:buFont typeface="Arial" charset="0"/>
              <a:buChar char="•"/>
            </a:pPr>
            <a:endParaRPr lang="en-US" sz="2600">
              <a:latin typeface="Calibri" pitchFamily="34" charset="0"/>
              <a:cs typeface="ヒラギノ角ゴ Pro W3"/>
            </a:endParaRPr>
          </a:p>
          <a:p>
            <a:pPr marL="457200" indent="-457200" eaLnBrk="0" hangingPunct="0">
              <a:buFont typeface="Arial" charset="0"/>
              <a:buChar char="•"/>
            </a:pPr>
            <a:r>
              <a:rPr lang="en-US" sz="2600">
                <a:latin typeface="Calibri" pitchFamily="34" charset="0"/>
                <a:cs typeface="ヒラギノ角ゴ Pro W3"/>
              </a:rPr>
              <a:t>The final maintenance collection now has 30 citations, 23 of them meeting the “foundational (met)” criteria and 7 falling in a “context” subgroup.</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itle 1"/>
          <p:cNvSpPr>
            <a:spLocks noGrp="1"/>
          </p:cNvSpPr>
          <p:nvPr>
            <p:ph type="title" idx="4294967295"/>
          </p:nvPr>
        </p:nvSpPr>
        <p:spPr>
          <a:xfrm>
            <a:off x="0" y="0"/>
            <a:ext cx="8834438" cy="1411288"/>
          </a:xfrm>
        </p:spPr>
        <p:txBody>
          <a:bodyPr/>
          <a:lstStyle/>
          <a:p>
            <a:r>
              <a:rPr lang="en-US" sz="3200" smtClean="0"/>
              <a:t>Scoping Study Flow Chart </a:t>
            </a:r>
          </a:p>
        </p:txBody>
      </p:sp>
      <p:sp>
        <p:nvSpPr>
          <p:cNvPr id="60418" name="Rectangle 3"/>
          <p:cNvSpPr>
            <a:spLocks noChangeArrowheads="1"/>
          </p:cNvSpPr>
          <p:nvPr/>
        </p:nvSpPr>
        <p:spPr bwMode="auto">
          <a:xfrm>
            <a:off x="0" y="2062163"/>
            <a:ext cx="2047875" cy="519112"/>
          </a:xfrm>
          <a:prstGeom prst="rect">
            <a:avLst/>
          </a:prstGeom>
          <a:solidFill>
            <a:srgbClr val="FFFFFF"/>
          </a:solidFill>
          <a:ln w="9525">
            <a:solidFill>
              <a:srgbClr val="000000"/>
            </a:solidFill>
            <a:miter lim="800000"/>
            <a:headEnd/>
            <a:tailEnd/>
          </a:ln>
        </p:spPr>
        <p:txBody>
          <a:bodyPr tIns="91440" bIns="91440"/>
          <a:lstStyle/>
          <a:p>
            <a:pPr algn="ctr" eaLnBrk="0" hangingPunct="0">
              <a:lnSpc>
                <a:spcPct val="115000"/>
              </a:lnSpc>
            </a:pPr>
            <a:r>
              <a:rPr lang="en-US" sz="1100">
                <a:latin typeface="Calibri" pitchFamily="34" charset="0"/>
                <a:ea typeface="Calibri" pitchFamily="34" charset="0"/>
                <a:cs typeface="Times New Roman" pitchFamily="18" charset="0"/>
              </a:rPr>
              <a:t>Records identified through database searching (n= 376)</a:t>
            </a:r>
          </a:p>
        </p:txBody>
      </p:sp>
      <p:sp>
        <p:nvSpPr>
          <p:cNvPr id="60419" name="Rectangle 4"/>
          <p:cNvSpPr>
            <a:spLocks noChangeArrowheads="1"/>
          </p:cNvSpPr>
          <p:nvPr/>
        </p:nvSpPr>
        <p:spPr bwMode="auto">
          <a:xfrm>
            <a:off x="1546225" y="2838450"/>
            <a:ext cx="1714500" cy="1133475"/>
          </a:xfrm>
          <a:prstGeom prst="rect">
            <a:avLst/>
          </a:prstGeom>
          <a:solidFill>
            <a:srgbClr val="FFFFFF"/>
          </a:solidFill>
          <a:ln w="9525">
            <a:solidFill>
              <a:srgbClr val="000000"/>
            </a:solidFill>
            <a:miter lim="800000"/>
            <a:headEnd/>
            <a:tailEnd/>
          </a:ln>
        </p:spPr>
        <p:txBody>
          <a:bodyPr tIns="91440" bIns="91440"/>
          <a:lstStyle/>
          <a:p>
            <a:pPr algn="ctr" eaLnBrk="0" hangingPunct="0">
              <a:lnSpc>
                <a:spcPct val="115000"/>
              </a:lnSpc>
            </a:pPr>
            <a:r>
              <a:rPr lang="en-US" sz="1100">
                <a:latin typeface="Calibri" pitchFamily="34" charset="0"/>
                <a:ea typeface="Calibri" pitchFamily="34" charset="0"/>
                <a:cs typeface="Times New Roman" pitchFamily="18" charset="0"/>
              </a:rPr>
              <a:t>Abstracts assessed for eligibility (n=211)</a:t>
            </a:r>
          </a:p>
          <a:p>
            <a:pPr algn="ctr" eaLnBrk="0" hangingPunct="0">
              <a:lnSpc>
                <a:spcPct val="115000"/>
              </a:lnSpc>
            </a:pPr>
            <a:r>
              <a:rPr lang="en-US" sz="1100">
                <a:latin typeface="Calibri" pitchFamily="34" charset="0"/>
                <a:ea typeface="Calibri" pitchFamily="34" charset="0"/>
                <a:cs typeface="Times New Roman" pitchFamily="18" charset="0"/>
              </a:rPr>
              <a:t>99 met initial inclusion (RCTs)</a:t>
            </a:r>
          </a:p>
          <a:p>
            <a:pPr algn="ctr" eaLnBrk="0" hangingPunct="0">
              <a:lnSpc>
                <a:spcPct val="115000"/>
              </a:lnSpc>
            </a:pPr>
            <a:r>
              <a:rPr lang="en-US" sz="1100">
                <a:latin typeface="Calibri" pitchFamily="34" charset="0"/>
                <a:ea typeface="Calibri" pitchFamily="34" charset="0"/>
                <a:cs typeface="Times New Roman" pitchFamily="18" charset="0"/>
              </a:rPr>
              <a:t>112 contextual</a:t>
            </a:r>
          </a:p>
        </p:txBody>
      </p:sp>
      <p:sp>
        <p:nvSpPr>
          <p:cNvPr id="60420" name="Rectangle 5"/>
          <p:cNvSpPr>
            <a:spLocks noChangeArrowheads="1"/>
          </p:cNvSpPr>
          <p:nvPr/>
        </p:nvSpPr>
        <p:spPr bwMode="auto">
          <a:xfrm>
            <a:off x="1774825" y="4265613"/>
            <a:ext cx="1257300" cy="557212"/>
          </a:xfrm>
          <a:prstGeom prst="rect">
            <a:avLst/>
          </a:prstGeom>
          <a:solidFill>
            <a:srgbClr val="FFFFFF"/>
          </a:solidFill>
          <a:ln w="9525">
            <a:solidFill>
              <a:srgbClr val="000000"/>
            </a:solidFill>
            <a:miter lim="800000"/>
            <a:headEnd/>
            <a:tailEnd/>
          </a:ln>
        </p:spPr>
        <p:txBody>
          <a:bodyPr tIns="91440" bIns="91440"/>
          <a:lstStyle/>
          <a:p>
            <a:pPr algn="ctr" eaLnBrk="0" hangingPunct="0">
              <a:lnSpc>
                <a:spcPct val="115000"/>
              </a:lnSpc>
            </a:pPr>
            <a:r>
              <a:rPr lang="en-US" sz="1100">
                <a:latin typeface="Calibri" pitchFamily="34" charset="0"/>
                <a:ea typeface="Calibri" pitchFamily="34" charset="0"/>
                <a:cs typeface="Times New Roman" pitchFamily="18" charset="0"/>
              </a:rPr>
              <a:t>articles excluded (n= 165)</a:t>
            </a:r>
          </a:p>
        </p:txBody>
      </p:sp>
      <p:cxnSp>
        <p:nvCxnSpPr>
          <p:cNvPr id="60421" name="Straight Arrow Connector 6"/>
          <p:cNvCxnSpPr>
            <a:cxnSpLocks noChangeShapeType="1"/>
            <a:endCxn id="60420" idx="0"/>
          </p:cNvCxnSpPr>
          <p:nvPr/>
        </p:nvCxnSpPr>
        <p:spPr bwMode="auto">
          <a:xfrm>
            <a:off x="2403475" y="4013200"/>
            <a:ext cx="0" cy="252413"/>
          </a:xfrm>
          <a:prstGeom prst="straightConnector1">
            <a:avLst/>
          </a:prstGeom>
          <a:noFill/>
          <a:ln w="9525">
            <a:solidFill>
              <a:srgbClr val="000000"/>
            </a:solidFill>
            <a:round/>
            <a:headEnd/>
            <a:tailEnd type="triangle" w="med" len="med"/>
          </a:ln>
        </p:spPr>
      </p:cxnSp>
      <p:sp>
        <p:nvSpPr>
          <p:cNvPr id="60422" name="Rectangle 7"/>
          <p:cNvSpPr>
            <a:spLocks noChangeArrowheads="1"/>
          </p:cNvSpPr>
          <p:nvPr/>
        </p:nvSpPr>
        <p:spPr bwMode="auto">
          <a:xfrm>
            <a:off x="5768975" y="3603625"/>
            <a:ext cx="2965450" cy="981075"/>
          </a:xfrm>
          <a:prstGeom prst="rect">
            <a:avLst/>
          </a:prstGeom>
          <a:solidFill>
            <a:srgbClr val="FFFFFF"/>
          </a:solidFill>
          <a:ln w="9525">
            <a:solidFill>
              <a:srgbClr val="000000"/>
            </a:solidFill>
            <a:miter lim="800000"/>
            <a:headEnd/>
            <a:tailEnd/>
          </a:ln>
        </p:spPr>
        <p:txBody>
          <a:bodyPr tIns="91440" bIns="91440"/>
          <a:lstStyle/>
          <a:p>
            <a:pPr algn="ctr" eaLnBrk="0" hangingPunct="0">
              <a:lnSpc>
                <a:spcPct val="115000"/>
              </a:lnSpc>
            </a:pPr>
            <a:r>
              <a:rPr lang="en-US" sz="1100">
                <a:latin typeface="Calibri" pitchFamily="34" charset="0"/>
                <a:ea typeface="Calibri" pitchFamily="34" charset="0"/>
                <a:cs typeface="Times New Roman" pitchFamily="18" charset="0"/>
              </a:rPr>
              <a:t>Contextual Articles by Types of Cancer</a:t>
            </a:r>
          </a:p>
          <a:p>
            <a:pPr eaLnBrk="0" hangingPunct="0">
              <a:lnSpc>
                <a:spcPct val="115000"/>
              </a:lnSpc>
            </a:pPr>
            <a:r>
              <a:rPr lang="en-US" sz="1100">
                <a:latin typeface="Calibri" pitchFamily="34" charset="0"/>
                <a:ea typeface="Calibri" pitchFamily="34" charset="0"/>
                <a:cs typeface="Times New Roman" pitchFamily="18" charset="0"/>
              </a:rPr>
              <a:t>-Breast Cancer (n= 4)</a:t>
            </a:r>
          </a:p>
          <a:p>
            <a:pPr eaLnBrk="0" hangingPunct="0">
              <a:lnSpc>
                <a:spcPct val="115000"/>
              </a:lnSpc>
            </a:pPr>
            <a:r>
              <a:rPr lang="en-US" sz="1100">
                <a:latin typeface="Calibri" pitchFamily="34" charset="0"/>
                <a:ea typeface="Calibri" pitchFamily="34" charset="0"/>
                <a:cs typeface="Times New Roman" pitchFamily="18" charset="0"/>
              </a:rPr>
              <a:t>-Combination of cancers (n= 2)</a:t>
            </a:r>
          </a:p>
          <a:p>
            <a:pPr eaLnBrk="0" hangingPunct="0">
              <a:lnSpc>
                <a:spcPct val="115000"/>
              </a:lnSpc>
            </a:pPr>
            <a:r>
              <a:rPr lang="en-US" sz="1100">
                <a:latin typeface="Calibri" pitchFamily="34" charset="0"/>
                <a:ea typeface="Calibri" pitchFamily="34" charset="0"/>
                <a:cs typeface="Times New Roman" pitchFamily="18" charset="0"/>
              </a:rPr>
              <a:t>-Colorectal (n=1)</a:t>
            </a:r>
          </a:p>
          <a:p>
            <a:pPr eaLnBrk="0" hangingPunct="0">
              <a:lnSpc>
                <a:spcPct val="115000"/>
              </a:lnSpc>
            </a:pPr>
            <a:r>
              <a:rPr lang="en-US" sz="1100">
                <a:latin typeface="Calibri" pitchFamily="34" charset="0"/>
                <a:ea typeface="Calibri" pitchFamily="34" charset="0"/>
                <a:cs typeface="Times New Roman" pitchFamily="18" charset="0"/>
              </a:rPr>
              <a:t> </a:t>
            </a:r>
          </a:p>
          <a:p>
            <a:pPr algn="ctr" eaLnBrk="0" hangingPunct="0">
              <a:lnSpc>
                <a:spcPct val="115000"/>
              </a:lnSpc>
            </a:pPr>
            <a:r>
              <a:rPr lang="en-US" sz="1100">
                <a:latin typeface="Calibri" pitchFamily="34" charset="0"/>
                <a:ea typeface="Calibri" pitchFamily="34" charset="0"/>
                <a:cs typeface="Times New Roman" pitchFamily="18" charset="0"/>
              </a:rPr>
              <a:t> </a:t>
            </a:r>
          </a:p>
        </p:txBody>
      </p:sp>
      <p:sp>
        <p:nvSpPr>
          <p:cNvPr id="60423" name="Rectangle 8"/>
          <p:cNvSpPr>
            <a:spLocks noChangeArrowheads="1"/>
          </p:cNvSpPr>
          <p:nvPr/>
        </p:nvSpPr>
        <p:spPr bwMode="auto">
          <a:xfrm>
            <a:off x="5791200" y="1633538"/>
            <a:ext cx="2943225" cy="1719262"/>
          </a:xfrm>
          <a:prstGeom prst="rect">
            <a:avLst/>
          </a:prstGeom>
          <a:solidFill>
            <a:srgbClr val="FFFFFF"/>
          </a:solidFill>
          <a:ln w="9525">
            <a:solidFill>
              <a:srgbClr val="000000"/>
            </a:solidFill>
            <a:miter lim="800000"/>
            <a:headEnd/>
            <a:tailEnd/>
          </a:ln>
        </p:spPr>
        <p:txBody>
          <a:bodyPr tIns="91440" bIns="91440"/>
          <a:lstStyle/>
          <a:p>
            <a:pPr algn="ctr" eaLnBrk="0" hangingPunct="0">
              <a:lnSpc>
                <a:spcPct val="115000"/>
              </a:lnSpc>
            </a:pPr>
            <a:r>
              <a:rPr lang="en-US" sz="1100">
                <a:latin typeface="Calibri" pitchFamily="34" charset="0"/>
                <a:ea typeface="Calibri" pitchFamily="34" charset="0"/>
                <a:cs typeface="Times New Roman" pitchFamily="18" charset="0"/>
              </a:rPr>
              <a:t>RCTs by types of cancer:</a:t>
            </a:r>
          </a:p>
          <a:p>
            <a:pPr eaLnBrk="0" hangingPunct="0">
              <a:lnSpc>
                <a:spcPct val="115000"/>
              </a:lnSpc>
            </a:pPr>
            <a:r>
              <a:rPr lang="en-US" sz="1100">
                <a:latin typeface="Calibri" pitchFamily="34" charset="0"/>
                <a:ea typeface="Calibri" pitchFamily="34" charset="0"/>
                <a:cs typeface="Times New Roman" pitchFamily="18" charset="0"/>
              </a:rPr>
              <a:t>-Breast Cancer (n= 8)</a:t>
            </a:r>
          </a:p>
          <a:p>
            <a:pPr eaLnBrk="0" hangingPunct="0">
              <a:lnSpc>
                <a:spcPct val="115000"/>
              </a:lnSpc>
            </a:pPr>
            <a:r>
              <a:rPr lang="en-US" sz="1100">
                <a:latin typeface="Calibri" pitchFamily="34" charset="0"/>
                <a:ea typeface="Calibri" pitchFamily="34" charset="0"/>
                <a:cs typeface="Times New Roman" pitchFamily="18" charset="0"/>
              </a:rPr>
              <a:t>-Combination of cancers (n= 7)</a:t>
            </a:r>
          </a:p>
          <a:p>
            <a:pPr eaLnBrk="0" hangingPunct="0">
              <a:lnSpc>
                <a:spcPct val="115000"/>
              </a:lnSpc>
            </a:pPr>
            <a:r>
              <a:rPr lang="en-US" sz="1100">
                <a:latin typeface="Calibri" pitchFamily="34" charset="0"/>
                <a:ea typeface="Calibri" pitchFamily="34" charset="0"/>
                <a:cs typeface="Times New Roman" pitchFamily="18" charset="0"/>
              </a:rPr>
              <a:t>-Prostate cancer (n=3)</a:t>
            </a:r>
          </a:p>
          <a:p>
            <a:pPr eaLnBrk="0" hangingPunct="0">
              <a:lnSpc>
                <a:spcPct val="115000"/>
              </a:lnSpc>
            </a:pPr>
            <a:r>
              <a:rPr lang="en-US" sz="1100">
                <a:latin typeface="Calibri" pitchFamily="34" charset="0"/>
                <a:ea typeface="Calibri" pitchFamily="34" charset="0"/>
                <a:cs typeface="Times New Roman" pitchFamily="18" charset="0"/>
              </a:rPr>
              <a:t>-Lymphoma (n=1)</a:t>
            </a:r>
          </a:p>
          <a:p>
            <a:pPr eaLnBrk="0" hangingPunct="0">
              <a:lnSpc>
                <a:spcPct val="115000"/>
              </a:lnSpc>
            </a:pPr>
            <a:r>
              <a:rPr lang="en-US" sz="1100">
                <a:latin typeface="Calibri" pitchFamily="34" charset="0"/>
                <a:ea typeface="Calibri" pitchFamily="34" charset="0"/>
                <a:cs typeface="Times New Roman" pitchFamily="18" charset="0"/>
              </a:rPr>
              <a:t>-Lung (n=1)</a:t>
            </a:r>
          </a:p>
          <a:p>
            <a:pPr eaLnBrk="0" hangingPunct="0">
              <a:lnSpc>
                <a:spcPct val="115000"/>
              </a:lnSpc>
            </a:pPr>
            <a:r>
              <a:rPr lang="en-US" sz="1100">
                <a:latin typeface="Calibri" pitchFamily="34" charset="0"/>
                <a:ea typeface="Calibri" pitchFamily="34" charset="0"/>
                <a:cs typeface="Times New Roman" pitchFamily="18" charset="0"/>
              </a:rPr>
              <a:t>-Uterine (n=1)</a:t>
            </a:r>
          </a:p>
          <a:p>
            <a:pPr eaLnBrk="0" hangingPunct="0">
              <a:lnSpc>
                <a:spcPct val="115000"/>
              </a:lnSpc>
            </a:pPr>
            <a:r>
              <a:rPr lang="en-US" sz="1100">
                <a:latin typeface="Calibri" pitchFamily="34" charset="0"/>
                <a:ea typeface="Calibri" pitchFamily="34" charset="0"/>
                <a:cs typeface="Times New Roman" pitchFamily="18" charset="0"/>
              </a:rPr>
              <a:t>-Adult survivors of childhood cancer (n=1)</a:t>
            </a:r>
          </a:p>
          <a:p>
            <a:pPr algn="ctr" eaLnBrk="0" hangingPunct="0">
              <a:lnSpc>
                <a:spcPct val="115000"/>
              </a:lnSpc>
            </a:pPr>
            <a:r>
              <a:rPr lang="en-US" sz="1100">
                <a:latin typeface="Calibri" pitchFamily="34" charset="0"/>
                <a:ea typeface="Calibri" pitchFamily="34" charset="0"/>
                <a:cs typeface="Times New Roman" pitchFamily="18" charset="0"/>
              </a:rPr>
              <a:t> </a:t>
            </a:r>
          </a:p>
          <a:p>
            <a:pPr algn="ctr" eaLnBrk="0" hangingPunct="0">
              <a:lnSpc>
                <a:spcPct val="115000"/>
              </a:lnSpc>
            </a:pPr>
            <a:r>
              <a:rPr lang="en-US" sz="1100">
                <a:latin typeface="Calibri" pitchFamily="34" charset="0"/>
                <a:ea typeface="Calibri" pitchFamily="34" charset="0"/>
                <a:cs typeface="Times New Roman" pitchFamily="18" charset="0"/>
              </a:rPr>
              <a:t> </a:t>
            </a:r>
          </a:p>
        </p:txBody>
      </p:sp>
      <p:sp>
        <p:nvSpPr>
          <p:cNvPr id="60424" name="Rectangle 9"/>
          <p:cNvSpPr>
            <a:spLocks noChangeArrowheads="1"/>
          </p:cNvSpPr>
          <p:nvPr/>
        </p:nvSpPr>
        <p:spPr bwMode="auto">
          <a:xfrm>
            <a:off x="3608388" y="2797175"/>
            <a:ext cx="1714500" cy="1109663"/>
          </a:xfrm>
          <a:prstGeom prst="rect">
            <a:avLst/>
          </a:prstGeom>
          <a:solidFill>
            <a:srgbClr val="FFFFFF"/>
          </a:solidFill>
          <a:ln w="9525">
            <a:solidFill>
              <a:srgbClr val="000000"/>
            </a:solidFill>
            <a:miter lim="800000"/>
            <a:headEnd/>
            <a:tailEnd/>
          </a:ln>
        </p:spPr>
        <p:txBody>
          <a:bodyPr tIns="91440" bIns="91440"/>
          <a:lstStyle/>
          <a:p>
            <a:pPr algn="ctr" eaLnBrk="0" hangingPunct="0">
              <a:lnSpc>
                <a:spcPct val="115000"/>
              </a:lnSpc>
            </a:pPr>
            <a:r>
              <a:rPr lang="en-US" sz="1100">
                <a:latin typeface="Calibri" pitchFamily="34" charset="0"/>
                <a:ea typeface="Calibri" pitchFamily="34" charset="0"/>
                <a:cs typeface="Times New Roman" pitchFamily="18" charset="0"/>
              </a:rPr>
              <a:t>Articles meeting maintenance criteria</a:t>
            </a:r>
          </a:p>
          <a:p>
            <a:pPr algn="ctr" eaLnBrk="0" hangingPunct="0">
              <a:lnSpc>
                <a:spcPct val="115000"/>
              </a:lnSpc>
            </a:pPr>
            <a:r>
              <a:rPr lang="en-US" sz="1100">
                <a:latin typeface="Calibri" pitchFamily="34" charset="0"/>
                <a:ea typeface="Calibri" pitchFamily="34" charset="0"/>
                <a:cs typeface="Times New Roman" pitchFamily="18" charset="0"/>
              </a:rPr>
              <a:t>(n= 29)</a:t>
            </a:r>
          </a:p>
          <a:p>
            <a:pPr algn="ctr" eaLnBrk="0" hangingPunct="0">
              <a:lnSpc>
                <a:spcPct val="115000"/>
              </a:lnSpc>
            </a:pPr>
            <a:r>
              <a:rPr lang="en-US" sz="1100">
                <a:latin typeface="Calibri" pitchFamily="34" charset="0"/>
                <a:ea typeface="Calibri" pitchFamily="34" charset="0"/>
                <a:cs typeface="Times New Roman" pitchFamily="18" charset="0"/>
              </a:rPr>
              <a:t>22 RCTs</a:t>
            </a:r>
          </a:p>
          <a:p>
            <a:pPr algn="ctr" eaLnBrk="0" hangingPunct="0">
              <a:lnSpc>
                <a:spcPct val="115000"/>
              </a:lnSpc>
            </a:pPr>
            <a:r>
              <a:rPr lang="en-US" sz="1100">
                <a:latin typeface="Calibri" pitchFamily="34" charset="0"/>
                <a:ea typeface="Calibri" pitchFamily="34" charset="0"/>
                <a:cs typeface="Times New Roman" pitchFamily="18" charset="0"/>
              </a:rPr>
              <a:t>7 contextual</a:t>
            </a:r>
          </a:p>
        </p:txBody>
      </p:sp>
      <p:sp>
        <p:nvSpPr>
          <p:cNvPr id="60425" name="Rectangle 10"/>
          <p:cNvSpPr>
            <a:spLocks noChangeArrowheads="1"/>
          </p:cNvSpPr>
          <p:nvPr/>
        </p:nvSpPr>
        <p:spPr bwMode="auto">
          <a:xfrm>
            <a:off x="3836988" y="4265613"/>
            <a:ext cx="1257300" cy="557212"/>
          </a:xfrm>
          <a:prstGeom prst="rect">
            <a:avLst/>
          </a:prstGeom>
          <a:solidFill>
            <a:srgbClr val="FFFFFF"/>
          </a:solidFill>
          <a:ln w="9525">
            <a:solidFill>
              <a:srgbClr val="000000"/>
            </a:solidFill>
            <a:miter lim="800000"/>
            <a:headEnd/>
            <a:tailEnd/>
          </a:ln>
        </p:spPr>
        <p:txBody>
          <a:bodyPr tIns="91440" bIns="91440"/>
          <a:lstStyle/>
          <a:p>
            <a:pPr algn="ctr" eaLnBrk="0" hangingPunct="0">
              <a:lnSpc>
                <a:spcPct val="115000"/>
              </a:lnSpc>
            </a:pPr>
            <a:r>
              <a:rPr lang="en-US" sz="1100">
                <a:latin typeface="Calibri" pitchFamily="34" charset="0"/>
                <a:ea typeface="Calibri" pitchFamily="34" charset="0"/>
                <a:cs typeface="Times New Roman" pitchFamily="18" charset="0"/>
              </a:rPr>
              <a:t>articles excluded (n= 182)</a:t>
            </a:r>
          </a:p>
        </p:txBody>
      </p:sp>
      <p:cxnSp>
        <p:nvCxnSpPr>
          <p:cNvPr id="60426" name="Straight Arrow Connector 11"/>
          <p:cNvCxnSpPr>
            <a:cxnSpLocks noChangeShapeType="1"/>
          </p:cNvCxnSpPr>
          <p:nvPr/>
        </p:nvCxnSpPr>
        <p:spPr bwMode="auto">
          <a:xfrm>
            <a:off x="4465638" y="3954463"/>
            <a:ext cx="0" cy="277812"/>
          </a:xfrm>
          <a:prstGeom prst="straightConnector1">
            <a:avLst/>
          </a:prstGeom>
          <a:noFill/>
          <a:ln w="9525">
            <a:solidFill>
              <a:srgbClr val="000000"/>
            </a:solidFill>
            <a:round/>
            <a:headEnd/>
            <a:tailEnd type="triangle" w="med" len="med"/>
          </a:ln>
        </p:spPr>
      </p:cxnSp>
      <p:cxnSp>
        <p:nvCxnSpPr>
          <p:cNvPr id="60427" name="Straight Arrow Connector 12"/>
          <p:cNvCxnSpPr>
            <a:cxnSpLocks noChangeShapeType="1"/>
          </p:cNvCxnSpPr>
          <p:nvPr/>
        </p:nvCxnSpPr>
        <p:spPr bwMode="auto">
          <a:xfrm>
            <a:off x="3260725" y="3352800"/>
            <a:ext cx="306388" cy="0"/>
          </a:xfrm>
          <a:prstGeom prst="straightConnector1">
            <a:avLst/>
          </a:prstGeom>
          <a:noFill/>
          <a:ln w="9525">
            <a:solidFill>
              <a:srgbClr val="000000"/>
            </a:solidFill>
            <a:round/>
            <a:headEnd/>
            <a:tailEnd type="triangle" w="med" len="med"/>
          </a:ln>
        </p:spPr>
      </p:cxnSp>
      <p:sp>
        <p:nvSpPr>
          <p:cNvPr id="60428" name="Rectangle 13"/>
          <p:cNvSpPr>
            <a:spLocks noChangeArrowheads="1"/>
          </p:cNvSpPr>
          <p:nvPr/>
        </p:nvSpPr>
        <p:spPr bwMode="auto">
          <a:xfrm>
            <a:off x="5791200" y="4640263"/>
            <a:ext cx="2965450" cy="1476375"/>
          </a:xfrm>
          <a:prstGeom prst="rect">
            <a:avLst/>
          </a:prstGeom>
          <a:solidFill>
            <a:srgbClr val="FFFFFF"/>
          </a:solidFill>
          <a:ln w="9525">
            <a:solidFill>
              <a:srgbClr val="000000"/>
            </a:solidFill>
            <a:miter lim="800000"/>
            <a:headEnd/>
            <a:tailEnd/>
          </a:ln>
        </p:spPr>
        <p:txBody>
          <a:bodyPr tIns="91440" bIns="91440"/>
          <a:lstStyle/>
          <a:p>
            <a:pPr algn="ctr" eaLnBrk="0" hangingPunct="0">
              <a:lnSpc>
                <a:spcPct val="115000"/>
              </a:lnSpc>
            </a:pPr>
            <a:r>
              <a:rPr lang="en-US" sz="1100">
                <a:latin typeface="Calibri" pitchFamily="34" charset="0"/>
                <a:ea typeface="Calibri" pitchFamily="34" charset="0"/>
                <a:cs typeface="Times New Roman" pitchFamily="18" charset="0"/>
              </a:rPr>
              <a:t>Types of Contextual Articles</a:t>
            </a:r>
          </a:p>
          <a:p>
            <a:pPr eaLnBrk="0" hangingPunct="0">
              <a:lnSpc>
                <a:spcPct val="115000"/>
              </a:lnSpc>
            </a:pPr>
            <a:r>
              <a:rPr lang="en-US" sz="1100">
                <a:latin typeface="Calibri" pitchFamily="34" charset="0"/>
                <a:ea typeface="Calibri" pitchFamily="34" charset="0"/>
                <a:cs typeface="Times New Roman" pitchFamily="18" charset="0"/>
              </a:rPr>
              <a:t>-Qualitative, phenomenological  (n= 2)</a:t>
            </a:r>
          </a:p>
          <a:p>
            <a:pPr eaLnBrk="0" hangingPunct="0">
              <a:lnSpc>
                <a:spcPct val="115000"/>
              </a:lnSpc>
            </a:pPr>
            <a:r>
              <a:rPr lang="en-US" sz="1100">
                <a:latin typeface="Calibri" pitchFamily="34" charset="0"/>
                <a:ea typeface="Calibri" pitchFamily="34" charset="0"/>
                <a:cs typeface="Times New Roman" pitchFamily="18" charset="0"/>
              </a:rPr>
              <a:t>-Program evaluation (n= 1)</a:t>
            </a:r>
          </a:p>
          <a:p>
            <a:pPr eaLnBrk="0" hangingPunct="0">
              <a:lnSpc>
                <a:spcPct val="115000"/>
              </a:lnSpc>
            </a:pPr>
            <a:r>
              <a:rPr lang="en-US" sz="1100">
                <a:latin typeface="Calibri" pitchFamily="34" charset="0"/>
                <a:ea typeface="Calibri" pitchFamily="34" charset="0"/>
                <a:cs typeface="Times New Roman" pitchFamily="18" charset="0"/>
              </a:rPr>
              <a:t>-Longitudinal observational (n=1)</a:t>
            </a:r>
          </a:p>
          <a:p>
            <a:pPr eaLnBrk="0" hangingPunct="0">
              <a:lnSpc>
                <a:spcPct val="115000"/>
              </a:lnSpc>
            </a:pPr>
            <a:r>
              <a:rPr lang="en-US" sz="1100">
                <a:latin typeface="Calibri" pitchFamily="34" charset="0"/>
                <a:ea typeface="Calibri" pitchFamily="34" charset="0"/>
                <a:cs typeface="Times New Roman" pitchFamily="18" charset="0"/>
              </a:rPr>
              <a:t>-Prospective survey (n=1)</a:t>
            </a:r>
          </a:p>
          <a:p>
            <a:pPr eaLnBrk="0" hangingPunct="0">
              <a:lnSpc>
                <a:spcPct val="115000"/>
              </a:lnSpc>
            </a:pPr>
            <a:r>
              <a:rPr lang="en-US" sz="1100">
                <a:latin typeface="Calibri" pitchFamily="34" charset="0"/>
                <a:ea typeface="Calibri" pitchFamily="34" charset="0"/>
                <a:cs typeface="Times New Roman" pitchFamily="18" charset="0"/>
              </a:rPr>
              <a:t>-secondary reports from RCTs (n=2)</a:t>
            </a:r>
          </a:p>
          <a:p>
            <a:pPr eaLnBrk="0" hangingPunct="0">
              <a:lnSpc>
                <a:spcPct val="115000"/>
              </a:lnSpc>
            </a:pPr>
            <a:r>
              <a:rPr lang="en-US" sz="1100">
                <a:latin typeface="Calibri" pitchFamily="34" charset="0"/>
                <a:ea typeface="Calibri" pitchFamily="34" charset="0"/>
                <a:cs typeface="Times New Roman" pitchFamily="18" charset="0"/>
              </a:rPr>
              <a:t> </a:t>
            </a:r>
          </a:p>
          <a:p>
            <a:pPr algn="ctr" eaLnBrk="0" hangingPunct="0">
              <a:lnSpc>
                <a:spcPct val="115000"/>
              </a:lnSpc>
            </a:pPr>
            <a:r>
              <a:rPr lang="en-US" sz="1100">
                <a:latin typeface="Calibri" pitchFamily="34" charset="0"/>
                <a:ea typeface="Calibri" pitchFamily="34" charset="0"/>
                <a:cs typeface="Times New Roman" pitchFamily="18" charset="0"/>
              </a:rPr>
              <a:t> </a:t>
            </a:r>
          </a:p>
        </p:txBody>
      </p:sp>
      <p:cxnSp>
        <p:nvCxnSpPr>
          <p:cNvPr id="15" name="Straight Connector 14"/>
          <p:cNvCxnSpPr/>
          <p:nvPr/>
        </p:nvCxnSpPr>
        <p:spPr>
          <a:xfrm>
            <a:off x="5322888" y="3405188"/>
            <a:ext cx="468312" cy="395287"/>
          </a:xfrm>
          <a:prstGeom prst="line">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5322888" y="2727325"/>
            <a:ext cx="446087" cy="4111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0431" name="Straight Arrow Connector 27"/>
          <p:cNvCxnSpPr>
            <a:cxnSpLocks noChangeShapeType="1"/>
          </p:cNvCxnSpPr>
          <p:nvPr/>
        </p:nvCxnSpPr>
        <p:spPr bwMode="auto">
          <a:xfrm>
            <a:off x="901700" y="2609850"/>
            <a:ext cx="644525" cy="922338"/>
          </a:xfrm>
          <a:prstGeom prst="straightConnector1">
            <a:avLst/>
          </a:prstGeom>
          <a:noFill/>
          <a:ln w="9525">
            <a:solidFill>
              <a:srgbClr val="000000"/>
            </a:solidFill>
            <a:round/>
            <a:headEnd/>
            <a:tailEnd type="triangle" w="med" len="med"/>
          </a:ln>
        </p:spPr>
      </p:cxn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itle 1"/>
          <p:cNvSpPr>
            <a:spLocks noGrp="1"/>
          </p:cNvSpPr>
          <p:nvPr>
            <p:ph type="title" idx="4294967295"/>
          </p:nvPr>
        </p:nvSpPr>
        <p:spPr>
          <a:xfrm>
            <a:off x="0" y="0"/>
            <a:ext cx="8834438" cy="1411288"/>
          </a:xfrm>
        </p:spPr>
        <p:txBody>
          <a:bodyPr/>
          <a:lstStyle/>
          <a:p>
            <a:r>
              <a:rPr lang="en-US" sz="3200" smtClean="0"/>
              <a:t>Scoping Study Methods </a:t>
            </a:r>
          </a:p>
        </p:txBody>
      </p:sp>
      <p:sp>
        <p:nvSpPr>
          <p:cNvPr id="62466" name="Rectangle 2"/>
          <p:cNvSpPr>
            <a:spLocks noChangeArrowheads="1"/>
          </p:cNvSpPr>
          <p:nvPr/>
        </p:nvSpPr>
        <p:spPr bwMode="auto">
          <a:xfrm>
            <a:off x="0" y="1341438"/>
            <a:ext cx="8691563" cy="3692525"/>
          </a:xfrm>
          <a:prstGeom prst="rect">
            <a:avLst/>
          </a:prstGeom>
          <a:noFill/>
          <a:ln w="9525">
            <a:noFill/>
            <a:miter lim="800000"/>
            <a:headEnd/>
            <a:tailEnd/>
          </a:ln>
        </p:spPr>
        <p:txBody>
          <a:bodyPr>
            <a:spAutoFit/>
          </a:bodyPr>
          <a:lstStyle/>
          <a:p>
            <a:pPr marL="457200" indent="-457200" eaLnBrk="0" hangingPunct="0">
              <a:buFont typeface="Arial" charset="0"/>
              <a:buChar char="•"/>
            </a:pPr>
            <a:endParaRPr lang="en-US" sz="2600">
              <a:latin typeface="Calibri" pitchFamily="34" charset="0"/>
              <a:cs typeface="ヒラギノ角ゴ Pro W3"/>
            </a:endParaRPr>
          </a:p>
          <a:p>
            <a:pPr marL="457200" indent="-457200" eaLnBrk="0" hangingPunct="0">
              <a:buFont typeface="Arial" charset="0"/>
              <a:buChar char="•"/>
            </a:pPr>
            <a:r>
              <a:rPr lang="en-US" sz="2600">
                <a:latin typeface="Calibri" pitchFamily="34" charset="0"/>
                <a:cs typeface="ヒラギノ角ゴ Pro W3"/>
              </a:rPr>
              <a:t>Six investigators from the Survivorship Workgroup representing four CPCRN sites have coded the final collection of 30 articles</a:t>
            </a:r>
          </a:p>
          <a:p>
            <a:pPr marL="457200" indent="-457200" eaLnBrk="0" hangingPunct="0">
              <a:buFont typeface="Arial" charset="0"/>
              <a:buChar char="•"/>
            </a:pPr>
            <a:endParaRPr lang="en-US" sz="2600">
              <a:latin typeface="Calibri" pitchFamily="34" charset="0"/>
              <a:cs typeface="ヒラギノ角ゴ Pro W3"/>
            </a:endParaRPr>
          </a:p>
          <a:p>
            <a:pPr marL="457200" indent="-457200" eaLnBrk="0" hangingPunct="0">
              <a:buFont typeface="Arial" charset="0"/>
              <a:buChar char="•"/>
            </a:pPr>
            <a:r>
              <a:rPr lang="en-US" sz="2600">
                <a:latin typeface="Calibri" pitchFamily="34" charset="0"/>
                <a:cs typeface="ヒラギノ角ゴ Pro W3"/>
              </a:rPr>
              <a:t>We are currently synthesizing information for analysis</a:t>
            </a:r>
          </a:p>
          <a:p>
            <a:pPr marL="457200" indent="-457200" eaLnBrk="0" hangingPunct="0">
              <a:buFont typeface="Arial" charset="0"/>
              <a:buChar char="•"/>
            </a:pPr>
            <a:endParaRPr lang="en-US" sz="2600">
              <a:latin typeface="Calibri" pitchFamily="34" charset="0"/>
              <a:cs typeface="ヒラギノ角ゴ Pro W3"/>
            </a:endParaRPr>
          </a:p>
          <a:p>
            <a:pPr marL="457200" indent="-457200" eaLnBrk="0" hangingPunct="0">
              <a:buFont typeface="Arial" charset="0"/>
              <a:buChar char="•"/>
            </a:pPr>
            <a:r>
              <a:rPr lang="en-US" sz="2600">
                <a:latin typeface="Calibri" pitchFamily="34" charset="0"/>
                <a:cs typeface="ヒラギノ角ゴ Pro W3"/>
              </a:rPr>
              <a:t>Our goal is to have a manuscript draft by the end of the month</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914400" y="304800"/>
            <a:ext cx="7467600" cy="990600"/>
          </a:xfrm>
        </p:spPr>
        <p:txBody>
          <a:bodyPr>
            <a:normAutofit/>
          </a:bodyPr>
          <a:lstStyle/>
          <a:p>
            <a:pPr>
              <a:defRPr/>
            </a:pPr>
            <a:r>
              <a:rPr lang="en-US" sz="2800" dirty="0" smtClean="0"/>
              <a:t>The Need: Self-Management &amp; Survivorship </a:t>
            </a:r>
            <a:endParaRPr lang="en-US" sz="2800" dirty="0"/>
          </a:p>
        </p:txBody>
      </p:sp>
      <p:sp>
        <p:nvSpPr>
          <p:cNvPr id="74755" name="Content Placeholder 1"/>
          <p:cNvSpPr>
            <a:spLocks noGrp="1"/>
          </p:cNvSpPr>
          <p:nvPr>
            <p:ph sz="quarter" idx="4294967295"/>
          </p:nvPr>
        </p:nvSpPr>
        <p:spPr bwMode="auto">
          <a:xfrm>
            <a:off x="0" y="1446213"/>
            <a:ext cx="8966200" cy="4573587"/>
          </a:xfrm>
          <a:prstGeom prst="rect">
            <a:avLst/>
          </a:prstGeom>
          <a:noFill/>
          <a:ln>
            <a:miter lim="800000"/>
            <a:headEnd/>
            <a:tailEnd/>
          </a:ln>
        </p:spPr>
        <p:txBody>
          <a:bodyPr/>
          <a:lstStyle/>
          <a:p>
            <a:pPr>
              <a:lnSpc>
                <a:spcPct val="100000"/>
              </a:lnSpc>
            </a:pPr>
            <a:r>
              <a:rPr lang="en-US" sz="2400" smtClean="0">
                <a:cs typeface="Arial" charset="0"/>
              </a:rPr>
              <a:t>Chronic Care Model applied to survivorship in the landmark Institute of Medicine report “Lost in Transition”, 2005.</a:t>
            </a:r>
          </a:p>
          <a:p>
            <a:pPr>
              <a:lnSpc>
                <a:spcPct val="100000"/>
              </a:lnSpc>
            </a:pPr>
            <a:endParaRPr lang="en-US" sz="2400" smtClean="0">
              <a:cs typeface="Arial" charset="0"/>
            </a:endParaRPr>
          </a:p>
          <a:p>
            <a:pPr>
              <a:lnSpc>
                <a:spcPct val="100000"/>
              </a:lnSpc>
            </a:pPr>
            <a:r>
              <a:rPr lang="en-US" sz="2400" smtClean="0">
                <a:cs typeface="Arial" charset="0"/>
              </a:rPr>
              <a:t>Recently published evaluation of the LAF Centers of Excellence (COEs) in Survivorship found…:”self-management support was largely limited to health promotion in clinics, with few COEs providing patients with self-management tools and interventions.” </a:t>
            </a:r>
            <a:r>
              <a:rPr lang="en-US" sz="1800" smtClean="0">
                <a:cs typeface="Arial" charset="0"/>
              </a:rPr>
              <a:t>Campbell MK, J Cancer Surv 2011; 5(3): 271-82</a:t>
            </a:r>
          </a:p>
          <a:p>
            <a:pPr>
              <a:lnSpc>
                <a:spcPct val="100000"/>
              </a:lnSpc>
            </a:pPr>
            <a:endParaRPr lang="en-US" sz="2000" smtClean="0">
              <a:cs typeface="Arial" charset="0"/>
            </a:endParaRPr>
          </a:p>
          <a:p>
            <a:pPr algn="ctr">
              <a:lnSpc>
                <a:spcPct val="100000"/>
              </a:lnSpc>
              <a:buFontTx/>
              <a:buNone/>
            </a:pPr>
            <a:r>
              <a:rPr lang="en-US" sz="2400" smtClean="0">
                <a:cs typeface="Arial" charset="0"/>
              </a:rPr>
              <a:t>However: </a:t>
            </a:r>
          </a:p>
          <a:p>
            <a:pPr algn="ctr">
              <a:lnSpc>
                <a:spcPct val="100000"/>
              </a:lnSpc>
              <a:buFontTx/>
              <a:buNone/>
            </a:pPr>
            <a:r>
              <a:rPr lang="en-US" sz="2400" smtClean="0">
                <a:cs typeface="Arial" charset="0"/>
              </a:rPr>
              <a:t>There are no evidence-based programs to meet this need.  </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914400" y="304800"/>
            <a:ext cx="7467600" cy="990600"/>
          </a:xfrm>
        </p:spPr>
        <p:txBody>
          <a:bodyPr/>
          <a:lstStyle/>
          <a:p>
            <a:pPr>
              <a:defRPr/>
            </a:pPr>
            <a:r>
              <a:rPr lang="en-US" sz="2800" dirty="0" smtClean="0"/>
              <a:t>Objectives</a:t>
            </a:r>
            <a:endParaRPr lang="en-US" sz="2800" dirty="0"/>
          </a:p>
        </p:txBody>
      </p:sp>
      <p:sp>
        <p:nvSpPr>
          <p:cNvPr id="75779" name="Content Placeholder 2"/>
          <p:cNvSpPr>
            <a:spLocks noGrp="1"/>
          </p:cNvSpPr>
          <p:nvPr>
            <p:ph idx="4294967295"/>
          </p:nvPr>
        </p:nvSpPr>
        <p:spPr bwMode="auto">
          <a:xfrm>
            <a:off x="914400" y="1665288"/>
            <a:ext cx="7467600" cy="4368800"/>
          </a:xfrm>
          <a:prstGeom prst="rect">
            <a:avLst/>
          </a:prstGeom>
          <a:noFill/>
          <a:ln>
            <a:miter lim="800000"/>
            <a:headEnd/>
            <a:tailEnd/>
          </a:ln>
        </p:spPr>
        <p:txBody>
          <a:bodyPr/>
          <a:lstStyle/>
          <a:p>
            <a:pPr>
              <a:lnSpc>
                <a:spcPct val="100000"/>
              </a:lnSpc>
              <a:buFontTx/>
              <a:buNone/>
            </a:pPr>
            <a:endParaRPr lang="en-US" sz="2400" smtClean="0">
              <a:cs typeface="Arial" charset="0"/>
            </a:endParaRPr>
          </a:p>
          <a:p>
            <a:pPr>
              <a:lnSpc>
                <a:spcPct val="100000"/>
              </a:lnSpc>
              <a:buFontTx/>
              <a:buAutoNum type="arabicPeriod"/>
            </a:pPr>
            <a:r>
              <a:rPr lang="en-US" sz="2400" smtClean="0">
                <a:cs typeface="Arial" charset="0"/>
              </a:rPr>
              <a:t>Describe the adaptations made to the CDSMP for the Cancer Thriving and Surviving Program, and evaluate the perceived satisfaction and utility of these adaptations among survivors.  </a:t>
            </a:r>
          </a:p>
          <a:p>
            <a:pPr>
              <a:lnSpc>
                <a:spcPct val="100000"/>
              </a:lnSpc>
              <a:buFontTx/>
              <a:buAutoNum type="arabicPeriod"/>
            </a:pPr>
            <a:endParaRPr lang="en-US" sz="2400" smtClean="0">
              <a:cs typeface="Arial" charset="0"/>
            </a:endParaRPr>
          </a:p>
          <a:p>
            <a:pPr>
              <a:lnSpc>
                <a:spcPct val="100000"/>
              </a:lnSpc>
              <a:buFontTx/>
              <a:buAutoNum type="arabicPeriod"/>
            </a:pPr>
            <a:r>
              <a:rPr lang="en-US" sz="2400" smtClean="0">
                <a:cs typeface="Arial" charset="0"/>
              </a:rPr>
              <a:t>Through a Wait-List Randomized Control Trial (RCT) demonstrate the feasibility/ acceptability of the delivery and evaluation of the Cancer Thriving and Surviving Program</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7"/>
          <p:cNvPicPr>
            <a:picLocks noChangeAspect="1" noChangeArrowheads="1"/>
          </p:cNvPicPr>
          <p:nvPr/>
        </p:nvPicPr>
        <p:blipFill>
          <a:blip r:embed="rId2"/>
          <a:srcRect/>
          <a:stretch>
            <a:fillRect/>
          </a:stretch>
        </p:blipFill>
        <p:spPr bwMode="auto">
          <a:xfrm>
            <a:off x="1033463" y="571500"/>
            <a:ext cx="7029450" cy="5524500"/>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8"/>
          <p:cNvPicPr>
            <a:picLocks noChangeAspect="1" noChangeArrowheads="1"/>
          </p:cNvPicPr>
          <p:nvPr/>
        </p:nvPicPr>
        <p:blipFill>
          <a:blip r:embed="rId2"/>
          <a:srcRect/>
          <a:stretch>
            <a:fillRect/>
          </a:stretch>
        </p:blipFill>
        <p:spPr bwMode="auto">
          <a:xfrm>
            <a:off x="1068388" y="566738"/>
            <a:ext cx="6983412" cy="5589587"/>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1"/>
          <p:cNvSpPr>
            <a:spLocks noChangeArrowheads="1"/>
          </p:cNvSpPr>
          <p:nvPr/>
        </p:nvSpPr>
        <p:spPr bwMode="auto">
          <a:xfrm>
            <a:off x="436563" y="319088"/>
            <a:ext cx="7888287" cy="830262"/>
          </a:xfrm>
          <a:prstGeom prst="rect">
            <a:avLst/>
          </a:prstGeom>
          <a:noFill/>
          <a:ln w="9525">
            <a:noFill/>
            <a:miter lim="800000"/>
            <a:headEnd/>
            <a:tailEnd/>
          </a:ln>
        </p:spPr>
        <p:txBody>
          <a:bodyPr>
            <a:spAutoFit/>
          </a:bodyPr>
          <a:lstStyle/>
          <a:p>
            <a:pPr eaLnBrk="0" hangingPunct="0"/>
            <a:r>
              <a:rPr lang="en-US">
                <a:cs typeface="ヒラギノ角ゴ Pro W3"/>
              </a:rPr>
              <a:t>											</a:t>
            </a:r>
          </a:p>
        </p:txBody>
      </p:sp>
      <p:sp>
        <p:nvSpPr>
          <p:cNvPr id="78851" name="Rectangle 2"/>
          <p:cNvSpPr>
            <a:spLocks noChangeArrowheads="1"/>
          </p:cNvSpPr>
          <p:nvPr/>
        </p:nvSpPr>
        <p:spPr bwMode="auto">
          <a:xfrm>
            <a:off x="539750" y="277813"/>
            <a:ext cx="6761163" cy="830262"/>
          </a:xfrm>
          <a:prstGeom prst="rect">
            <a:avLst/>
          </a:prstGeom>
          <a:noFill/>
          <a:ln w="9525">
            <a:noFill/>
            <a:miter lim="800000"/>
            <a:headEnd/>
            <a:tailEnd/>
          </a:ln>
        </p:spPr>
        <p:txBody>
          <a:bodyPr>
            <a:spAutoFit/>
          </a:bodyPr>
          <a:lstStyle/>
          <a:p>
            <a:pPr eaLnBrk="0" hangingPunct="0"/>
            <a:r>
              <a:rPr lang="en-US">
                <a:cs typeface="ヒラギノ角ゴ Pro W3"/>
              </a:rPr>
              <a:t>											</a:t>
            </a:r>
          </a:p>
        </p:txBody>
      </p:sp>
      <p:sp>
        <p:nvSpPr>
          <p:cNvPr id="78852" name="TextBox 4"/>
          <p:cNvSpPr txBox="1">
            <a:spLocks noChangeArrowheads="1"/>
          </p:cNvSpPr>
          <p:nvPr/>
        </p:nvSpPr>
        <p:spPr bwMode="auto">
          <a:xfrm>
            <a:off x="163513" y="1404938"/>
            <a:ext cx="8134350" cy="831850"/>
          </a:xfrm>
          <a:prstGeom prst="rect">
            <a:avLst/>
          </a:prstGeom>
          <a:noFill/>
          <a:ln w="9525">
            <a:noFill/>
            <a:miter lim="800000"/>
            <a:headEnd/>
            <a:tailEnd/>
          </a:ln>
        </p:spPr>
        <p:txBody>
          <a:bodyPr>
            <a:spAutoFit/>
          </a:bodyPr>
          <a:lstStyle/>
          <a:p>
            <a:pPr eaLnBrk="0" hangingPunct="0"/>
            <a:r>
              <a:rPr lang="en-US">
                <a:cs typeface="ヒラギノ角ゴ Pro W3"/>
              </a:rPr>
              <a:t> </a:t>
            </a:r>
          </a:p>
          <a:p>
            <a:pPr eaLnBrk="0" hangingPunct="0"/>
            <a:endParaRPr lang="en-US">
              <a:cs typeface="ヒラギノ角ゴ Pro W3"/>
            </a:endParaRPr>
          </a:p>
        </p:txBody>
      </p:sp>
      <p:sp>
        <p:nvSpPr>
          <p:cNvPr id="6" name="TextBox 5"/>
          <p:cNvSpPr txBox="1"/>
          <p:nvPr/>
        </p:nvSpPr>
        <p:spPr>
          <a:xfrm>
            <a:off x="0" y="231775"/>
            <a:ext cx="8612188" cy="1908175"/>
          </a:xfrm>
          <a:prstGeom prst="rect">
            <a:avLst/>
          </a:prstGeom>
          <a:noFill/>
        </p:spPr>
        <p:txBody>
          <a:bodyPr>
            <a:spAutoFit/>
          </a:bodyPr>
          <a:lstStyle/>
          <a:p>
            <a:pPr eaLnBrk="0" hangingPunct="0">
              <a:defRPr/>
            </a:pPr>
            <a:r>
              <a:rPr lang="en-US" dirty="0">
                <a:solidFill>
                  <a:schemeClr val="bg1"/>
                </a:solidFill>
                <a:latin typeface="+mj-lt"/>
                <a:ea typeface="ヒラギノ角ゴ Pro W3" charset="-128"/>
                <a:cs typeface="+mn-cs"/>
              </a:rPr>
              <a:t>Demographics:  Survivors=252 Caregivers=54 Total= 306</a:t>
            </a:r>
          </a:p>
          <a:p>
            <a:pPr algn="ctr" eaLnBrk="0" hangingPunct="0">
              <a:defRPr/>
            </a:pPr>
            <a:r>
              <a:rPr lang="en-US" dirty="0">
                <a:solidFill>
                  <a:schemeClr val="bg1"/>
                </a:solidFill>
                <a:latin typeface="+mj-lt"/>
                <a:ea typeface="ヒラギノ角ゴ Pro W3" charset="-128"/>
                <a:cs typeface="+mn-cs"/>
              </a:rPr>
              <a:t>Intervention vs. Control (September 1, 2012)</a:t>
            </a:r>
          </a:p>
          <a:p>
            <a:pPr eaLnBrk="0" hangingPunct="0">
              <a:defRPr/>
            </a:pPr>
            <a:endParaRPr lang="en-US" sz="2200" dirty="0">
              <a:solidFill>
                <a:schemeClr val="bg1"/>
              </a:solidFill>
              <a:latin typeface="Times" charset="0"/>
              <a:ea typeface="ヒラギノ角ゴ Pro W3" charset="-128"/>
              <a:cs typeface="+mn-cs"/>
            </a:endParaRPr>
          </a:p>
          <a:p>
            <a:pPr eaLnBrk="0" hangingPunct="0">
              <a:defRPr/>
            </a:pPr>
            <a:r>
              <a:rPr lang="en-US" sz="2200" dirty="0">
                <a:solidFill>
                  <a:schemeClr val="bg1"/>
                </a:solidFill>
                <a:latin typeface="Times" charset="0"/>
                <a:ea typeface="ヒラギノ角ゴ Pro W3" charset="-128"/>
                <a:cs typeface="+mn-cs"/>
              </a:rPr>
              <a:t> </a:t>
            </a:r>
          </a:p>
          <a:p>
            <a:pPr eaLnBrk="0" hangingPunct="0">
              <a:defRPr/>
            </a:pPr>
            <a:endParaRPr lang="en-US" dirty="0">
              <a:solidFill>
                <a:schemeClr val="bg1"/>
              </a:solidFill>
              <a:latin typeface="Times" charset="0"/>
              <a:ea typeface="ヒラギノ角ゴ Pro W3" charset="-128"/>
              <a:cs typeface="+mn-cs"/>
            </a:endParaRPr>
          </a:p>
        </p:txBody>
      </p:sp>
      <p:graphicFrame>
        <p:nvGraphicFramePr>
          <p:cNvPr id="8" name="Table 7"/>
          <p:cNvGraphicFramePr>
            <a:graphicFrameLocks noGrp="1"/>
          </p:cNvGraphicFramePr>
          <p:nvPr/>
        </p:nvGraphicFramePr>
        <p:xfrm>
          <a:off x="358775" y="1604963"/>
          <a:ext cx="7885113" cy="4349750"/>
        </p:xfrm>
        <a:graphic>
          <a:graphicData uri="http://schemas.openxmlformats.org/drawingml/2006/table">
            <a:tbl>
              <a:tblPr/>
              <a:tblGrid>
                <a:gridCol w="3436938"/>
                <a:gridCol w="1951037"/>
                <a:gridCol w="1719263"/>
                <a:gridCol w="777875"/>
              </a:tblGrid>
              <a:tr h="260350">
                <a:tc gridSpan="4">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Arial" charset="0"/>
                          <a:ea typeface="ヒラギノ角ゴ Pro W3"/>
                          <a:cs typeface="ヒラギノ角ゴ Pro W3"/>
                        </a:rPr>
                        <a:t>Survivors=252  Table of age by group</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hMerge="1">
                  <a:txBody>
                    <a:bodyPr/>
                    <a:lstStyle/>
                    <a:p>
                      <a:endParaRPr lang="en-US"/>
                    </a:p>
                  </a:txBody>
                  <a:tcPr/>
                </a:tc>
                <a:tc hMerge="1">
                  <a:txBody>
                    <a:bodyPr/>
                    <a:lstStyle/>
                    <a:p>
                      <a:endParaRPr lang="en-US"/>
                    </a:p>
                  </a:txBody>
                  <a:tcPr/>
                </a:tc>
                <a:tc hMerge="1">
                  <a:txBody>
                    <a:bodyPr/>
                    <a:lstStyle/>
                    <a:p>
                      <a:endParaRPr lang="en-US"/>
                    </a:p>
                  </a:txBody>
                  <a:tcPr/>
                </a:tc>
              </a:tr>
              <a:tr h="393700">
                <a:tc rowSpan="4">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2288"/>
                          </a:solidFill>
                          <a:effectLst/>
                          <a:latin typeface="Arial" charset="0"/>
                          <a:ea typeface="ヒラギノ角ゴ Pro W3"/>
                          <a:cs typeface="ヒラギノ角ゴ Pro W3"/>
                        </a:rPr>
                        <a:t>age</a:t>
                      </a:r>
                    </a:p>
                  </a:txBody>
                  <a:tcPr marL="0" marR="0" marT="0"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gridSpan="3">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2288"/>
                          </a:solidFill>
                          <a:effectLst/>
                          <a:latin typeface="Arial" charset="0"/>
                          <a:ea typeface="ヒラギノ角ゴ Pro W3"/>
                          <a:cs typeface="ヒラギノ角ゴ Pro W3"/>
                        </a:rPr>
                        <a:t>Group (randomization)</a:t>
                      </a:r>
                    </a:p>
                  </a:txBody>
                  <a:tcPr marL="0" marR="0" marT="0"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hMerge="1">
                  <a:txBody>
                    <a:bodyPr/>
                    <a:lstStyle/>
                    <a:p>
                      <a:endParaRPr lang="en-US"/>
                    </a:p>
                  </a:txBody>
                  <a:tcPr/>
                </a:tc>
                <a:tc hMerge="1">
                  <a:txBody>
                    <a:bodyPr/>
                    <a:lstStyle/>
                    <a:p>
                      <a:endParaRPr lang="en-US"/>
                    </a:p>
                  </a:txBody>
                  <a:tcPr/>
                </a:tc>
              </a:tr>
              <a:tr h="376238">
                <a:tc vMerge="1">
                  <a:txBody>
                    <a:bodyPr/>
                    <a:lstStyle/>
                    <a:p>
                      <a:endParaRPr lang="en-US"/>
                    </a:p>
                  </a:txBody>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2288"/>
                          </a:solidFill>
                          <a:effectLst/>
                          <a:latin typeface="Arial" charset="0"/>
                          <a:ea typeface="ヒラギノ角ゴ Pro W3"/>
                          <a:cs typeface="ヒラギノ角ゴ Pro W3"/>
                        </a:rPr>
                        <a:t>Early Intervention</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2288"/>
                          </a:solidFill>
                          <a:effectLst/>
                          <a:latin typeface="Arial" charset="0"/>
                          <a:ea typeface="ヒラギノ角ゴ Pro W3"/>
                          <a:cs typeface="ヒラギノ角ゴ Pro W3"/>
                        </a:rPr>
                        <a:t>Late Intervention</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rowSpan="3">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2288"/>
                          </a:solidFill>
                          <a:effectLst/>
                          <a:latin typeface="Arial" charset="0"/>
                          <a:ea typeface="ヒラギノ角ゴ Pro W3"/>
                          <a:cs typeface="ヒラギノ角ゴ Pro W3"/>
                        </a:rPr>
                        <a:t>Total</a:t>
                      </a:r>
                    </a:p>
                  </a:txBody>
                  <a:tcPr marL="0" marR="0" marT="0"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r>
              <a:tr h="376238">
                <a:tc vMerge="1">
                  <a:txBody>
                    <a:bodyPr/>
                    <a:lstStyle/>
                    <a:p>
                      <a:endParaRPr lang="en-US"/>
                    </a:p>
                  </a:txBody>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2288"/>
                          </a:solidFill>
                          <a:effectLst/>
                          <a:latin typeface="Arial" charset="0"/>
                          <a:ea typeface="ヒラギノ角ゴ Pro W3"/>
                          <a:cs typeface="ヒラギノ角ゴ Pro W3"/>
                        </a:rPr>
                        <a:t>(Intervention</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2288"/>
                          </a:solidFill>
                          <a:effectLst/>
                          <a:latin typeface="Arial" charset="0"/>
                          <a:ea typeface="ヒラギノ角ゴ Pro W3"/>
                          <a:cs typeface="ヒラギノ角ゴ Pro W3"/>
                        </a:rPr>
                        <a:t>(Control Group)</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0F0F0"/>
                    </a:solidFill>
                  </a:tcPr>
                </a:tc>
                <a:tc vMerge="1">
                  <a:txBody>
                    <a:bodyPr/>
                    <a:lstStyle/>
                    <a:p>
                      <a:endParaRPr lang="en-US"/>
                    </a:p>
                  </a:txBody>
                  <a:tcPr/>
                </a:tc>
              </a:tr>
              <a:tr h="376238">
                <a:tc vMerge="1">
                  <a:txBody>
                    <a:bodyPr/>
                    <a:lstStyle/>
                    <a:p>
                      <a:endParaRPr lang="en-US"/>
                    </a:p>
                  </a:txBody>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2288"/>
                          </a:solidFill>
                          <a:effectLst/>
                          <a:latin typeface="Arial" charset="0"/>
                          <a:ea typeface="ヒラギノ角ゴ Pro W3"/>
                          <a:cs typeface="ヒラギノ角ゴ Pro W3"/>
                        </a:rPr>
                        <a:t>Group)</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002288"/>
                          </a:solidFill>
                          <a:effectLst/>
                          <a:latin typeface="Arial"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vMerge="1">
                  <a:txBody>
                    <a:bodyPr/>
                    <a:lstStyle/>
                    <a:p>
                      <a:endParaRPr lang="en-US"/>
                    </a:p>
                  </a:txBody>
                  <a:tcPr/>
                </a:tc>
              </a:tr>
              <a:tr h="357188">
                <a:tc rowSpan="2">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Arial" charset="0"/>
                          <a:ea typeface="ヒラギノ角ゴ Pro W3"/>
                          <a:cs typeface="ヒラギノ角ゴ Pro W3"/>
                        </a:rPr>
                        <a:t>&lt;50</a:t>
                      </a:r>
                    </a:p>
                  </a:txBody>
                  <a:tcPr marL="0" marR="0" marT="0"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50</a:t>
                      </a:r>
                    </a:p>
                  </a:txBody>
                  <a:tcPr marL="0" marR="0" marT="0"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r>
              <a:tr h="357188">
                <a:tc vMerge="1">
                  <a:txBody>
                    <a:bodyPr/>
                    <a:lstStyle/>
                    <a:p>
                      <a:endParaRPr lang="en-US"/>
                    </a:p>
                  </a:txBody>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20%</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20%</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r>
              <a:tr h="357188">
                <a:tc rowSpan="2">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Arial" charset="0"/>
                          <a:ea typeface="ヒラギノ角ゴ Pro W3"/>
                          <a:cs typeface="ヒラギノ角ゴ Pro W3"/>
                        </a:rPr>
                        <a:t>50-64</a:t>
                      </a:r>
                    </a:p>
                  </a:txBody>
                  <a:tcPr marL="0" marR="0" marT="0"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121</a:t>
                      </a:r>
                    </a:p>
                  </a:txBody>
                  <a:tcPr marL="0" marR="0" marT="0"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r>
              <a:tr h="357188">
                <a:tc vMerge="1">
                  <a:txBody>
                    <a:bodyPr/>
                    <a:lstStyle/>
                    <a:p>
                      <a:endParaRPr lang="en-US"/>
                    </a:p>
                  </a:txBody>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49%</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47%</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r>
              <a:tr h="357188">
                <a:tc rowSpan="2">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Arial" charset="0"/>
                          <a:ea typeface="ヒラギノ角ゴ Pro W3"/>
                          <a:cs typeface="ヒラギノ角ゴ Pro W3"/>
                        </a:rPr>
                        <a:t>65+</a:t>
                      </a:r>
                    </a:p>
                  </a:txBody>
                  <a:tcPr marL="0" marR="0" marT="0"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81</a:t>
                      </a:r>
                    </a:p>
                  </a:txBody>
                  <a:tcPr marL="0" marR="0" marT="0"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r>
              <a:tr h="357188">
                <a:tc vMerge="1">
                  <a:txBody>
                    <a:bodyPr/>
                    <a:lstStyle/>
                    <a:p>
                      <a:endParaRPr lang="en-US"/>
                    </a:p>
                  </a:txBody>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31%</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33%</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r>
              <a:tr h="376238">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Arial" charset="0"/>
                          <a:ea typeface="ヒラギノ角ゴ Pro W3"/>
                          <a:cs typeface="ヒラギノ角ゴ Pro W3"/>
                        </a:rPr>
                        <a:t>Total</a:t>
                      </a:r>
                    </a:p>
                  </a:txBody>
                  <a:tcPr marL="0" marR="0" marT="0"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167</a:t>
                      </a:r>
                    </a:p>
                  </a:txBody>
                  <a:tcPr marL="0" marR="0" marT="0" marB="0"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85</a:t>
                      </a:r>
                    </a:p>
                  </a:txBody>
                  <a:tcPr marL="0" marR="0" marT="0" marB="0"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2288"/>
                          </a:solidFill>
                          <a:effectLst/>
                          <a:latin typeface="Calibri" pitchFamily="34" charset="0"/>
                          <a:ea typeface="ヒラギノ角ゴ Pro W3"/>
                          <a:cs typeface="ヒラギノ角ゴ Pro W3"/>
                        </a:rPr>
                        <a:t>252</a:t>
                      </a:r>
                    </a:p>
                  </a:txBody>
                  <a:tcPr marL="0" marR="0" marT="0" marB="0"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368300" y="1774825"/>
          <a:ext cx="8147050" cy="3821113"/>
        </p:xfrm>
        <a:graphic>
          <a:graphicData uri="http://schemas.openxmlformats.org/drawingml/2006/table">
            <a:tbl>
              <a:tblPr/>
              <a:tblGrid>
                <a:gridCol w="3551238"/>
                <a:gridCol w="2016125"/>
                <a:gridCol w="1928812"/>
                <a:gridCol w="650875"/>
              </a:tblGrid>
              <a:tr h="352425">
                <a:tc gridSpan="4">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Survivors= 252 Table of sex by group</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hMerge="1">
                  <a:txBody>
                    <a:bodyPr/>
                    <a:lstStyle/>
                    <a:p>
                      <a:endParaRPr lang="en-US"/>
                    </a:p>
                  </a:txBody>
                  <a:tcPr/>
                </a:tc>
                <a:tc hMerge="1">
                  <a:txBody>
                    <a:bodyPr/>
                    <a:lstStyle/>
                    <a:p>
                      <a:endParaRPr lang="en-US"/>
                    </a:p>
                  </a:txBody>
                  <a:tcPr/>
                </a:tc>
                <a:tc hMerge="1">
                  <a:txBody>
                    <a:bodyPr/>
                    <a:lstStyle/>
                    <a:p>
                      <a:endParaRPr lang="en-US"/>
                    </a:p>
                  </a:txBody>
                  <a:tcPr/>
                </a:tc>
              </a:tr>
              <a:tr h="368300">
                <a:tc>
                  <a:txBody>
                    <a:bodyPr/>
                    <a:lstStyle/>
                    <a:p>
                      <a:pPr marL="0" marR="0" lvl="0" indent="0" algn="ctr" defTabSz="914400" rtl="0" eaLnBrk="1" fontAlgn="t"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rgbClr val="002288"/>
                        </a:solidFill>
                        <a:effectLst/>
                        <a:latin typeface="Arial" charset="0"/>
                        <a:ea typeface="ヒラギノ角ゴ Pro W3"/>
                        <a:cs typeface="ヒラギノ角ゴ Pro W3"/>
                      </a:endParaRPr>
                    </a:p>
                  </a:txBody>
                  <a:tcPr marL="0" marR="0" marT="0"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rowSpan="2" gridSpan="3">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group(Randomization)</a:t>
                      </a:r>
                    </a:p>
                  </a:txBody>
                  <a:tcPr marL="0" marR="0" marT="0"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rowSpan="2" hMerge="1">
                  <a:txBody>
                    <a:bodyPr/>
                    <a:lstStyle/>
                    <a:p>
                      <a:endParaRPr lang="en-US"/>
                    </a:p>
                  </a:txBody>
                  <a:tcPr/>
                </a:tc>
                <a:tc rowSpan="2" hMerge="1">
                  <a:txBody>
                    <a:bodyPr/>
                    <a:lstStyle/>
                    <a:p>
                      <a:endParaRPr lang="en-US"/>
                    </a:p>
                  </a:txBody>
                  <a:tcPr/>
                </a:tc>
              </a:tr>
              <a:tr h="352425">
                <a:tc>
                  <a:txBody>
                    <a:bodyPr/>
                    <a:lstStyle/>
                    <a:p>
                      <a:pPr marL="0" marR="0" lvl="0" indent="0" algn="ctr" defTabSz="914400" rtl="0" eaLnBrk="1" fontAlgn="t"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rgbClr val="002288"/>
                        </a:solidFill>
                        <a:effectLst/>
                        <a:latin typeface="Arial" charset="0"/>
                        <a:ea typeface="ヒラギノ角ゴ Pro W3"/>
                        <a:cs typeface="ヒラギノ角ゴ Pro W3"/>
                      </a:endParaRPr>
                    </a:p>
                  </a:txBody>
                  <a:tcPr marL="0" marR="0" marT="0"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0F0F0"/>
                    </a:solidFill>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r>
              <a:tr h="3524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Sex</a:t>
                      </a:r>
                    </a:p>
                  </a:txBody>
                  <a:tcPr marL="0" marR="0" marT="0"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Early Intervention</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Late Intervention</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rowSpan="3">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Total</a:t>
                      </a:r>
                    </a:p>
                  </a:txBody>
                  <a:tcPr marL="0" marR="0" marT="0"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r>
              <a:tr h="3524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 </a:t>
                      </a:r>
                    </a:p>
                  </a:txBody>
                  <a:tcPr marL="0" marR="0" marT="0"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(Intervention</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(Control Group)</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0F0F0"/>
                    </a:solidFill>
                  </a:tcPr>
                </a:tc>
                <a:tc vMerge="1">
                  <a:txBody>
                    <a:bodyPr/>
                    <a:lstStyle/>
                    <a:p>
                      <a:endParaRPr lang="en-US"/>
                    </a:p>
                  </a:txBody>
                  <a:tcPr/>
                </a:tc>
              </a:tr>
              <a:tr h="3524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 </a:t>
                      </a:r>
                    </a:p>
                  </a:txBody>
                  <a:tcPr marL="0" marR="0" marT="0"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Group)</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vMerge="1">
                  <a:txBody>
                    <a:bodyPr/>
                    <a:lstStyle/>
                    <a:p>
                      <a:endParaRPr lang="en-US"/>
                    </a:p>
                  </a:txBody>
                  <a:tcPr/>
                </a:tc>
              </a:tr>
              <a:tr h="334963">
                <a:tc rowSpan="2">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Male</a:t>
                      </a:r>
                    </a:p>
                  </a:txBody>
                  <a:tcPr marL="0" marR="0" marT="0"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42</a:t>
                      </a:r>
                    </a:p>
                  </a:txBody>
                  <a:tcPr marL="0" marR="0" marT="0"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r>
              <a:tr h="334963">
                <a:tc vMerge="1">
                  <a:txBody>
                    <a:bodyPr/>
                    <a:lstStyle/>
                    <a:p>
                      <a:endParaRPr lang="en-US"/>
                    </a:p>
                  </a:txBody>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21%</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8%</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r>
              <a:tr h="334963">
                <a:tc rowSpan="2">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Female</a:t>
                      </a:r>
                    </a:p>
                  </a:txBody>
                  <a:tcPr marL="0" marR="0" marT="0"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210</a:t>
                      </a:r>
                    </a:p>
                  </a:txBody>
                  <a:tcPr marL="0" marR="0" marT="0"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r>
              <a:tr h="334963">
                <a:tc vMerge="1">
                  <a:txBody>
                    <a:bodyPr/>
                    <a:lstStyle/>
                    <a:p>
                      <a:endParaRPr lang="en-US"/>
                    </a:p>
                  </a:txBody>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79%</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92%</a:t>
                      </a:r>
                    </a:p>
                  </a:txBody>
                  <a:tcPr marL="0" marR="0" marT="0" marB="0"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 </a:t>
                      </a:r>
                    </a:p>
                  </a:txBody>
                  <a:tcPr marL="0" marR="0" marT="0" marB="0" horzOverflow="overflow">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r>
              <a:tr h="352425">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Total</a:t>
                      </a:r>
                    </a:p>
                  </a:txBody>
                  <a:tcPr marL="0" marR="0" marT="0" marB="0" horzOverflow="overflow">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167</a:t>
                      </a:r>
                    </a:p>
                  </a:txBody>
                  <a:tcPr marL="0" marR="0" marT="0" marB="0"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85</a:t>
                      </a:r>
                    </a:p>
                  </a:txBody>
                  <a:tcPr marL="0" marR="0" marT="0" marB="0"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252</a:t>
                      </a:r>
                    </a:p>
                  </a:txBody>
                  <a:tcPr marL="0" marR="0" marT="0" marB="0" horzOverflow="overflow">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0F0F0"/>
                    </a:solidFill>
                  </a:tcPr>
                </a:tc>
              </a:tr>
            </a:tbl>
          </a:graphicData>
        </a:graphic>
      </p:graphicFrame>
      <p:sp>
        <p:nvSpPr>
          <p:cNvPr id="4" name="Rectangle 3"/>
          <p:cNvSpPr/>
          <p:nvPr/>
        </p:nvSpPr>
        <p:spPr>
          <a:xfrm>
            <a:off x="0" y="214313"/>
            <a:ext cx="9321800" cy="830262"/>
          </a:xfrm>
          <a:prstGeom prst="rect">
            <a:avLst/>
          </a:prstGeom>
        </p:spPr>
        <p:txBody>
          <a:bodyPr>
            <a:spAutoFit/>
          </a:bodyPr>
          <a:lstStyle/>
          <a:p>
            <a:pPr eaLnBrk="0" hangingPunct="0">
              <a:defRPr/>
            </a:pPr>
            <a:r>
              <a:rPr lang="en-US" dirty="0">
                <a:solidFill>
                  <a:schemeClr val="bg1"/>
                </a:solidFill>
                <a:latin typeface="+mj-lt"/>
                <a:ea typeface="ヒラギノ角ゴ Pro W3" charset="-128"/>
                <a:cs typeface="+mn-cs"/>
              </a:rPr>
              <a:t>Demographics:  </a:t>
            </a:r>
            <a:r>
              <a:rPr lang="en-US" b="1" dirty="0">
                <a:solidFill>
                  <a:schemeClr val="bg1"/>
                </a:solidFill>
                <a:latin typeface="+mj-lt"/>
                <a:ea typeface="ヒラギノ角ゴ Pro W3" charset="-128"/>
                <a:cs typeface="+mn-cs"/>
              </a:rPr>
              <a:t>Survivors=252 </a:t>
            </a:r>
            <a:r>
              <a:rPr lang="en-US" dirty="0">
                <a:solidFill>
                  <a:schemeClr val="bg1"/>
                </a:solidFill>
                <a:latin typeface="+mj-lt"/>
                <a:ea typeface="ヒラギノ角ゴ Pro W3" charset="-128"/>
                <a:cs typeface="+mn-cs"/>
              </a:rPr>
              <a:t>Caregivers=54 Total= 306</a:t>
            </a:r>
          </a:p>
          <a:p>
            <a:pPr algn="ctr" eaLnBrk="0" hangingPunct="0">
              <a:defRPr/>
            </a:pPr>
            <a:r>
              <a:rPr lang="en-US" dirty="0">
                <a:solidFill>
                  <a:schemeClr val="bg1"/>
                </a:solidFill>
                <a:latin typeface="+mj-lt"/>
                <a:ea typeface="ヒラギノ角ゴ Pro W3" charset="-128"/>
                <a:cs typeface="+mn-cs"/>
              </a:rPr>
              <a:t>Intervention vs. Control (September 1, 2012)</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341313" y="1354138"/>
          <a:ext cx="8229600" cy="4391025"/>
        </p:xfrm>
        <a:graphic>
          <a:graphicData uri="http://schemas.openxmlformats.org/drawingml/2006/table">
            <a:tbl>
              <a:tblPr/>
              <a:tblGrid>
                <a:gridCol w="3898900"/>
                <a:gridCol w="2212975"/>
                <a:gridCol w="2117725"/>
              </a:tblGrid>
              <a:tr h="476250">
                <a:tc gridSpan="3">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Survivors= 252 Table of sex by group</a:t>
                      </a:r>
                    </a:p>
                  </a:txBody>
                  <a:tcPr marL="0" marR="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hMerge="1">
                  <a:txBody>
                    <a:bodyPr/>
                    <a:lstStyle/>
                    <a:p>
                      <a:endParaRPr lang="en-US"/>
                    </a:p>
                  </a:txBody>
                  <a:tcPr/>
                </a:tc>
                <a:tc hMerge="1">
                  <a:txBody>
                    <a:bodyPr/>
                    <a:lstStyle/>
                    <a:p>
                      <a:endParaRPr lang="en-US"/>
                    </a:p>
                  </a:txBody>
                  <a:tcPr/>
                </a:tc>
              </a:tr>
              <a:tr h="296863">
                <a:tc>
                  <a:txBody>
                    <a:bodyPr/>
                    <a:lstStyle/>
                    <a:p>
                      <a:pPr marL="0" marR="0" lvl="0" indent="0" algn="ctr" defTabSz="914400" rtl="0" eaLnBrk="1" fontAlgn="t" latinLnBrk="0" hangingPunct="1">
                        <a:lnSpc>
                          <a:spcPct val="100000"/>
                        </a:lnSpc>
                        <a:spcBef>
                          <a:spcPct val="0"/>
                        </a:spcBef>
                        <a:spcAft>
                          <a:spcPct val="0"/>
                        </a:spcAft>
                        <a:buClrTx/>
                        <a:buSzTx/>
                        <a:buFontTx/>
                        <a:buNone/>
                        <a:tabLst/>
                      </a:pPr>
                      <a:endParaRPr kumimoji="0" lang="en-US" sz="1600" b="1" i="0" u="none" strike="noStrike" cap="none" normalizeH="0" baseline="0" smtClean="0">
                        <a:ln>
                          <a:noFill/>
                        </a:ln>
                        <a:solidFill>
                          <a:srgbClr val="002288"/>
                        </a:solidFill>
                        <a:effectLst/>
                        <a:latin typeface="Arial" charset="0"/>
                        <a:ea typeface="ヒラギノ角ゴ Pro W3"/>
                        <a:cs typeface="ヒラギノ角ゴ Pro W3"/>
                      </a:endParaRP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gridSpan="2">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002288"/>
                          </a:solidFill>
                          <a:effectLst/>
                          <a:latin typeface="Arial" charset="0"/>
                          <a:ea typeface="ヒラギノ角ゴ Pro W3"/>
                          <a:cs typeface="ヒラギノ角ゴ Pro W3"/>
                        </a:rPr>
                        <a:t>Group(Randomization)</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hMerge="1">
                  <a:txBody>
                    <a:bodyPr/>
                    <a:lstStyle/>
                    <a:p>
                      <a:endParaRPr lang="en-US"/>
                    </a:p>
                  </a:txBody>
                  <a:tcPr/>
                </a:tc>
              </a:tr>
              <a:tr h="47625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002288"/>
                          </a:solidFill>
                          <a:effectLst/>
                          <a:latin typeface="Arial" charset="0"/>
                          <a:ea typeface="ヒラギノ角ゴ Pro W3"/>
                          <a:cs typeface="ヒラギノ角ゴ Pro W3"/>
                        </a:rPr>
                        <a:t>Race/Ethnicity (Check All That Apply)</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002288"/>
                          </a:solidFill>
                          <a:effectLst/>
                          <a:latin typeface="Arial" charset="0"/>
                          <a:ea typeface="ヒラギノ角ゴ Pro W3"/>
                          <a:cs typeface="ヒラギノ角ゴ Pro W3"/>
                        </a:rPr>
                        <a:t>Early Intervention</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002288"/>
                          </a:solidFill>
                          <a:effectLst/>
                          <a:latin typeface="Arial" charset="0"/>
                          <a:ea typeface="ヒラギノ角ゴ Pro W3"/>
                          <a:cs typeface="ヒラギノ角ゴ Pro W3"/>
                        </a:rPr>
                        <a:t>Late Intervention</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r>
              <a:tr h="476250">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002288"/>
                          </a:solidFill>
                          <a:effectLst/>
                          <a:latin typeface="Arial" charset="0"/>
                          <a:ea typeface="ヒラギノ角ゴ Pro W3"/>
                          <a:cs typeface="ヒラギノ角ゴ Pro W3"/>
                        </a:rPr>
                        <a:t> </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002288"/>
                          </a:solidFill>
                          <a:effectLst/>
                          <a:latin typeface="Arial" charset="0"/>
                          <a:ea typeface="ヒラギノ角ゴ Pro W3"/>
                          <a:cs typeface="ヒラギノ角ゴ Pro W3"/>
                        </a:rPr>
                        <a:t>(Intervention Group)</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002288"/>
                          </a:solidFill>
                          <a:effectLst/>
                          <a:latin typeface="Arial" charset="0"/>
                          <a:ea typeface="ヒラギノ角ゴ Pro W3"/>
                          <a:cs typeface="ヒラギノ角ゴ Pro W3"/>
                        </a:rPr>
                        <a:t>(Control Group)</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r>
              <a:tr h="666750">
                <a:tc>
                  <a:txBody>
                    <a:bodyPr/>
                    <a:lstStyle/>
                    <a:p>
                      <a:pPr marL="0" marR="0" lvl="0" indent="0" algn="ctr" defTabSz="914400" rtl="0" eaLnBrk="1" fontAlgn="t"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rgbClr val="002288"/>
                        </a:solidFill>
                        <a:effectLst/>
                        <a:latin typeface="Arial" charset="0"/>
                        <a:ea typeface="ヒラギノ角ゴ Pro W3"/>
                        <a:cs typeface="ヒラギノ角ゴ Pro W3"/>
                      </a:endParaRPr>
                    </a:p>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White Non Hispanic</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85%</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84%</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r>
              <a:tr h="666750">
                <a:tc>
                  <a:txBody>
                    <a:bodyPr/>
                    <a:lstStyle/>
                    <a:p>
                      <a:pPr marL="0" marR="0" lvl="0" indent="0" algn="ctr" defTabSz="914400" rtl="0" eaLnBrk="1" fontAlgn="t"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rgbClr val="002288"/>
                        </a:solidFill>
                        <a:effectLst/>
                        <a:latin typeface="Arial" charset="0"/>
                        <a:ea typeface="ヒラギノ角ゴ Pro W3"/>
                        <a:cs typeface="ヒラギノ角ゴ Pro W3"/>
                      </a:endParaRPr>
                    </a:p>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Black/African American</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8%</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6%</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r>
              <a:tr h="666750">
                <a:tc>
                  <a:txBody>
                    <a:bodyPr/>
                    <a:lstStyle/>
                    <a:p>
                      <a:pPr marL="0" marR="0" lvl="0" indent="0" algn="ctr" defTabSz="914400" rtl="0" eaLnBrk="1" fontAlgn="t"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rgbClr val="002288"/>
                        </a:solidFill>
                        <a:effectLst/>
                        <a:latin typeface="Arial" charset="0"/>
                        <a:ea typeface="ヒラギノ角ゴ Pro W3"/>
                        <a:cs typeface="ヒラギノ角ゴ Pro W3"/>
                      </a:endParaRPr>
                    </a:p>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Hispanic</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8%</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6%</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r>
              <a:tr h="666750">
                <a:tc>
                  <a:txBody>
                    <a:bodyPr/>
                    <a:lstStyle/>
                    <a:p>
                      <a:pPr marL="0" marR="0" lvl="0" indent="0" algn="ctr" defTabSz="914400" rtl="0" eaLnBrk="1" fontAlgn="t" latinLnBrk="0" hangingPunct="1">
                        <a:lnSpc>
                          <a:spcPct val="100000"/>
                        </a:lnSpc>
                        <a:spcBef>
                          <a:spcPct val="0"/>
                        </a:spcBef>
                        <a:spcAft>
                          <a:spcPct val="0"/>
                        </a:spcAft>
                        <a:buClrTx/>
                        <a:buSzTx/>
                        <a:buFontTx/>
                        <a:buNone/>
                        <a:tabLst/>
                      </a:pPr>
                      <a:endParaRPr kumimoji="0" lang="en-US" sz="1800" b="1" i="0" u="none" strike="noStrike" cap="none" normalizeH="0" baseline="0" smtClean="0">
                        <a:ln>
                          <a:noFill/>
                        </a:ln>
                        <a:solidFill>
                          <a:srgbClr val="002288"/>
                        </a:solidFill>
                        <a:effectLst/>
                        <a:latin typeface="Arial" charset="0"/>
                        <a:ea typeface="ヒラギノ角ゴ Pro W3"/>
                        <a:cs typeface="ヒラギノ角ゴ Pro W3"/>
                      </a:endParaRPr>
                    </a:p>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Arial" charset="0"/>
                          <a:ea typeface="ヒラギノ角ゴ Pro W3"/>
                          <a:cs typeface="ヒラギノ角ゴ Pro W3"/>
                        </a:rPr>
                        <a:t>Other</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10%</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c>
                  <a:txBody>
                    <a:bodyPr/>
                    <a:lstStyle/>
                    <a:p>
                      <a:pPr marL="0" marR="0" lvl="0" indent="0" algn="ctr" defTabSz="914400" rtl="0" eaLnBrk="1" fontAlgn="t"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2288"/>
                          </a:solidFill>
                          <a:effectLst/>
                          <a:latin typeface="Calibri" pitchFamily="34" charset="0"/>
                          <a:ea typeface="ヒラギノ角ゴ Pro W3"/>
                          <a:cs typeface="ヒラギノ角ゴ Pro W3"/>
                        </a:rPr>
                        <a:t>14%</a:t>
                      </a:r>
                    </a:p>
                  </a:txBody>
                  <a:tcPr marL="0" marR="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0F0F0"/>
                    </a:solidFill>
                  </a:tcPr>
                </a:tc>
              </a:tr>
            </a:tbl>
          </a:graphicData>
        </a:graphic>
      </p:graphicFrame>
      <p:sp>
        <p:nvSpPr>
          <p:cNvPr id="5" name="Rectangle 4"/>
          <p:cNvSpPr/>
          <p:nvPr/>
        </p:nvSpPr>
        <p:spPr>
          <a:xfrm>
            <a:off x="0" y="273050"/>
            <a:ext cx="9144000" cy="830263"/>
          </a:xfrm>
          <a:prstGeom prst="rect">
            <a:avLst/>
          </a:prstGeom>
        </p:spPr>
        <p:txBody>
          <a:bodyPr>
            <a:spAutoFit/>
          </a:bodyPr>
          <a:lstStyle/>
          <a:p>
            <a:pPr eaLnBrk="0" hangingPunct="0">
              <a:defRPr/>
            </a:pPr>
            <a:r>
              <a:rPr lang="en-US" dirty="0">
                <a:solidFill>
                  <a:schemeClr val="bg1"/>
                </a:solidFill>
                <a:latin typeface="+mj-lt"/>
                <a:ea typeface="ヒラギノ角ゴ Pro W3" charset="-128"/>
                <a:cs typeface="+mn-cs"/>
              </a:rPr>
              <a:t>Demographics:  Survivors=252 Caregivers=54 Total= 306</a:t>
            </a:r>
          </a:p>
          <a:p>
            <a:pPr algn="ctr" eaLnBrk="0" hangingPunct="0">
              <a:defRPr/>
            </a:pPr>
            <a:r>
              <a:rPr lang="en-US" dirty="0">
                <a:solidFill>
                  <a:schemeClr val="bg1"/>
                </a:solidFill>
                <a:latin typeface="+mj-lt"/>
                <a:ea typeface="ヒラギノ角ゴ Pro W3" charset="-128"/>
                <a:cs typeface="+mn-cs"/>
              </a:rPr>
              <a:t>Intervention vs. Control (September 1, 2012)</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ChangeArrowheads="1"/>
          </p:cNvSpPr>
          <p:nvPr/>
        </p:nvSpPr>
        <p:spPr bwMode="auto">
          <a:xfrm>
            <a:off x="1009650" y="1439863"/>
            <a:ext cx="7207250" cy="3378200"/>
          </a:xfrm>
          <a:prstGeom prst="rect">
            <a:avLst/>
          </a:prstGeom>
          <a:noFill/>
          <a:ln w="9525">
            <a:noFill/>
            <a:miter lim="800000"/>
            <a:headEnd/>
            <a:tailEnd/>
          </a:ln>
        </p:spPr>
        <p:txBody>
          <a:bodyPr>
            <a:spAutoFit/>
          </a:bodyPr>
          <a:lstStyle/>
          <a:p>
            <a:pPr eaLnBrk="0" hangingPunct="0"/>
            <a:endParaRPr lang="en-US" u="sng">
              <a:cs typeface="ヒラギノ角ゴ Pro W3"/>
            </a:endParaRPr>
          </a:p>
          <a:p>
            <a:pPr eaLnBrk="0" hangingPunct="0"/>
            <a:endParaRPr lang="en-US" u="sng">
              <a:cs typeface="ヒラギノ角ゴ Pro W3"/>
            </a:endParaRPr>
          </a:p>
          <a:p>
            <a:pPr eaLnBrk="0" hangingPunct="0"/>
            <a:r>
              <a:rPr lang="en-US" u="sng">
                <a:cs typeface="ヒラギノ角ゴ Pro W3"/>
              </a:rPr>
              <a:t>Additional General Characteristics</a:t>
            </a:r>
            <a:r>
              <a:rPr lang="en-US">
                <a:cs typeface="ヒラギノ角ゴ Pro W3"/>
              </a:rPr>
              <a:t>:   </a:t>
            </a:r>
          </a:p>
          <a:p>
            <a:pPr eaLnBrk="0" hangingPunct="0">
              <a:buFont typeface="Arial" charset="0"/>
              <a:buChar char="•"/>
            </a:pPr>
            <a:r>
              <a:rPr lang="en-US">
                <a:cs typeface="ヒラギノ角ゴ Pro W3"/>
              </a:rPr>
              <a:t>Survivors of  13 different cancer types are represented.</a:t>
            </a:r>
          </a:p>
          <a:p>
            <a:pPr eaLnBrk="0" hangingPunct="0"/>
            <a:endParaRPr lang="en-US">
              <a:cs typeface="ヒラギノ角ゴ Pro W3"/>
            </a:endParaRPr>
          </a:p>
          <a:p>
            <a:pPr eaLnBrk="0" hangingPunct="0">
              <a:buFont typeface="Arial" charset="0"/>
              <a:buChar char="•"/>
            </a:pPr>
            <a:r>
              <a:rPr lang="en-US">
                <a:cs typeface="ヒラギノ角ゴ Pro W3"/>
              </a:rPr>
              <a:t>Nearly 40% indicated their health was very good at program start; 16% indicated it was fair/poor.  </a:t>
            </a:r>
          </a:p>
          <a:p>
            <a:pPr eaLnBrk="0" hangingPunct="0"/>
            <a:endParaRPr lang="en-US">
              <a:cs typeface="ヒラギノ角ゴ Pro W3"/>
            </a:endParaRPr>
          </a:p>
          <a:p>
            <a:pPr eaLnBrk="0" hangingPunct="0">
              <a:buFont typeface="Arial" charset="0"/>
              <a:buChar char="•"/>
            </a:pPr>
            <a:r>
              <a:rPr lang="en-US">
                <a:cs typeface="ヒラギノ角ゴ Pro W3"/>
              </a:rPr>
              <a:t>About 20% are caregivers </a:t>
            </a:r>
            <a:r>
              <a:rPr lang="en-US" sz="1800">
                <a:cs typeface="ヒラギノ角ゴ Pro W3"/>
              </a:rPr>
              <a:t>(family members or close friends)</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Placeholder 3"/>
          <p:cNvGraphicFramePr>
            <a:graphicFrameLocks noGrp="1"/>
          </p:cNvGraphicFramePr>
          <p:nvPr>
            <p:ph type="tbl" idx="4294967295"/>
          </p:nvPr>
        </p:nvGraphicFramePr>
        <p:xfrm>
          <a:off x="641445" y="1897039"/>
          <a:ext cx="7807230" cy="4073550"/>
        </p:xfrm>
        <a:graphic>
          <a:graphicData uri="http://schemas.openxmlformats.org/drawingml/2006/chart">
            <c:chart xmlns:c="http://schemas.openxmlformats.org/drawingml/2006/chart" xmlns:r="http://schemas.openxmlformats.org/officeDocument/2006/relationships" r:id="rId2"/>
          </a:graphicData>
        </a:graphic>
      </p:graphicFrame>
      <p:sp>
        <p:nvSpPr>
          <p:cNvPr id="82947" name="TextBox 4"/>
          <p:cNvSpPr txBox="1">
            <a:spLocks noChangeArrowheads="1"/>
          </p:cNvSpPr>
          <p:nvPr/>
        </p:nvSpPr>
        <p:spPr bwMode="auto">
          <a:xfrm>
            <a:off x="611188" y="382588"/>
            <a:ext cx="7766050" cy="1187450"/>
          </a:xfrm>
          <a:prstGeom prst="rect">
            <a:avLst/>
          </a:prstGeom>
          <a:noFill/>
          <a:ln w="9525">
            <a:noFill/>
            <a:miter lim="800000"/>
            <a:headEnd/>
            <a:tailEnd/>
          </a:ln>
        </p:spPr>
        <p:txBody>
          <a:bodyPr>
            <a:spAutoFit/>
          </a:bodyPr>
          <a:lstStyle/>
          <a:p>
            <a:pPr eaLnBrk="0" hangingPunct="0"/>
            <a:r>
              <a:rPr lang="en-US" b="1">
                <a:cs typeface="ヒラギノ角ゴ Pro W3"/>
              </a:rPr>
              <a:t>How satisfied are you with the overall CONTENT? </a:t>
            </a:r>
            <a:r>
              <a:rPr lang="en-US">
                <a:cs typeface="ヒラギノ角ゴ Pro W3"/>
              </a:rPr>
              <a:t>(n=101)</a:t>
            </a:r>
          </a:p>
          <a:p>
            <a:pPr eaLnBrk="0" hangingPunct="0"/>
            <a:endParaRPr lang="en-US">
              <a:cs typeface="ヒラギノ角ゴ Pro W3"/>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extBox 3"/>
          <p:cNvSpPr txBox="1">
            <a:spLocks noChangeArrowheads="1"/>
          </p:cNvSpPr>
          <p:nvPr/>
        </p:nvSpPr>
        <p:spPr bwMode="auto">
          <a:xfrm>
            <a:off x="436563" y="327025"/>
            <a:ext cx="8256587" cy="461963"/>
          </a:xfrm>
          <a:prstGeom prst="rect">
            <a:avLst/>
          </a:prstGeom>
          <a:noFill/>
          <a:ln w="9525">
            <a:noFill/>
            <a:miter lim="800000"/>
            <a:headEnd/>
            <a:tailEnd/>
          </a:ln>
        </p:spPr>
        <p:txBody>
          <a:bodyPr>
            <a:spAutoFit/>
          </a:bodyPr>
          <a:lstStyle/>
          <a:p>
            <a:pPr eaLnBrk="0" hangingPunct="0"/>
            <a:r>
              <a:rPr lang="en-US" b="1">
                <a:cs typeface="ヒラギノ角ゴ Pro W3"/>
              </a:rPr>
              <a:t>Did you think the content in the new modules was….  (n=101)</a:t>
            </a:r>
          </a:p>
        </p:txBody>
      </p:sp>
      <p:graphicFrame>
        <p:nvGraphicFramePr>
          <p:cNvPr id="6" name="Table Placeholder 5"/>
          <p:cNvGraphicFramePr>
            <a:graphicFrameLocks noGrp="1"/>
          </p:cNvGraphicFramePr>
          <p:nvPr>
            <p:ph type="tbl" idx="4294967295"/>
          </p:nvPr>
        </p:nvGraphicFramePr>
        <p:xfrm>
          <a:off x="981075" y="1380371"/>
          <a:ext cx="7467600" cy="459051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Placeholder 2"/>
          <p:cNvGraphicFramePr>
            <a:graphicFrameLocks noGrp="1"/>
          </p:cNvGraphicFramePr>
          <p:nvPr>
            <p:ph type="tbl" idx="4294967295"/>
          </p:nvPr>
        </p:nvGraphicFramePr>
        <p:xfrm>
          <a:off x="981075" y="1337481"/>
          <a:ext cx="7467600" cy="4633107"/>
        </p:xfrm>
        <a:graphic>
          <a:graphicData uri="http://schemas.openxmlformats.org/drawingml/2006/chart">
            <c:chart xmlns:c="http://schemas.openxmlformats.org/drawingml/2006/chart" xmlns:r="http://schemas.openxmlformats.org/officeDocument/2006/relationships" r:id="rId2"/>
          </a:graphicData>
        </a:graphic>
      </p:graphicFrame>
      <p:sp>
        <p:nvSpPr>
          <p:cNvPr id="84995" name="TextBox 3"/>
          <p:cNvSpPr txBox="1">
            <a:spLocks noChangeArrowheads="1"/>
          </p:cNvSpPr>
          <p:nvPr/>
        </p:nvSpPr>
        <p:spPr bwMode="auto">
          <a:xfrm>
            <a:off x="423863" y="341313"/>
            <a:ext cx="7969250" cy="830262"/>
          </a:xfrm>
          <a:prstGeom prst="rect">
            <a:avLst/>
          </a:prstGeom>
          <a:noFill/>
          <a:ln w="9525">
            <a:noFill/>
            <a:miter lim="800000"/>
            <a:headEnd/>
            <a:tailEnd/>
          </a:ln>
        </p:spPr>
        <p:txBody>
          <a:bodyPr>
            <a:spAutoFit/>
          </a:bodyPr>
          <a:lstStyle/>
          <a:p>
            <a:pPr eaLnBrk="0" hangingPunct="0"/>
            <a:r>
              <a:rPr lang="en-US" b="1">
                <a:cs typeface="ヒラギノ角ゴ Pro W3"/>
              </a:rPr>
              <a:t>Would you recommend Cancer Thriving and Surviving to Friends and Family?  (n=100)</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 Placeholder 11"/>
          <p:cNvSpPr txBox="1">
            <a:spLocks/>
          </p:cNvSpPr>
          <p:nvPr/>
        </p:nvSpPr>
        <p:spPr bwMode="auto">
          <a:xfrm>
            <a:off x="477838" y="1520825"/>
            <a:ext cx="8229600" cy="2641600"/>
          </a:xfrm>
          <a:prstGeom prst="rect">
            <a:avLst/>
          </a:prstGeom>
          <a:noFill/>
          <a:ln w="9525">
            <a:noFill/>
            <a:miter lim="800000"/>
            <a:headEnd/>
            <a:tailEnd/>
          </a:ln>
        </p:spPr>
        <p:txBody>
          <a:bodyPr/>
          <a:lstStyle/>
          <a:p>
            <a:pPr marL="342900" indent="-342900" eaLnBrk="0" hangingPunct="0">
              <a:spcAft>
                <a:spcPct val="20000"/>
              </a:spcAft>
              <a:buFontTx/>
              <a:buChar char="•"/>
            </a:pPr>
            <a:r>
              <a:rPr lang="en-US" b="1" i="1">
                <a:latin typeface="Arial" charset="0"/>
                <a:cs typeface="ヒラギノ角ゴ Pro W3"/>
              </a:rPr>
              <a:t>Can Cancer Survivors be recruited and trained as CTS leaders?</a:t>
            </a:r>
            <a:r>
              <a:rPr lang="en-US" b="1">
                <a:latin typeface="Arial" charset="0"/>
                <a:cs typeface="ヒラギノ角ゴ Pro W3"/>
              </a:rPr>
              <a:t>  </a:t>
            </a:r>
            <a:r>
              <a:rPr lang="en-US">
                <a:latin typeface="Arial" charset="0"/>
                <a:cs typeface="ヒラギノ角ゴ Pro W3"/>
              </a:rPr>
              <a:t>Experienced  CDSMP peer lay leaders (Colorado = 28; Texas = 4) were recruited the first-ever CTS leader training  sessions held in Denver, CO in January, 2011 and May, 2012.  </a:t>
            </a:r>
          </a:p>
          <a:p>
            <a:pPr marL="342900" indent="-342900" eaLnBrk="0" hangingPunct="0">
              <a:spcAft>
                <a:spcPct val="20000"/>
              </a:spcAft>
              <a:buFontTx/>
              <a:buChar char="•"/>
            </a:pPr>
            <a:endParaRPr lang="en-US" b="1" i="1">
              <a:latin typeface="Arial" charset="0"/>
              <a:cs typeface="ヒラギノ角ゴ Pro W3"/>
            </a:endParaRPr>
          </a:p>
          <a:p>
            <a:pPr marL="342900" indent="-342900" eaLnBrk="0" hangingPunct="0">
              <a:spcAft>
                <a:spcPct val="20000"/>
              </a:spcAft>
              <a:buFontTx/>
              <a:buChar char="•"/>
            </a:pPr>
            <a:endParaRPr lang="en-US">
              <a:latin typeface="Arial" charset="0"/>
              <a:cs typeface="ヒラギノ角ゴ Pro W3"/>
            </a:endParaRPr>
          </a:p>
          <a:p>
            <a:pPr marL="342900" indent="-342900" eaLnBrk="0" hangingPunct="0">
              <a:lnSpc>
                <a:spcPct val="70000"/>
              </a:lnSpc>
              <a:spcAft>
                <a:spcPct val="20000"/>
              </a:spcAft>
              <a:buFontTx/>
              <a:buChar char="•"/>
            </a:pPr>
            <a:r>
              <a:rPr lang="en-US" b="1" i="1">
                <a:latin typeface="Arial" charset="0"/>
                <a:cs typeface="ヒラギノ角ゴ Pro W3"/>
              </a:rPr>
              <a:t>Where has the program been delivered </a:t>
            </a:r>
          </a:p>
          <a:p>
            <a:pPr marL="342900" indent="-342900" eaLnBrk="0" hangingPunct="0">
              <a:lnSpc>
                <a:spcPct val="70000"/>
              </a:lnSpc>
              <a:spcAft>
                <a:spcPct val="20000"/>
              </a:spcAft>
            </a:pPr>
            <a:r>
              <a:rPr lang="en-US" b="1" i="1">
                <a:latin typeface="Arial" charset="0"/>
                <a:cs typeface="ヒラギノ角ゴ Pro W3"/>
              </a:rPr>
              <a:t>(n= 15 classes)?</a:t>
            </a:r>
          </a:p>
          <a:p>
            <a:pPr marL="342900" indent="-342900" eaLnBrk="0" hangingPunct="0">
              <a:lnSpc>
                <a:spcPct val="70000"/>
              </a:lnSpc>
              <a:spcAft>
                <a:spcPct val="20000"/>
              </a:spcAft>
              <a:buFontTx/>
              <a:buChar char="•"/>
            </a:pPr>
            <a:endParaRPr lang="en-US">
              <a:latin typeface="Arial" charset="0"/>
              <a:cs typeface="ヒラギノ角ゴ Pro W3"/>
            </a:endParaRPr>
          </a:p>
          <a:p>
            <a:pPr marL="342900" indent="-342900" eaLnBrk="0" hangingPunct="0">
              <a:lnSpc>
                <a:spcPct val="70000"/>
              </a:lnSpc>
              <a:spcAft>
                <a:spcPct val="20000"/>
              </a:spcAft>
              <a:buFontTx/>
              <a:buChar char="•"/>
            </a:pPr>
            <a:endParaRPr lang="en-US">
              <a:latin typeface="Arial" charset="0"/>
              <a:cs typeface="ヒラギノ角ゴ Pro W3"/>
            </a:endParaRPr>
          </a:p>
          <a:p>
            <a:pPr marL="342900" indent="-342900" eaLnBrk="0" hangingPunct="0">
              <a:lnSpc>
                <a:spcPct val="70000"/>
              </a:lnSpc>
              <a:spcAft>
                <a:spcPct val="20000"/>
              </a:spcAft>
              <a:buFontTx/>
              <a:buChar char="•"/>
            </a:pPr>
            <a:endParaRPr lang="en-US">
              <a:latin typeface="Arial" charset="0"/>
              <a:cs typeface="ヒラギノ角ゴ Pro W3"/>
            </a:endParaRPr>
          </a:p>
          <a:p>
            <a:pPr marL="342900" indent="-342900" eaLnBrk="0" hangingPunct="0">
              <a:lnSpc>
                <a:spcPct val="70000"/>
              </a:lnSpc>
              <a:spcAft>
                <a:spcPct val="20000"/>
              </a:spcAft>
              <a:buFontTx/>
              <a:buChar char="•"/>
            </a:pPr>
            <a:endParaRPr lang="en-US" b="1" i="1">
              <a:latin typeface="Arial" charset="0"/>
              <a:cs typeface="ヒラギノ角ゴ Pro W3"/>
            </a:endParaRPr>
          </a:p>
          <a:p>
            <a:pPr marL="342900" indent="-342900" eaLnBrk="0" hangingPunct="0">
              <a:lnSpc>
                <a:spcPct val="70000"/>
              </a:lnSpc>
              <a:spcAft>
                <a:spcPct val="20000"/>
              </a:spcAft>
              <a:buFontTx/>
              <a:buChar char="•"/>
            </a:pPr>
            <a:endParaRPr lang="en-US" b="1" i="1">
              <a:latin typeface="Arial" charset="0"/>
              <a:cs typeface="ヒラギノ角ゴ Pro W3"/>
            </a:endParaRPr>
          </a:p>
          <a:p>
            <a:pPr marL="342900" indent="-342900" eaLnBrk="0" hangingPunct="0">
              <a:lnSpc>
                <a:spcPct val="70000"/>
              </a:lnSpc>
              <a:spcAft>
                <a:spcPct val="20000"/>
              </a:spcAft>
              <a:buFontTx/>
              <a:buChar char="•"/>
            </a:pPr>
            <a:endParaRPr lang="en-US" b="1" i="1">
              <a:latin typeface="Arial" charset="0"/>
              <a:cs typeface="ヒラギノ角ゴ Pro W3"/>
            </a:endParaRPr>
          </a:p>
          <a:p>
            <a:pPr marL="342900" indent="-342900" eaLnBrk="0" hangingPunct="0">
              <a:lnSpc>
                <a:spcPct val="70000"/>
              </a:lnSpc>
              <a:spcAft>
                <a:spcPct val="20000"/>
              </a:spcAft>
              <a:buFontTx/>
              <a:buChar char="•"/>
            </a:pPr>
            <a:endParaRPr lang="en-US">
              <a:latin typeface="Arial" charset="0"/>
              <a:cs typeface="ヒラギノ角ゴ Pro W3"/>
            </a:endParaRPr>
          </a:p>
        </p:txBody>
      </p:sp>
      <p:graphicFrame>
        <p:nvGraphicFramePr>
          <p:cNvPr id="3" name="Chart 2"/>
          <p:cNvGraphicFramePr>
            <a:graphicFrameLocks/>
          </p:cNvGraphicFramePr>
          <p:nvPr/>
        </p:nvGraphicFramePr>
        <p:xfrm>
          <a:off x="3136400" y="4503761"/>
          <a:ext cx="4308748" cy="1610437"/>
        </p:xfrm>
        <a:graphic>
          <a:graphicData uri="http://schemas.openxmlformats.org/drawingml/2006/chart">
            <c:chart xmlns:c="http://schemas.openxmlformats.org/drawingml/2006/chart" xmlns:r="http://schemas.openxmlformats.org/officeDocument/2006/relationships" r:id="rId2"/>
          </a:graphicData>
        </a:graphic>
      </p:graphicFrame>
      <p:sp>
        <p:nvSpPr>
          <p:cNvPr id="4" name="Title 1"/>
          <p:cNvSpPr txBox="1">
            <a:spLocks/>
          </p:cNvSpPr>
          <p:nvPr/>
        </p:nvSpPr>
        <p:spPr>
          <a:xfrm>
            <a:off x="914400" y="304800"/>
            <a:ext cx="7467600" cy="990600"/>
          </a:xfrm>
          <a:prstGeom prst="rect">
            <a:avLst/>
          </a:prstGeom>
        </p:spPr>
        <p:txBody>
          <a:bodyPr/>
          <a:lstStyle>
            <a:lvl1pPr algn="l" rtl="0" eaLnBrk="0" fontAlgn="base" hangingPunct="0">
              <a:spcBef>
                <a:spcPct val="0"/>
              </a:spcBef>
              <a:spcAft>
                <a:spcPct val="0"/>
              </a:spcAft>
              <a:defRPr sz="4000">
                <a:solidFill>
                  <a:schemeClr val="bg1"/>
                </a:solidFill>
                <a:latin typeface="Georgia" pitchFamily="18" charset="0"/>
                <a:ea typeface="Arial" charset="0"/>
                <a:cs typeface="Arial" pitchFamily="34" charset="0"/>
              </a:defRPr>
            </a:lvl1pPr>
            <a:lvl2pPr algn="l" rtl="0" eaLnBrk="0" fontAlgn="base" hangingPunct="0">
              <a:spcBef>
                <a:spcPct val="0"/>
              </a:spcBef>
              <a:spcAft>
                <a:spcPct val="0"/>
              </a:spcAft>
              <a:defRPr sz="4000">
                <a:solidFill>
                  <a:schemeClr val="bg1"/>
                </a:solidFill>
                <a:latin typeface="Georgia" charset="0"/>
                <a:ea typeface="Arial" charset="0"/>
                <a:cs typeface="Arial" charset="0"/>
              </a:defRPr>
            </a:lvl2pPr>
            <a:lvl3pPr algn="l" rtl="0" eaLnBrk="0" fontAlgn="base" hangingPunct="0">
              <a:spcBef>
                <a:spcPct val="0"/>
              </a:spcBef>
              <a:spcAft>
                <a:spcPct val="0"/>
              </a:spcAft>
              <a:defRPr sz="4000">
                <a:solidFill>
                  <a:schemeClr val="bg1"/>
                </a:solidFill>
                <a:latin typeface="Georgia" charset="0"/>
                <a:ea typeface="Arial" charset="0"/>
                <a:cs typeface="Arial" charset="0"/>
              </a:defRPr>
            </a:lvl3pPr>
            <a:lvl4pPr algn="l" rtl="0" eaLnBrk="0" fontAlgn="base" hangingPunct="0">
              <a:spcBef>
                <a:spcPct val="0"/>
              </a:spcBef>
              <a:spcAft>
                <a:spcPct val="0"/>
              </a:spcAft>
              <a:defRPr sz="4000">
                <a:solidFill>
                  <a:schemeClr val="bg1"/>
                </a:solidFill>
                <a:latin typeface="Georgia" charset="0"/>
                <a:ea typeface="Arial" charset="0"/>
                <a:cs typeface="Arial" charset="0"/>
              </a:defRPr>
            </a:lvl4pPr>
            <a:lvl5pPr algn="l" rtl="0" eaLnBrk="0" fontAlgn="base" hangingPunct="0">
              <a:spcBef>
                <a:spcPct val="0"/>
              </a:spcBef>
              <a:spcAft>
                <a:spcPct val="0"/>
              </a:spcAft>
              <a:defRPr sz="4000">
                <a:solidFill>
                  <a:schemeClr val="bg1"/>
                </a:solidFill>
                <a:latin typeface="Georgia" charset="0"/>
                <a:ea typeface="Arial" charset="0"/>
                <a:cs typeface="Arial" charset="0"/>
              </a:defRPr>
            </a:lvl5pPr>
            <a:lvl6pPr marL="457200" algn="ctr" rtl="0" fontAlgn="base">
              <a:spcBef>
                <a:spcPct val="0"/>
              </a:spcBef>
              <a:spcAft>
                <a:spcPct val="0"/>
              </a:spcAft>
              <a:defRPr sz="5000" b="1">
                <a:solidFill>
                  <a:schemeClr val="accent2"/>
                </a:solidFill>
                <a:latin typeface="Blue Highway" pitchFamily="2" charset="0"/>
              </a:defRPr>
            </a:lvl6pPr>
            <a:lvl7pPr marL="914400" algn="ctr" rtl="0" fontAlgn="base">
              <a:spcBef>
                <a:spcPct val="0"/>
              </a:spcBef>
              <a:spcAft>
                <a:spcPct val="0"/>
              </a:spcAft>
              <a:defRPr sz="5000" b="1">
                <a:solidFill>
                  <a:schemeClr val="accent2"/>
                </a:solidFill>
                <a:latin typeface="Blue Highway" pitchFamily="2" charset="0"/>
              </a:defRPr>
            </a:lvl7pPr>
            <a:lvl8pPr marL="1371600" algn="ctr" rtl="0" fontAlgn="base">
              <a:spcBef>
                <a:spcPct val="0"/>
              </a:spcBef>
              <a:spcAft>
                <a:spcPct val="0"/>
              </a:spcAft>
              <a:defRPr sz="5000" b="1">
                <a:solidFill>
                  <a:schemeClr val="accent2"/>
                </a:solidFill>
                <a:latin typeface="Blue Highway" pitchFamily="2" charset="0"/>
              </a:defRPr>
            </a:lvl8pPr>
            <a:lvl9pPr marL="1828800" algn="ctr" rtl="0" fontAlgn="base">
              <a:spcBef>
                <a:spcPct val="0"/>
              </a:spcBef>
              <a:spcAft>
                <a:spcPct val="0"/>
              </a:spcAft>
              <a:defRPr sz="5000" b="1">
                <a:solidFill>
                  <a:schemeClr val="accent2"/>
                </a:solidFill>
                <a:latin typeface="Blue Highway" pitchFamily="2" charset="0"/>
              </a:defRPr>
            </a:lvl9pPr>
          </a:lstStyle>
          <a:p>
            <a:pPr>
              <a:defRPr/>
            </a:pPr>
            <a:r>
              <a:rPr lang="en-US" sz="2400" dirty="0" smtClean="0">
                <a:latin typeface="+mj-lt"/>
              </a:rPr>
              <a:t>Feasibility and Acceptability of Delivering and Evaluating  Cancer Thriving and Surviving?  </a:t>
            </a:r>
            <a:r>
              <a:rPr lang="en-US" sz="2400" dirty="0" smtClean="0"/>
              <a:t/>
            </a:r>
            <a:br>
              <a:rPr lang="en-US" sz="2400" dirty="0" smtClean="0"/>
            </a:br>
            <a:endParaRPr lang="en-US" sz="24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 Placeholder 15"/>
          <p:cNvSpPr txBox="1">
            <a:spLocks/>
          </p:cNvSpPr>
          <p:nvPr/>
        </p:nvSpPr>
        <p:spPr bwMode="auto">
          <a:xfrm>
            <a:off x="395288" y="1460500"/>
            <a:ext cx="8202612" cy="4454525"/>
          </a:xfrm>
          <a:prstGeom prst="rect">
            <a:avLst/>
          </a:prstGeom>
          <a:noFill/>
          <a:ln w="9525">
            <a:noFill/>
            <a:miter lim="800000"/>
            <a:headEnd/>
            <a:tailEnd/>
          </a:ln>
        </p:spPr>
        <p:txBody>
          <a:bodyPr/>
          <a:lstStyle/>
          <a:p>
            <a:pPr marL="228600" indent="-228600" eaLnBrk="0" hangingPunct="0">
              <a:spcAft>
                <a:spcPct val="20000"/>
              </a:spcAft>
              <a:buFontTx/>
              <a:buAutoNum type="arabicPeriod"/>
            </a:pPr>
            <a:r>
              <a:rPr lang="en-US" sz="2200">
                <a:latin typeface="Arial" charset="0"/>
                <a:cs typeface="ヒラギノ角ゴ Pro W3"/>
              </a:rPr>
              <a:t>Adaptations made to the Chronic Disease Self-Management Program are acceptable to cancer survivors.  However, survivors may desire more resources in the area of CAM and possibly coping.    </a:t>
            </a:r>
          </a:p>
          <a:p>
            <a:pPr marL="228600" indent="-228600" eaLnBrk="0" hangingPunct="0">
              <a:spcAft>
                <a:spcPct val="20000"/>
              </a:spcAft>
            </a:pPr>
            <a:endParaRPr lang="en-US" sz="2200">
              <a:latin typeface="Arial" charset="0"/>
              <a:cs typeface="ヒラギノ角ゴ Pro W3"/>
            </a:endParaRPr>
          </a:p>
          <a:p>
            <a:pPr marL="228600" indent="-228600" eaLnBrk="0" hangingPunct="0">
              <a:spcAft>
                <a:spcPct val="20000"/>
              </a:spcAft>
            </a:pPr>
            <a:r>
              <a:rPr lang="en-US" sz="2200">
                <a:latin typeface="Arial" charset="0"/>
                <a:cs typeface="ヒラギノ角ゴ Pro W3"/>
              </a:rPr>
              <a:t>2.Recruitment of survivors to the program as trainers and participants to a wait-list randomized controlled trial is feasible.</a:t>
            </a:r>
          </a:p>
          <a:p>
            <a:pPr marL="228600" indent="-228600" eaLnBrk="0" hangingPunct="0">
              <a:spcAft>
                <a:spcPct val="20000"/>
              </a:spcAft>
              <a:buFontTx/>
              <a:buAutoNum type="arabicPeriod"/>
            </a:pPr>
            <a:endParaRPr lang="en-US" sz="2200">
              <a:latin typeface="Arial" charset="0"/>
              <a:cs typeface="ヒラギノ角ゴ Pro W3"/>
            </a:endParaRPr>
          </a:p>
          <a:p>
            <a:pPr marL="228600" indent="-228600" eaLnBrk="0" hangingPunct="0">
              <a:spcAft>
                <a:spcPct val="20000"/>
              </a:spcAft>
            </a:pPr>
            <a:r>
              <a:rPr lang="en-US" sz="2200">
                <a:latin typeface="Arial" charset="0"/>
                <a:cs typeface="ヒラギノ角ゴ Pro W3"/>
              </a:rPr>
              <a:t>3. The program can be delivered in a variety of settings. </a:t>
            </a:r>
          </a:p>
          <a:p>
            <a:pPr marL="228600" indent="-228600" eaLnBrk="0" hangingPunct="0">
              <a:spcAft>
                <a:spcPct val="20000"/>
              </a:spcAft>
            </a:pPr>
            <a:endParaRPr lang="en-US" sz="2200">
              <a:latin typeface="Arial" charset="0"/>
              <a:cs typeface="ヒラギノ角ゴ Pro W3"/>
            </a:endParaRPr>
          </a:p>
          <a:p>
            <a:pPr marL="228600" indent="-228600" eaLnBrk="0" hangingPunct="0">
              <a:spcAft>
                <a:spcPct val="20000"/>
              </a:spcAft>
            </a:pPr>
            <a:r>
              <a:rPr lang="en-US" sz="2200">
                <a:latin typeface="Arial" charset="0"/>
                <a:cs typeface="ヒラギノ角ゴ Pro W3"/>
              </a:rPr>
              <a:t>4.  Special interest to comparison of intervention and control demographics and response to final measures.</a:t>
            </a:r>
          </a:p>
          <a:p>
            <a:pPr marL="228600" indent="-228600" eaLnBrk="0" hangingPunct="0">
              <a:spcAft>
                <a:spcPct val="20000"/>
              </a:spcAft>
            </a:pPr>
            <a:endParaRPr lang="en-US" sz="2200">
              <a:latin typeface="Arial" charset="0"/>
              <a:cs typeface="ヒラギノ角ゴ Pro W3"/>
            </a:endParaRPr>
          </a:p>
          <a:p>
            <a:pPr marL="228600" indent="-228600" eaLnBrk="0" hangingPunct="0">
              <a:spcAft>
                <a:spcPct val="20000"/>
              </a:spcAft>
            </a:pPr>
            <a:r>
              <a:rPr lang="en-US" sz="2200">
                <a:latin typeface="Arial" charset="0"/>
                <a:cs typeface="ヒラギノ角ゴ Pro W3"/>
              </a:rPr>
              <a:t> </a:t>
            </a:r>
          </a:p>
        </p:txBody>
      </p:sp>
      <p:sp>
        <p:nvSpPr>
          <p:cNvPr id="4" name="Title 1"/>
          <p:cNvSpPr txBox="1">
            <a:spLocks/>
          </p:cNvSpPr>
          <p:nvPr/>
        </p:nvSpPr>
        <p:spPr>
          <a:xfrm>
            <a:off x="914400" y="304800"/>
            <a:ext cx="7467600" cy="990600"/>
          </a:xfrm>
          <a:prstGeom prst="rect">
            <a:avLst/>
          </a:prstGeom>
        </p:spPr>
        <p:txBody>
          <a:bodyPr/>
          <a:lstStyle>
            <a:lvl1pPr algn="l" rtl="0" eaLnBrk="0" fontAlgn="base" hangingPunct="0">
              <a:spcBef>
                <a:spcPct val="0"/>
              </a:spcBef>
              <a:spcAft>
                <a:spcPct val="0"/>
              </a:spcAft>
              <a:defRPr sz="4000">
                <a:solidFill>
                  <a:schemeClr val="bg1"/>
                </a:solidFill>
                <a:latin typeface="Georgia" pitchFamily="18" charset="0"/>
                <a:ea typeface="Arial" charset="0"/>
                <a:cs typeface="Arial" pitchFamily="34" charset="0"/>
              </a:defRPr>
            </a:lvl1pPr>
            <a:lvl2pPr algn="l" rtl="0" eaLnBrk="0" fontAlgn="base" hangingPunct="0">
              <a:spcBef>
                <a:spcPct val="0"/>
              </a:spcBef>
              <a:spcAft>
                <a:spcPct val="0"/>
              </a:spcAft>
              <a:defRPr sz="4000">
                <a:solidFill>
                  <a:schemeClr val="bg1"/>
                </a:solidFill>
                <a:latin typeface="Georgia" charset="0"/>
                <a:ea typeface="Arial" charset="0"/>
                <a:cs typeface="Arial" charset="0"/>
              </a:defRPr>
            </a:lvl2pPr>
            <a:lvl3pPr algn="l" rtl="0" eaLnBrk="0" fontAlgn="base" hangingPunct="0">
              <a:spcBef>
                <a:spcPct val="0"/>
              </a:spcBef>
              <a:spcAft>
                <a:spcPct val="0"/>
              </a:spcAft>
              <a:defRPr sz="4000">
                <a:solidFill>
                  <a:schemeClr val="bg1"/>
                </a:solidFill>
                <a:latin typeface="Georgia" charset="0"/>
                <a:ea typeface="Arial" charset="0"/>
                <a:cs typeface="Arial" charset="0"/>
              </a:defRPr>
            </a:lvl3pPr>
            <a:lvl4pPr algn="l" rtl="0" eaLnBrk="0" fontAlgn="base" hangingPunct="0">
              <a:spcBef>
                <a:spcPct val="0"/>
              </a:spcBef>
              <a:spcAft>
                <a:spcPct val="0"/>
              </a:spcAft>
              <a:defRPr sz="4000">
                <a:solidFill>
                  <a:schemeClr val="bg1"/>
                </a:solidFill>
                <a:latin typeface="Georgia" charset="0"/>
                <a:ea typeface="Arial" charset="0"/>
                <a:cs typeface="Arial" charset="0"/>
              </a:defRPr>
            </a:lvl4pPr>
            <a:lvl5pPr algn="l" rtl="0" eaLnBrk="0" fontAlgn="base" hangingPunct="0">
              <a:spcBef>
                <a:spcPct val="0"/>
              </a:spcBef>
              <a:spcAft>
                <a:spcPct val="0"/>
              </a:spcAft>
              <a:defRPr sz="4000">
                <a:solidFill>
                  <a:schemeClr val="bg1"/>
                </a:solidFill>
                <a:latin typeface="Georgia" charset="0"/>
                <a:ea typeface="Arial" charset="0"/>
                <a:cs typeface="Arial" charset="0"/>
              </a:defRPr>
            </a:lvl5pPr>
            <a:lvl6pPr marL="457200" algn="ctr" rtl="0" fontAlgn="base">
              <a:spcBef>
                <a:spcPct val="0"/>
              </a:spcBef>
              <a:spcAft>
                <a:spcPct val="0"/>
              </a:spcAft>
              <a:defRPr sz="5000" b="1">
                <a:solidFill>
                  <a:schemeClr val="accent2"/>
                </a:solidFill>
                <a:latin typeface="Blue Highway" pitchFamily="2" charset="0"/>
              </a:defRPr>
            </a:lvl6pPr>
            <a:lvl7pPr marL="914400" algn="ctr" rtl="0" fontAlgn="base">
              <a:spcBef>
                <a:spcPct val="0"/>
              </a:spcBef>
              <a:spcAft>
                <a:spcPct val="0"/>
              </a:spcAft>
              <a:defRPr sz="5000" b="1">
                <a:solidFill>
                  <a:schemeClr val="accent2"/>
                </a:solidFill>
                <a:latin typeface="Blue Highway" pitchFamily="2" charset="0"/>
              </a:defRPr>
            </a:lvl7pPr>
            <a:lvl8pPr marL="1371600" algn="ctr" rtl="0" fontAlgn="base">
              <a:spcBef>
                <a:spcPct val="0"/>
              </a:spcBef>
              <a:spcAft>
                <a:spcPct val="0"/>
              </a:spcAft>
              <a:defRPr sz="5000" b="1">
                <a:solidFill>
                  <a:schemeClr val="accent2"/>
                </a:solidFill>
                <a:latin typeface="Blue Highway" pitchFamily="2" charset="0"/>
              </a:defRPr>
            </a:lvl8pPr>
            <a:lvl9pPr marL="1828800" algn="ctr" rtl="0" fontAlgn="base">
              <a:spcBef>
                <a:spcPct val="0"/>
              </a:spcBef>
              <a:spcAft>
                <a:spcPct val="0"/>
              </a:spcAft>
              <a:defRPr sz="5000" b="1">
                <a:solidFill>
                  <a:schemeClr val="accent2"/>
                </a:solidFill>
                <a:latin typeface="Blue Highway" pitchFamily="2" charset="0"/>
              </a:defRPr>
            </a:lvl9pPr>
          </a:lstStyle>
          <a:p>
            <a:pPr>
              <a:defRPr/>
            </a:pPr>
            <a:r>
              <a:rPr lang="en-US" sz="2800" dirty="0" smtClean="0">
                <a:latin typeface="+mj-lt"/>
              </a:rPr>
              <a:t>Conclusions</a:t>
            </a:r>
            <a:endParaRPr lang="en-US" sz="2800" dirty="0">
              <a:latin typeface="+mj-lt"/>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914400" y="304800"/>
            <a:ext cx="7467600" cy="990600"/>
          </a:xfrm>
        </p:spPr>
        <p:txBody>
          <a:bodyPr/>
          <a:lstStyle/>
          <a:p>
            <a:pPr>
              <a:defRPr/>
            </a:pPr>
            <a:r>
              <a:rPr lang="en-US" sz="2400" dirty="0" smtClean="0"/>
              <a:t>CPCRN Connection and Opportunity</a:t>
            </a:r>
            <a:endParaRPr lang="en-US" sz="2400" dirty="0"/>
          </a:p>
        </p:txBody>
      </p:sp>
      <p:sp>
        <p:nvSpPr>
          <p:cNvPr id="88067" name="Content Placeholder 2"/>
          <p:cNvSpPr>
            <a:spLocks noGrp="1"/>
          </p:cNvSpPr>
          <p:nvPr>
            <p:ph idx="4294967295"/>
          </p:nvPr>
        </p:nvSpPr>
        <p:spPr bwMode="auto">
          <a:xfrm>
            <a:off x="914400" y="1676400"/>
            <a:ext cx="7467600" cy="4343400"/>
          </a:xfrm>
          <a:prstGeom prst="rect">
            <a:avLst/>
          </a:prstGeom>
          <a:noFill/>
          <a:ln>
            <a:miter lim="800000"/>
            <a:headEnd/>
            <a:tailEnd/>
          </a:ln>
        </p:spPr>
        <p:txBody>
          <a:bodyPr/>
          <a:lstStyle/>
          <a:p>
            <a:r>
              <a:rPr lang="en-US" sz="2400" smtClean="0">
                <a:cs typeface="Arial" charset="0"/>
              </a:rPr>
              <a:t>Texas A&amp;M: Dr Marcia Ory longstanding relationship with Dr Kate Lorig and national experience evaluating the CDSMP Program</a:t>
            </a:r>
          </a:p>
          <a:p>
            <a:endParaRPr lang="en-US" sz="2400" smtClean="0">
              <a:cs typeface="Arial" charset="0"/>
            </a:endParaRPr>
          </a:p>
          <a:p>
            <a:r>
              <a:rPr lang="en-US" sz="2400" smtClean="0">
                <a:cs typeface="Arial" charset="0"/>
              </a:rPr>
              <a:t>Colorado: Dr Betsy Risendal connections with cancer community and observing opportunity to study CDSMP adaptation</a:t>
            </a:r>
          </a:p>
          <a:p>
            <a:endParaRPr lang="en-US" sz="2400" smtClean="0">
              <a:cs typeface="Arial" charset="0"/>
            </a:endParaRPr>
          </a:p>
          <a:p>
            <a:r>
              <a:rPr lang="en-US" sz="2400" smtClean="0">
                <a:cs typeface="Arial" charset="0"/>
              </a:rPr>
              <a:t>Colorado: Community Partner in Colorado-</a:t>
            </a:r>
          </a:p>
          <a:p>
            <a:pPr>
              <a:buFontTx/>
              <a:buNone/>
            </a:pPr>
            <a:r>
              <a:rPr lang="en-US" sz="2400" smtClean="0">
                <a:cs typeface="Arial" charset="0"/>
              </a:rPr>
              <a:t>	Consortium for Older Adult Wellness (COAW) </a:t>
            </a:r>
          </a:p>
          <a:p>
            <a:pPr>
              <a:buFontTx/>
              <a:buNone/>
            </a:pPr>
            <a:r>
              <a:rPr lang="en-US" sz="2400" smtClean="0">
                <a:cs typeface="Arial" charset="0"/>
              </a:rPr>
              <a:t>	activated and over 300 CDSMP leaders to implement study</a:t>
            </a:r>
          </a:p>
          <a:p>
            <a:endParaRPr lang="en-US" sz="2400" smtClean="0">
              <a:cs typeface="Arial"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914400" y="277813"/>
            <a:ext cx="7467600" cy="1073150"/>
          </a:xfrm>
        </p:spPr>
        <p:txBody>
          <a:bodyPr/>
          <a:lstStyle/>
          <a:p>
            <a:pPr>
              <a:defRPr/>
            </a:pPr>
            <a:r>
              <a:rPr lang="en-US" sz="2800" dirty="0" smtClean="0"/>
              <a:t>Acknowledgements</a:t>
            </a:r>
            <a:endParaRPr lang="en-US" sz="2800" dirty="0"/>
          </a:p>
        </p:txBody>
      </p:sp>
      <p:sp>
        <p:nvSpPr>
          <p:cNvPr id="3" name="Text Placeholder 14"/>
          <p:cNvSpPr txBox="1">
            <a:spLocks/>
          </p:cNvSpPr>
          <p:nvPr/>
        </p:nvSpPr>
        <p:spPr>
          <a:xfrm>
            <a:off x="854075" y="1638300"/>
            <a:ext cx="6280150" cy="3602038"/>
          </a:xfrm>
          <a:prstGeom prst="rect">
            <a:avLst/>
          </a:prstGeom>
        </p:spPr>
        <p:txBody>
          <a:bodyPr/>
          <a:lstStyle>
            <a:lvl1pPr marL="342900" indent="-342900" algn="l" rtl="0" eaLnBrk="0" fontAlgn="base" hangingPunct="0">
              <a:lnSpc>
                <a:spcPct val="70000"/>
              </a:lnSpc>
              <a:spcBef>
                <a:spcPct val="0"/>
              </a:spcBef>
              <a:spcAft>
                <a:spcPct val="20000"/>
              </a:spcAft>
              <a:buChar char="•"/>
              <a:defRPr sz="4000">
                <a:solidFill>
                  <a:schemeClr val="tx1"/>
                </a:solidFill>
                <a:latin typeface="+mn-lt"/>
                <a:ea typeface="ヒラギノ角ゴ Pro W3" charset="-128"/>
                <a:cs typeface="+mn-cs"/>
              </a:defRPr>
            </a:lvl1pPr>
            <a:lvl2pPr marL="742950" indent="-285750" algn="l" rtl="0" eaLnBrk="0" fontAlgn="base" hangingPunct="0">
              <a:lnSpc>
                <a:spcPct val="70000"/>
              </a:lnSpc>
              <a:spcBef>
                <a:spcPct val="0"/>
              </a:spcBef>
              <a:spcAft>
                <a:spcPct val="20000"/>
              </a:spcAft>
              <a:buChar char="–"/>
              <a:defRPr sz="3600">
                <a:solidFill>
                  <a:schemeClr val="tx1"/>
                </a:solidFill>
                <a:latin typeface="+mn-lt"/>
                <a:ea typeface="ヒラギノ角ゴ Pro W3" charset="-128"/>
              </a:defRPr>
            </a:lvl2pPr>
            <a:lvl3pPr marL="1143000" indent="-228600" algn="l" rtl="0" eaLnBrk="0" fontAlgn="base" hangingPunct="0">
              <a:lnSpc>
                <a:spcPct val="70000"/>
              </a:lnSpc>
              <a:spcBef>
                <a:spcPct val="0"/>
              </a:spcBef>
              <a:spcAft>
                <a:spcPct val="20000"/>
              </a:spcAft>
              <a:buChar char="•"/>
              <a:defRPr sz="3200">
                <a:solidFill>
                  <a:schemeClr val="tx1"/>
                </a:solidFill>
                <a:latin typeface="+mn-lt"/>
                <a:ea typeface="ヒラギノ角ゴ Pro W3" charset="-128"/>
              </a:defRPr>
            </a:lvl3pPr>
            <a:lvl4pPr marL="16002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4pPr>
            <a:lvl5pPr marL="2057400" indent="-228600" algn="l" rtl="0" eaLnBrk="0" fontAlgn="base" hangingPunct="0">
              <a:lnSpc>
                <a:spcPct val="70000"/>
              </a:lnSpc>
              <a:spcBef>
                <a:spcPct val="0"/>
              </a:spcBef>
              <a:spcAft>
                <a:spcPct val="20000"/>
              </a:spcAft>
              <a:buChar char="»"/>
              <a:defRPr sz="2800">
                <a:solidFill>
                  <a:schemeClr val="tx1"/>
                </a:solidFill>
                <a:latin typeface="+mn-lt"/>
                <a:ea typeface="ヒラギノ角ゴ Pro W3" charset="-128"/>
              </a:defRPr>
            </a:lvl5pPr>
            <a:lvl6pPr marL="2514600" indent="-228600" algn="l" rtl="0" fontAlgn="base">
              <a:lnSpc>
                <a:spcPct val="70000"/>
              </a:lnSpc>
              <a:spcBef>
                <a:spcPct val="0"/>
              </a:spcBef>
              <a:spcAft>
                <a:spcPct val="20000"/>
              </a:spcAft>
              <a:buChar char="»"/>
              <a:defRPr sz="2800">
                <a:solidFill>
                  <a:schemeClr val="tx1"/>
                </a:solidFill>
                <a:latin typeface="+mn-lt"/>
              </a:defRPr>
            </a:lvl6pPr>
            <a:lvl7pPr marL="2971800" indent="-228600" algn="l" rtl="0" fontAlgn="base">
              <a:lnSpc>
                <a:spcPct val="70000"/>
              </a:lnSpc>
              <a:spcBef>
                <a:spcPct val="0"/>
              </a:spcBef>
              <a:spcAft>
                <a:spcPct val="20000"/>
              </a:spcAft>
              <a:buChar char="»"/>
              <a:defRPr sz="2800">
                <a:solidFill>
                  <a:schemeClr val="tx1"/>
                </a:solidFill>
                <a:latin typeface="+mn-lt"/>
              </a:defRPr>
            </a:lvl7pPr>
            <a:lvl8pPr marL="3429000" indent="-228600" algn="l" rtl="0" fontAlgn="base">
              <a:lnSpc>
                <a:spcPct val="70000"/>
              </a:lnSpc>
              <a:spcBef>
                <a:spcPct val="0"/>
              </a:spcBef>
              <a:spcAft>
                <a:spcPct val="20000"/>
              </a:spcAft>
              <a:buChar char="»"/>
              <a:defRPr sz="2800">
                <a:solidFill>
                  <a:schemeClr val="tx1"/>
                </a:solidFill>
                <a:latin typeface="+mn-lt"/>
              </a:defRPr>
            </a:lvl8pPr>
            <a:lvl9pPr marL="3886200" indent="-228600" algn="l" rtl="0" fontAlgn="base">
              <a:lnSpc>
                <a:spcPct val="70000"/>
              </a:lnSpc>
              <a:spcBef>
                <a:spcPct val="0"/>
              </a:spcBef>
              <a:spcAft>
                <a:spcPct val="20000"/>
              </a:spcAft>
              <a:buChar char="»"/>
              <a:defRPr sz="2800">
                <a:solidFill>
                  <a:schemeClr val="tx1"/>
                </a:solidFill>
                <a:latin typeface="+mn-lt"/>
              </a:defRPr>
            </a:lvl9pPr>
          </a:lstStyle>
          <a:p>
            <a:pPr marL="0" indent="0">
              <a:buFontTx/>
              <a:buNone/>
              <a:defRPr/>
            </a:pPr>
            <a:endParaRPr lang="en-US" sz="2800" dirty="0" smtClean="0"/>
          </a:p>
          <a:p>
            <a:pPr>
              <a:defRPr/>
            </a:pPr>
            <a:r>
              <a:rPr lang="en-US" sz="2800" dirty="0" smtClean="0"/>
              <a:t>Stanford Patient Education and Resource Center, Dr Kate Lorig</a:t>
            </a:r>
          </a:p>
          <a:p>
            <a:pPr>
              <a:defRPr/>
            </a:pPr>
            <a:endParaRPr lang="en-US" sz="2800" dirty="0" smtClean="0"/>
          </a:p>
          <a:p>
            <a:pPr>
              <a:defRPr/>
            </a:pPr>
            <a:r>
              <a:rPr lang="en-US" sz="2800" dirty="0" smtClean="0"/>
              <a:t>Consortium For Older Adult Wellness (Colorado)</a:t>
            </a:r>
          </a:p>
          <a:p>
            <a:pPr>
              <a:defRPr/>
            </a:pPr>
            <a:endParaRPr lang="en-US" sz="2800" dirty="0" smtClean="0"/>
          </a:p>
          <a:p>
            <a:pPr>
              <a:defRPr/>
            </a:pPr>
            <a:r>
              <a:rPr lang="en-US" sz="2800" dirty="0" smtClean="0"/>
              <a:t>CDC Prevention Research Centers</a:t>
            </a:r>
          </a:p>
          <a:p>
            <a:pPr>
              <a:defRPr/>
            </a:pPr>
            <a:endParaRPr lang="en-US" sz="2800" dirty="0" smtClean="0"/>
          </a:p>
          <a:p>
            <a:pPr>
              <a:defRPr/>
            </a:pPr>
            <a:endParaRPr lang="en-US" sz="2800" dirty="0" smtClean="0"/>
          </a:p>
          <a:p>
            <a:pPr>
              <a:defRPr/>
            </a:pPr>
            <a:endParaRPr lang="en-US" sz="2800"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itle 1"/>
          <p:cNvSpPr>
            <a:spLocks noGrp="1"/>
          </p:cNvSpPr>
          <p:nvPr>
            <p:ph type="title" idx="4294967295"/>
          </p:nvPr>
        </p:nvSpPr>
        <p:spPr>
          <a:xfrm>
            <a:off x="0" y="0"/>
            <a:ext cx="8834438" cy="1411288"/>
          </a:xfrm>
        </p:spPr>
        <p:txBody>
          <a:bodyPr/>
          <a:lstStyle/>
          <a:p>
            <a:r>
              <a:rPr lang="en-US" sz="3200" smtClean="0"/>
              <a:t>Survivorship - Next Steps as a Workgroup </a:t>
            </a:r>
          </a:p>
        </p:txBody>
      </p:sp>
      <p:sp>
        <p:nvSpPr>
          <p:cNvPr id="64514" name="Rectangle 2"/>
          <p:cNvSpPr>
            <a:spLocks noChangeArrowheads="1"/>
          </p:cNvSpPr>
          <p:nvPr/>
        </p:nvSpPr>
        <p:spPr bwMode="auto">
          <a:xfrm>
            <a:off x="0" y="1341438"/>
            <a:ext cx="8691563" cy="4492625"/>
          </a:xfrm>
          <a:prstGeom prst="rect">
            <a:avLst/>
          </a:prstGeom>
          <a:noFill/>
          <a:ln w="9525">
            <a:noFill/>
            <a:miter lim="800000"/>
            <a:headEnd/>
            <a:tailEnd/>
          </a:ln>
        </p:spPr>
        <p:txBody>
          <a:bodyPr>
            <a:spAutoFit/>
          </a:bodyPr>
          <a:lstStyle/>
          <a:p>
            <a:pPr eaLnBrk="0" hangingPunct="0"/>
            <a:r>
              <a:rPr lang="en-US" sz="2600">
                <a:latin typeface="Calibri" pitchFamily="34" charset="0"/>
                <a:cs typeface="ヒラギノ角ゴ Pro W3"/>
              </a:rPr>
              <a:t>Generation of Next Steps:</a:t>
            </a:r>
          </a:p>
          <a:p>
            <a:pPr eaLnBrk="0" hangingPunct="0"/>
            <a:endParaRPr lang="en-US" sz="2600">
              <a:latin typeface="Calibri" pitchFamily="34" charset="0"/>
              <a:cs typeface="ヒラギノ角ゴ Pro W3"/>
            </a:endParaRPr>
          </a:p>
          <a:p>
            <a:pPr eaLnBrk="0" hangingPunct="0"/>
            <a:r>
              <a:rPr lang="en-US" sz="2600">
                <a:latin typeface="Calibri" pitchFamily="34" charset="0"/>
                <a:cs typeface="ヒラギノ角ゴ Pro W3"/>
              </a:rPr>
              <a:t>The workgroup has solicited ideas for next steps both in person and on our conference calls</a:t>
            </a:r>
          </a:p>
          <a:p>
            <a:pPr eaLnBrk="0" hangingPunct="0"/>
            <a:endParaRPr lang="en-US" sz="2600">
              <a:latin typeface="Calibri" pitchFamily="34" charset="0"/>
              <a:cs typeface="ヒラギノ角ゴ Pro W3"/>
            </a:endParaRPr>
          </a:p>
          <a:p>
            <a:pPr eaLnBrk="0" hangingPunct="0"/>
            <a:r>
              <a:rPr lang="en-US" sz="2600">
                <a:latin typeface="Calibri" pitchFamily="34" charset="0"/>
                <a:cs typeface="ヒラギノ角ゴ Pro W3"/>
              </a:rPr>
              <a:t>Criteria for selection:</a:t>
            </a:r>
          </a:p>
          <a:p>
            <a:pPr eaLnBrk="0" hangingPunct="0"/>
            <a:endParaRPr lang="en-US" sz="2600">
              <a:latin typeface="Calibri" pitchFamily="34" charset="0"/>
              <a:cs typeface="ヒラギノ角ゴ Pro W3"/>
            </a:endParaRPr>
          </a:p>
          <a:p>
            <a:pPr marL="914400" lvl="1" indent="-457200" eaLnBrk="0" hangingPunct="0">
              <a:buFont typeface="Arial" charset="0"/>
              <a:buChar char="•"/>
            </a:pPr>
            <a:r>
              <a:rPr lang="en-US" sz="2600">
                <a:latin typeface="Calibri" pitchFamily="34" charset="0"/>
                <a:cs typeface="ヒラギノ角ゴ Pro W3"/>
              </a:rPr>
              <a:t>What addresses important D&amp;I research questions?</a:t>
            </a:r>
          </a:p>
          <a:p>
            <a:pPr marL="914400" lvl="1" indent="-457200" eaLnBrk="0" hangingPunct="0">
              <a:buFont typeface="Arial" charset="0"/>
              <a:buChar char="•"/>
            </a:pPr>
            <a:r>
              <a:rPr lang="en-US" sz="2600">
                <a:latin typeface="Calibri" pitchFamily="34" charset="0"/>
                <a:cs typeface="ヒラギノ角ゴ Pro W3"/>
              </a:rPr>
              <a:t>What follows from our current work?</a:t>
            </a:r>
          </a:p>
          <a:p>
            <a:pPr marL="914400" lvl="1" indent="-457200" eaLnBrk="0" hangingPunct="0">
              <a:buFont typeface="Arial" charset="0"/>
              <a:buChar char="•"/>
            </a:pPr>
            <a:r>
              <a:rPr lang="en-US" sz="2600">
                <a:latin typeface="Calibri" pitchFamily="34" charset="0"/>
                <a:cs typeface="ヒラギノ角ゴ Pro W3"/>
              </a:rPr>
              <a:t>What can be accomplished in remaining funding cycle?</a:t>
            </a:r>
          </a:p>
          <a:p>
            <a:pPr eaLnBrk="0" hangingPunct="0"/>
            <a:endParaRPr lang="en-US" sz="2600">
              <a:latin typeface="Calibri" pitchFamily="34" charset="0"/>
              <a:cs typeface="ヒラギノ角ゴ Pro W3"/>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itle 1"/>
          <p:cNvSpPr>
            <a:spLocks noGrp="1"/>
          </p:cNvSpPr>
          <p:nvPr>
            <p:ph type="title" idx="4294967295"/>
          </p:nvPr>
        </p:nvSpPr>
        <p:spPr>
          <a:xfrm>
            <a:off x="0" y="0"/>
            <a:ext cx="8834438" cy="1411288"/>
          </a:xfrm>
        </p:spPr>
        <p:txBody>
          <a:bodyPr/>
          <a:lstStyle/>
          <a:p>
            <a:r>
              <a:rPr lang="en-US" sz="3200" smtClean="0"/>
              <a:t>Survivorship - Next Steps as a Workgroup </a:t>
            </a:r>
          </a:p>
        </p:txBody>
      </p:sp>
      <p:sp>
        <p:nvSpPr>
          <p:cNvPr id="65538" name="Rectangle 2"/>
          <p:cNvSpPr>
            <a:spLocks noChangeArrowheads="1"/>
          </p:cNvSpPr>
          <p:nvPr/>
        </p:nvSpPr>
        <p:spPr bwMode="auto">
          <a:xfrm>
            <a:off x="0" y="1366838"/>
            <a:ext cx="8691563" cy="5016500"/>
          </a:xfrm>
          <a:prstGeom prst="rect">
            <a:avLst/>
          </a:prstGeom>
          <a:noFill/>
          <a:ln w="9525">
            <a:noFill/>
            <a:miter lim="800000"/>
            <a:headEnd/>
            <a:tailEnd/>
          </a:ln>
        </p:spPr>
        <p:txBody>
          <a:bodyPr>
            <a:spAutoFit/>
          </a:bodyPr>
          <a:lstStyle/>
          <a:p>
            <a:pPr eaLnBrk="0" hangingPunct="0"/>
            <a:r>
              <a:rPr lang="en-US" sz="2600">
                <a:latin typeface="Calibri" pitchFamily="34" charset="0"/>
                <a:cs typeface="ヒラギノ角ゴ Pro W3"/>
              </a:rPr>
              <a:t>Environmental Scan of Programs for Cancer Survivors:</a:t>
            </a:r>
          </a:p>
          <a:p>
            <a:pPr eaLnBrk="0" hangingPunct="0"/>
            <a:endParaRPr lang="en-US" sz="1600">
              <a:latin typeface="Calibri" pitchFamily="34" charset="0"/>
              <a:cs typeface="ヒラギノ角ゴ Pro W3"/>
            </a:endParaRPr>
          </a:p>
          <a:p>
            <a:pPr eaLnBrk="0" hangingPunct="0"/>
            <a:r>
              <a:rPr lang="en-US" sz="2600">
                <a:latin typeface="Calibri" pitchFamily="34" charset="0"/>
                <a:cs typeface="ヒラギノ角ゴ Pro W3"/>
              </a:rPr>
              <a:t>Research</a:t>
            </a:r>
          </a:p>
          <a:p>
            <a:pPr marL="742950" lvl="1" indent="-285750" eaLnBrk="0" hangingPunct="0">
              <a:buFont typeface="Arial" charset="0"/>
              <a:buChar char="•"/>
            </a:pPr>
            <a:r>
              <a:rPr lang="en-US" sz="2600">
                <a:latin typeface="Calibri" pitchFamily="34" charset="0"/>
                <a:cs typeface="ヒラギノ角ゴ Pro W3"/>
              </a:rPr>
              <a:t>Compare with current listings from other key sources (e.g, ACS)</a:t>
            </a:r>
          </a:p>
          <a:p>
            <a:pPr marL="742950" lvl="1" indent="-285750" eaLnBrk="0" hangingPunct="0">
              <a:buFont typeface="Arial" charset="0"/>
              <a:buChar char="•"/>
            </a:pPr>
            <a:r>
              <a:rPr lang="en-US" sz="2600">
                <a:latin typeface="Calibri" pitchFamily="34" charset="0"/>
                <a:cs typeface="ヒラギノ角ゴ Pro W3"/>
              </a:rPr>
              <a:t>Examine best strategies for dissemination of findings</a:t>
            </a:r>
          </a:p>
          <a:p>
            <a:pPr marL="742950" lvl="1" indent="-285750" eaLnBrk="0" hangingPunct="0">
              <a:buFont typeface="Arial" charset="0"/>
              <a:buChar char="•"/>
            </a:pPr>
            <a:r>
              <a:rPr lang="en-US" sz="2600">
                <a:latin typeface="Calibri" pitchFamily="34" charset="0"/>
                <a:cs typeface="ヒラギノ角ゴ Pro W3"/>
              </a:rPr>
              <a:t>Analyze key informant interviews from all of the states</a:t>
            </a:r>
          </a:p>
          <a:p>
            <a:pPr marL="742950" lvl="1" indent="-285750" eaLnBrk="0" hangingPunct="0">
              <a:buFont typeface="Arial" charset="0"/>
              <a:buChar char="•"/>
            </a:pPr>
            <a:endParaRPr lang="en-US" sz="2600">
              <a:latin typeface="Calibri" pitchFamily="34" charset="0"/>
              <a:cs typeface="ヒラギノ角ゴ Pro W3"/>
            </a:endParaRPr>
          </a:p>
          <a:p>
            <a:pPr eaLnBrk="0" hangingPunct="0"/>
            <a:r>
              <a:rPr lang="en-US" sz="2800">
                <a:latin typeface="Calibri" pitchFamily="34" charset="0"/>
                <a:cs typeface="ヒラギノ角ゴ Pro W3"/>
              </a:rPr>
              <a:t>Practice</a:t>
            </a:r>
          </a:p>
          <a:p>
            <a:pPr marL="742950" lvl="1" indent="-285750" eaLnBrk="0" hangingPunct="0">
              <a:buFont typeface="Arial" charset="0"/>
              <a:buChar char="•"/>
            </a:pPr>
            <a:r>
              <a:rPr lang="en-US" sz="2800">
                <a:latin typeface="Calibri" pitchFamily="34" charset="0"/>
                <a:cs typeface="ヒラギノ角ゴ Pro W3"/>
              </a:rPr>
              <a:t>Work with partners  to disseminate findings</a:t>
            </a:r>
          </a:p>
          <a:p>
            <a:pPr marL="742950" lvl="1" indent="-285750" eaLnBrk="0" hangingPunct="0">
              <a:buFont typeface="Arial" charset="0"/>
              <a:buChar char="•"/>
            </a:pPr>
            <a:r>
              <a:rPr lang="en-US" sz="2800">
                <a:latin typeface="Calibri" pitchFamily="34" charset="0"/>
                <a:cs typeface="ヒラギノ角ゴ Pro W3"/>
              </a:rPr>
              <a:t>Provide technical assistance to delivery sites regarding evaluation methods</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itle 1"/>
          <p:cNvSpPr>
            <a:spLocks noGrp="1"/>
          </p:cNvSpPr>
          <p:nvPr>
            <p:ph type="title" idx="4294967295"/>
          </p:nvPr>
        </p:nvSpPr>
        <p:spPr>
          <a:xfrm>
            <a:off x="0" y="0"/>
            <a:ext cx="8834438" cy="1411288"/>
          </a:xfrm>
        </p:spPr>
        <p:txBody>
          <a:bodyPr/>
          <a:lstStyle/>
          <a:p>
            <a:r>
              <a:rPr lang="en-US" sz="3200" smtClean="0"/>
              <a:t>Survivorship - Next Steps as a Workgroup </a:t>
            </a:r>
          </a:p>
        </p:txBody>
      </p:sp>
      <p:sp>
        <p:nvSpPr>
          <p:cNvPr id="3" name="Rectangle 2"/>
          <p:cNvSpPr/>
          <p:nvPr/>
        </p:nvSpPr>
        <p:spPr>
          <a:xfrm>
            <a:off x="0" y="1341438"/>
            <a:ext cx="8691563" cy="4924425"/>
          </a:xfrm>
          <a:prstGeom prst="rect">
            <a:avLst/>
          </a:prstGeom>
        </p:spPr>
        <p:txBody>
          <a:bodyPr>
            <a:spAutoFit/>
          </a:bodyPr>
          <a:lstStyle/>
          <a:p>
            <a:pPr eaLnBrk="0" hangingPunct="0">
              <a:defRPr/>
            </a:pPr>
            <a:r>
              <a:rPr lang="en-US" sz="2600" dirty="0">
                <a:latin typeface="Calibri" pitchFamily="34" charset="0"/>
                <a:ea typeface="ヒラギノ角ゴ Pro W3" charset="-128"/>
                <a:cs typeface="+mn-cs"/>
              </a:rPr>
              <a:t>Scoping Study:</a:t>
            </a:r>
          </a:p>
          <a:p>
            <a:pPr eaLnBrk="0" hangingPunct="0">
              <a:defRPr/>
            </a:pPr>
            <a:endParaRPr lang="en-US" sz="2000" dirty="0">
              <a:latin typeface="Calibri" pitchFamily="34" charset="0"/>
              <a:ea typeface="ヒラギノ角ゴ Pro W3" charset="-128"/>
              <a:cs typeface="+mn-cs"/>
            </a:endParaRPr>
          </a:p>
          <a:p>
            <a:pPr eaLnBrk="0" hangingPunct="0">
              <a:defRPr/>
            </a:pPr>
            <a:r>
              <a:rPr lang="en-US" sz="2600" dirty="0">
                <a:latin typeface="Calibri" pitchFamily="34" charset="0"/>
                <a:ea typeface="ヒラギノ角ゴ Pro W3" charset="-128"/>
                <a:cs typeface="+mn-cs"/>
              </a:rPr>
              <a:t>Analysis</a:t>
            </a:r>
          </a:p>
          <a:p>
            <a:pPr marL="742950" lvl="1" indent="-285750" eaLnBrk="0" hangingPunct="0">
              <a:buFont typeface="Arial" pitchFamily="34" charset="0"/>
              <a:buChar char="•"/>
              <a:defRPr/>
            </a:pPr>
            <a:r>
              <a:rPr lang="en-US" sz="2600" dirty="0">
                <a:latin typeface="Calibri" pitchFamily="34" charset="0"/>
                <a:ea typeface="ヒラギノ角ゴ Pro W3" charset="-128"/>
                <a:cs typeface="+mn-cs"/>
              </a:rPr>
              <a:t>Reflect on findings</a:t>
            </a:r>
          </a:p>
          <a:p>
            <a:pPr marL="742950" lvl="1" indent="-285750" eaLnBrk="0" hangingPunct="0">
              <a:buFont typeface="Arial" pitchFamily="34" charset="0"/>
              <a:buChar char="•"/>
              <a:defRPr/>
            </a:pPr>
            <a:r>
              <a:rPr lang="en-US" sz="2600" dirty="0">
                <a:latin typeface="Calibri" pitchFamily="34" charset="0"/>
                <a:ea typeface="ヒラギノ角ゴ Pro W3" charset="-128"/>
                <a:cs typeface="+mn-cs"/>
              </a:rPr>
              <a:t>Further explore areas of maintenance in the literature (at both individual &amp; organizational levels)</a:t>
            </a:r>
          </a:p>
          <a:p>
            <a:pPr marL="742950" lvl="1" indent="-285750" eaLnBrk="0" hangingPunct="0">
              <a:buFont typeface="Arial" pitchFamily="34" charset="0"/>
              <a:buChar char="•"/>
              <a:defRPr/>
            </a:pPr>
            <a:r>
              <a:rPr lang="en-US" sz="2600" dirty="0">
                <a:latin typeface="Calibri" pitchFamily="34" charset="0"/>
                <a:ea typeface="ヒラギノ角ゴ Pro W3" charset="-128"/>
                <a:cs typeface="+mn-cs"/>
              </a:rPr>
              <a:t>Assess &amp; advise on comparability / homogeneity of process and outcome measures</a:t>
            </a:r>
          </a:p>
          <a:p>
            <a:pPr marL="742950" lvl="1" indent="-285750" eaLnBrk="0" hangingPunct="0">
              <a:buFont typeface="Arial" pitchFamily="34" charset="0"/>
              <a:buChar char="•"/>
              <a:defRPr/>
            </a:pPr>
            <a:r>
              <a:rPr lang="en-US" sz="2600" dirty="0">
                <a:latin typeface="Calibri" pitchFamily="34" charset="0"/>
                <a:ea typeface="ヒラギノ角ゴ Pro W3" charset="-128"/>
                <a:cs typeface="+mn-cs"/>
              </a:rPr>
              <a:t>Examine relationship between intervention components and outcomes</a:t>
            </a:r>
          </a:p>
          <a:p>
            <a:pPr marL="742950" lvl="1" indent="-285750" eaLnBrk="0" hangingPunct="0">
              <a:buFont typeface="Arial" pitchFamily="34" charset="0"/>
              <a:buChar char="•"/>
              <a:defRPr/>
            </a:pPr>
            <a:r>
              <a:rPr lang="en-US" sz="2600" dirty="0">
                <a:latin typeface="Calibri" pitchFamily="34" charset="0"/>
                <a:ea typeface="ヒラギノ角ゴ Pro W3" charset="-128"/>
                <a:cs typeface="+mn-cs"/>
              </a:rPr>
              <a:t>Consider a formal meta-analysis</a:t>
            </a:r>
          </a:p>
          <a:p>
            <a:pPr marL="285750" indent="-285750" eaLnBrk="0" hangingPunct="0">
              <a:buFont typeface="Arial" pitchFamily="34" charset="0"/>
              <a:buChar char="•"/>
              <a:defRPr/>
            </a:pPr>
            <a:endParaRPr lang="en-US" sz="2800" dirty="0">
              <a:latin typeface="Calibri" pitchFamily="34" charset="0"/>
              <a:ea typeface="ヒラギノ角ゴ Pro W3" charset="-128"/>
              <a:cs typeface="+mn-cs"/>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itle 1"/>
          <p:cNvSpPr>
            <a:spLocks noGrp="1"/>
          </p:cNvSpPr>
          <p:nvPr>
            <p:ph type="title" idx="4294967295"/>
          </p:nvPr>
        </p:nvSpPr>
        <p:spPr>
          <a:xfrm>
            <a:off x="0" y="0"/>
            <a:ext cx="8834438" cy="1411288"/>
          </a:xfrm>
        </p:spPr>
        <p:txBody>
          <a:bodyPr/>
          <a:lstStyle/>
          <a:p>
            <a:r>
              <a:rPr lang="en-US" sz="3200" smtClean="0"/>
              <a:t>Survivorship - Next Steps as a Workgroup </a:t>
            </a:r>
          </a:p>
        </p:txBody>
      </p:sp>
      <p:sp>
        <p:nvSpPr>
          <p:cNvPr id="3" name="Rectangle 2"/>
          <p:cNvSpPr/>
          <p:nvPr/>
        </p:nvSpPr>
        <p:spPr>
          <a:xfrm>
            <a:off x="0" y="1341438"/>
            <a:ext cx="8691563" cy="5324475"/>
          </a:xfrm>
          <a:prstGeom prst="rect">
            <a:avLst/>
          </a:prstGeom>
        </p:spPr>
        <p:txBody>
          <a:bodyPr>
            <a:spAutoFit/>
          </a:bodyPr>
          <a:lstStyle/>
          <a:p>
            <a:pPr eaLnBrk="0" hangingPunct="0">
              <a:defRPr/>
            </a:pPr>
            <a:r>
              <a:rPr lang="en-US" sz="2600" dirty="0">
                <a:latin typeface="Calibri" pitchFamily="34" charset="0"/>
                <a:ea typeface="ヒラギノ角ゴ Pro W3" charset="-128"/>
                <a:cs typeface="+mn-cs"/>
              </a:rPr>
              <a:t>Organizational Readiness: To what extent are comprehensive cancer centers ready to implement survivorship care plans? </a:t>
            </a:r>
          </a:p>
          <a:p>
            <a:pPr marL="914400" lvl="1" indent="-457200" eaLnBrk="0" hangingPunct="0">
              <a:buFont typeface="Arial" pitchFamily="34" charset="0"/>
              <a:buChar char="•"/>
              <a:defRPr/>
            </a:pPr>
            <a:endParaRPr lang="en-US" sz="2600" dirty="0">
              <a:latin typeface="Calibri" pitchFamily="34" charset="0"/>
              <a:ea typeface="ヒラギノ角ゴ Pro W3" charset="-128"/>
              <a:cs typeface="+mn-cs"/>
            </a:endParaRPr>
          </a:p>
          <a:p>
            <a:pPr marL="914400" lvl="1" indent="-457200" eaLnBrk="0" hangingPunct="0">
              <a:buFont typeface="Arial" pitchFamily="34" charset="0"/>
              <a:buChar char="•"/>
              <a:defRPr/>
            </a:pPr>
            <a:r>
              <a:rPr lang="en-US" sz="2600" dirty="0">
                <a:latin typeface="Calibri" pitchFamily="34" charset="0"/>
                <a:ea typeface="ヒラギノ角ゴ Pro W3" charset="-128"/>
                <a:cs typeface="+mn-cs"/>
              </a:rPr>
              <a:t>Questions</a:t>
            </a:r>
          </a:p>
          <a:p>
            <a:pPr marL="1200150" lvl="2" indent="-285750" eaLnBrk="0" hangingPunct="0">
              <a:buFont typeface="Arial" pitchFamily="34" charset="0"/>
              <a:buChar char="•"/>
              <a:defRPr/>
            </a:pPr>
            <a:r>
              <a:rPr lang="en-US" sz="2600" dirty="0">
                <a:latin typeface="Calibri" pitchFamily="34" charset="0"/>
                <a:ea typeface="ヒラギノ角ゴ Pro W3" charset="-128"/>
                <a:cs typeface="+mn-cs"/>
              </a:rPr>
              <a:t>What frameworks are they choosing?</a:t>
            </a:r>
          </a:p>
          <a:p>
            <a:pPr marL="1200150" lvl="2" indent="-285750" eaLnBrk="0" hangingPunct="0">
              <a:buFont typeface="Arial" pitchFamily="34" charset="0"/>
              <a:buChar char="•"/>
              <a:defRPr/>
            </a:pPr>
            <a:r>
              <a:rPr lang="en-US" sz="2600" dirty="0">
                <a:latin typeface="Calibri" pitchFamily="34" charset="0"/>
                <a:ea typeface="ヒラギノ角ゴ Pro W3" charset="-128"/>
                <a:cs typeface="+mn-cs"/>
              </a:rPr>
              <a:t>What infrastructure is needed?</a:t>
            </a:r>
          </a:p>
          <a:p>
            <a:pPr marL="1200150" lvl="2" indent="-285750" eaLnBrk="0" hangingPunct="0">
              <a:buFont typeface="Arial" pitchFamily="34" charset="0"/>
              <a:buChar char="•"/>
              <a:defRPr/>
            </a:pPr>
            <a:r>
              <a:rPr lang="en-US" sz="2600" dirty="0">
                <a:latin typeface="Calibri" pitchFamily="34" charset="0"/>
                <a:ea typeface="ヒラギノ角ゴ Pro W3" charset="-128"/>
                <a:cs typeface="+mn-cs"/>
              </a:rPr>
              <a:t>What implementation barriers exist when balancing recognition of essential elements?</a:t>
            </a:r>
          </a:p>
          <a:p>
            <a:pPr marL="914400" lvl="1" indent="-457200" eaLnBrk="0" hangingPunct="0">
              <a:buFont typeface="Arial" pitchFamily="34" charset="0"/>
              <a:buChar char="•"/>
              <a:defRPr/>
            </a:pPr>
            <a:r>
              <a:rPr lang="en-US" sz="2600" dirty="0">
                <a:latin typeface="Calibri" pitchFamily="34" charset="0"/>
                <a:ea typeface="ヒラギノ角ゴ Pro W3" charset="-128"/>
                <a:cs typeface="+mn-cs"/>
              </a:rPr>
              <a:t>Methods</a:t>
            </a:r>
          </a:p>
          <a:p>
            <a:pPr marL="1200150" lvl="2" indent="-285750" eaLnBrk="0" hangingPunct="0">
              <a:buFont typeface="Arial" pitchFamily="34" charset="0"/>
              <a:buChar char="•"/>
              <a:defRPr/>
            </a:pPr>
            <a:r>
              <a:rPr lang="en-US" sz="2600" dirty="0">
                <a:latin typeface="Calibri" pitchFamily="34" charset="0"/>
                <a:ea typeface="ヒラギノ角ゴ Pro W3" charset="-128"/>
                <a:cs typeface="+mn-cs"/>
              </a:rPr>
              <a:t>Scope &amp; geographic parameters</a:t>
            </a:r>
          </a:p>
          <a:p>
            <a:pPr marL="1200150" lvl="2" indent="-285750" eaLnBrk="0" hangingPunct="0">
              <a:buFont typeface="Arial" pitchFamily="34" charset="0"/>
              <a:buChar char="•"/>
              <a:defRPr/>
            </a:pPr>
            <a:r>
              <a:rPr lang="en-US" sz="2600" dirty="0">
                <a:latin typeface="Calibri" pitchFamily="34" charset="0"/>
                <a:ea typeface="ヒラギノ角ゴ Pro W3" charset="-128"/>
                <a:cs typeface="+mn-cs"/>
              </a:rPr>
              <a:t>Guiding frameworks</a:t>
            </a:r>
          </a:p>
          <a:p>
            <a:pPr marL="1200150" lvl="2" indent="-285750" eaLnBrk="0" hangingPunct="0">
              <a:buFont typeface="Arial" pitchFamily="34" charset="0"/>
              <a:buChar char="•"/>
              <a:defRPr/>
            </a:pPr>
            <a:r>
              <a:rPr lang="en-US" sz="2600" dirty="0">
                <a:latin typeface="Calibri" pitchFamily="34" charset="0"/>
                <a:ea typeface="ヒラギノ角ゴ Pro W3" charset="-128"/>
                <a:cs typeface="+mn-cs"/>
              </a:rPr>
              <a:t>Data collection - survey and/or interview</a:t>
            </a:r>
          </a:p>
          <a:p>
            <a:pPr marL="285750" indent="-285750" eaLnBrk="0" hangingPunct="0">
              <a:buFont typeface="Arial" pitchFamily="34" charset="0"/>
              <a:buChar char="•"/>
              <a:defRPr/>
            </a:pPr>
            <a:endParaRPr lang="en-US" sz="2800" dirty="0">
              <a:latin typeface="Calibri" pitchFamily="34" charset="0"/>
              <a:ea typeface="ヒラギノ角ゴ Pro W3" charset="-128"/>
              <a:cs typeface="+mn-cs"/>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Title 1"/>
          <p:cNvSpPr>
            <a:spLocks noGrp="1"/>
          </p:cNvSpPr>
          <p:nvPr>
            <p:ph type="title" idx="4294967295"/>
          </p:nvPr>
        </p:nvSpPr>
        <p:spPr>
          <a:xfrm>
            <a:off x="0" y="0"/>
            <a:ext cx="8834438" cy="1411288"/>
          </a:xfrm>
        </p:spPr>
        <p:txBody>
          <a:bodyPr/>
          <a:lstStyle/>
          <a:p>
            <a:r>
              <a:rPr lang="en-US" sz="3200" smtClean="0"/>
              <a:t>Survivorship - Next Steps as a Workgroup </a:t>
            </a:r>
          </a:p>
        </p:txBody>
      </p:sp>
      <p:sp>
        <p:nvSpPr>
          <p:cNvPr id="3" name="Rectangle 2"/>
          <p:cNvSpPr/>
          <p:nvPr/>
        </p:nvSpPr>
        <p:spPr>
          <a:xfrm>
            <a:off x="0" y="1341438"/>
            <a:ext cx="8691563" cy="4924425"/>
          </a:xfrm>
          <a:prstGeom prst="rect">
            <a:avLst/>
          </a:prstGeom>
        </p:spPr>
        <p:txBody>
          <a:bodyPr>
            <a:spAutoFit/>
          </a:bodyPr>
          <a:lstStyle/>
          <a:p>
            <a:pPr eaLnBrk="0" hangingPunct="0">
              <a:defRPr/>
            </a:pPr>
            <a:r>
              <a:rPr lang="en-US" sz="2600" dirty="0">
                <a:latin typeface="Calibri" pitchFamily="34" charset="0"/>
                <a:ea typeface="ヒラギノ角ゴ Pro W3" charset="-128"/>
                <a:cs typeface="+mn-cs"/>
              </a:rPr>
              <a:t>NCI proposal for Survivorship Care Planning:</a:t>
            </a:r>
          </a:p>
          <a:p>
            <a:pPr marL="914400" lvl="1" indent="-457200" eaLnBrk="0" hangingPunct="0">
              <a:buFont typeface="Arial" pitchFamily="34" charset="0"/>
              <a:buChar char="•"/>
              <a:defRPr/>
            </a:pPr>
            <a:endParaRPr lang="en-US" sz="2600" dirty="0">
              <a:latin typeface="Calibri" pitchFamily="34" charset="0"/>
              <a:ea typeface="ヒラギノ角ゴ Pro W3" charset="-128"/>
              <a:cs typeface="+mn-cs"/>
            </a:endParaRPr>
          </a:p>
          <a:p>
            <a:pPr marL="285750" indent="-285750" eaLnBrk="0" hangingPunct="0">
              <a:buFont typeface="Arial" pitchFamily="34" charset="0"/>
              <a:buChar char="•"/>
              <a:defRPr/>
            </a:pPr>
            <a:r>
              <a:rPr lang="en-US" sz="2600" dirty="0">
                <a:latin typeface="Calibri" pitchFamily="34" charset="0"/>
                <a:ea typeface="ヒラギノ角ゴ Pro W3" charset="-128"/>
                <a:cs typeface="+mn-cs"/>
              </a:rPr>
              <a:t>Several CPCRN investigators intend to submit a proposal</a:t>
            </a:r>
          </a:p>
          <a:p>
            <a:pPr marL="285750" indent="-285750" eaLnBrk="0" hangingPunct="0">
              <a:buFont typeface="Arial" pitchFamily="34" charset="0"/>
              <a:buChar char="•"/>
              <a:defRPr/>
            </a:pPr>
            <a:endParaRPr lang="en-US" sz="2600" dirty="0">
              <a:latin typeface="Calibri" pitchFamily="34" charset="0"/>
              <a:ea typeface="ヒラギノ角ゴ Pro W3" charset="-128"/>
              <a:cs typeface="+mn-cs"/>
            </a:endParaRPr>
          </a:p>
          <a:p>
            <a:pPr marL="285750" indent="-285750" eaLnBrk="0" hangingPunct="0">
              <a:buFont typeface="Arial" pitchFamily="34" charset="0"/>
              <a:buChar char="•"/>
              <a:defRPr/>
            </a:pPr>
            <a:r>
              <a:rPr lang="en-US" sz="2600" dirty="0">
                <a:latin typeface="Calibri" pitchFamily="34" charset="0"/>
                <a:ea typeface="ヒラギノ角ゴ Pro W3" charset="-128"/>
                <a:cs typeface="+mn-cs"/>
              </a:rPr>
              <a:t>Can resources of the CPCRN network be effectively leveraged for a cross-site proposal? </a:t>
            </a:r>
          </a:p>
          <a:p>
            <a:pPr marL="1200150" lvl="2" indent="-285750" eaLnBrk="0" hangingPunct="0">
              <a:buFont typeface="Arial" pitchFamily="34" charset="0"/>
              <a:buChar char="•"/>
              <a:defRPr/>
            </a:pPr>
            <a:endParaRPr lang="en-US" sz="2600" dirty="0">
              <a:latin typeface="Calibri" pitchFamily="34" charset="0"/>
              <a:ea typeface="ヒラギノ角ゴ Pro W3" charset="-128"/>
              <a:cs typeface="+mn-cs"/>
            </a:endParaRPr>
          </a:p>
          <a:p>
            <a:pPr marL="1200150" lvl="2" indent="-285750" eaLnBrk="0" hangingPunct="0">
              <a:buFont typeface="Arial" pitchFamily="34" charset="0"/>
              <a:buChar char="•"/>
              <a:defRPr/>
            </a:pPr>
            <a:r>
              <a:rPr lang="en-US" sz="2600" dirty="0">
                <a:latin typeface="Calibri" pitchFamily="34" charset="0"/>
                <a:ea typeface="ヒラギノ角ゴ Pro W3" charset="-128"/>
                <a:cs typeface="+mn-cs"/>
              </a:rPr>
              <a:t>What ways can we best work together to add synergy?</a:t>
            </a:r>
          </a:p>
          <a:p>
            <a:pPr marL="1200150" lvl="2" indent="-285750" eaLnBrk="0" hangingPunct="0">
              <a:buFont typeface="Arial" pitchFamily="34" charset="0"/>
              <a:buChar char="•"/>
              <a:defRPr/>
            </a:pPr>
            <a:endParaRPr lang="en-US" sz="2600" dirty="0">
              <a:latin typeface="Calibri" pitchFamily="34" charset="0"/>
              <a:ea typeface="ヒラギノ角ゴ Pro W3" charset="-128"/>
              <a:cs typeface="+mn-cs"/>
            </a:endParaRPr>
          </a:p>
          <a:p>
            <a:pPr marL="1200150" lvl="2" indent="-285750" eaLnBrk="0" hangingPunct="0">
              <a:buFont typeface="Arial" pitchFamily="34" charset="0"/>
              <a:buChar char="•"/>
              <a:defRPr/>
            </a:pPr>
            <a:r>
              <a:rPr lang="en-US" sz="2600" dirty="0">
                <a:latin typeface="Calibri" pitchFamily="34" charset="0"/>
                <a:ea typeface="ヒラギノ角ゴ Pro W3" charset="-128"/>
                <a:cs typeface="+mn-cs"/>
              </a:rPr>
              <a:t>What other network advantages exist?</a:t>
            </a:r>
          </a:p>
          <a:p>
            <a:pPr marL="285750" indent="-285750" eaLnBrk="0" hangingPunct="0">
              <a:buFont typeface="Arial" pitchFamily="34" charset="0"/>
              <a:buChar char="•"/>
              <a:defRPr/>
            </a:pPr>
            <a:endParaRPr lang="en-US" sz="2600" dirty="0">
              <a:latin typeface="Calibri" pitchFamily="34" charset="0"/>
              <a:ea typeface="ヒラギノ角ゴ Pro W3" charset="-128"/>
              <a:cs typeface="+mn-cs"/>
            </a:endParaRPr>
          </a:p>
          <a:p>
            <a:pPr eaLnBrk="0" hangingPunct="0">
              <a:defRPr/>
            </a:pPr>
            <a:endParaRPr lang="en-US" sz="2800" dirty="0">
              <a:latin typeface="Calibri" pitchFamily="34" charset="0"/>
              <a:ea typeface="ヒラギノ角ゴ Pro W3" charset="-128"/>
              <a:cs typeface="+mn-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PCRN ppt template">
  <a:themeElements>
    <a:clrScheme name="CPCRN pp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PCRN ppt template">
      <a:majorFont>
        <a:latin typeface="Georgia"/>
        <a:ea typeface="Arial"/>
        <a:cs typeface="Arial"/>
      </a:majorFont>
      <a:minorFont>
        <a:latin typeface=""/>
        <a:ea typeface="ヒラギノ角ゴ Pro W3"/>
        <a:cs typeface="ヒラギノ角ゴ Pro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pitchFamily="18" charset="0"/>
          </a:defRPr>
        </a:defPPr>
      </a:lstStyle>
    </a:lnDef>
  </a:objectDefaults>
  <a:extraClrSchemeLst>
    <a:extraClrScheme>
      <a:clrScheme name="CPCRN ppt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PCRN ppt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PCRN ppt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PCRN ppt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PCRN ppt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PCRN ppt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PCRN ppt templat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PCRN ppt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PCRN ppt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PCRN ppt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PCRN ppt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PCRN ppt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1462</TotalTime>
  <Words>2587</Words>
  <Application>Microsoft Office PowerPoint</Application>
  <PresentationFormat>On-screen Show (4:3)</PresentationFormat>
  <Paragraphs>562</Paragraphs>
  <Slides>62</Slides>
  <Notes>9</Notes>
  <HiddenSlides>0</HiddenSlides>
  <MMClips>0</MMClips>
  <ScaleCrop>false</ScaleCrop>
  <HeadingPairs>
    <vt:vector size="6" baseType="variant">
      <vt:variant>
        <vt:lpstr>Fonts Used</vt:lpstr>
      </vt:variant>
      <vt:variant>
        <vt:i4>7</vt:i4>
      </vt:variant>
      <vt:variant>
        <vt:lpstr>Design Template</vt:lpstr>
      </vt:variant>
      <vt:variant>
        <vt:i4>6</vt:i4>
      </vt:variant>
      <vt:variant>
        <vt:lpstr>Slide Titles</vt:lpstr>
      </vt:variant>
      <vt:variant>
        <vt:i4>62</vt:i4>
      </vt:variant>
    </vt:vector>
  </HeadingPairs>
  <TitlesOfParts>
    <vt:vector size="75" baseType="lpstr">
      <vt:lpstr>Times</vt:lpstr>
      <vt:lpstr>ヒラギノ角ゴ Pro W3</vt:lpstr>
      <vt:lpstr>Arial</vt:lpstr>
      <vt:lpstr>Georgia</vt:lpstr>
      <vt:lpstr>Calibri</vt:lpstr>
      <vt:lpstr>Times New Roman</vt:lpstr>
      <vt:lpstr>Arial Narrow</vt:lpstr>
      <vt:lpstr>CPCRN ppt template</vt:lpstr>
      <vt:lpstr>CPCRN ppt template</vt:lpstr>
      <vt:lpstr>CPCRN ppt template</vt:lpstr>
      <vt:lpstr>CPCRN ppt template</vt:lpstr>
      <vt:lpstr>CPCRN ppt template</vt:lpstr>
      <vt:lpstr>CPCRN ppt template</vt:lpstr>
      <vt:lpstr>Slide 1</vt:lpstr>
      <vt:lpstr>Agenda </vt:lpstr>
      <vt:lpstr>Slide 3</vt:lpstr>
      <vt:lpstr>Background</vt:lpstr>
      <vt:lpstr>Purpose and Framework </vt:lpstr>
      <vt:lpstr>Methods:  Instrument </vt:lpstr>
      <vt:lpstr>Methods/Recruitment</vt:lpstr>
      <vt:lpstr>CPCRN Network Center Map</vt:lpstr>
      <vt:lpstr>Overview of Findings</vt:lpstr>
      <vt:lpstr>Colorado N=58</vt:lpstr>
      <vt:lpstr>Texas = 59</vt:lpstr>
      <vt:lpstr>Washington=21</vt:lpstr>
      <vt:lpstr>*Massachusetts = 21</vt:lpstr>
      <vt:lpstr>Program Setting</vt:lpstr>
      <vt:lpstr>Demographic Served by Programs</vt:lpstr>
      <vt:lpstr>Demographic Summary</vt:lpstr>
      <vt:lpstr>Slide 17</vt:lpstr>
      <vt:lpstr>Cancer Type Summary</vt:lpstr>
      <vt:lpstr>EVALUATION ACTIVITIES</vt:lpstr>
      <vt:lpstr>Evaluation Activities (%)</vt:lpstr>
      <vt:lpstr>Evaluation Activities (%) </vt:lpstr>
      <vt:lpstr>Utility</vt:lpstr>
      <vt:lpstr> Conclusions -  Does the research link to what is happening in the real world? </vt:lpstr>
      <vt:lpstr>Implications </vt:lpstr>
      <vt:lpstr>Limitations</vt:lpstr>
      <vt:lpstr>Collaborators</vt:lpstr>
      <vt:lpstr>Implementation in Two Texas CPCRNs:  Texas A&amp;M and UT - Houston</vt:lpstr>
      <vt:lpstr>Implementation in Two Texas CPCRNs:  Texas A&amp;M and UT - Houston</vt:lpstr>
      <vt:lpstr>Texas Recruitment Conclusions</vt:lpstr>
      <vt:lpstr>Dissemination in Texas</vt:lpstr>
      <vt:lpstr>Dissemination in Texas</vt:lpstr>
      <vt:lpstr>Dissemination in Texas</vt:lpstr>
      <vt:lpstr>Dissemination in Texas</vt:lpstr>
      <vt:lpstr>Cancer Survivorship &amp; Exercise Scoping Study </vt:lpstr>
      <vt:lpstr>Cancer Survivorship &amp; Exercise Scoping Study </vt:lpstr>
      <vt:lpstr>Scoping Study Methods </vt:lpstr>
      <vt:lpstr>Scoping Study Methods </vt:lpstr>
      <vt:lpstr>Scoping Study Methods </vt:lpstr>
      <vt:lpstr>Scoping Study Methods </vt:lpstr>
      <vt:lpstr>Scoping Study Methods </vt:lpstr>
      <vt:lpstr>Scoping Study Flow Chart </vt:lpstr>
      <vt:lpstr>Scoping Study Methods </vt:lpstr>
      <vt:lpstr>The Need: Self-Management &amp; Survivorship </vt:lpstr>
      <vt:lpstr>Objectives</vt:lpstr>
      <vt:lpstr>Slide 45</vt:lpstr>
      <vt:lpstr>Slide 46</vt:lpstr>
      <vt:lpstr>Slide 47</vt:lpstr>
      <vt:lpstr>Slide 48</vt:lpstr>
      <vt:lpstr>Slide 49</vt:lpstr>
      <vt:lpstr>Slide 50</vt:lpstr>
      <vt:lpstr>Slide 51</vt:lpstr>
      <vt:lpstr>Slide 52</vt:lpstr>
      <vt:lpstr>Slide 53</vt:lpstr>
      <vt:lpstr>Slide 54</vt:lpstr>
      <vt:lpstr>Slide 55</vt:lpstr>
      <vt:lpstr>CPCRN Connection and Opportunity</vt:lpstr>
      <vt:lpstr>Acknowledgements</vt:lpstr>
      <vt:lpstr>Survivorship - Next Steps as a Workgroup </vt:lpstr>
      <vt:lpstr>Survivorship - Next Steps as a Workgroup </vt:lpstr>
      <vt:lpstr>Survivorship - Next Steps as a Workgroup </vt:lpstr>
      <vt:lpstr>Survivorship - Next Steps as a Workgroup </vt:lpstr>
      <vt:lpstr>Survivorship - Next Steps as a Workgroup </vt:lpstr>
    </vt:vector>
  </TitlesOfParts>
  <Company>UNC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UNC</dc:creator>
  <cp:lastModifiedBy>Betsy Risendal</cp:lastModifiedBy>
  <cp:revision>98</cp:revision>
  <cp:lastPrinted>2012-10-02T18:30:14Z</cp:lastPrinted>
  <dcterms:created xsi:type="dcterms:W3CDTF">2012-07-30T12:34:59Z</dcterms:created>
  <dcterms:modified xsi:type="dcterms:W3CDTF">2012-10-15T04:02:09Z</dcterms:modified>
</cp:coreProperties>
</file>