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1" r:id="rId1"/>
    <p:sldMasterId id="2147483693" r:id="rId2"/>
  </p:sldMasterIdLst>
  <p:notesMasterIdLst>
    <p:notesMasterId r:id="rId29"/>
  </p:notesMasterIdLst>
  <p:handoutMasterIdLst>
    <p:handoutMasterId r:id="rId30"/>
  </p:handoutMasterIdLst>
  <p:sldIdLst>
    <p:sldId id="262" r:id="rId3"/>
    <p:sldId id="267" r:id="rId4"/>
    <p:sldId id="282" r:id="rId5"/>
    <p:sldId id="277" r:id="rId6"/>
    <p:sldId id="327" r:id="rId7"/>
    <p:sldId id="328" r:id="rId8"/>
    <p:sldId id="285" r:id="rId9"/>
    <p:sldId id="322" r:id="rId10"/>
    <p:sldId id="287" r:id="rId11"/>
    <p:sldId id="288" r:id="rId12"/>
    <p:sldId id="323" r:id="rId13"/>
    <p:sldId id="290" r:id="rId14"/>
    <p:sldId id="329" r:id="rId15"/>
    <p:sldId id="330" r:id="rId16"/>
    <p:sldId id="331" r:id="rId17"/>
    <p:sldId id="332" r:id="rId18"/>
    <p:sldId id="333" r:id="rId19"/>
    <p:sldId id="361" r:id="rId20"/>
    <p:sldId id="292" r:id="rId21"/>
    <p:sldId id="334" r:id="rId22"/>
    <p:sldId id="335" r:id="rId23"/>
    <p:sldId id="336" r:id="rId24"/>
    <p:sldId id="337" r:id="rId25"/>
    <p:sldId id="338" r:id="rId26"/>
    <p:sldId id="359" r:id="rId27"/>
    <p:sldId id="360" r:id="rId28"/>
  </p:sldIdLst>
  <p:sldSz cx="9144000" cy="6858000" type="screen4x3"/>
  <p:notesSz cx="68580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FDFFD"/>
    <a:srgbClr val="BFD1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92" autoAdjust="0"/>
    <p:restoredTop sz="95466" autoAdjust="0"/>
  </p:normalViewPr>
  <p:slideViewPr>
    <p:cSldViewPr snapToGrid="0" snapToObjects="1">
      <p:cViewPr>
        <p:scale>
          <a:sx n="100" d="100"/>
          <a:sy n="100" d="100"/>
        </p:scale>
        <p:origin x="-152" y="12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slide" Target="slides/slide22.xml"/><Relationship Id="rId25" Type="http://schemas.openxmlformats.org/officeDocument/2006/relationships/slide" Target="slides/slide23.xml"/><Relationship Id="rId26" Type="http://schemas.openxmlformats.org/officeDocument/2006/relationships/slide" Target="slides/slide24.xml"/><Relationship Id="rId27" Type="http://schemas.openxmlformats.org/officeDocument/2006/relationships/slide" Target="slides/slide25.xml"/><Relationship Id="rId28" Type="http://schemas.openxmlformats.org/officeDocument/2006/relationships/slide" Target="slides/slide26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30" Type="http://schemas.openxmlformats.org/officeDocument/2006/relationships/handoutMaster" Target="handoutMasters/handoutMaster1.xml"/><Relationship Id="rId31" Type="http://schemas.openxmlformats.org/officeDocument/2006/relationships/printerSettings" Target="printerSettings/printerSettings1.bin"/><Relationship Id="rId32" Type="http://schemas.openxmlformats.org/officeDocument/2006/relationships/presProps" Target="presProps.xml"/><Relationship Id="rId9" Type="http://schemas.openxmlformats.org/officeDocument/2006/relationships/slide" Target="slides/slide7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33" Type="http://schemas.openxmlformats.org/officeDocument/2006/relationships/viewProps" Target="viewProps.xml"/><Relationship Id="rId34" Type="http://schemas.openxmlformats.org/officeDocument/2006/relationships/theme" Target="theme/theme1.xml"/><Relationship Id="rId35" Type="http://schemas.openxmlformats.org/officeDocument/2006/relationships/tableStyles" Target="tableStyles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lvin%20Kwong\Desktop\Charles\Dropbox\WORK\PROs_for_MedicalHomes\2.%20Phase%20I%20&amp;%20II%20Documents\7.%20Responses\Patient%20Health%20Update\PHU_Responses_percentages_of_pos_screenings.xlsx" TargetMode="External"/><Relationship Id="rId2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Book2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 smtClean="0"/>
              <a:t>Percentage </a:t>
            </a:r>
            <a:r>
              <a:rPr lang="en-US" dirty="0"/>
              <a:t>of </a:t>
            </a:r>
            <a:r>
              <a:rPr lang="en-US" dirty="0" smtClean="0"/>
              <a:t>Positive-Screens by Measure</a:t>
            </a:r>
            <a:endParaRPr lang="en-US" dirty="0"/>
          </a:p>
        </c:rich>
      </c:tx>
      <c:layout>
        <c:manualLayout>
          <c:xMode val="edge"/>
          <c:yMode val="edge"/>
          <c:x val="0.283194444444444"/>
          <c:y val="0.0909090773519033"/>
        </c:manualLayout>
      </c:layout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numFmt formatCode="0%" sourceLinked="0"/>
            <c:txPr>
              <a:bodyPr/>
              <a:lstStyle/>
              <a:p>
                <a:pPr>
                  <a:defRPr sz="1400" b="1" i="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Sheet1!$A$1:$B$13</c:f>
              <c:multiLvlStrCache>
                <c:ptCount val="13"/>
                <c:lvl>
                  <c:pt idx="0">
                    <c:v>FRTSVG</c:v>
                  </c:pt>
                  <c:pt idx="1">
                    <c:v>EXERCISE</c:v>
                  </c:pt>
                  <c:pt idx="2">
                    <c:v>HEALTH</c:v>
                  </c:pt>
                  <c:pt idx="3">
                    <c:v>STRESS</c:v>
                  </c:pt>
                  <c:pt idx="4">
                    <c:v>SODA</c:v>
                  </c:pt>
                  <c:pt idx="5">
                    <c:v>ALC</c:v>
                  </c:pt>
                  <c:pt idx="6">
                    <c:v>ANX/WOR PHQ</c:v>
                  </c:pt>
                  <c:pt idx="7">
                    <c:v>SNORE/SLEEP</c:v>
                  </c:pt>
                  <c:pt idx="8">
                    <c:v>DEP/INT PHQ</c:v>
                  </c:pt>
                  <c:pt idx="9">
                    <c:v>SMOKE1</c:v>
                  </c:pt>
                  <c:pt idx="10">
                    <c:v>FSTFOOD</c:v>
                  </c:pt>
                  <c:pt idx="11">
                    <c:v>DRUGUSE</c:v>
                  </c:pt>
                  <c:pt idx="12">
                    <c:v>SMOKE2</c:v>
                  </c:pt>
                </c:lvl>
                <c:lvl>
                  <c:pt idx="0">
                    <c:v>Q1b</c:v>
                  </c:pt>
                  <c:pt idx="1">
                    <c:v>Q2</c:v>
                  </c:pt>
                  <c:pt idx="2">
                    <c:v>Q9</c:v>
                  </c:pt>
                  <c:pt idx="3">
                    <c:v>Q3</c:v>
                  </c:pt>
                  <c:pt idx="4">
                    <c:v>Q1c</c:v>
                  </c:pt>
                  <c:pt idx="5">
                    <c:v>Q7</c:v>
                  </c:pt>
                  <c:pt idx="6">
                    <c:v>Q4a&amp;b</c:v>
                  </c:pt>
                  <c:pt idx="7">
                    <c:v>Q5</c:v>
                  </c:pt>
                  <c:pt idx="8">
                    <c:v>Q4c&amp;d</c:v>
                  </c:pt>
                  <c:pt idx="9">
                    <c:v>Q6a</c:v>
                  </c:pt>
                  <c:pt idx="10">
                    <c:v>Q1a</c:v>
                  </c:pt>
                  <c:pt idx="11">
                    <c:v>Q8</c:v>
                  </c:pt>
                  <c:pt idx="12">
                    <c:v>Q6b</c:v>
                  </c:pt>
                </c:lvl>
              </c:multiLvlStrCache>
            </c:multiLvlStrRef>
          </c:cat>
          <c:val>
            <c:numRef>
              <c:f>Sheet1!$C$1:$C$13</c:f>
              <c:numCache>
                <c:formatCode>0.00%</c:formatCode>
                <c:ptCount val="13"/>
                <c:pt idx="0">
                  <c:v>0.855633802816902</c:v>
                </c:pt>
                <c:pt idx="1">
                  <c:v>0.619718309859155</c:v>
                </c:pt>
                <c:pt idx="2">
                  <c:v>0.580985915492956</c:v>
                </c:pt>
                <c:pt idx="3">
                  <c:v>0.545774647887324</c:v>
                </c:pt>
                <c:pt idx="4">
                  <c:v>0.302816901408454</c:v>
                </c:pt>
                <c:pt idx="5">
                  <c:v>0.246478873239437</c:v>
                </c:pt>
                <c:pt idx="6">
                  <c:v>0.197183098591549</c:v>
                </c:pt>
                <c:pt idx="7">
                  <c:v>0.133802816901408</c:v>
                </c:pt>
                <c:pt idx="8">
                  <c:v>0.0950704225352118</c:v>
                </c:pt>
                <c:pt idx="9">
                  <c:v>0.0880281690140854</c:v>
                </c:pt>
                <c:pt idx="10">
                  <c:v>0.0457746478873241</c:v>
                </c:pt>
                <c:pt idx="11">
                  <c:v>0.0387323943661972</c:v>
                </c:pt>
                <c:pt idx="12">
                  <c:v>0.0105633802816902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-2128526024"/>
        <c:axId val="-2128523048"/>
      </c:barChart>
      <c:catAx>
        <c:axId val="-2128526024"/>
        <c:scaling>
          <c:orientation val="minMax"/>
        </c:scaling>
        <c:delete val="0"/>
        <c:axPos val="b"/>
        <c:majorTickMark val="none"/>
        <c:minorTickMark val="none"/>
        <c:tickLblPos val="nextTo"/>
        <c:crossAx val="-2128523048"/>
        <c:crosses val="autoZero"/>
        <c:auto val="1"/>
        <c:lblAlgn val="ctr"/>
        <c:lblOffset val="100"/>
        <c:noMultiLvlLbl val="0"/>
      </c:catAx>
      <c:valAx>
        <c:axId val="-2128523048"/>
        <c:scaling>
          <c:orientation val="minMax"/>
        </c:scaling>
        <c:delete val="0"/>
        <c:axPos val="l"/>
        <c:majorGridlines/>
        <c:numFmt formatCode="0.00%" sourceLinked="1"/>
        <c:majorTickMark val="none"/>
        <c:minorTickMark val="none"/>
        <c:tickLblPos val="nextTo"/>
        <c:crossAx val="-212852602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 smtClean="0"/>
              <a:t>Distribution of Sample for Number of </a:t>
            </a:r>
          </a:p>
          <a:p>
            <a:pPr>
              <a:defRPr/>
            </a:pPr>
            <a:r>
              <a:rPr lang="en-US" dirty="0" smtClean="0"/>
              <a:t>Positive </a:t>
            </a:r>
            <a:r>
              <a:rPr lang="en-US" dirty="0"/>
              <a:t>Screenings</a:t>
            </a:r>
          </a:p>
        </c:rich>
      </c:tx>
      <c:layout>
        <c:manualLayout>
          <c:xMode val="edge"/>
          <c:yMode val="edge"/>
          <c:x val="0.538702064896752"/>
          <c:y val="0.127906976744186"/>
        </c:manualLayout>
      </c:layout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4/1%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22/8%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mtClean="0"/>
                      <a:t>48/17%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mtClean="0"/>
                      <a:t>57/20%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smtClean="0"/>
                      <a:t>63/22%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en-US" smtClean="0"/>
                      <a:t>42/15%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en-US" smtClean="0"/>
                      <a:t>29/10%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smtClean="0"/>
                      <a:t>12/4%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/>
              <c:tx>
                <c:rich>
                  <a:bodyPr/>
                  <a:lstStyle/>
                  <a:p>
                    <a:r>
                      <a:rPr lang="en-US" smtClean="0"/>
                      <a:t>5/2%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/>
              <c:tx>
                <c:rich>
                  <a:bodyPr/>
                  <a:lstStyle/>
                  <a:p>
                    <a:r>
                      <a:rPr lang="en-US" smtClean="0"/>
                      <a:t>1/&lt;1%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"/>
              <c:layout/>
              <c:tx>
                <c:rich>
                  <a:bodyPr/>
                  <a:lstStyle/>
                  <a:p>
                    <a:r>
                      <a:rPr lang="en-US" smtClean="0"/>
                      <a:t>1/&lt;1%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Sheet1!$U$290:$U$301</c:f>
              <c:strCache>
                <c:ptCount val="12"/>
                <c:pt idx="0">
                  <c:v>0 Positive Screenings</c:v>
                </c:pt>
                <c:pt idx="1">
                  <c:v>1 Positive Screenings</c:v>
                </c:pt>
                <c:pt idx="2">
                  <c:v>2 Positive Screenings</c:v>
                </c:pt>
                <c:pt idx="3">
                  <c:v>3 Positive Screenings</c:v>
                </c:pt>
                <c:pt idx="4">
                  <c:v>4 Positive Screenings</c:v>
                </c:pt>
                <c:pt idx="5">
                  <c:v>5 Positive Screenings</c:v>
                </c:pt>
                <c:pt idx="6">
                  <c:v>6 Positive Screenings</c:v>
                </c:pt>
                <c:pt idx="7">
                  <c:v>7 Positive Screenings</c:v>
                </c:pt>
                <c:pt idx="8">
                  <c:v>8 Positive Screenings</c:v>
                </c:pt>
                <c:pt idx="9">
                  <c:v>9 Positive Screenings</c:v>
                </c:pt>
                <c:pt idx="10">
                  <c:v>10 Positive Screenings</c:v>
                </c:pt>
                <c:pt idx="11">
                  <c:v>11-13 Positive Screenings</c:v>
                </c:pt>
              </c:strCache>
            </c:strRef>
          </c:cat>
          <c:val>
            <c:numRef>
              <c:f>Sheet1!$V$290:$V$301</c:f>
              <c:numCache>
                <c:formatCode>General</c:formatCode>
                <c:ptCount val="12"/>
                <c:pt idx="0">
                  <c:v>4.0</c:v>
                </c:pt>
                <c:pt idx="1">
                  <c:v>22.0</c:v>
                </c:pt>
                <c:pt idx="2">
                  <c:v>48.0</c:v>
                </c:pt>
                <c:pt idx="3">
                  <c:v>57.0</c:v>
                </c:pt>
                <c:pt idx="4">
                  <c:v>63.0</c:v>
                </c:pt>
                <c:pt idx="5">
                  <c:v>42.0</c:v>
                </c:pt>
                <c:pt idx="6">
                  <c:v>29.0</c:v>
                </c:pt>
                <c:pt idx="7">
                  <c:v>12.0</c:v>
                </c:pt>
                <c:pt idx="8">
                  <c:v>5.0</c:v>
                </c:pt>
                <c:pt idx="9">
                  <c:v>1.0</c:v>
                </c:pt>
                <c:pt idx="10">
                  <c:v>1.0</c:v>
                </c:pt>
                <c:pt idx="11">
                  <c:v>0.0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-2126683320"/>
        <c:axId val="-2141327336"/>
      </c:barChart>
      <c:catAx>
        <c:axId val="-2126683320"/>
        <c:scaling>
          <c:orientation val="minMax"/>
        </c:scaling>
        <c:delete val="0"/>
        <c:axPos val="b"/>
        <c:majorTickMark val="none"/>
        <c:minorTickMark val="none"/>
        <c:tickLblPos val="nextTo"/>
        <c:crossAx val="-2141327336"/>
        <c:crosses val="autoZero"/>
        <c:auto val="1"/>
        <c:lblAlgn val="ctr"/>
        <c:lblOffset val="100"/>
        <c:noMultiLvlLbl val="0"/>
      </c:catAx>
      <c:valAx>
        <c:axId val="-2141327336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Frequencies</a:t>
                </a:r>
              </a:p>
            </c:rich>
          </c:tx>
          <c:layout/>
          <c:overlay val="0"/>
        </c:title>
        <c:numFmt formatCode="General" sourceLinked="1"/>
        <c:majorTickMark val="none"/>
        <c:minorTickMark val="none"/>
        <c:tickLblPos val="nextTo"/>
        <c:crossAx val="-2126683320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0.08333</cdr:x>
      <cdr:y>0.82955</cdr:y>
    </cdr:from>
    <cdr:to>
      <cdr:x>0.11667</cdr:x>
      <cdr:y>0.98864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62000" y="5562601"/>
          <a:ext cx="304820" cy="1066795"/>
        </a:xfrm>
        <a:prstGeom xmlns:a="http://schemas.openxmlformats.org/drawingml/2006/main" prst="rect">
          <a:avLst/>
        </a:prstGeom>
        <a:solidFill xmlns:a="http://schemas.openxmlformats.org/drawingml/2006/main">
          <a:sysClr val="window" lastClr="FFFFFF"/>
        </a:solidFill>
      </cdr:spPr>
      <cdr:txBody>
        <a:bodyPr xmlns:a="http://schemas.openxmlformats.org/drawingml/2006/main" vert="vert270" wrap="squar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r>
            <a:rPr lang="en-US" sz="1100" dirty="0" smtClean="0"/>
            <a:t>Fruit &amp; Veg Svgs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0.15</cdr:x>
      <cdr:y>0.82955</cdr:y>
    </cdr:from>
    <cdr:to>
      <cdr:x>0.19167</cdr:x>
      <cdr:y>0.98864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1371600" y="5562601"/>
          <a:ext cx="381003" cy="1066795"/>
        </a:xfrm>
        <a:prstGeom xmlns:a="http://schemas.openxmlformats.org/drawingml/2006/main" prst="rect">
          <a:avLst/>
        </a:prstGeom>
        <a:solidFill xmlns:a="http://schemas.openxmlformats.org/drawingml/2006/main">
          <a:sysClr val="window" lastClr="FFFFFF"/>
        </a:solidFill>
      </cdr:spPr>
      <cdr:txBody>
        <a:bodyPr xmlns:a="http://schemas.openxmlformats.org/drawingml/2006/main" vert="vert270" wrap="squar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pPr algn="ctr"/>
          <a:r>
            <a:rPr lang="en-US" sz="1100" dirty="0" smtClean="0"/>
            <a:t>Physical Activity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0.29167</cdr:x>
      <cdr:y>0.82955</cdr:y>
    </cdr:from>
    <cdr:to>
      <cdr:x>0.33333</cdr:x>
      <cdr:y>0.98864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2667000" y="5562601"/>
          <a:ext cx="381003" cy="1066795"/>
        </a:xfrm>
        <a:prstGeom xmlns:a="http://schemas.openxmlformats.org/drawingml/2006/main" prst="rect">
          <a:avLst/>
        </a:prstGeom>
        <a:solidFill xmlns:a="http://schemas.openxmlformats.org/drawingml/2006/main">
          <a:sysClr val="window" lastClr="FFFFFF"/>
        </a:solidFill>
      </cdr:spPr>
      <cdr:txBody>
        <a:bodyPr xmlns:a="http://schemas.openxmlformats.org/drawingml/2006/main" vert="vert270" wrap="squar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pPr algn="ctr"/>
          <a:r>
            <a:rPr lang="en-US" sz="1100" dirty="0" smtClean="0"/>
            <a:t>Stress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0.225</cdr:x>
      <cdr:y>0.82955</cdr:y>
    </cdr:from>
    <cdr:to>
      <cdr:x>0.25834</cdr:x>
      <cdr:y>0.98864</cdr:y>
    </cdr:to>
    <cdr:sp macro="" textlink="">
      <cdr:nvSpPr>
        <cdr:cNvPr id="5" name="TextBox 1"/>
        <cdr:cNvSpPr txBox="1"/>
      </cdr:nvSpPr>
      <cdr:spPr>
        <a:xfrm xmlns:a="http://schemas.openxmlformats.org/drawingml/2006/main">
          <a:off x="2057400" y="5562601"/>
          <a:ext cx="304820" cy="1066795"/>
        </a:xfrm>
        <a:prstGeom xmlns:a="http://schemas.openxmlformats.org/drawingml/2006/main" prst="rect">
          <a:avLst/>
        </a:prstGeom>
        <a:solidFill xmlns:a="http://schemas.openxmlformats.org/drawingml/2006/main">
          <a:sysClr val="window" lastClr="FFFFFF"/>
        </a:solidFill>
      </cdr:spPr>
      <cdr:txBody>
        <a:bodyPr xmlns:a="http://schemas.openxmlformats.org/drawingml/2006/main" vert="vert270" wrap="squar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pPr algn="ctr"/>
          <a:r>
            <a:rPr lang="en-US" sz="1100" dirty="0" smtClean="0"/>
            <a:t>Overall Health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0.36667</cdr:x>
      <cdr:y>0.82955</cdr:y>
    </cdr:from>
    <cdr:to>
      <cdr:x>0.4</cdr:x>
      <cdr:y>0.98864</cdr:y>
    </cdr:to>
    <cdr:sp macro="" textlink="">
      <cdr:nvSpPr>
        <cdr:cNvPr id="6" name="TextBox 1"/>
        <cdr:cNvSpPr txBox="1"/>
      </cdr:nvSpPr>
      <cdr:spPr>
        <a:xfrm xmlns:a="http://schemas.openxmlformats.org/drawingml/2006/main">
          <a:off x="3352800" y="5562601"/>
          <a:ext cx="304820" cy="1066795"/>
        </a:xfrm>
        <a:prstGeom xmlns:a="http://schemas.openxmlformats.org/drawingml/2006/main" prst="rect">
          <a:avLst/>
        </a:prstGeom>
        <a:solidFill xmlns:a="http://schemas.openxmlformats.org/drawingml/2006/main">
          <a:sysClr val="window" lastClr="FFFFFF"/>
        </a:solidFill>
      </cdr:spPr>
      <cdr:txBody>
        <a:bodyPr xmlns:a="http://schemas.openxmlformats.org/drawingml/2006/main" vert="vert270" wrap="squar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pPr algn="ctr"/>
          <a:r>
            <a:rPr lang="en-US" sz="1100" dirty="0" smtClean="0"/>
            <a:t>Soda/Sweet Bev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0.43333</cdr:x>
      <cdr:y>0.82955</cdr:y>
    </cdr:from>
    <cdr:to>
      <cdr:x>0.475</cdr:x>
      <cdr:y>0.98864</cdr:y>
    </cdr:to>
    <cdr:sp macro="" textlink="">
      <cdr:nvSpPr>
        <cdr:cNvPr id="7" name="TextBox 1"/>
        <cdr:cNvSpPr txBox="1"/>
      </cdr:nvSpPr>
      <cdr:spPr>
        <a:xfrm xmlns:a="http://schemas.openxmlformats.org/drawingml/2006/main">
          <a:off x="3962400" y="5562601"/>
          <a:ext cx="381003" cy="1066795"/>
        </a:xfrm>
        <a:prstGeom xmlns:a="http://schemas.openxmlformats.org/drawingml/2006/main" prst="rect">
          <a:avLst/>
        </a:prstGeom>
        <a:solidFill xmlns:a="http://schemas.openxmlformats.org/drawingml/2006/main">
          <a:sysClr val="window" lastClr="FFFFFF"/>
        </a:solidFill>
      </cdr:spPr>
      <cdr:txBody>
        <a:bodyPr xmlns:a="http://schemas.openxmlformats.org/drawingml/2006/main" vert="vert270" wrap="squar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pPr algn="ctr"/>
          <a:r>
            <a:rPr lang="en-US" sz="1100" dirty="0" smtClean="0"/>
            <a:t>Alcohol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0.5</cdr:x>
      <cdr:y>0.82955</cdr:y>
    </cdr:from>
    <cdr:to>
      <cdr:x>0.55</cdr:x>
      <cdr:y>1</cdr:y>
    </cdr:to>
    <cdr:sp macro="" textlink="">
      <cdr:nvSpPr>
        <cdr:cNvPr id="8" name="TextBox 1"/>
        <cdr:cNvSpPr txBox="1"/>
      </cdr:nvSpPr>
      <cdr:spPr>
        <a:xfrm xmlns:a="http://schemas.openxmlformats.org/drawingml/2006/main">
          <a:off x="4572000" y="5562602"/>
          <a:ext cx="457200" cy="1142999"/>
        </a:xfrm>
        <a:prstGeom xmlns:a="http://schemas.openxmlformats.org/drawingml/2006/main" prst="rect">
          <a:avLst/>
        </a:prstGeom>
        <a:solidFill xmlns:a="http://schemas.openxmlformats.org/drawingml/2006/main">
          <a:sysClr val="window" lastClr="FFFFFF"/>
        </a:solidFill>
      </cdr:spPr>
      <cdr:txBody>
        <a:bodyPr xmlns:a="http://schemas.openxmlformats.org/drawingml/2006/main" vert="vert270" wrap="squar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pPr algn="ctr"/>
          <a:r>
            <a:rPr lang="en-US" sz="1100" dirty="0" smtClean="0"/>
            <a:t>Anxiety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0.71667</cdr:x>
      <cdr:y>0.82954</cdr:y>
    </cdr:from>
    <cdr:to>
      <cdr:x>0.75833</cdr:x>
      <cdr:y>1</cdr:y>
    </cdr:to>
    <cdr:sp macro="" textlink="">
      <cdr:nvSpPr>
        <cdr:cNvPr id="9" name="TextBox 1"/>
        <cdr:cNvSpPr txBox="1"/>
      </cdr:nvSpPr>
      <cdr:spPr>
        <a:xfrm xmlns:a="http://schemas.openxmlformats.org/drawingml/2006/main">
          <a:off x="6553200" y="5562592"/>
          <a:ext cx="381003" cy="1143009"/>
        </a:xfrm>
        <a:prstGeom xmlns:a="http://schemas.openxmlformats.org/drawingml/2006/main" prst="rect">
          <a:avLst/>
        </a:prstGeom>
        <a:solidFill xmlns:a="http://schemas.openxmlformats.org/drawingml/2006/main">
          <a:sysClr val="window" lastClr="FFFFFF"/>
        </a:solidFill>
      </cdr:spPr>
      <cdr:txBody>
        <a:bodyPr xmlns:a="http://schemas.openxmlformats.org/drawingml/2006/main" vert="vert270" wrap="squar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pPr algn="ctr"/>
          <a:r>
            <a:rPr lang="en-US" sz="1100" dirty="0" smtClean="0"/>
            <a:t>Smoking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0.64167</cdr:x>
      <cdr:y>0.82955</cdr:y>
    </cdr:from>
    <cdr:to>
      <cdr:x>0.7</cdr:x>
      <cdr:y>1</cdr:y>
    </cdr:to>
    <cdr:sp macro="" textlink="">
      <cdr:nvSpPr>
        <cdr:cNvPr id="10" name="TextBox 1"/>
        <cdr:cNvSpPr txBox="1"/>
      </cdr:nvSpPr>
      <cdr:spPr>
        <a:xfrm xmlns:a="http://schemas.openxmlformats.org/drawingml/2006/main">
          <a:off x="5867400" y="5562602"/>
          <a:ext cx="533387" cy="1142999"/>
        </a:xfrm>
        <a:prstGeom xmlns:a="http://schemas.openxmlformats.org/drawingml/2006/main" prst="rect">
          <a:avLst/>
        </a:prstGeom>
        <a:solidFill xmlns:a="http://schemas.openxmlformats.org/drawingml/2006/main">
          <a:sysClr val="window" lastClr="FFFFFF"/>
        </a:solidFill>
      </cdr:spPr>
      <cdr:txBody>
        <a:bodyPr xmlns:a="http://schemas.openxmlformats.org/drawingml/2006/main" vert="vert270" wrap="squar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pPr algn="ctr"/>
          <a:r>
            <a:rPr lang="en-US" sz="1100" dirty="0" smtClean="0"/>
            <a:t>Depression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0.575</cdr:x>
      <cdr:y>0.82955</cdr:y>
    </cdr:from>
    <cdr:to>
      <cdr:x>0.625</cdr:x>
      <cdr:y>1</cdr:y>
    </cdr:to>
    <cdr:sp macro="" textlink="">
      <cdr:nvSpPr>
        <cdr:cNvPr id="11" name="TextBox 1"/>
        <cdr:cNvSpPr txBox="1"/>
      </cdr:nvSpPr>
      <cdr:spPr>
        <a:xfrm xmlns:a="http://schemas.openxmlformats.org/drawingml/2006/main">
          <a:off x="5257800" y="5562602"/>
          <a:ext cx="457203" cy="1142999"/>
        </a:xfrm>
        <a:prstGeom xmlns:a="http://schemas.openxmlformats.org/drawingml/2006/main" prst="rect">
          <a:avLst/>
        </a:prstGeom>
        <a:solidFill xmlns:a="http://schemas.openxmlformats.org/drawingml/2006/main">
          <a:sysClr val="window" lastClr="FFFFFF"/>
        </a:solidFill>
      </cdr:spPr>
      <cdr:txBody>
        <a:bodyPr xmlns:a="http://schemas.openxmlformats.org/drawingml/2006/main" vert="vert270" wrap="squar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pPr algn="ctr"/>
          <a:r>
            <a:rPr lang="en-US" sz="1100" dirty="0" smtClean="0"/>
            <a:t>Snore/Sleep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0.78333</cdr:x>
      <cdr:y>0.82955</cdr:y>
    </cdr:from>
    <cdr:to>
      <cdr:x>0.83333</cdr:x>
      <cdr:y>1</cdr:y>
    </cdr:to>
    <cdr:sp macro="" textlink="">
      <cdr:nvSpPr>
        <cdr:cNvPr id="12" name="TextBox 1"/>
        <cdr:cNvSpPr txBox="1"/>
      </cdr:nvSpPr>
      <cdr:spPr>
        <a:xfrm xmlns:a="http://schemas.openxmlformats.org/drawingml/2006/main">
          <a:off x="7162800" y="5562602"/>
          <a:ext cx="457203" cy="1142999"/>
        </a:xfrm>
        <a:prstGeom xmlns:a="http://schemas.openxmlformats.org/drawingml/2006/main" prst="rect">
          <a:avLst/>
        </a:prstGeom>
        <a:solidFill xmlns:a="http://schemas.openxmlformats.org/drawingml/2006/main">
          <a:sysClr val="window" lastClr="FFFFFF"/>
        </a:solidFill>
      </cdr:spPr>
      <cdr:txBody>
        <a:bodyPr xmlns:a="http://schemas.openxmlformats.org/drawingml/2006/main" vert="vert270" wrap="squar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pPr algn="ctr"/>
          <a:r>
            <a:rPr lang="en-US" sz="1100" dirty="0" smtClean="0"/>
            <a:t>Fast Food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0.85833</cdr:x>
      <cdr:y>0.82955</cdr:y>
    </cdr:from>
    <cdr:to>
      <cdr:x>0.9</cdr:x>
      <cdr:y>1</cdr:y>
    </cdr:to>
    <cdr:sp macro="" textlink="">
      <cdr:nvSpPr>
        <cdr:cNvPr id="13" name="TextBox 1"/>
        <cdr:cNvSpPr txBox="1"/>
      </cdr:nvSpPr>
      <cdr:spPr>
        <a:xfrm xmlns:a="http://schemas.openxmlformats.org/drawingml/2006/main">
          <a:off x="7848600" y="5562601"/>
          <a:ext cx="381003" cy="1143000"/>
        </a:xfrm>
        <a:prstGeom xmlns:a="http://schemas.openxmlformats.org/drawingml/2006/main" prst="rect">
          <a:avLst/>
        </a:prstGeom>
        <a:solidFill xmlns:a="http://schemas.openxmlformats.org/drawingml/2006/main">
          <a:sysClr val="window" lastClr="FFFFFF"/>
        </a:solidFill>
      </cdr:spPr>
      <cdr:txBody>
        <a:bodyPr xmlns:a="http://schemas.openxmlformats.org/drawingml/2006/main" vert="vert270" wrap="squar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pPr algn="ctr"/>
          <a:r>
            <a:rPr lang="en-US" sz="1100" dirty="0" smtClean="0"/>
            <a:t>Drug Use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0.925</cdr:x>
      <cdr:y>0.82955</cdr:y>
    </cdr:from>
    <cdr:to>
      <cdr:x>0.975</cdr:x>
      <cdr:y>1</cdr:y>
    </cdr:to>
    <cdr:sp macro="" textlink="">
      <cdr:nvSpPr>
        <cdr:cNvPr id="14" name="TextBox 1"/>
        <cdr:cNvSpPr txBox="1"/>
      </cdr:nvSpPr>
      <cdr:spPr>
        <a:xfrm xmlns:a="http://schemas.openxmlformats.org/drawingml/2006/main">
          <a:off x="8458200" y="5562602"/>
          <a:ext cx="457203" cy="1142999"/>
        </a:xfrm>
        <a:prstGeom xmlns:a="http://schemas.openxmlformats.org/drawingml/2006/main" prst="rect">
          <a:avLst/>
        </a:prstGeom>
        <a:solidFill xmlns:a="http://schemas.openxmlformats.org/drawingml/2006/main">
          <a:sysClr val="window" lastClr="FFFFFF"/>
        </a:solidFill>
      </cdr:spPr>
      <cdr:txBody>
        <a:bodyPr xmlns:a="http://schemas.openxmlformats.org/drawingml/2006/main" vert="vert270" wrap="squar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pPr algn="ctr"/>
          <a:r>
            <a:rPr lang="en-US" sz="1100" dirty="0" smtClean="0"/>
            <a:t>Smokeless Tob.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0.05306</cdr:x>
      <cdr:y>0</cdr:y>
    </cdr:from>
    <cdr:to>
      <cdr:x>0.96531</cdr:x>
      <cdr:y>0.06736</cdr:y>
    </cdr:to>
    <cdr:sp macro="" textlink="">
      <cdr:nvSpPr>
        <cdr:cNvPr id="15" name="TextBox 14"/>
        <cdr:cNvSpPr txBox="1"/>
      </cdr:nvSpPr>
      <cdr:spPr>
        <a:xfrm xmlns:a="http://schemas.openxmlformats.org/drawingml/2006/main">
          <a:off x="485181" y="0"/>
          <a:ext cx="8341614" cy="45169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2800" b="1" dirty="0" smtClean="0"/>
            <a:t>Phase 2 : Patient-Level Data (n = 284; California sites)</a:t>
          </a:r>
          <a:endParaRPr lang="en-US" sz="2800" b="1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72421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027" y="0"/>
            <a:ext cx="2972421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C01553-0EEA-41DF-AA3D-15589D36F187}" type="datetimeFigureOut">
              <a:rPr lang="en-US" smtClean="0"/>
              <a:pPr/>
              <a:t>10/15/12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8829675"/>
            <a:ext cx="2972421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027" y="8829675"/>
            <a:ext cx="2972421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094FC8-E71F-407B-A952-BD37F0215E7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5065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9C2D99-5F92-484A-8564-DF3EE03AFD0B}" type="datetimeFigureOut">
              <a:rPr lang="en-US" smtClean="0"/>
              <a:pPr/>
              <a:t>10/15/12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049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15790"/>
            <a:ext cx="5486400" cy="4183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82026D-319E-436A-A521-8E1078844A2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75095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5843" name="Notes Placeholder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numCol="1">
            <a:prstTxWarp prst="textNoShape">
              <a:avLst/>
            </a:prstTxWarp>
          </a:bodyPr>
          <a:lstStyle/>
          <a:p>
            <a:pPr eaLnBrk="1"/>
            <a:endParaRPr smtClean="0">
              <a:latin typeface="Calibri" pitchFamily="34" charset="0"/>
              <a:ea typeface="ＭＳ Ｐゴシック" pitchFamily="34" charset="-128"/>
            </a:endParaRPr>
          </a:p>
        </p:txBody>
      </p:sp>
      <p:sp>
        <p:nvSpPr>
          <p:cNvPr id="35844" name="Header Placeholder 3"/>
          <p:cNvSpPr txBox="1">
            <a:spLocks noChangeArrowheads="1"/>
          </p:cNvSpPr>
          <p:nvPr/>
        </p:nvSpPr>
        <p:spPr bwMode="auto">
          <a:xfrm>
            <a:off x="0" y="0"/>
            <a:ext cx="297180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fontAlgn="base" hangingPunct="0">
              <a:spcBef>
                <a:spcPct val="0"/>
              </a:spcBef>
              <a:spcAft>
                <a:spcPct val="0"/>
              </a:spcAft>
            </a:pPr>
            <a:endParaRPr lang="en-US" sz="1200" smtClean="0">
              <a:solidFill>
                <a:srgbClr val="000000"/>
              </a:solidFill>
              <a:latin typeface="Times" pitchFamily="1" charset="0"/>
              <a:cs typeface="Arial" charset="0"/>
            </a:endParaRPr>
          </a:p>
        </p:txBody>
      </p:sp>
      <p:sp>
        <p:nvSpPr>
          <p:cNvPr id="35845" name="Date Placeholder 4"/>
          <p:cNvSpPr txBox="1">
            <a:spLocks noChangeArrowheads="1"/>
          </p:cNvSpPr>
          <p:nvPr/>
        </p:nvSpPr>
        <p:spPr bwMode="auto">
          <a:xfrm>
            <a:off x="3884613" y="0"/>
            <a:ext cx="297180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fontAlgn="base" hangingPunct="0">
              <a:spcBef>
                <a:spcPct val="0"/>
              </a:spcBef>
              <a:spcAft>
                <a:spcPct val="0"/>
              </a:spcAft>
            </a:pPr>
            <a:fld id="{B9A68994-8940-4B18-B8F8-2CC0F9FD982B}" type="datetime1">
              <a:rPr lang="en-US" sz="1200" smtClean="0">
                <a:solidFill>
                  <a:srgbClr val="000000"/>
                </a:solidFill>
                <a:latin typeface="Times" pitchFamily="1" charset="0"/>
                <a:ea typeface="ＭＳ Ｐゴシック" pitchFamily="34" charset="-128"/>
                <a:cs typeface="Arial" charset="0"/>
              </a:rPr>
              <a:pPr algn="r" fontAlgn="base" hangingPunct="0">
                <a:spcBef>
                  <a:spcPct val="0"/>
                </a:spcBef>
                <a:spcAft>
                  <a:spcPct val="0"/>
                </a:spcAft>
              </a:pPr>
              <a:t>10/15/12</a:t>
            </a:fld>
            <a:endParaRPr lang="en-US" sz="1200" smtClean="0">
              <a:solidFill>
                <a:srgbClr val="000000"/>
              </a:solidFill>
              <a:latin typeface="Times" pitchFamily="1" charset="0"/>
              <a:ea typeface="ＭＳ Ｐゴシック" pitchFamily="34" charset="-128"/>
              <a:cs typeface="Arial" charset="0"/>
            </a:endParaRPr>
          </a:p>
        </p:txBody>
      </p:sp>
      <p:sp>
        <p:nvSpPr>
          <p:cNvPr id="35846" name="Footer Placeholder 5"/>
          <p:cNvSpPr txBox="1">
            <a:spLocks noChangeArrowheads="1"/>
          </p:cNvSpPr>
          <p:nvPr/>
        </p:nvSpPr>
        <p:spPr bwMode="auto">
          <a:xfrm>
            <a:off x="0" y="8829967"/>
            <a:ext cx="297180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200" smtClean="0">
                <a:solidFill>
                  <a:srgbClr val="000000"/>
                </a:solidFill>
                <a:latin typeface="Times" pitchFamily="1" charset="0"/>
                <a:cs typeface="Arial" charset="0"/>
              </a:rPr>
              <a:t>National Cancer Institute</a:t>
            </a:r>
          </a:p>
        </p:txBody>
      </p:sp>
      <p:sp>
        <p:nvSpPr>
          <p:cNvPr id="35847" name="Slide Number Placeholder 6"/>
          <p:cNvSpPr txBox="1">
            <a:spLocks noChangeArrowheads="1"/>
          </p:cNvSpPr>
          <p:nvPr/>
        </p:nvSpPr>
        <p:spPr bwMode="auto">
          <a:xfrm>
            <a:off x="3884613" y="8829967"/>
            <a:ext cx="297180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fontAlgn="base" hangingPunct="0">
              <a:spcBef>
                <a:spcPct val="0"/>
              </a:spcBef>
              <a:spcAft>
                <a:spcPct val="0"/>
              </a:spcAft>
            </a:pPr>
            <a:fld id="{F5544C43-28B2-4D6A-8FF8-E80B3FC6AB3D}" type="slidenum">
              <a:rPr lang="en-US" sz="1200" smtClean="0">
                <a:solidFill>
                  <a:srgbClr val="000000"/>
                </a:solidFill>
                <a:latin typeface="Times" pitchFamily="1" charset="0"/>
                <a:ea typeface="ＭＳ Ｐゴシック" pitchFamily="34" charset="-128"/>
                <a:cs typeface="Arial" charset="0"/>
              </a:rPr>
              <a:pPr algn="r" fontAlgn="base" hangingPunct="0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n-US" sz="1200" smtClean="0">
              <a:solidFill>
                <a:srgbClr val="000000"/>
              </a:solidFill>
              <a:latin typeface="Times" pitchFamily="1" charset="0"/>
              <a:ea typeface="ＭＳ Ｐゴシック" pitchFamily="34" charset="-128"/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6867" name="Notes Placeholder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numCol="1">
            <a:prstTxWarp prst="textNoShape">
              <a:avLst/>
            </a:prstTxWarp>
          </a:bodyPr>
          <a:lstStyle/>
          <a:p>
            <a:pPr eaLnBrk="1"/>
            <a:endParaRPr smtClean="0">
              <a:latin typeface="Calibri" pitchFamily="34" charset="0"/>
              <a:ea typeface="ＭＳ Ｐゴシック" pitchFamily="34" charset="-128"/>
            </a:endParaRPr>
          </a:p>
        </p:txBody>
      </p:sp>
      <p:sp>
        <p:nvSpPr>
          <p:cNvPr id="36868" name="Header Placeholder 3"/>
          <p:cNvSpPr txBox="1">
            <a:spLocks noChangeArrowheads="1"/>
          </p:cNvSpPr>
          <p:nvPr/>
        </p:nvSpPr>
        <p:spPr bwMode="auto">
          <a:xfrm>
            <a:off x="0" y="0"/>
            <a:ext cx="297180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fontAlgn="base" hangingPunct="0">
              <a:spcBef>
                <a:spcPct val="0"/>
              </a:spcBef>
              <a:spcAft>
                <a:spcPct val="0"/>
              </a:spcAft>
            </a:pPr>
            <a:endParaRPr lang="en-US" sz="1200" smtClean="0">
              <a:solidFill>
                <a:srgbClr val="000000"/>
              </a:solidFill>
              <a:latin typeface="Times" pitchFamily="1" charset="0"/>
              <a:cs typeface="Arial" charset="0"/>
            </a:endParaRPr>
          </a:p>
        </p:txBody>
      </p:sp>
      <p:sp>
        <p:nvSpPr>
          <p:cNvPr id="36869" name="Date Placeholder 4"/>
          <p:cNvSpPr txBox="1">
            <a:spLocks noChangeArrowheads="1"/>
          </p:cNvSpPr>
          <p:nvPr/>
        </p:nvSpPr>
        <p:spPr bwMode="auto">
          <a:xfrm>
            <a:off x="3884613" y="0"/>
            <a:ext cx="297180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fontAlgn="base" hangingPunct="0">
              <a:spcBef>
                <a:spcPct val="0"/>
              </a:spcBef>
              <a:spcAft>
                <a:spcPct val="0"/>
              </a:spcAft>
            </a:pPr>
            <a:fld id="{28BFDD8D-0E99-42DE-956F-8CB03AB26E6D}" type="datetime1">
              <a:rPr lang="en-US" sz="1200" smtClean="0">
                <a:solidFill>
                  <a:srgbClr val="000000"/>
                </a:solidFill>
                <a:latin typeface="Times" pitchFamily="1" charset="0"/>
                <a:ea typeface="ＭＳ Ｐゴシック" pitchFamily="34" charset="-128"/>
                <a:cs typeface="Arial" charset="0"/>
              </a:rPr>
              <a:pPr algn="r" fontAlgn="base" hangingPunct="0">
                <a:spcBef>
                  <a:spcPct val="0"/>
                </a:spcBef>
                <a:spcAft>
                  <a:spcPct val="0"/>
                </a:spcAft>
              </a:pPr>
              <a:t>10/15/12</a:t>
            </a:fld>
            <a:endParaRPr lang="en-US" sz="1200" smtClean="0">
              <a:solidFill>
                <a:srgbClr val="000000"/>
              </a:solidFill>
              <a:latin typeface="Times" pitchFamily="1" charset="0"/>
              <a:ea typeface="ＭＳ Ｐゴシック" pitchFamily="34" charset="-128"/>
              <a:cs typeface="Arial" charset="0"/>
            </a:endParaRPr>
          </a:p>
        </p:txBody>
      </p:sp>
      <p:sp>
        <p:nvSpPr>
          <p:cNvPr id="36870" name="Footer Placeholder 5"/>
          <p:cNvSpPr txBox="1">
            <a:spLocks noChangeArrowheads="1"/>
          </p:cNvSpPr>
          <p:nvPr/>
        </p:nvSpPr>
        <p:spPr bwMode="auto">
          <a:xfrm>
            <a:off x="0" y="8829967"/>
            <a:ext cx="297180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200" smtClean="0">
                <a:solidFill>
                  <a:srgbClr val="000000"/>
                </a:solidFill>
                <a:latin typeface="Times" pitchFamily="1" charset="0"/>
                <a:cs typeface="Arial" charset="0"/>
              </a:rPr>
              <a:t>National Cancer Institute</a:t>
            </a:r>
          </a:p>
        </p:txBody>
      </p:sp>
      <p:sp>
        <p:nvSpPr>
          <p:cNvPr id="36871" name="Slide Number Placeholder 6"/>
          <p:cNvSpPr txBox="1">
            <a:spLocks noChangeArrowheads="1"/>
          </p:cNvSpPr>
          <p:nvPr/>
        </p:nvSpPr>
        <p:spPr bwMode="auto">
          <a:xfrm>
            <a:off x="3884613" y="8829967"/>
            <a:ext cx="297180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fontAlgn="base" hangingPunct="0">
              <a:spcBef>
                <a:spcPct val="0"/>
              </a:spcBef>
              <a:spcAft>
                <a:spcPct val="0"/>
              </a:spcAft>
            </a:pPr>
            <a:fld id="{870FD23C-6C94-4C0A-9FFE-BB1C35488C9D}" type="slidenum">
              <a:rPr lang="en-US" sz="1200" smtClean="0">
                <a:solidFill>
                  <a:srgbClr val="000000"/>
                </a:solidFill>
                <a:latin typeface="Times" pitchFamily="1" charset="0"/>
                <a:ea typeface="ＭＳ Ｐゴシック" pitchFamily="34" charset="-128"/>
                <a:cs typeface="Arial" charset="0"/>
              </a:rPr>
              <a:pPr algn="r" fontAlgn="base" hangingPunct="0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en-US" sz="1200" smtClean="0">
              <a:solidFill>
                <a:srgbClr val="000000"/>
              </a:solidFill>
              <a:latin typeface="Times" pitchFamily="1" charset="0"/>
              <a:ea typeface="ＭＳ Ｐゴシック" pitchFamily="34" charset="-128"/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1" name="Notes Placeholder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numCol="1">
            <a:prstTxWarp prst="textNoShape">
              <a:avLst/>
            </a:prstTxWarp>
          </a:bodyPr>
          <a:lstStyle/>
          <a:p>
            <a:pPr eaLnBrk="1"/>
            <a:endParaRPr smtClean="0">
              <a:latin typeface="Calibri" pitchFamily="34" charset="0"/>
              <a:ea typeface="ＭＳ Ｐゴシック" pitchFamily="34" charset="-128"/>
            </a:endParaRPr>
          </a:p>
        </p:txBody>
      </p:sp>
      <p:sp>
        <p:nvSpPr>
          <p:cNvPr id="32772" name="Slide Number Placeholder 3"/>
          <p:cNvSpPr txBox="1">
            <a:spLocks noChangeArrowheads="1"/>
          </p:cNvSpPr>
          <p:nvPr/>
        </p:nvSpPr>
        <p:spPr bwMode="auto">
          <a:xfrm>
            <a:off x="3884613" y="8829967"/>
            <a:ext cx="297180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fontAlgn="base" hangingPunct="0">
              <a:spcBef>
                <a:spcPct val="0"/>
              </a:spcBef>
              <a:spcAft>
                <a:spcPct val="0"/>
              </a:spcAft>
            </a:pPr>
            <a:fld id="{CAE76F85-C59F-43A6-BE88-72D883F2DAED}" type="slidenum">
              <a:rPr lang="en-US" sz="1200" smtClean="0">
                <a:solidFill>
                  <a:srgbClr val="000000"/>
                </a:solidFill>
                <a:latin typeface="Times" pitchFamily="1" charset="0"/>
                <a:ea typeface="ＭＳ Ｐゴシック" pitchFamily="34" charset="-128"/>
                <a:cs typeface="Arial" charset="0"/>
              </a:rPr>
              <a:pPr algn="r" fontAlgn="base" hangingPunct="0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en-US" sz="1200" smtClean="0">
              <a:solidFill>
                <a:srgbClr val="000000"/>
              </a:solidFill>
              <a:latin typeface="Times" pitchFamily="1" charset="0"/>
              <a:ea typeface="ＭＳ Ｐゴシック" pitchFamily="34" charset="-128"/>
              <a:cs typeface="Arial" charset="0"/>
            </a:endParaRPr>
          </a:p>
        </p:txBody>
      </p:sp>
      <p:sp>
        <p:nvSpPr>
          <p:cNvPr id="32773" name="Date Placeholder 4"/>
          <p:cNvSpPr txBox="1">
            <a:spLocks noChangeArrowheads="1"/>
          </p:cNvSpPr>
          <p:nvPr/>
        </p:nvSpPr>
        <p:spPr bwMode="auto">
          <a:xfrm>
            <a:off x="3884613" y="0"/>
            <a:ext cx="297180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fontAlgn="base" hangingPunct="0">
              <a:spcBef>
                <a:spcPct val="0"/>
              </a:spcBef>
              <a:spcAft>
                <a:spcPct val="0"/>
              </a:spcAft>
            </a:pPr>
            <a:fld id="{AE3A13AE-6AAB-455C-A201-902513D010B1}" type="datetime1">
              <a:rPr lang="en-US" sz="1200" smtClean="0">
                <a:solidFill>
                  <a:srgbClr val="000000"/>
                </a:solidFill>
                <a:latin typeface="Times" pitchFamily="1" charset="0"/>
                <a:ea typeface="ＭＳ Ｐゴシック" pitchFamily="34" charset="-128"/>
                <a:cs typeface="Arial" charset="0"/>
              </a:rPr>
              <a:pPr algn="r" fontAlgn="base" hangingPunct="0">
                <a:spcBef>
                  <a:spcPct val="0"/>
                </a:spcBef>
                <a:spcAft>
                  <a:spcPct val="0"/>
                </a:spcAft>
              </a:pPr>
              <a:t>10/15/12</a:t>
            </a:fld>
            <a:endParaRPr lang="en-US" sz="1200" smtClean="0">
              <a:solidFill>
                <a:srgbClr val="000000"/>
              </a:solidFill>
              <a:latin typeface="Times" pitchFamily="1" charset="0"/>
              <a:ea typeface="ＭＳ Ｐゴシック" pitchFamily="34" charset="-128"/>
              <a:cs typeface="Arial" charset="0"/>
            </a:endParaRPr>
          </a:p>
        </p:txBody>
      </p:sp>
      <p:sp>
        <p:nvSpPr>
          <p:cNvPr id="32774" name="Footer Placeholder 5"/>
          <p:cNvSpPr txBox="1">
            <a:spLocks noChangeArrowheads="1"/>
          </p:cNvSpPr>
          <p:nvPr/>
        </p:nvSpPr>
        <p:spPr bwMode="auto">
          <a:xfrm>
            <a:off x="0" y="8829967"/>
            <a:ext cx="297180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200" smtClean="0">
                <a:solidFill>
                  <a:srgbClr val="000000"/>
                </a:solidFill>
                <a:latin typeface="Times" pitchFamily="1" charset="0"/>
                <a:ea typeface="ＭＳ Ｐゴシック" pitchFamily="34" charset="-128"/>
                <a:cs typeface="Arial" charset="0"/>
              </a:rPr>
              <a:t>National Cancer Institute</a:t>
            </a:r>
          </a:p>
        </p:txBody>
      </p:sp>
      <p:sp>
        <p:nvSpPr>
          <p:cNvPr id="32775" name="Header Placeholder 6"/>
          <p:cNvSpPr txBox="1">
            <a:spLocks noChangeArrowheads="1"/>
          </p:cNvSpPr>
          <p:nvPr/>
        </p:nvSpPr>
        <p:spPr bwMode="auto">
          <a:xfrm>
            <a:off x="0" y="0"/>
            <a:ext cx="297180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fontAlgn="base" hangingPunct="0">
              <a:spcBef>
                <a:spcPct val="0"/>
              </a:spcBef>
              <a:spcAft>
                <a:spcPct val="0"/>
              </a:spcAft>
            </a:pPr>
            <a:endParaRPr lang="en-US" sz="1200" smtClean="0">
              <a:solidFill>
                <a:srgbClr val="000000"/>
              </a:solidFill>
              <a:latin typeface="Times" pitchFamily="1" charset="0"/>
              <a:ea typeface="ＭＳ Ｐゴシック" pitchFamily="34" charset="-128"/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Notes Placeholder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numCol="1">
            <a:prstTxWarp prst="textNoShape">
              <a:avLst/>
            </a:prstTxWarp>
          </a:bodyPr>
          <a:lstStyle/>
          <a:p>
            <a:pPr eaLnBrk="1"/>
            <a:endParaRPr smtClean="0">
              <a:latin typeface="Calibri" pitchFamily="34" charset="0"/>
              <a:ea typeface="ＭＳ Ｐゴシック" pitchFamily="34" charset="-128"/>
            </a:endParaRPr>
          </a:p>
        </p:txBody>
      </p:sp>
      <p:sp>
        <p:nvSpPr>
          <p:cNvPr id="33796" name="Slide Number Placeholder 3"/>
          <p:cNvSpPr txBox="1">
            <a:spLocks noChangeArrowheads="1"/>
          </p:cNvSpPr>
          <p:nvPr/>
        </p:nvSpPr>
        <p:spPr bwMode="auto">
          <a:xfrm>
            <a:off x="3884613" y="8829967"/>
            <a:ext cx="297180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fontAlgn="base" hangingPunct="0">
              <a:spcBef>
                <a:spcPct val="0"/>
              </a:spcBef>
              <a:spcAft>
                <a:spcPct val="0"/>
              </a:spcAft>
            </a:pPr>
            <a:fld id="{D6AD96CA-D4AD-4703-8F67-66887FBD1AE8}" type="slidenum">
              <a:rPr lang="en-US" sz="1200" smtClean="0">
                <a:solidFill>
                  <a:srgbClr val="000000"/>
                </a:solidFill>
                <a:latin typeface="Times" pitchFamily="1" charset="0"/>
                <a:ea typeface="ＭＳ Ｐゴシック" pitchFamily="34" charset="-128"/>
                <a:cs typeface="Arial" charset="0"/>
              </a:rPr>
              <a:pPr algn="r" fontAlgn="base" hangingPunct="0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en-US" sz="1200" smtClean="0">
              <a:solidFill>
                <a:srgbClr val="000000"/>
              </a:solidFill>
              <a:latin typeface="Times" pitchFamily="1" charset="0"/>
              <a:ea typeface="ＭＳ Ｐゴシック" pitchFamily="34" charset="-128"/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4819" name="Notes Placeholder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numCol="1">
            <a:prstTxWarp prst="textNoShape">
              <a:avLst/>
            </a:prstTxWarp>
          </a:bodyPr>
          <a:lstStyle/>
          <a:p>
            <a:pPr eaLnBrk="1"/>
            <a:endParaRPr smtClean="0">
              <a:latin typeface="Calibri" pitchFamily="34" charset="0"/>
              <a:ea typeface="ＭＳ Ｐゴシック" pitchFamily="34" charset="-128"/>
            </a:endParaRPr>
          </a:p>
        </p:txBody>
      </p:sp>
      <p:sp>
        <p:nvSpPr>
          <p:cNvPr id="34820" name="Header Placeholder 3"/>
          <p:cNvSpPr txBox="1">
            <a:spLocks noChangeArrowheads="1"/>
          </p:cNvSpPr>
          <p:nvPr/>
        </p:nvSpPr>
        <p:spPr bwMode="auto">
          <a:xfrm>
            <a:off x="0" y="0"/>
            <a:ext cx="297180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fontAlgn="base" hangingPunct="0">
              <a:spcBef>
                <a:spcPct val="0"/>
              </a:spcBef>
              <a:spcAft>
                <a:spcPct val="0"/>
              </a:spcAft>
            </a:pPr>
            <a:endParaRPr lang="en-US" sz="1200" smtClean="0">
              <a:solidFill>
                <a:srgbClr val="000000"/>
              </a:solidFill>
              <a:latin typeface="Times" pitchFamily="1" charset="0"/>
              <a:cs typeface="Arial" charset="0"/>
            </a:endParaRPr>
          </a:p>
        </p:txBody>
      </p:sp>
      <p:sp>
        <p:nvSpPr>
          <p:cNvPr id="34821" name="Date Placeholder 4"/>
          <p:cNvSpPr txBox="1">
            <a:spLocks noChangeArrowheads="1"/>
          </p:cNvSpPr>
          <p:nvPr/>
        </p:nvSpPr>
        <p:spPr bwMode="auto">
          <a:xfrm>
            <a:off x="3884613" y="0"/>
            <a:ext cx="297180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fontAlgn="base" hangingPunct="0">
              <a:spcBef>
                <a:spcPct val="0"/>
              </a:spcBef>
              <a:spcAft>
                <a:spcPct val="0"/>
              </a:spcAft>
            </a:pPr>
            <a:fld id="{E43ADC38-BC00-4036-B905-952775D20A77}" type="datetime1">
              <a:rPr lang="en-US" sz="1200" smtClean="0">
                <a:solidFill>
                  <a:srgbClr val="000000"/>
                </a:solidFill>
                <a:latin typeface="Times" pitchFamily="1" charset="0"/>
                <a:ea typeface="ＭＳ Ｐゴシック" pitchFamily="34" charset="-128"/>
                <a:cs typeface="Arial" charset="0"/>
              </a:rPr>
              <a:pPr algn="r" fontAlgn="base" hangingPunct="0">
                <a:spcBef>
                  <a:spcPct val="0"/>
                </a:spcBef>
                <a:spcAft>
                  <a:spcPct val="0"/>
                </a:spcAft>
              </a:pPr>
              <a:t>10/15/12</a:t>
            </a:fld>
            <a:endParaRPr lang="en-US" sz="1200" smtClean="0">
              <a:solidFill>
                <a:srgbClr val="000000"/>
              </a:solidFill>
              <a:latin typeface="Times" pitchFamily="1" charset="0"/>
              <a:ea typeface="ＭＳ Ｐゴシック" pitchFamily="34" charset="-128"/>
              <a:cs typeface="Arial" charset="0"/>
            </a:endParaRPr>
          </a:p>
        </p:txBody>
      </p:sp>
      <p:sp>
        <p:nvSpPr>
          <p:cNvPr id="34822" name="Footer Placeholder 5"/>
          <p:cNvSpPr txBox="1">
            <a:spLocks noChangeArrowheads="1"/>
          </p:cNvSpPr>
          <p:nvPr/>
        </p:nvSpPr>
        <p:spPr bwMode="auto">
          <a:xfrm>
            <a:off x="0" y="8829967"/>
            <a:ext cx="297180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200" smtClean="0">
                <a:solidFill>
                  <a:srgbClr val="000000"/>
                </a:solidFill>
                <a:latin typeface="Times" pitchFamily="1" charset="0"/>
                <a:cs typeface="Arial" charset="0"/>
              </a:rPr>
              <a:t>National Cancer Institute</a:t>
            </a:r>
          </a:p>
        </p:txBody>
      </p:sp>
      <p:sp>
        <p:nvSpPr>
          <p:cNvPr id="34823" name="Slide Number Placeholder 6"/>
          <p:cNvSpPr txBox="1">
            <a:spLocks noChangeArrowheads="1"/>
          </p:cNvSpPr>
          <p:nvPr/>
        </p:nvSpPr>
        <p:spPr bwMode="auto">
          <a:xfrm>
            <a:off x="3884613" y="8829967"/>
            <a:ext cx="297180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fontAlgn="base" hangingPunct="0">
              <a:spcBef>
                <a:spcPct val="0"/>
              </a:spcBef>
              <a:spcAft>
                <a:spcPct val="0"/>
              </a:spcAft>
            </a:pPr>
            <a:fld id="{ADA0904C-C5F8-4BA9-B8E9-B6A4CE4328C4}" type="slidenum">
              <a:rPr lang="en-US" sz="1200" smtClean="0">
                <a:solidFill>
                  <a:srgbClr val="000000"/>
                </a:solidFill>
                <a:latin typeface="Times" pitchFamily="1" charset="0"/>
                <a:ea typeface="ＭＳ Ｐゴシック" pitchFamily="34" charset="-128"/>
                <a:cs typeface="Arial" charset="0"/>
              </a:rPr>
              <a:pPr algn="r" fontAlgn="base" hangingPunct="0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en-US" sz="1200" smtClean="0">
              <a:solidFill>
                <a:srgbClr val="000000"/>
              </a:solidFill>
              <a:latin typeface="Times" pitchFamily="1" charset="0"/>
              <a:ea typeface="ＭＳ Ｐゴシック" pitchFamily="34" charset="-128"/>
              <a:cs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7891" name="Notes Placeholder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numCol="1">
            <a:prstTxWarp prst="textNoShape">
              <a:avLst/>
            </a:prstTxWarp>
          </a:bodyPr>
          <a:lstStyle/>
          <a:p>
            <a:pPr eaLnBrk="1"/>
            <a:endParaRPr smtClean="0">
              <a:latin typeface="Calibri" pitchFamily="34" charset="0"/>
              <a:ea typeface="ＭＳ Ｐゴシック" pitchFamily="34" charset="-128"/>
            </a:endParaRPr>
          </a:p>
        </p:txBody>
      </p:sp>
      <p:sp>
        <p:nvSpPr>
          <p:cNvPr id="37892" name="Header Placeholder 3"/>
          <p:cNvSpPr txBox="1">
            <a:spLocks noChangeArrowheads="1"/>
          </p:cNvSpPr>
          <p:nvPr/>
        </p:nvSpPr>
        <p:spPr bwMode="auto">
          <a:xfrm>
            <a:off x="0" y="0"/>
            <a:ext cx="297180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fontAlgn="base" hangingPunct="0">
              <a:spcBef>
                <a:spcPct val="0"/>
              </a:spcBef>
              <a:spcAft>
                <a:spcPct val="0"/>
              </a:spcAft>
            </a:pPr>
            <a:endParaRPr lang="en-US" sz="1200" smtClean="0">
              <a:solidFill>
                <a:srgbClr val="000000"/>
              </a:solidFill>
              <a:latin typeface="Times" pitchFamily="1" charset="0"/>
              <a:cs typeface="Arial" charset="0"/>
            </a:endParaRPr>
          </a:p>
        </p:txBody>
      </p:sp>
      <p:sp>
        <p:nvSpPr>
          <p:cNvPr id="37893" name="Date Placeholder 4"/>
          <p:cNvSpPr txBox="1">
            <a:spLocks noChangeArrowheads="1"/>
          </p:cNvSpPr>
          <p:nvPr/>
        </p:nvSpPr>
        <p:spPr bwMode="auto">
          <a:xfrm>
            <a:off x="3884613" y="0"/>
            <a:ext cx="297180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fontAlgn="base" hangingPunct="0">
              <a:spcBef>
                <a:spcPct val="0"/>
              </a:spcBef>
              <a:spcAft>
                <a:spcPct val="0"/>
              </a:spcAft>
            </a:pPr>
            <a:fld id="{E22DE8F5-25A6-43D9-B410-7AAF8BFE5F72}" type="datetime1">
              <a:rPr lang="en-US" sz="1200" smtClean="0">
                <a:solidFill>
                  <a:srgbClr val="000000"/>
                </a:solidFill>
                <a:latin typeface="Times" pitchFamily="1" charset="0"/>
                <a:ea typeface="ＭＳ Ｐゴシック" pitchFamily="34" charset="-128"/>
                <a:cs typeface="Arial" charset="0"/>
              </a:rPr>
              <a:pPr algn="r" fontAlgn="base" hangingPunct="0">
                <a:spcBef>
                  <a:spcPct val="0"/>
                </a:spcBef>
                <a:spcAft>
                  <a:spcPct val="0"/>
                </a:spcAft>
              </a:pPr>
              <a:t>10/15/12</a:t>
            </a:fld>
            <a:endParaRPr lang="en-US" sz="1200" smtClean="0">
              <a:solidFill>
                <a:srgbClr val="000000"/>
              </a:solidFill>
              <a:latin typeface="Times" pitchFamily="1" charset="0"/>
              <a:ea typeface="ＭＳ Ｐゴシック" pitchFamily="34" charset="-128"/>
              <a:cs typeface="Arial" charset="0"/>
            </a:endParaRPr>
          </a:p>
        </p:txBody>
      </p:sp>
      <p:sp>
        <p:nvSpPr>
          <p:cNvPr id="37894" name="Footer Placeholder 5"/>
          <p:cNvSpPr txBox="1">
            <a:spLocks noChangeArrowheads="1"/>
          </p:cNvSpPr>
          <p:nvPr/>
        </p:nvSpPr>
        <p:spPr bwMode="auto">
          <a:xfrm>
            <a:off x="0" y="8829967"/>
            <a:ext cx="297180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200" smtClean="0">
                <a:solidFill>
                  <a:srgbClr val="000000"/>
                </a:solidFill>
                <a:latin typeface="Times" pitchFamily="1" charset="0"/>
                <a:cs typeface="Arial" charset="0"/>
              </a:rPr>
              <a:t>National Cancer Institute</a:t>
            </a:r>
          </a:p>
        </p:txBody>
      </p:sp>
      <p:sp>
        <p:nvSpPr>
          <p:cNvPr id="37895" name="Slide Number Placeholder 6"/>
          <p:cNvSpPr txBox="1">
            <a:spLocks noChangeArrowheads="1"/>
          </p:cNvSpPr>
          <p:nvPr/>
        </p:nvSpPr>
        <p:spPr bwMode="auto">
          <a:xfrm>
            <a:off x="3884613" y="8829967"/>
            <a:ext cx="297180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fontAlgn="base" hangingPunct="0">
              <a:spcBef>
                <a:spcPct val="0"/>
              </a:spcBef>
              <a:spcAft>
                <a:spcPct val="0"/>
              </a:spcAft>
            </a:pPr>
            <a:fld id="{340A62B1-AA04-4773-AC31-FD19B87EABD4}" type="slidenum">
              <a:rPr lang="en-US" sz="1200" smtClean="0">
                <a:solidFill>
                  <a:srgbClr val="000000"/>
                </a:solidFill>
                <a:latin typeface="Times" pitchFamily="1" charset="0"/>
                <a:ea typeface="ＭＳ Ｐゴシック" pitchFamily="34" charset="-128"/>
                <a:cs typeface="Arial" charset="0"/>
              </a:rPr>
              <a:pPr algn="r" fontAlgn="base" hangingPunct="0">
                <a:spcBef>
                  <a:spcPct val="0"/>
                </a:spcBef>
                <a:spcAft>
                  <a:spcPct val="0"/>
                </a:spcAft>
              </a:pPr>
              <a:t>25</a:t>
            </a:fld>
            <a:endParaRPr lang="en-US" sz="1200" smtClean="0">
              <a:solidFill>
                <a:srgbClr val="000000"/>
              </a:solidFill>
              <a:latin typeface="Times" pitchFamily="1" charset="0"/>
              <a:ea typeface="ＭＳ Ｐゴシック" pitchFamily="34" charset="-128"/>
              <a:cs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Notes Placeholder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numCol="1">
            <a:prstTxWarp prst="textNoShape">
              <a:avLst/>
            </a:prstTxWarp>
          </a:bodyPr>
          <a:lstStyle/>
          <a:p>
            <a:pPr eaLnBrk="1"/>
            <a:endParaRPr smtClean="0">
              <a:latin typeface="Calibri" pitchFamily="34" charset="0"/>
              <a:ea typeface="ＭＳ Ｐゴシック" pitchFamily="34" charset="-128"/>
            </a:endParaRPr>
          </a:p>
        </p:txBody>
      </p:sp>
      <p:sp>
        <p:nvSpPr>
          <p:cNvPr id="38916" name="Header Placeholder 3"/>
          <p:cNvSpPr txBox="1">
            <a:spLocks noChangeArrowheads="1"/>
          </p:cNvSpPr>
          <p:nvPr/>
        </p:nvSpPr>
        <p:spPr bwMode="auto">
          <a:xfrm>
            <a:off x="0" y="0"/>
            <a:ext cx="297180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fontAlgn="base" hangingPunct="0">
              <a:spcBef>
                <a:spcPct val="0"/>
              </a:spcBef>
              <a:spcAft>
                <a:spcPct val="0"/>
              </a:spcAft>
            </a:pPr>
            <a:endParaRPr lang="en-US" sz="1200" smtClean="0">
              <a:solidFill>
                <a:srgbClr val="000000"/>
              </a:solidFill>
              <a:latin typeface="Times" pitchFamily="1" charset="0"/>
              <a:ea typeface="ＭＳ Ｐゴシック" pitchFamily="34" charset="-128"/>
              <a:cs typeface="Arial" charset="0"/>
            </a:endParaRPr>
          </a:p>
        </p:txBody>
      </p:sp>
      <p:sp>
        <p:nvSpPr>
          <p:cNvPr id="38917" name="Date Placeholder 4"/>
          <p:cNvSpPr txBox="1">
            <a:spLocks noChangeArrowheads="1"/>
          </p:cNvSpPr>
          <p:nvPr/>
        </p:nvSpPr>
        <p:spPr bwMode="auto">
          <a:xfrm>
            <a:off x="3884613" y="0"/>
            <a:ext cx="297180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fontAlgn="base" hangingPunct="0">
              <a:spcBef>
                <a:spcPct val="0"/>
              </a:spcBef>
              <a:spcAft>
                <a:spcPct val="0"/>
              </a:spcAft>
            </a:pPr>
            <a:fld id="{84EF4D44-97DF-4526-A125-83074124A550}" type="datetime1">
              <a:rPr lang="en-US" sz="1200" smtClean="0">
                <a:solidFill>
                  <a:srgbClr val="000000"/>
                </a:solidFill>
                <a:latin typeface="Times" pitchFamily="1" charset="0"/>
                <a:ea typeface="ＭＳ Ｐゴシック" pitchFamily="34" charset="-128"/>
                <a:cs typeface="Arial" charset="0"/>
              </a:rPr>
              <a:pPr algn="r" fontAlgn="base" hangingPunct="0">
                <a:spcBef>
                  <a:spcPct val="0"/>
                </a:spcBef>
                <a:spcAft>
                  <a:spcPct val="0"/>
                </a:spcAft>
              </a:pPr>
              <a:t>10/15/12</a:t>
            </a:fld>
            <a:endParaRPr lang="en-US" sz="1200" smtClean="0">
              <a:solidFill>
                <a:srgbClr val="000000"/>
              </a:solidFill>
              <a:latin typeface="Times" pitchFamily="1" charset="0"/>
              <a:ea typeface="ＭＳ Ｐゴシック" pitchFamily="34" charset="-128"/>
              <a:cs typeface="Arial" charset="0"/>
            </a:endParaRPr>
          </a:p>
        </p:txBody>
      </p:sp>
      <p:sp>
        <p:nvSpPr>
          <p:cNvPr id="38918" name="Footer Placeholder 5"/>
          <p:cNvSpPr txBox="1">
            <a:spLocks noChangeArrowheads="1"/>
          </p:cNvSpPr>
          <p:nvPr/>
        </p:nvSpPr>
        <p:spPr bwMode="auto">
          <a:xfrm>
            <a:off x="0" y="8829967"/>
            <a:ext cx="297180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200" smtClean="0">
                <a:solidFill>
                  <a:srgbClr val="000000"/>
                </a:solidFill>
                <a:latin typeface="Times" pitchFamily="1" charset="0"/>
                <a:ea typeface="ＭＳ Ｐゴシック" pitchFamily="34" charset="-128"/>
                <a:cs typeface="Arial" charset="0"/>
              </a:rPr>
              <a:t>National Cancer Institute</a:t>
            </a:r>
          </a:p>
        </p:txBody>
      </p:sp>
      <p:sp>
        <p:nvSpPr>
          <p:cNvPr id="38919" name="Slide Number Placeholder 6"/>
          <p:cNvSpPr txBox="1">
            <a:spLocks noChangeArrowheads="1"/>
          </p:cNvSpPr>
          <p:nvPr/>
        </p:nvSpPr>
        <p:spPr bwMode="auto">
          <a:xfrm>
            <a:off x="3884613" y="8829967"/>
            <a:ext cx="297180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fontAlgn="base" hangingPunct="0">
              <a:spcBef>
                <a:spcPct val="0"/>
              </a:spcBef>
              <a:spcAft>
                <a:spcPct val="0"/>
              </a:spcAft>
            </a:pPr>
            <a:fld id="{1E7B6926-B0AC-4184-A023-209832C56864}" type="slidenum">
              <a:rPr lang="en-US" sz="1200" smtClean="0">
                <a:solidFill>
                  <a:srgbClr val="000000"/>
                </a:solidFill>
                <a:latin typeface="Times" pitchFamily="1" charset="0"/>
                <a:ea typeface="ＭＳ Ｐゴシック" pitchFamily="34" charset="-128"/>
                <a:cs typeface="Arial" charset="0"/>
              </a:rPr>
              <a:pPr algn="r" fontAlgn="base" hangingPunct="0">
                <a:spcBef>
                  <a:spcPct val="0"/>
                </a:spcBef>
                <a:spcAft>
                  <a:spcPct val="0"/>
                </a:spcAft>
              </a:pPr>
              <a:t>26</a:t>
            </a:fld>
            <a:endParaRPr lang="en-US" sz="1200" smtClean="0">
              <a:solidFill>
                <a:srgbClr val="000000"/>
              </a:solidFill>
              <a:latin typeface="Times" pitchFamily="1" charset="0"/>
              <a:ea typeface="ＭＳ Ｐゴシック" pitchFamily="34" charset="-128"/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jpeg"/><Relationship Id="rId3" Type="http://schemas.openxmlformats.org/officeDocument/2006/relationships/image" Target="media/image17.jpeg" TargetMode="Externa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.jpeg"/><Relationship Id="rId3" Type="http://schemas.openxmlformats.org/officeDocument/2006/relationships/image" Target="media/image16.jpeg" TargetMode="Externa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4.jpeg"/><Relationship Id="rId3" Type="http://schemas.openxmlformats.org/officeDocument/2006/relationships/image" Target="media/image15.jpeg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10/15/12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10/15/12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10/15/12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10/15/12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10/15/12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10/15/12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10/15/12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10/15/12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10/15/12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10/15/12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10/15/12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r:link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 txBox="1">
            <a:spLocks noGrp="1"/>
          </p:cNvSpPr>
          <p:nvPr>
            <p:ph type="ctrTitle"/>
          </p:nvPr>
        </p:nvSpPr>
        <p:spPr>
          <a:xfrm>
            <a:off x="2057400" y="1447796"/>
            <a:ext cx="6705596" cy="1981203"/>
          </a:xfrm>
        </p:spPr>
        <p:txBody>
          <a:bodyPr/>
          <a:lstStyle>
            <a:lvl1pPr>
              <a:defRPr sz="4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</p:spTree>
  </p:cSld>
  <p:clrMapOvr>
    <a:masterClrMapping/>
  </p:clrMapOvr>
  <p:transition xmlns:p14="http://schemas.microsoft.com/office/powerpoint/2010/main"/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p:transition xmlns:p14="http://schemas.microsoft.com/office/powerpoint/2010/main"/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bg>
      <p:bgPr>
        <a:blipFill dpi="0" rotWithShape="0">
          <a:blip r:embed="rId2" r:link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680158" y="274640"/>
            <a:ext cx="77724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680158" y="1752603"/>
            <a:ext cx="7772400" cy="434340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p:transition xmlns:p14="http://schemas.microsoft.com/office/powerpoint/2010/main"/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1638303" y="1981203"/>
            <a:ext cx="3314700" cy="4114800"/>
          </a:xfrm>
        </p:spPr>
        <p:txBody>
          <a:bodyPr/>
          <a:lstStyle>
            <a:lvl1pPr>
              <a:spcBef>
                <a:spcPts val="700"/>
              </a:spcBef>
              <a:defRPr sz="2800"/>
            </a:lvl1pPr>
            <a:lvl2pPr>
              <a:spcBef>
                <a:spcPts val="600"/>
              </a:spcBef>
              <a:defRPr sz="2400"/>
            </a:lvl2pPr>
            <a:lvl3pPr>
              <a:spcBef>
                <a:spcPts val="500"/>
              </a:spcBef>
              <a:defRPr sz="2000"/>
            </a:lvl3pPr>
            <a:lvl4pPr>
              <a:spcBef>
                <a:spcPts val="400"/>
              </a:spcBef>
              <a:defRPr sz="1800"/>
            </a:lvl4pPr>
            <a:lvl5pPr>
              <a:spcBef>
                <a:spcPts val="400"/>
              </a:spcBef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 txBox="1">
            <a:spLocks noGrp="1"/>
          </p:cNvSpPr>
          <p:nvPr>
            <p:ph idx="2"/>
          </p:nvPr>
        </p:nvSpPr>
        <p:spPr>
          <a:xfrm>
            <a:off x="5105396" y="1981203"/>
            <a:ext cx="3314700" cy="4114800"/>
          </a:xfrm>
        </p:spPr>
        <p:txBody>
          <a:bodyPr/>
          <a:lstStyle>
            <a:lvl1pPr>
              <a:spcBef>
                <a:spcPts val="700"/>
              </a:spcBef>
              <a:defRPr sz="2800"/>
            </a:lvl1pPr>
            <a:lvl2pPr>
              <a:spcBef>
                <a:spcPts val="600"/>
              </a:spcBef>
              <a:defRPr sz="2400"/>
            </a:lvl2pPr>
            <a:lvl3pPr>
              <a:spcBef>
                <a:spcPts val="500"/>
              </a:spcBef>
              <a:defRPr sz="2000"/>
            </a:lvl3pPr>
            <a:lvl4pPr>
              <a:spcBef>
                <a:spcPts val="400"/>
              </a:spcBef>
              <a:defRPr sz="1800"/>
            </a:lvl4pPr>
            <a:lvl5pPr>
              <a:spcBef>
                <a:spcPts val="400"/>
              </a:spcBef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p:transition xmlns:p14="http://schemas.microsoft.com/office/powerpoint/2010/main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733226" y="274640"/>
            <a:ext cx="6476996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733226" y="1904996"/>
            <a:ext cx="3179780" cy="639759"/>
          </a:xfrm>
        </p:spPr>
        <p:txBody>
          <a:bodyPr anchor="b"/>
          <a:lstStyle>
            <a:lvl1pPr marL="0" indent="0">
              <a:spcBef>
                <a:spcPts val="600"/>
              </a:spcBef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 txBox="1">
            <a:spLocks noGrp="1"/>
          </p:cNvSpPr>
          <p:nvPr>
            <p:ph idx="2"/>
          </p:nvPr>
        </p:nvSpPr>
        <p:spPr>
          <a:xfrm>
            <a:off x="1733226" y="2544766"/>
            <a:ext cx="3179780" cy="3951286"/>
          </a:xfrm>
        </p:spPr>
        <p:txBody>
          <a:bodyPr/>
          <a:lstStyle>
            <a:lvl1pPr>
              <a:spcBef>
                <a:spcPts val="600"/>
              </a:spcBef>
              <a:defRPr sz="2400"/>
            </a:lvl1pPr>
            <a:lvl2pPr>
              <a:spcBef>
                <a:spcPts val="500"/>
              </a:spcBef>
              <a:defRPr sz="2000"/>
            </a:lvl2pPr>
            <a:lvl3pPr>
              <a:spcBef>
                <a:spcPts val="400"/>
              </a:spcBef>
              <a:defRPr sz="1800"/>
            </a:lvl3pPr>
            <a:lvl4pPr>
              <a:spcBef>
                <a:spcPts val="400"/>
              </a:spcBef>
              <a:defRPr sz="1600"/>
            </a:lvl4pPr>
            <a:lvl5pPr>
              <a:spcBef>
                <a:spcPts val="400"/>
              </a:spcBef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 txBox="1">
            <a:spLocks noGrp="1"/>
          </p:cNvSpPr>
          <p:nvPr>
            <p:ph type="body" idx="3"/>
          </p:nvPr>
        </p:nvSpPr>
        <p:spPr>
          <a:xfrm>
            <a:off x="5029200" y="1904996"/>
            <a:ext cx="3181023" cy="639759"/>
          </a:xfrm>
        </p:spPr>
        <p:txBody>
          <a:bodyPr anchor="b"/>
          <a:lstStyle>
            <a:lvl1pPr marL="0" indent="0">
              <a:spcBef>
                <a:spcPts val="600"/>
              </a:spcBef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 txBox="1">
            <a:spLocks noGrp="1"/>
          </p:cNvSpPr>
          <p:nvPr>
            <p:ph idx="4"/>
          </p:nvPr>
        </p:nvSpPr>
        <p:spPr>
          <a:xfrm>
            <a:off x="5029200" y="2544766"/>
            <a:ext cx="3181023" cy="3951286"/>
          </a:xfrm>
        </p:spPr>
        <p:txBody>
          <a:bodyPr/>
          <a:lstStyle>
            <a:lvl1pPr>
              <a:spcBef>
                <a:spcPts val="600"/>
              </a:spcBef>
              <a:defRPr sz="2400"/>
            </a:lvl1pPr>
            <a:lvl2pPr>
              <a:spcBef>
                <a:spcPts val="500"/>
              </a:spcBef>
              <a:defRPr sz="2000"/>
            </a:lvl2pPr>
            <a:lvl3pPr>
              <a:spcBef>
                <a:spcPts val="400"/>
              </a:spcBef>
              <a:defRPr sz="1800"/>
            </a:lvl3pPr>
            <a:lvl4pPr>
              <a:spcBef>
                <a:spcPts val="400"/>
              </a:spcBef>
              <a:defRPr sz="1600"/>
            </a:lvl4pPr>
            <a:lvl5pPr>
              <a:spcBef>
                <a:spcPts val="400"/>
              </a:spcBef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p:transition xmlns:p14="http://schemas.microsoft.com/office/powerpoint/2010/main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</p:spTree>
  </p:cSld>
  <p:clrMapOvr>
    <a:masterClrMapping/>
  </p:clrMapOvr>
  <p:transition xmlns:p14="http://schemas.microsoft.com/office/powerpoint/2010/main"/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xmlns:p14="http://schemas.microsoft.com/office/powerpoint/2010/main"/>
  <p:hf sldNum="0" hdr="0" ft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 txBox="1">
            <a:spLocks noGrp="1"/>
          </p:cNvSpPr>
          <p:nvPr>
            <p:ph idx="4294967295"/>
          </p:nvPr>
        </p:nvSpPr>
        <p:spPr>
          <a:xfrm>
            <a:off x="1828800" y="273048"/>
            <a:ext cx="6248396" cy="4451354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Title 1"/>
          <p:cNvSpPr txBox="1">
            <a:spLocks noGrp="1"/>
          </p:cNvSpPr>
          <p:nvPr>
            <p:ph type="title"/>
          </p:nvPr>
        </p:nvSpPr>
        <p:spPr>
          <a:xfrm>
            <a:off x="1828800" y="4800600"/>
            <a:ext cx="5715000" cy="566735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4294967295"/>
          </p:nvPr>
        </p:nvSpPr>
        <p:spPr>
          <a:xfrm>
            <a:off x="1828800" y="5367335"/>
            <a:ext cx="5715000" cy="804864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  <p:transition xmlns:p14="http://schemas.microsoft.com/office/powerpoint/2010/main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2514600" y="4800600"/>
            <a:ext cx="5486400" cy="566735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 txBox="1">
            <a:spLocks noGrp="1"/>
          </p:cNvSpPr>
          <p:nvPr>
            <p:ph type="pic" idx="1"/>
          </p:nvPr>
        </p:nvSpPr>
        <p:spPr>
          <a:xfrm>
            <a:off x="2514600" y="612776"/>
            <a:ext cx="5486400" cy="41148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2514600" y="5367335"/>
            <a:ext cx="5486400" cy="804864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  <p:transition xmlns:p14="http://schemas.microsoft.com/office/powerpoint/2010/main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p:transition xmlns:p14="http://schemas.microsoft.com/office/powerpoint/2010/main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 txBox="1">
            <a:spLocks noGrp="1"/>
          </p:cNvSpPr>
          <p:nvPr>
            <p:ph type="title" orient="vert"/>
          </p:nvPr>
        </p:nvSpPr>
        <p:spPr>
          <a:xfrm>
            <a:off x="7143749" y="274640"/>
            <a:ext cx="1695453" cy="5821363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>
          <a:xfrm>
            <a:off x="2057400" y="274640"/>
            <a:ext cx="4933946" cy="5821363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p:transition xmlns:p14="http://schemas.microsoft.com/office/powerpoint/2010/main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inal slide">
    <p:bg>
      <p:bgPr>
        <a:blipFill dpi="0" rotWithShape="0">
          <a:blip r:embed="rId2" r:link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xmlns:p14="http://schemas.microsoft.com/office/powerpoint/2010/main"/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theme" Target="../theme/theme2.xml"/><Relationship Id="rId14" Type="http://schemas.openxmlformats.org/officeDocument/2006/relationships/image" Target="../media/image1.jpeg"/><Relationship Id="rId15" Type="http://schemas.openxmlformats.org/officeDocument/2006/relationships/image" Target="media/image14.jpeg" TargetMode="Externa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F66AD8-BC4A-4004-9882-414398D930CA}" type="datetimeFigureOut">
              <a:rPr lang="en-US" smtClean="0"/>
              <a:pPr/>
              <a:t>10/15/12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D2C864-9362-43C7-A136-D9C41D93A96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r:link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7"/>
          <p:cNvSpPr txBox="1">
            <a:spLocks noGrp="1"/>
          </p:cNvSpPr>
          <p:nvPr>
            <p:ph type="body" idx="1"/>
          </p:nvPr>
        </p:nvSpPr>
        <p:spPr bwMode="auto">
          <a:xfrm>
            <a:off x="1219200" y="1752600"/>
            <a:ext cx="71628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7" name="Rectangle 19"/>
          <p:cNvSpPr txBox="1">
            <a:spLocks noGrp="1"/>
          </p:cNvSpPr>
          <p:nvPr>
            <p:ph type="title"/>
          </p:nvPr>
        </p:nvSpPr>
        <p:spPr bwMode="auto">
          <a:xfrm>
            <a:off x="1219200" y="274638"/>
            <a:ext cx="7162800" cy="1325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  <p:sldLayoutId id="2147483705" r:id="rId12"/>
  </p:sldLayoutIdLst>
  <p:transition xmlns:p14="http://schemas.microsoft.com/office/powerpoint/2010/main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sz="3600">
          <a:solidFill>
            <a:srgbClr val="FFFFFF"/>
          </a:solidFill>
          <a:latin typeface="Arial"/>
          <a:ea typeface="ＭＳ Ｐゴシック" pitchFamily="16"/>
          <a:cs typeface="ＭＳ Ｐゴシック" pitchFamily="16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FFFFFF"/>
          </a:solidFill>
          <a:latin typeface="Arial" charset="0"/>
          <a:ea typeface="ＭＳ Ｐゴシック" pitchFamily="3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FFFFFF"/>
          </a:solidFill>
          <a:latin typeface="Arial" charset="0"/>
          <a:ea typeface="ＭＳ Ｐゴシック" pitchFamily="3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FFFFFF"/>
          </a:solidFill>
          <a:latin typeface="Arial" charset="0"/>
          <a:ea typeface="ＭＳ Ｐゴシック" pitchFamily="3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FFFFFF"/>
          </a:solidFill>
          <a:latin typeface="Arial" charset="0"/>
          <a:ea typeface="ＭＳ Ｐゴシック" pitchFamily="34" charset="-128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FFFFFF"/>
          </a:solidFill>
          <a:latin typeface="Arial" charset="0"/>
          <a:ea typeface="ＭＳ Ｐゴシック" pitchFamily="34" charset="-128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FFFFFF"/>
          </a:solidFill>
          <a:latin typeface="Arial" charset="0"/>
          <a:ea typeface="ＭＳ Ｐゴシック" pitchFamily="34" charset="-128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FFFFFF"/>
          </a:solidFill>
          <a:latin typeface="Arial" charset="0"/>
          <a:ea typeface="ＭＳ Ｐゴシック" pitchFamily="34" charset="-128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FFFFFF"/>
          </a:solidFill>
          <a:latin typeface="Arial" charset="0"/>
          <a:ea typeface="ＭＳ Ｐゴシック" pitchFamily="34" charset="-128"/>
        </a:defRPr>
      </a:lvl9pPr>
    </p:titleStyle>
    <p:bodyStyle>
      <a:lvl1pPr marL="342900" indent="-342900" algn="l" rtl="0" eaLnBrk="0" fontAlgn="base" hangingPunct="0">
        <a:spcBef>
          <a:spcPts val="800"/>
        </a:spcBef>
        <a:spcAft>
          <a:spcPct val="0"/>
        </a:spcAft>
        <a:buSzPct val="100000"/>
        <a:buChar char="•"/>
        <a:defRPr lang="en-US" sz="3200">
          <a:solidFill>
            <a:srgbClr val="FFFFFF"/>
          </a:solidFill>
          <a:latin typeface="Arial"/>
          <a:ea typeface="ＭＳ Ｐゴシック" pitchFamily="16"/>
          <a:cs typeface="ＭＳ Ｐゴシック" pitchFamily="16"/>
        </a:defRPr>
      </a:lvl1pPr>
      <a:lvl2pPr marL="742950" lvl="1" indent="-285750" algn="l" rtl="0" eaLnBrk="0" fontAlgn="base" hangingPunct="0">
        <a:spcBef>
          <a:spcPts val="700"/>
        </a:spcBef>
        <a:spcAft>
          <a:spcPct val="0"/>
        </a:spcAft>
        <a:buSzPct val="100000"/>
        <a:buChar char="–"/>
        <a:defRPr lang="en-US" sz="2800">
          <a:solidFill>
            <a:srgbClr val="FFFFFF"/>
          </a:solidFill>
          <a:latin typeface="Arial"/>
          <a:ea typeface="ＭＳ Ｐゴシック" pitchFamily="16"/>
        </a:defRPr>
      </a:lvl2pPr>
      <a:lvl3pPr marL="1143000" lvl="2" indent="-228600" algn="l" rtl="0" eaLnBrk="0" fontAlgn="base" hangingPunct="0">
        <a:spcBef>
          <a:spcPts val="600"/>
        </a:spcBef>
        <a:spcAft>
          <a:spcPct val="0"/>
        </a:spcAft>
        <a:buSzPct val="100000"/>
        <a:buChar char="•"/>
        <a:defRPr lang="en-US" sz="2400">
          <a:solidFill>
            <a:srgbClr val="FFFFFF"/>
          </a:solidFill>
          <a:latin typeface="Arial"/>
          <a:ea typeface="ＭＳ Ｐゴシック" pitchFamily="16"/>
        </a:defRPr>
      </a:lvl3pPr>
      <a:lvl4pPr marL="1600200" lvl="3" indent="-228600" algn="l" rtl="0" eaLnBrk="0" fontAlgn="base" hangingPunct="0">
        <a:spcBef>
          <a:spcPts val="500"/>
        </a:spcBef>
        <a:spcAft>
          <a:spcPct val="0"/>
        </a:spcAft>
        <a:buSzPct val="100000"/>
        <a:buChar char="–"/>
        <a:defRPr lang="en-US" sz="2000">
          <a:solidFill>
            <a:srgbClr val="FFFFFF"/>
          </a:solidFill>
          <a:latin typeface="Arial"/>
          <a:ea typeface="ＭＳ Ｐゴシック" pitchFamily="16"/>
        </a:defRPr>
      </a:lvl4pPr>
      <a:lvl5pPr marL="2057400" lvl="4" indent="-228600" algn="l" rtl="0" eaLnBrk="0" fontAlgn="base" hangingPunct="0">
        <a:spcBef>
          <a:spcPts val="500"/>
        </a:spcBef>
        <a:spcAft>
          <a:spcPct val="0"/>
        </a:spcAft>
        <a:buSzPct val="100000"/>
        <a:buChar char="»"/>
        <a:defRPr lang="en-US" sz="2000">
          <a:solidFill>
            <a:srgbClr val="FFFFFF"/>
          </a:solidFill>
          <a:latin typeface="Arial"/>
          <a:ea typeface="ＭＳ Ｐゴシック" pitchFamily="16"/>
        </a:defRPr>
      </a:lvl5pPr>
      <a:lvl6pPr marL="2514600" indent="-228600" algn="l" rtl="0" eaLnBrk="0" fontAlgn="base" hangingPunct="0">
        <a:spcBef>
          <a:spcPts val="500"/>
        </a:spcBef>
        <a:spcAft>
          <a:spcPct val="0"/>
        </a:spcAft>
        <a:buSzPct val="100000"/>
        <a:buChar char="»"/>
        <a:defRPr lang="en-US" sz="2000">
          <a:solidFill>
            <a:srgbClr val="FFFFFF"/>
          </a:solidFill>
          <a:latin typeface="Arial"/>
          <a:ea typeface="ＭＳ Ｐゴシック" pitchFamily="16"/>
        </a:defRPr>
      </a:lvl6pPr>
      <a:lvl7pPr marL="2971800" indent="-228600" algn="l" rtl="0" eaLnBrk="0" fontAlgn="base" hangingPunct="0">
        <a:spcBef>
          <a:spcPts val="500"/>
        </a:spcBef>
        <a:spcAft>
          <a:spcPct val="0"/>
        </a:spcAft>
        <a:buSzPct val="100000"/>
        <a:buChar char="»"/>
        <a:defRPr lang="en-US" sz="2000">
          <a:solidFill>
            <a:srgbClr val="FFFFFF"/>
          </a:solidFill>
          <a:latin typeface="Arial"/>
          <a:ea typeface="ＭＳ Ｐゴシック" pitchFamily="16"/>
        </a:defRPr>
      </a:lvl7pPr>
      <a:lvl8pPr marL="3429000" indent="-228600" algn="l" rtl="0" eaLnBrk="0" fontAlgn="base" hangingPunct="0">
        <a:spcBef>
          <a:spcPts val="500"/>
        </a:spcBef>
        <a:spcAft>
          <a:spcPct val="0"/>
        </a:spcAft>
        <a:buSzPct val="100000"/>
        <a:buChar char="»"/>
        <a:defRPr lang="en-US" sz="2000">
          <a:solidFill>
            <a:srgbClr val="FFFFFF"/>
          </a:solidFill>
          <a:latin typeface="Arial"/>
          <a:ea typeface="ＭＳ Ｐゴシック" pitchFamily="16"/>
        </a:defRPr>
      </a:lvl8pPr>
      <a:lvl9pPr marL="3886200" indent="-228600" algn="l" rtl="0" eaLnBrk="0" fontAlgn="base" hangingPunct="0">
        <a:spcBef>
          <a:spcPts val="500"/>
        </a:spcBef>
        <a:spcAft>
          <a:spcPct val="0"/>
        </a:spcAft>
        <a:buSzPct val="100000"/>
        <a:buChar char="»"/>
        <a:defRPr lang="en-US" sz="2000">
          <a:solidFill>
            <a:srgbClr val="FFFFFF"/>
          </a:solidFill>
          <a:latin typeface="Arial"/>
          <a:ea typeface="ＭＳ Ｐゴシック" pitchFamily="16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chart" Target="../charts/char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chart" Target="../charts/char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10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539693"/>
            <a:ext cx="9144000" cy="1557556"/>
          </a:xfrm>
          <a:prstGeom prst="rect">
            <a:avLst/>
          </a:prstGeom>
          <a:solidFill>
            <a:srgbClr val="D9EDEF"/>
          </a:solidFill>
          <a:ln w="28575">
            <a:solidFill>
              <a:srgbClr val="9900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endParaRPr lang="en-US" sz="2800" b="1" dirty="0">
              <a:latin typeface="Palatino Linotype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" y="741029"/>
            <a:ext cx="8938260" cy="1171661"/>
          </a:xfrm>
        </p:spPr>
        <p:txBody>
          <a:bodyPr>
            <a:noAutofit/>
          </a:bodyPr>
          <a:lstStyle/>
          <a:p>
            <a:pPr algn="ctr"/>
            <a:r>
              <a:rPr lang="en-US" sz="3400" b="1" dirty="0" smtClean="0">
                <a:latin typeface="Palatino Linotype" pitchFamily="18" charset="0"/>
                <a:ea typeface="Calibri" pitchFamily="34" charset="0"/>
                <a:cs typeface="Times New Roman" pitchFamily="18" charset="0"/>
              </a:rPr>
              <a:t>Implementing Patient-Reported Outcome Measures among Diverse Primary </a:t>
            </a:r>
            <a:br>
              <a:rPr lang="en-US" sz="3400" b="1" dirty="0" smtClean="0">
                <a:latin typeface="Palatino Linotype" pitchFamily="18" charset="0"/>
                <a:ea typeface="Calibri" pitchFamily="34" charset="0"/>
                <a:cs typeface="Times New Roman" pitchFamily="18" charset="0"/>
              </a:rPr>
            </a:br>
            <a:r>
              <a:rPr lang="en-US" sz="3400" b="1" dirty="0" smtClean="0">
                <a:latin typeface="Palatino Linotype" pitchFamily="18" charset="0"/>
                <a:ea typeface="Calibri" pitchFamily="34" charset="0"/>
                <a:cs typeface="Times New Roman" pitchFamily="18" charset="0"/>
              </a:rPr>
              <a:t>Care Patients</a:t>
            </a:r>
            <a:endParaRPr lang="en-US" sz="3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70560" y="2181520"/>
            <a:ext cx="3970020" cy="2630739"/>
          </a:xfrm>
        </p:spPr>
        <p:txBody>
          <a:bodyPr>
            <a:normAutofit fontScale="77500" lnSpcReduction="20000"/>
          </a:bodyPr>
          <a:lstStyle/>
          <a:p>
            <a:pPr algn="ctr"/>
            <a:endParaRPr lang="en-US" sz="2800" b="1" dirty="0" smtClean="0"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en-US" sz="2400" b="1" dirty="0" smtClean="0">
                <a:solidFill>
                  <a:schemeClr val="tx1"/>
                </a:solidFill>
                <a:latin typeface="+mj-lt"/>
                <a:cs typeface="Calibri" pitchFamily="34" charset="0"/>
              </a:rPr>
              <a:t>UCLA Fielding School of Public Health</a:t>
            </a:r>
          </a:p>
          <a:p>
            <a:pPr algn="ctr"/>
            <a:endParaRPr lang="en-US" sz="1500" b="1" dirty="0" smtClean="0">
              <a:solidFill>
                <a:schemeClr val="tx1"/>
              </a:solidFill>
              <a:latin typeface="+mj-lt"/>
              <a:cs typeface="Calibri" pitchFamily="34" charset="0"/>
            </a:endParaRPr>
          </a:p>
          <a:p>
            <a:pPr algn="ctr"/>
            <a:r>
              <a:rPr lang="en-US" sz="2300" dirty="0" smtClean="0">
                <a:solidFill>
                  <a:schemeClr val="tx1"/>
                </a:solidFill>
                <a:latin typeface="+mj-lt"/>
                <a:cs typeface="Calibri" pitchFamily="34" charset="0"/>
              </a:rPr>
              <a:t>Hector P. Rodriguez</a:t>
            </a:r>
          </a:p>
          <a:p>
            <a:r>
              <a:rPr lang="en-US" sz="2300" dirty="0" smtClean="0">
                <a:solidFill>
                  <a:schemeClr val="tx1"/>
                </a:solidFill>
                <a:latin typeface="+mj-lt"/>
                <a:cs typeface="Calibri" pitchFamily="34" charset="0"/>
              </a:rPr>
              <a:t>Beth Glenn</a:t>
            </a:r>
          </a:p>
          <a:p>
            <a:pPr algn="ctr"/>
            <a:r>
              <a:rPr lang="en-US" sz="2300" dirty="0" smtClean="0">
                <a:solidFill>
                  <a:schemeClr val="tx1"/>
                </a:solidFill>
                <a:latin typeface="+mj-lt"/>
                <a:cs typeface="Calibri" pitchFamily="34" charset="0"/>
              </a:rPr>
              <a:t>Roshan Bastani</a:t>
            </a:r>
          </a:p>
          <a:p>
            <a:pPr algn="ctr"/>
            <a:r>
              <a:rPr lang="en-US" sz="2300" dirty="0" smtClean="0">
                <a:solidFill>
                  <a:schemeClr val="tx1"/>
                </a:solidFill>
                <a:latin typeface="+mj-lt"/>
                <a:cs typeface="Calibri" pitchFamily="34" charset="0"/>
              </a:rPr>
              <a:t>Dylan Roby</a:t>
            </a:r>
          </a:p>
          <a:p>
            <a:pPr algn="ctr"/>
            <a:r>
              <a:rPr lang="en-US" sz="2300" dirty="0" smtClean="0">
                <a:solidFill>
                  <a:schemeClr val="tx1"/>
                </a:solidFill>
                <a:latin typeface="+mj-lt"/>
                <a:cs typeface="Calibri" pitchFamily="34" charset="0"/>
              </a:rPr>
              <a:t>Ritesh Mistry</a:t>
            </a:r>
            <a:endParaRPr lang="en-US" sz="2300" dirty="0">
              <a:solidFill>
                <a:schemeClr val="tx1"/>
              </a:solidFill>
              <a:latin typeface="+mj-lt"/>
              <a:cs typeface="Calibri" pitchFamily="34" charset="0"/>
            </a:endParaRP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5212080" y="2454098"/>
            <a:ext cx="2895600" cy="20955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900" b="1" dirty="0" smtClean="0">
                <a:latin typeface="+mj-lt"/>
                <a:cs typeface="Calibri" pitchFamily="34" charset="0"/>
              </a:rPr>
              <a:t>National Cancer Institute</a:t>
            </a:r>
            <a:endParaRPr kumimoji="0" lang="en-US" sz="19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n-ea"/>
              <a:cs typeface="Calibri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12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n-ea"/>
              <a:cs typeface="Calibri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Calibri" pitchFamily="34" charset="0"/>
              </a:rPr>
              <a:t>Russ Glasgow</a:t>
            </a:r>
          </a:p>
          <a:p>
            <a:pPr lvl="0" algn="ctr">
              <a:spcBef>
                <a:spcPct val="20000"/>
              </a:spcBef>
            </a:pPr>
            <a:r>
              <a:rPr kumimoji="0" lang="en-US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Calibri" pitchFamily="34" charset="0"/>
              </a:rPr>
              <a:t>Suzanne </a:t>
            </a:r>
            <a:r>
              <a:rPr lang="en-US" dirty="0" err="1" smtClean="0"/>
              <a:t>Heurtin</a:t>
            </a:r>
            <a:r>
              <a:rPr lang="en-US" dirty="0" smtClean="0"/>
              <a:t>-Roberts</a:t>
            </a:r>
            <a:endParaRPr kumimoji="0" lang="en-US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n-ea"/>
              <a:cs typeface="Calibri" pitchFamily="34" charset="0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114300" y="4681057"/>
            <a:ext cx="8816340" cy="1912620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7600" b="1" i="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Calibri" pitchFamily="34" charset="0"/>
              </a:rPr>
              <a:t>Additional Partners</a:t>
            </a:r>
          </a:p>
          <a:p>
            <a:pPr lvl="0" algn="ctr">
              <a:spcBef>
                <a:spcPct val="20000"/>
              </a:spcBef>
            </a:pPr>
            <a:r>
              <a:rPr kumimoji="0" lang="en-US" sz="6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Calibri" pitchFamily="34" charset="0"/>
              </a:rPr>
              <a:t>Alex</a:t>
            </a:r>
            <a:r>
              <a:rPr kumimoji="0" lang="en-US" sz="64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Calibri" pitchFamily="34" charset="0"/>
              </a:rPr>
              <a:t> </a:t>
            </a:r>
            <a:r>
              <a:rPr kumimoji="0" lang="en-US" sz="640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Calibri" pitchFamily="34" charset="0"/>
              </a:rPr>
              <a:t>Krist</a:t>
            </a:r>
            <a:r>
              <a:rPr kumimoji="0" lang="en-US" sz="64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Calibri" pitchFamily="34" charset="0"/>
              </a:rPr>
              <a:t>, VCU/</a:t>
            </a:r>
            <a:r>
              <a:rPr lang="en-US" sz="6400" dirty="0" smtClean="0"/>
              <a:t>Virginia Ambulatory Care Outcomes Research Network,</a:t>
            </a:r>
            <a:endParaRPr kumimoji="0" lang="en-US" sz="64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n-ea"/>
              <a:cs typeface="Calibri" pitchFamily="34" charset="0"/>
            </a:endParaRPr>
          </a:p>
          <a:p>
            <a:pPr lvl="0" algn="ctr">
              <a:spcBef>
                <a:spcPct val="20000"/>
              </a:spcBef>
            </a:pPr>
            <a:r>
              <a:rPr lang="en-US" sz="6400" dirty="0" smtClean="0"/>
              <a:t>Stephanie Shimada, </a:t>
            </a:r>
            <a:r>
              <a:rPr kumimoji="0" lang="en-US" sz="6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Calibri" pitchFamily="34" charset="0"/>
              </a:rPr>
              <a:t>Bedford,</a:t>
            </a:r>
            <a:r>
              <a:rPr kumimoji="0" lang="en-US" sz="64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Calibri" pitchFamily="34" charset="0"/>
              </a:rPr>
              <a:t> Massachusetts Veteran’s Administration Hospital</a:t>
            </a:r>
          </a:p>
          <a:p>
            <a:pPr algn="ctr">
              <a:spcBef>
                <a:spcPct val="20000"/>
              </a:spcBef>
            </a:pPr>
            <a:r>
              <a:rPr lang="en-US" sz="6400" dirty="0" smtClean="0">
                <a:latin typeface="+mj-lt"/>
                <a:cs typeface="Calibri" pitchFamily="34" charset="0"/>
              </a:rPr>
              <a:t>Rodger Kessler, </a:t>
            </a:r>
            <a:r>
              <a:rPr lang="en-US" sz="6400" dirty="0" smtClean="0"/>
              <a:t>University of Vermont, Fletcher Allen Health Care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64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Calibri" pitchFamily="34" charset="0"/>
              </a:rPr>
              <a:t>HRSA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7600" b="1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n-ea"/>
              <a:cs typeface="Calibri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7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n-ea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18622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/>
          <p:cNvSpPr>
            <a:spLocks noChangeArrowheads="1"/>
          </p:cNvSpPr>
          <p:nvPr/>
        </p:nvSpPr>
        <p:spPr bwMode="auto">
          <a:xfrm>
            <a:off x="257175" y="152400"/>
            <a:ext cx="8734425" cy="1145837"/>
          </a:xfrm>
          <a:prstGeom prst="roundRect">
            <a:avLst>
              <a:gd name="adj" fmla="val 16667"/>
            </a:avLst>
          </a:prstGeom>
          <a:solidFill>
            <a:srgbClr val="FFFF99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Study Setting: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4</a:t>
            </a:r>
            <a:r>
              <a:rPr kumimoji="0" lang="en-US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Federally-qualified health centers (FQHCs) in Southern California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National Partners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: Facilitating data collection in a number of additional sites located nationally: VA in Bedford, MA; practice-based research network clinics in Vermont and VA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027" name="AutoShape 3"/>
          <p:cNvCxnSpPr>
            <a:cxnSpLocks noChangeShapeType="1"/>
          </p:cNvCxnSpPr>
          <p:nvPr/>
        </p:nvCxnSpPr>
        <p:spPr bwMode="auto">
          <a:xfrm>
            <a:off x="3531473" y="1785595"/>
            <a:ext cx="0" cy="4800600"/>
          </a:xfrm>
          <a:prstGeom prst="straightConnector1">
            <a:avLst/>
          </a:prstGeom>
          <a:noFill/>
          <a:ln w="9525">
            <a:solidFill>
              <a:srgbClr val="000000"/>
            </a:solidFill>
            <a:prstDash val="dash"/>
            <a:round/>
            <a:headEnd/>
            <a:tailEnd/>
          </a:ln>
        </p:spPr>
      </p:cxn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1085630" y="1447800"/>
            <a:ext cx="2071721" cy="781821"/>
          </a:xfrm>
          <a:prstGeom prst="rect">
            <a:avLst/>
          </a:prstGeom>
          <a:solidFill>
            <a:srgbClr val="FFFFFF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Phase 1</a:t>
            </a:r>
            <a:endParaRPr kumimoji="0" lang="en-US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(3/12-6/12)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5295680" y="1447800"/>
            <a:ext cx="2071721" cy="781821"/>
          </a:xfrm>
          <a:prstGeom prst="rect">
            <a:avLst/>
          </a:prstGeom>
          <a:solidFill>
            <a:srgbClr val="FFFFFF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tabLst/>
            </a:pP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Phase 2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tabLst/>
            </a:pP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(6/12-9/12)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1085740" y="2381587"/>
            <a:ext cx="7420177" cy="4322078"/>
            <a:chOff x="1092" y="4262"/>
            <a:chExt cx="10662" cy="6173"/>
          </a:xfrm>
        </p:grpSpPr>
        <p:sp>
          <p:nvSpPr>
            <p:cNvPr id="1031" name="Rectangle 7"/>
            <p:cNvSpPr>
              <a:spLocks noChangeArrowheads="1"/>
            </p:cNvSpPr>
            <p:nvPr/>
          </p:nvSpPr>
          <p:spPr bwMode="auto">
            <a:xfrm>
              <a:off x="1092" y="4262"/>
              <a:ext cx="2977" cy="2317"/>
            </a:xfrm>
            <a:prstGeom prst="rect">
              <a:avLst/>
            </a:prstGeom>
            <a:solidFill>
              <a:srgbClr val="BFDFFD"/>
            </a:solidFill>
            <a:ln w="254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b="1" i="0" u="none" strike="noStrike" cap="none" normalizeH="0" baseline="0" dirty="0" smtClean="0">
                  <a:ln>
                    <a:noFill/>
                  </a:ln>
                  <a:effectLst/>
                  <a:latin typeface="Calibri" pitchFamily="34" charset="0"/>
                  <a:cs typeface="Arial" pitchFamily="34" charset="0"/>
                </a:rPr>
                <a:t>Pre-Implementation Interviews with Staff and Providers </a:t>
              </a:r>
              <a:r>
                <a:rPr kumimoji="0" lang="en-US" b="1" i="0" u="none" strike="noStrike" cap="none" normalizeH="0" dirty="0" smtClean="0">
                  <a:ln>
                    <a:noFill/>
                  </a:ln>
                  <a:effectLst/>
                  <a:latin typeface="Calibri" pitchFamily="34" charset="0"/>
                  <a:cs typeface="Arial" pitchFamily="34" charset="0"/>
                </a:rPr>
                <a:t>            </a:t>
              </a:r>
              <a:r>
                <a:rPr kumimoji="0" lang="en-US" b="1" i="0" u="none" strike="noStrike" cap="none" normalizeH="0" baseline="0" dirty="0" smtClean="0">
                  <a:ln>
                    <a:noFill/>
                  </a:ln>
                  <a:effectLst/>
                  <a:latin typeface="Calibri" pitchFamily="34" charset="0"/>
                  <a:cs typeface="Arial" pitchFamily="34" charset="0"/>
                </a:rPr>
                <a:t>(n = 5 per site)</a:t>
              </a:r>
              <a:endParaRPr kumimoji="0" lang="en-US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32" name="Rectangle 8"/>
            <p:cNvSpPr>
              <a:spLocks noChangeArrowheads="1"/>
            </p:cNvSpPr>
            <p:nvPr/>
          </p:nvSpPr>
          <p:spPr bwMode="auto">
            <a:xfrm>
              <a:off x="5340" y="4262"/>
              <a:ext cx="3111" cy="1710"/>
            </a:xfrm>
            <a:prstGeom prst="rect">
              <a:avLst/>
            </a:prstGeom>
            <a:solidFill>
              <a:srgbClr val="BFDFFD"/>
            </a:solidFill>
            <a:ln w="254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ts val="1000"/>
                </a:spcAft>
              </a:pPr>
              <a:r>
                <a:rPr lang="en-US" b="1" dirty="0" smtClean="0">
                  <a:latin typeface="Calibri" pitchFamily="34" charset="0"/>
                  <a:cs typeface="Arial" pitchFamily="34" charset="0"/>
                </a:rPr>
                <a:t>Implementation of  PRO Questionnaire with 50 patients per site (over 1-2 wks)</a:t>
              </a:r>
            </a:p>
          </p:txBody>
        </p:sp>
        <p:sp>
          <p:nvSpPr>
            <p:cNvPr id="1033" name="Rectangle 9"/>
            <p:cNvSpPr>
              <a:spLocks noChangeArrowheads="1"/>
            </p:cNvSpPr>
            <p:nvPr/>
          </p:nvSpPr>
          <p:spPr bwMode="auto">
            <a:xfrm>
              <a:off x="5340" y="6360"/>
              <a:ext cx="3111" cy="1893"/>
            </a:xfrm>
            <a:prstGeom prst="rect">
              <a:avLst/>
            </a:prstGeom>
            <a:solidFill>
              <a:srgbClr val="BFDFFD"/>
            </a:solidFill>
            <a:ln w="254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ts val="1000"/>
                </a:spcAft>
              </a:pPr>
              <a:r>
                <a:rPr lang="en-US" b="1" dirty="0" smtClean="0">
                  <a:latin typeface="Calibri" pitchFamily="34" charset="0"/>
                  <a:cs typeface="Arial" pitchFamily="34" charset="0"/>
                </a:rPr>
                <a:t>Solicit feedback through use of brief questionnaire from all patients</a:t>
              </a:r>
            </a:p>
          </p:txBody>
        </p:sp>
        <p:sp>
          <p:nvSpPr>
            <p:cNvPr id="1034" name="Rectangle 10"/>
            <p:cNvSpPr>
              <a:spLocks noChangeArrowheads="1"/>
            </p:cNvSpPr>
            <p:nvPr/>
          </p:nvSpPr>
          <p:spPr bwMode="auto">
            <a:xfrm>
              <a:off x="9256" y="4262"/>
              <a:ext cx="2498" cy="2698"/>
            </a:xfrm>
            <a:prstGeom prst="rect">
              <a:avLst/>
            </a:prstGeom>
            <a:solidFill>
              <a:srgbClr val="BFDFFD"/>
            </a:solidFill>
            <a:ln w="254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ts val="1000"/>
                </a:spcAft>
              </a:pPr>
              <a:r>
                <a:rPr lang="en-US" b="1" dirty="0" smtClean="0">
                  <a:latin typeface="Calibri" pitchFamily="34" charset="0"/>
                  <a:cs typeface="Arial" pitchFamily="34" charset="0"/>
                </a:rPr>
                <a:t>Post-Implementation interviews with Staff and Providers</a:t>
              </a:r>
            </a:p>
            <a:p>
              <a:pPr algn="ctr" fontAlgn="base">
                <a:spcBef>
                  <a:spcPct val="0"/>
                </a:spcBef>
                <a:spcAft>
                  <a:spcPts val="1000"/>
                </a:spcAft>
              </a:pPr>
              <a:r>
                <a:rPr lang="en-US" b="1" dirty="0" smtClean="0">
                  <a:latin typeface="Calibri" pitchFamily="34" charset="0"/>
                  <a:cs typeface="Arial" pitchFamily="34" charset="0"/>
                </a:rPr>
                <a:t>(n = 5 per site)</a:t>
              </a:r>
            </a:p>
          </p:txBody>
        </p:sp>
        <p:cxnSp>
          <p:nvCxnSpPr>
            <p:cNvPr id="1035" name="AutoShape 11"/>
            <p:cNvCxnSpPr>
              <a:cxnSpLocks noChangeShapeType="1"/>
            </p:cNvCxnSpPr>
            <p:nvPr/>
          </p:nvCxnSpPr>
          <p:spPr bwMode="auto">
            <a:xfrm>
              <a:off x="4042" y="5391"/>
              <a:ext cx="1129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sp>
          <p:nvSpPr>
            <p:cNvPr id="1036" name="Rectangle 12"/>
            <p:cNvSpPr>
              <a:spLocks noChangeArrowheads="1"/>
            </p:cNvSpPr>
            <p:nvPr/>
          </p:nvSpPr>
          <p:spPr bwMode="auto">
            <a:xfrm>
              <a:off x="5340" y="8642"/>
              <a:ext cx="3111" cy="1793"/>
            </a:xfrm>
            <a:prstGeom prst="rect">
              <a:avLst/>
            </a:prstGeom>
            <a:solidFill>
              <a:srgbClr val="BFDFFD"/>
            </a:solidFill>
            <a:ln w="254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ts val="1000"/>
                </a:spcAft>
              </a:pPr>
              <a:r>
                <a:rPr lang="en-US" b="1" dirty="0" smtClean="0">
                  <a:latin typeface="Calibri" pitchFamily="34" charset="0"/>
                  <a:cs typeface="Arial" pitchFamily="34" charset="0"/>
                </a:rPr>
                <a:t>Invite subgroup of patients to participate in an feedback interview</a:t>
              </a:r>
            </a:p>
          </p:txBody>
        </p:sp>
        <p:cxnSp>
          <p:nvCxnSpPr>
            <p:cNvPr id="1037" name="AutoShape 13"/>
            <p:cNvCxnSpPr>
              <a:cxnSpLocks noChangeShapeType="1"/>
            </p:cNvCxnSpPr>
            <p:nvPr/>
          </p:nvCxnSpPr>
          <p:spPr bwMode="auto">
            <a:xfrm>
              <a:off x="8451" y="5391"/>
              <a:ext cx="625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1038" name="AutoShape 14"/>
            <p:cNvCxnSpPr>
              <a:cxnSpLocks noChangeShapeType="1"/>
            </p:cNvCxnSpPr>
            <p:nvPr/>
          </p:nvCxnSpPr>
          <p:spPr bwMode="auto">
            <a:xfrm>
              <a:off x="6895" y="5971"/>
              <a:ext cx="0" cy="389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1039" name="AutoShape 15"/>
            <p:cNvCxnSpPr>
              <a:cxnSpLocks noChangeShapeType="1"/>
            </p:cNvCxnSpPr>
            <p:nvPr/>
          </p:nvCxnSpPr>
          <p:spPr bwMode="auto">
            <a:xfrm>
              <a:off x="6895" y="8253"/>
              <a:ext cx="0" cy="389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</p:grp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289694" y="767166"/>
          <a:ext cx="8511406" cy="5915062"/>
        </p:xfrm>
        <a:graphic>
          <a:graphicData uri="http://schemas.openxmlformats.org/drawingml/2006/table">
            <a:tbl>
              <a:tblPr/>
              <a:tblGrid>
                <a:gridCol w="1981103"/>
                <a:gridCol w="6530303"/>
              </a:tblGrid>
              <a:tr h="20186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latin typeface="Cambria"/>
                          <a:ea typeface="Cambria"/>
                          <a:cs typeface="Times New Roman"/>
                        </a:rPr>
                        <a:t>Domain </a:t>
                      </a:r>
                      <a:endParaRPr lang="en-US" sz="1400" dirty="0"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33324" marR="33324" marT="555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latin typeface="Cambria"/>
                          <a:ea typeface="Cambria"/>
                          <a:cs typeface="Times New Roman"/>
                        </a:rPr>
                        <a:t>Final Measure (Source)</a:t>
                      </a:r>
                      <a:endParaRPr lang="en-US" sz="1400" dirty="0"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33324" marR="33324" marT="555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78482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  <a:t>1.Demographics </a:t>
                      </a:r>
                    </a:p>
                  </a:txBody>
                  <a:tcPr marL="33324" marR="33324" marT="555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  <a:t>9 items: Sex, date of birth, race, ethnicity, English fluency, occupation, household income, marital status, education, address, insurance status, veteran’s status. Multiple sources including: Census Bureau, IOM, and </a:t>
                      </a:r>
                      <a:r>
                        <a:rPr lang="en-US" sz="1400" i="1" dirty="0">
                          <a:latin typeface="Cambria"/>
                          <a:ea typeface="Cambria"/>
                          <a:cs typeface="Times New Roman"/>
                        </a:rPr>
                        <a:t>National Health Interview Survey (NHIS)</a:t>
                      </a:r>
                      <a:endParaRPr lang="en-US" sz="1400" dirty="0"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33324" marR="33324" marT="555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18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  <a:t>2. Overall Health Status</a:t>
                      </a:r>
                    </a:p>
                  </a:txBody>
                  <a:tcPr marL="33324" marR="33324" marT="555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B9D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Cambria"/>
                          <a:ea typeface="Cambria"/>
                          <a:cs typeface="Times New Roman"/>
                        </a:rPr>
                        <a:t>1 item: </a:t>
                      </a:r>
                      <a: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  <a:t>BRFSS Questionnaire </a:t>
                      </a:r>
                    </a:p>
                  </a:txBody>
                  <a:tcPr marL="33324" marR="33324" marT="555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B9DF"/>
                    </a:solidFill>
                  </a:tcPr>
                </a:tc>
              </a:tr>
              <a:tr h="59050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  <a:t>3. Eating Patterns </a:t>
                      </a:r>
                    </a:p>
                  </a:txBody>
                  <a:tcPr marL="33324" marR="33324" marT="555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Cambria"/>
                          <a:ea typeface="Cambria"/>
                          <a:cs typeface="Times New Roman"/>
                        </a:rPr>
                        <a:t>3 items: Modified </a:t>
                      </a:r>
                      <a: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  <a:t>from Starting the Conversation (STC). </a:t>
                      </a:r>
                      <a:b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</a:br>
                      <a: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  <a:t>(Adapted from Paxton, AE et al. </a:t>
                      </a:r>
                      <a:r>
                        <a:rPr lang="en-US" sz="1400" i="1" dirty="0">
                          <a:latin typeface="Cambria"/>
                          <a:ea typeface="Cambria"/>
                          <a:cs typeface="Times New Roman"/>
                        </a:rPr>
                        <a:t>Am J </a:t>
                      </a:r>
                      <a:r>
                        <a:rPr lang="en-US" sz="1400" i="1" dirty="0" err="1">
                          <a:latin typeface="Cambria"/>
                          <a:ea typeface="Cambria"/>
                          <a:cs typeface="Times New Roman"/>
                        </a:rPr>
                        <a:t>Prev</a:t>
                      </a:r>
                      <a:r>
                        <a:rPr lang="en-US" sz="1400" i="1" dirty="0">
                          <a:latin typeface="Cambria"/>
                          <a:ea typeface="Cambria"/>
                          <a:cs typeface="Times New Roman"/>
                        </a:rPr>
                        <a:t> Med,</a:t>
                      </a:r>
                      <a: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  <a:t> 2011; 40(1):67-71.)</a:t>
                      </a:r>
                    </a:p>
                  </a:txBody>
                  <a:tcPr marL="33324" marR="33324" marT="555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982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mbria"/>
                          <a:ea typeface="Cambria"/>
                          <a:cs typeface="Times New Roman"/>
                        </a:rPr>
                        <a:t>4. Physical Activity </a:t>
                      </a:r>
                    </a:p>
                  </a:txBody>
                  <a:tcPr marL="33324" marR="33324" marT="555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B9D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Cambria"/>
                          <a:ea typeface="Cambria"/>
                          <a:cs typeface="Times New Roman"/>
                        </a:rPr>
                        <a:t>2 items: The </a:t>
                      </a:r>
                      <a: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  <a:t>Exercise Vital Sign (</a:t>
                      </a:r>
                      <a:r>
                        <a:rPr lang="en-US" sz="1400" dirty="0" err="1">
                          <a:latin typeface="Cambria"/>
                          <a:ea typeface="Cambria"/>
                          <a:cs typeface="Times New Roman"/>
                        </a:rPr>
                        <a:t>Sallis</a:t>
                      </a:r>
                      <a: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  <a:t>, R. </a:t>
                      </a:r>
                      <a:r>
                        <a:rPr lang="en-US" sz="1400" i="1" dirty="0">
                          <a:latin typeface="Cambria"/>
                          <a:ea typeface="Cambria"/>
                          <a:cs typeface="Times New Roman"/>
                        </a:rPr>
                        <a:t>Br J Sports Med </a:t>
                      </a:r>
                      <a: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  <a:t>2011; 45(6):473–474)</a:t>
                      </a:r>
                    </a:p>
                  </a:txBody>
                  <a:tcPr marL="33324" marR="33324" marT="555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B9DF"/>
                    </a:solidFill>
                  </a:tcPr>
                </a:tc>
              </a:tr>
              <a:tr h="39618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  <a:t>5. </a:t>
                      </a:r>
                      <a:r>
                        <a:rPr lang="en-US" sz="1400" dirty="0" smtClean="0">
                          <a:latin typeface="Cambria"/>
                          <a:ea typeface="Cambria"/>
                          <a:cs typeface="Times New Roman"/>
                        </a:rPr>
                        <a:t>Stress</a:t>
                      </a:r>
                      <a:endParaRPr lang="en-US" sz="1400" dirty="0"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33324" marR="33324" marT="555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Cambria"/>
                          <a:ea typeface="Cambria"/>
                          <a:cs typeface="Times New Roman"/>
                        </a:rPr>
                        <a:t>1 item: Distress </a:t>
                      </a:r>
                      <a: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  <a:t>Thermometer (Roth AJ, et al. </a:t>
                      </a:r>
                      <a:r>
                        <a:rPr lang="en-US" sz="1400" i="1" dirty="0">
                          <a:latin typeface="Cambria"/>
                          <a:ea typeface="Cambria"/>
                          <a:cs typeface="Times New Roman"/>
                        </a:rPr>
                        <a:t>Cancer </a:t>
                      </a:r>
                      <a: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  <a:t>1998; 15(82):1904-1908.)</a:t>
                      </a:r>
                    </a:p>
                  </a:txBody>
                  <a:tcPr marL="33324" marR="33324" marT="555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057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mbria"/>
                          <a:ea typeface="Cambria"/>
                          <a:cs typeface="Times New Roman"/>
                        </a:rPr>
                        <a:t>6. Anxiety and Depression </a:t>
                      </a:r>
                    </a:p>
                  </a:txBody>
                  <a:tcPr marL="33324" marR="33324" marT="555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B9D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Cambria"/>
                          <a:ea typeface="Cambria"/>
                          <a:cs typeface="Times New Roman"/>
                        </a:rPr>
                        <a:t>4 items:</a:t>
                      </a:r>
                      <a:r>
                        <a:rPr lang="en-US" sz="1400" baseline="0" dirty="0" smtClean="0">
                          <a:latin typeface="Cambria"/>
                          <a:ea typeface="Cambria"/>
                          <a:cs typeface="Times New Roman"/>
                        </a:rPr>
                        <a:t> </a:t>
                      </a:r>
                      <a:r>
                        <a:rPr lang="en-US" sz="1400" dirty="0" smtClean="0">
                          <a:latin typeface="Cambria"/>
                          <a:ea typeface="Cambria"/>
                          <a:cs typeface="Times New Roman"/>
                        </a:rPr>
                        <a:t>Patient </a:t>
                      </a:r>
                      <a: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  <a:t>Health Questionnaire - Depression &amp; Anxiety (PHQ-4) </a:t>
                      </a:r>
                      <a:b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</a:br>
                      <a: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  <a:t>(</a:t>
                      </a:r>
                      <a:r>
                        <a:rPr lang="en-US" sz="1400" dirty="0" err="1">
                          <a:latin typeface="Cambria"/>
                          <a:ea typeface="Cambria"/>
                          <a:cs typeface="Times New Roman"/>
                        </a:rPr>
                        <a:t>Kroenke</a:t>
                      </a:r>
                      <a: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  <a:t> K, et al. </a:t>
                      </a:r>
                      <a:r>
                        <a:rPr lang="en-US" sz="1400" i="1" dirty="0">
                          <a:latin typeface="Cambria"/>
                          <a:ea typeface="Cambria"/>
                          <a:cs typeface="Times New Roman"/>
                        </a:rPr>
                        <a:t>Psychosomatics</a:t>
                      </a:r>
                      <a: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  <a:t> 2009; 50(6):613-621.)</a:t>
                      </a:r>
                    </a:p>
                  </a:txBody>
                  <a:tcPr marL="33324" marR="33324" marT="555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B9DF"/>
                    </a:solidFill>
                  </a:tcPr>
                </a:tc>
              </a:tr>
              <a:tr h="48027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  <a:t>7. Sleep </a:t>
                      </a:r>
                    </a:p>
                  </a:txBody>
                  <a:tcPr marL="33324" marR="33324" marT="555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Cambria"/>
                          <a:ea typeface="Cambria"/>
                          <a:cs typeface="Times New Roman"/>
                        </a:rPr>
                        <a:t>2 items: a</a:t>
                      </a:r>
                      <a: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  <a:t>. Adapted from BRFSS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Cambria"/>
                          <a:ea typeface="Cambria"/>
                          <a:cs typeface="Times New Roman"/>
                        </a:rPr>
                        <a:t>                b</a:t>
                      </a:r>
                      <a: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  <a:t>. </a:t>
                      </a:r>
                      <a:r>
                        <a:rPr lang="en-US" sz="1400" dirty="0" err="1">
                          <a:latin typeface="Cambria"/>
                          <a:ea typeface="Cambria"/>
                          <a:cs typeface="Times New Roman"/>
                        </a:rPr>
                        <a:t>Neuro</a:t>
                      </a:r>
                      <a: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  <a:t>-QOL (Item PQSLP04)</a:t>
                      </a:r>
                    </a:p>
                  </a:txBody>
                  <a:tcPr marL="33324" marR="33324" marT="555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640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  <a:t>8. Smoking/ Tobacco </a:t>
                      </a:r>
                      <a:endParaRPr lang="en-US" sz="1400" dirty="0" smtClean="0">
                        <a:latin typeface="Cambria"/>
                        <a:ea typeface="Cambria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Cambria"/>
                          <a:ea typeface="Cambria"/>
                          <a:cs typeface="Times New Roman"/>
                        </a:rPr>
                        <a:t>Use</a:t>
                      </a:r>
                      <a:endParaRPr lang="en-US" sz="1400" dirty="0"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33324" marR="33324" marT="555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B9D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Cambria"/>
                          <a:ea typeface="Cambria"/>
                          <a:cs typeface="Times New Roman"/>
                        </a:rPr>
                        <a:t>2</a:t>
                      </a:r>
                      <a:r>
                        <a:rPr lang="en-US" sz="1400" baseline="0" dirty="0" smtClean="0">
                          <a:latin typeface="Cambria"/>
                          <a:ea typeface="Cambria"/>
                          <a:cs typeface="Times New Roman"/>
                        </a:rPr>
                        <a:t> items: </a:t>
                      </a:r>
                      <a:r>
                        <a:rPr lang="en-US" sz="1400" dirty="0" smtClean="0">
                          <a:latin typeface="Cambria"/>
                          <a:ea typeface="Cambria"/>
                          <a:cs typeface="Times New Roman"/>
                        </a:rPr>
                        <a:t>Tobacco </a:t>
                      </a:r>
                      <a: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  <a:t>Use Screener </a:t>
                      </a:r>
                      <a:r>
                        <a:rPr lang="en-US" sz="1400" i="1" dirty="0">
                          <a:solidFill>
                            <a:srgbClr val="000000"/>
                          </a:solidFill>
                          <a:latin typeface="Cambria"/>
                          <a:ea typeface="Cambria"/>
                          <a:cs typeface="Times New Roman"/>
                        </a:rPr>
                        <a:t>(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latin typeface="Cambria"/>
                          <a:ea typeface="Cambria"/>
                          <a:cs typeface="Times New Roman"/>
                        </a:rPr>
                        <a:t>Adapted from</a:t>
                      </a:r>
                      <a:r>
                        <a:rPr lang="en-US" sz="1400" i="1" dirty="0">
                          <a:solidFill>
                            <a:srgbClr val="000000"/>
                          </a:solidFill>
                          <a:latin typeface="Cambria"/>
                          <a:ea typeface="Cambria"/>
                          <a:cs typeface="Times New Roman"/>
                        </a:rPr>
                        <a:t> 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latin typeface="Cambria"/>
                          <a:ea typeface="Cambria"/>
                          <a:cs typeface="Times New Roman"/>
                        </a:rPr>
                        <a:t>YRBSS Questionnaire)</a:t>
                      </a:r>
                      <a:endParaRPr lang="en-US" sz="1400" dirty="0"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33324" marR="33324" marT="555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B9DF"/>
                    </a:solidFill>
                  </a:tcPr>
                </a:tc>
              </a:tr>
              <a:tr h="43500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  <a:t>9. Risky </a:t>
                      </a:r>
                      <a:r>
                        <a:rPr lang="en-US" sz="1400" dirty="0" smtClean="0">
                          <a:latin typeface="Cambria"/>
                          <a:ea typeface="Cambria"/>
                          <a:cs typeface="Times New Roman"/>
                        </a:rPr>
                        <a:t>Drinking</a:t>
                      </a:r>
                      <a:endParaRPr lang="en-US" sz="1400" dirty="0"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33324" marR="33324" marT="555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Cambria"/>
                          <a:ea typeface="Cambria"/>
                          <a:cs typeface="Times New Roman"/>
                        </a:rPr>
                        <a:t>1 item: Alcohol </a:t>
                      </a:r>
                      <a: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  <a:t>Use Screener (Smith PC, et al.  </a:t>
                      </a:r>
                      <a:r>
                        <a:rPr lang="en-US" sz="1400" i="1" dirty="0">
                          <a:latin typeface="Cambria"/>
                          <a:ea typeface="Cambria"/>
                          <a:cs typeface="Times New Roman"/>
                        </a:rPr>
                        <a:t>J Gen Intern Med</a:t>
                      </a:r>
                      <a: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  <a:t> 2009; 24(7):783-788)</a:t>
                      </a:r>
                    </a:p>
                  </a:txBody>
                  <a:tcPr marL="33324" marR="33324" marT="555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808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  <a:t>10. Substance </a:t>
                      </a:r>
                      <a:r>
                        <a:rPr lang="en-US" sz="1400" dirty="0" smtClean="0">
                          <a:latin typeface="Cambria"/>
                          <a:ea typeface="Cambria"/>
                          <a:cs typeface="Times New Roman"/>
                        </a:rPr>
                        <a:t>Use</a:t>
                      </a:r>
                      <a:endParaRPr lang="en-US" sz="1400" dirty="0"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33324" marR="33324" marT="555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B9D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Cambria"/>
                          <a:ea typeface="Cambria"/>
                          <a:cs typeface="Times New Roman"/>
                        </a:rPr>
                        <a:t>1 item: NIDA </a:t>
                      </a:r>
                      <a: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  <a:t>Quick Screen (Smith PC, et al.  </a:t>
                      </a:r>
                      <a:r>
                        <a:rPr lang="en-US" sz="1400" i="1" dirty="0">
                          <a:latin typeface="Cambria"/>
                          <a:ea typeface="Cambria"/>
                          <a:cs typeface="Times New Roman"/>
                        </a:rPr>
                        <a:t>Arch Intern Med</a:t>
                      </a:r>
                      <a: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  <a:t> 2010, 170(13): 1155-1160.)</a:t>
                      </a:r>
                    </a:p>
                  </a:txBody>
                  <a:tcPr marL="33324" marR="33324" marT="555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B9DF"/>
                    </a:solidFill>
                  </a:tcPr>
                </a:tc>
              </a:tr>
            </a:tbl>
          </a:graphicData>
        </a:graphic>
      </p:graphicFrame>
      <p:sp>
        <p:nvSpPr>
          <p:cNvPr id="4" name="Title 1"/>
          <p:cNvSpPr txBox="1">
            <a:spLocks/>
          </p:cNvSpPr>
          <p:nvPr/>
        </p:nvSpPr>
        <p:spPr>
          <a:xfrm>
            <a:off x="0" y="0"/>
            <a:ext cx="9144000" cy="8683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200" b="1" dirty="0" smtClean="0">
              <a:latin typeface="Calibri" pitchFamily="34" charset="0"/>
              <a:ea typeface="+mj-ea"/>
              <a:cs typeface="Calibri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b="1" dirty="0" smtClean="0">
                <a:latin typeface="Calibri" pitchFamily="34" charset="0"/>
                <a:ea typeface="+mj-ea"/>
                <a:cs typeface="Calibri" pitchFamily="34" charset="0"/>
              </a:rPr>
              <a:t>Behavioral Health Domains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/>
            </a:r>
            <a:b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</a:b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+mj-ea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92382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60338"/>
            <a:ext cx="9144000" cy="868362"/>
          </a:xfrm>
        </p:spPr>
        <p:txBody>
          <a:bodyPr/>
          <a:lstStyle/>
          <a:p>
            <a:r>
              <a:rPr lang="en-US" sz="3600" b="1" dirty="0" smtClean="0">
                <a:cs typeface="Calibri" pitchFamily="34" charset="0"/>
              </a:rPr>
              <a:t>Provider Guidance</a:t>
            </a:r>
            <a:endParaRPr lang="en-US" sz="3600" b="1" dirty="0">
              <a:cs typeface="Calibri" pitchFamily="34" charset="0"/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391820" y="1028700"/>
            <a:ext cx="4617902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3657600" algn="l"/>
              </a:tabLst>
            </a:pPr>
            <a:r>
              <a:rPr lang="en-US" sz="2200" b="1" u="sng" dirty="0" smtClean="0">
                <a:ea typeface="Arial" pitchFamily="34" charset="0"/>
                <a:cs typeface="Calibri" pitchFamily="34" charset="0"/>
              </a:rPr>
              <a:t>Scoring Template</a:t>
            </a:r>
            <a:endParaRPr lang="en-US" sz="2200" b="1" dirty="0" smtClean="0">
              <a:ea typeface="Arial" pitchFamily="34" charset="0"/>
              <a:cs typeface="Calibri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3657600" algn="l"/>
              </a:tabLst>
            </a:pPr>
            <a:r>
              <a:rPr lang="en-US" sz="2200" dirty="0" smtClean="0">
                <a:ea typeface="Arial" pitchFamily="34" charset="0"/>
                <a:cs typeface="Calibri" pitchFamily="34" charset="0"/>
              </a:rPr>
              <a:t>Annotated clinician version of PRO questionnaire indicating out of range values to assist in scoring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3657600" algn="l"/>
              </a:tabLst>
            </a:pPr>
            <a:endParaRPr lang="en-US" sz="2200" dirty="0" smtClean="0">
              <a:ea typeface="Arial" pitchFamily="34" charset="0"/>
              <a:cs typeface="Calibri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3657600" algn="l"/>
              </a:tabLst>
            </a:pPr>
            <a:r>
              <a:rPr kumimoji="0" lang="en-US" sz="22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Arial" pitchFamily="34" charset="0"/>
                <a:cs typeface="Calibri" pitchFamily="34" charset="0"/>
              </a:rPr>
              <a:t>Provider Guidance Form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3657600" algn="l"/>
              </a:tabLst>
            </a:pPr>
            <a:r>
              <a:rPr kumimoji="0" lang="en-US" sz="2200" i="0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Arial" pitchFamily="34" charset="0"/>
                <a:cs typeface="Calibri" pitchFamily="34" charset="0"/>
              </a:rPr>
              <a:t>1 </a:t>
            </a:r>
            <a:r>
              <a:rPr kumimoji="0" lang="en-US" sz="220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Arial" pitchFamily="34" charset="0"/>
                <a:cs typeface="Calibri" pitchFamily="34" charset="0"/>
              </a:rPr>
              <a:t>page front &amp; back, help to interpret PRO questionnaire results &amp; guide follow-up assessment/treatment</a:t>
            </a:r>
            <a:endParaRPr kumimoji="0" lang="en-US" sz="22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Arial" pitchFamily="34" charset="0"/>
              <a:cs typeface="Calibri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3657600" algn="l"/>
              </a:tabLst>
            </a:pPr>
            <a:endParaRPr lang="en-US" sz="2200" dirty="0" smtClean="0">
              <a:ea typeface="Arial" pitchFamily="34" charset="0"/>
              <a:cs typeface="Calibri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3657600" algn="l"/>
              </a:tabLst>
            </a:pPr>
            <a:r>
              <a:rPr kumimoji="0" lang="en-US" sz="22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Arial" pitchFamily="34" charset="0"/>
                <a:cs typeface="Times New Roman" pitchFamily="18" charset="0"/>
              </a:rPr>
              <a:t>Provider Resource</a:t>
            </a:r>
            <a:r>
              <a:rPr kumimoji="0" lang="en-US" sz="2200" b="1" i="0" u="sng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Arial" pitchFamily="34" charset="0"/>
                <a:cs typeface="Times New Roman" pitchFamily="18" charset="0"/>
              </a:rPr>
              <a:t> Packet</a:t>
            </a:r>
            <a:r>
              <a:rPr kumimoji="0" lang="en-US" sz="220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Arial" pitchFamily="34" charset="0"/>
                <a:cs typeface="Times New Roman" pitchFamily="18" charset="0"/>
              </a:rPr>
              <a:t> Detailed hard copy/electronic resource to summarize evidence for follow-up/treatment, links to available web resources, inclusion of local resources at site discretion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3" descr="doctor-patien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99844" y="2151446"/>
            <a:ext cx="3290909" cy="247277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798" y="304800"/>
            <a:ext cx="8964202" cy="579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79883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uggested respons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89" y="1216742"/>
            <a:ext cx="9144000" cy="4424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3764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1040" y="549117"/>
            <a:ext cx="7787640" cy="700722"/>
          </a:xfrm>
        </p:spPr>
        <p:txBody>
          <a:bodyPr>
            <a:normAutofit fontScale="90000"/>
          </a:bodyPr>
          <a:lstStyle/>
          <a:p>
            <a:r>
              <a:rPr lang="en-US" dirty="0"/>
              <a:t> </a:t>
            </a:r>
            <a:r>
              <a:rPr lang="en-US" dirty="0" smtClean="0"/>
              <a:t>      </a:t>
            </a:r>
            <a:r>
              <a:rPr lang="en-US" b="1" dirty="0" smtClean="0"/>
              <a:t>Preliminary Results: Phase 1</a:t>
            </a:r>
            <a:r>
              <a:rPr lang="en-US" dirty="0" smtClean="0"/>
              <a:t>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2144" y="1679510"/>
            <a:ext cx="8077200" cy="517849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200" b="1" u="sng" dirty="0" smtClean="0"/>
              <a:t>Clinic level</a:t>
            </a:r>
          </a:p>
          <a:p>
            <a:r>
              <a:rPr lang="en-US" sz="2200" dirty="0" smtClean="0"/>
              <a:t>Most clinics are </a:t>
            </a:r>
            <a:r>
              <a:rPr lang="en-US" sz="2200" u="sng" dirty="0" smtClean="0"/>
              <a:t>assessing at least some of the behavioral domains </a:t>
            </a:r>
            <a:r>
              <a:rPr lang="en-US" sz="2200" dirty="0" smtClean="0"/>
              <a:t>(inconsistent assessment, use of unvalidated measures common)</a:t>
            </a:r>
          </a:p>
          <a:p>
            <a:pPr lvl="1"/>
            <a:r>
              <a:rPr lang="en-US" sz="2200" u="sng" dirty="0" smtClean="0"/>
              <a:t>Tobacco</a:t>
            </a:r>
            <a:r>
              <a:rPr lang="en-US" sz="2200" dirty="0" smtClean="0"/>
              <a:t> among most frequently assessed PRO</a:t>
            </a:r>
          </a:p>
          <a:p>
            <a:pPr lvl="1"/>
            <a:r>
              <a:rPr lang="en-US" sz="2200" dirty="0" smtClean="0"/>
              <a:t>Anxiety/depression: PHQ 4 or 9, often in select patients(diabetics)</a:t>
            </a:r>
          </a:p>
          <a:p>
            <a:pPr lvl="1"/>
            <a:r>
              <a:rPr lang="en-US" sz="2200" dirty="0" smtClean="0"/>
              <a:t>Level of resources available within domains varied widely</a:t>
            </a:r>
          </a:p>
          <a:p>
            <a:pPr>
              <a:buNone/>
            </a:pPr>
            <a:r>
              <a:rPr lang="en-US" sz="2200" b="1" u="sng" dirty="0" smtClean="0"/>
              <a:t>Provider/Staff level</a:t>
            </a:r>
          </a:p>
          <a:p>
            <a:r>
              <a:rPr lang="en-US" sz="2200" dirty="0" smtClean="0"/>
              <a:t>Providers </a:t>
            </a:r>
            <a:r>
              <a:rPr lang="en-US" sz="2200" u="sng" dirty="0" smtClean="0"/>
              <a:t>generally interested </a:t>
            </a:r>
            <a:r>
              <a:rPr lang="en-US" sz="2200" dirty="0" smtClean="0"/>
              <a:t>and invested in behavioral health issues (particularly family physicians)</a:t>
            </a:r>
          </a:p>
          <a:p>
            <a:r>
              <a:rPr lang="en-US" sz="2200" dirty="0" smtClean="0"/>
              <a:t>Some </a:t>
            </a:r>
            <a:r>
              <a:rPr lang="en-US" sz="2200" u="sng" dirty="0" smtClean="0"/>
              <a:t>concern about “added work” </a:t>
            </a:r>
            <a:r>
              <a:rPr lang="en-US" sz="2200" dirty="0" smtClean="0"/>
              <a:t>but most staff providers supportive of implementation</a:t>
            </a:r>
          </a:p>
          <a:p>
            <a:r>
              <a:rPr lang="en-US" sz="2200" dirty="0" smtClean="0"/>
              <a:t>No major concerns raised about questionnaire itself</a:t>
            </a:r>
            <a:endParaRPr lang="en-US" sz="2400" dirty="0" smtClean="0"/>
          </a:p>
          <a:p>
            <a:endParaRPr lang="en-US" sz="2400" dirty="0" smtClean="0"/>
          </a:p>
          <a:p>
            <a:endParaRPr lang="en-US" sz="2400" dirty="0" smtClean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62144" y="1090756"/>
            <a:ext cx="7787640" cy="7007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Interview Participants (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 = </a:t>
            </a:r>
            <a:r>
              <a:rPr lang="en-US" sz="2400" dirty="0" smtClean="0">
                <a:latin typeface="+mj-lt"/>
                <a:ea typeface="+mj-ea"/>
                <a:cs typeface="+mj-cs"/>
              </a:rPr>
              <a:t>18; Southern California sites only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)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2596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sz="3200" b="1" dirty="0" smtClean="0"/>
              <a:t>Phase 2: Characteristics of Phase 2 Patient Sample </a:t>
            </a:r>
            <a:br>
              <a:rPr lang="en-US" sz="3200" b="1" dirty="0" smtClean="0"/>
            </a:br>
            <a:r>
              <a:rPr lang="en-US" sz="2400" b="1" dirty="0" smtClean="0"/>
              <a:t>(n = 284; California sites only)</a:t>
            </a:r>
            <a:endParaRPr lang="en-US" sz="2400" b="1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457200" y="1417638"/>
          <a:ext cx="7809722" cy="489477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601616"/>
                <a:gridCol w="4208106"/>
              </a:tblGrid>
              <a:tr h="384509"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Age</a:t>
                      </a:r>
                      <a:endParaRPr lang="en-US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Gender</a:t>
                      </a:r>
                      <a:endParaRPr lang="en-US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384509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         &lt; 39 - 14%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   30%   Male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4265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       40-59 - 57%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   70%</a:t>
                      </a:r>
                      <a:r>
                        <a:rPr lang="en-US" sz="2000" baseline="0" dirty="0" smtClean="0"/>
                        <a:t>   Female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450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          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dirty="0" smtClean="0"/>
                        <a:t>60+ - 29%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4509"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Race</a:t>
                      </a:r>
                      <a:r>
                        <a:rPr lang="en-US" sz="2000" b="1" baseline="0" dirty="0" smtClean="0"/>
                        <a:t>/Ethnicity</a:t>
                      </a:r>
                      <a:endParaRPr lang="en-US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Language</a:t>
                      </a:r>
                      <a:r>
                        <a:rPr lang="en-US" sz="2000" b="1" baseline="0" dirty="0" smtClean="0"/>
                        <a:t> of Survey</a:t>
                      </a:r>
                      <a:endParaRPr lang="en-US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384509">
                <a:tc>
                  <a:txBody>
                    <a:bodyPr/>
                    <a:lstStyle/>
                    <a:p>
                      <a:pPr algn="l"/>
                      <a:r>
                        <a:rPr lang="en-US" dirty="0" smtClean="0"/>
                        <a:t>        54%</a:t>
                      </a:r>
                      <a:r>
                        <a:rPr lang="en-US" baseline="0" dirty="0" smtClean="0"/>
                        <a:t>    </a:t>
                      </a:r>
                      <a:r>
                        <a:rPr lang="en-US" sz="2000" baseline="0" dirty="0" smtClean="0"/>
                        <a:t>Latino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     </a:t>
                      </a:r>
                      <a:r>
                        <a:rPr lang="en-US" sz="2000" baseline="0" dirty="0" smtClean="0"/>
                        <a:t> 29%   English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4509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/>
                        <a:t>       20%   Chinese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      51%   Spanish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4509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/>
                        <a:t>       10%   </a:t>
                      </a:r>
                      <a:r>
                        <a:rPr lang="en-US" sz="2000" baseline="0" dirty="0" smtClean="0"/>
                        <a:t>Filipino 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      20%</a:t>
                      </a:r>
                      <a:r>
                        <a:rPr lang="en-US" sz="2000" baseline="0" dirty="0" smtClean="0"/>
                        <a:t>   Chinese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7865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/>
                        <a:t>         6%   White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4509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/>
                        <a:t>         2%   African American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English</a:t>
                      </a:r>
                      <a:r>
                        <a:rPr lang="en-US" sz="2000" b="1" baseline="0" dirty="0" smtClean="0"/>
                        <a:t> fluency</a:t>
                      </a:r>
                      <a:endParaRPr lang="en-US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384509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/>
                        <a:t>         7%   Other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      31%</a:t>
                      </a:r>
                      <a:r>
                        <a:rPr lang="en-US" sz="2000" baseline="0" dirty="0" smtClean="0"/>
                        <a:t>   </a:t>
                      </a:r>
                      <a:r>
                        <a:rPr lang="en-US" sz="1800" baseline="0" dirty="0" smtClean="0"/>
                        <a:t>Well/Very well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511">
                <a:tc>
                  <a:txBody>
                    <a:bodyPr/>
                    <a:lstStyle/>
                    <a:p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      66%</a:t>
                      </a:r>
                      <a:r>
                        <a:rPr lang="en-US" sz="2000" baseline="0" dirty="0" smtClean="0"/>
                        <a:t>   </a:t>
                      </a:r>
                      <a:r>
                        <a:rPr lang="en-US" sz="1800" baseline="0" dirty="0" smtClean="0"/>
                        <a:t>Not well/Not at all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02830078"/>
              </p:ext>
            </p:extLst>
          </p:nvPr>
        </p:nvGraphicFramePr>
        <p:xfrm>
          <a:off x="0" y="152399"/>
          <a:ext cx="9144000" cy="67056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5640659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hart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38378887"/>
              </p:ext>
            </p:extLst>
          </p:nvPr>
        </p:nvGraphicFramePr>
        <p:xfrm>
          <a:off x="228600" y="76200"/>
          <a:ext cx="8610600" cy="655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7889825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2596" y="846138"/>
            <a:ext cx="8229600" cy="1143000"/>
          </a:xfrm>
        </p:spPr>
        <p:txBody>
          <a:bodyPr>
            <a:normAutofit/>
          </a:bodyPr>
          <a:lstStyle/>
          <a:p>
            <a:r>
              <a:rPr lang="en-US" sz="3200" b="1" dirty="0" smtClean="0"/>
              <a:t>Patient Feedback Questionnaire Results</a:t>
            </a:r>
            <a:br>
              <a:rPr lang="en-US" sz="3200" b="1" dirty="0" smtClean="0"/>
            </a:br>
            <a:r>
              <a:rPr lang="en-US" sz="2000" dirty="0" smtClean="0"/>
              <a:t>(n = 259; 92% of PRO sample)</a:t>
            </a:r>
            <a:endParaRPr lang="en-US" sz="2400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360727" y="2323322"/>
          <a:ext cx="8422546" cy="21640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322243"/>
                <a:gridCol w="1100303"/>
              </a:tblGrid>
              <a:tr h="457200">
                <a:tc>
                  <a:txBody>
                    <a:bodyPr/>
                    <a:lstStyle/>
                    <a:p>
                      <a:r>
                        <a:rPr lang="en-US" sz="2200" b="0" i="0" dirty="0" smtClean="0"/>
                        <a:t>Felt</a:t>
                      </a:r>
                      <a:r>
                        <a:rPr lang="en-US" sz="2200" b="0" i="0" baseline="0" dirty="0" smtClean="0"/>
                        <a:t> uncomfortable answering questions</a:t>
                      </a:r>
                      <a:endParaRPr lang="en-US" sz="2200" b="0" i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b="0" dirty="0" smtClean="0"/>
                        <a:t>  8%</a:t>
                      </a:r>
                      <a:endParaRPr lang="en-US" sz="2200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84509">
                <a:tc>
                  <a:txBody>
                    <a:bodyPr/>
                    <a:lstStyle/>
                    <a:p>
                      <a:r>
                        <a:rPr lang="en-US" sz="2200" b="0" i="0" dirty="0" smtClean="0"/>
                        <a:t>Provider asked if</a:t>
                      </a:r>
                      <a:r>
                        <a:rPr lang="en-US" sz="2200" b="0" i="0" baseline="0" dirty="0" smtClean="0"/>
                        <a:t> you had concerns about your results</a:t>
                      </a:r>
                      <a:endParaRPr lang="en-US" sz="2200" b="0" i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b="0" dirty="0" smtClean="0"/>
                        <a:t>44% </a:t>
                      </a:r>
                      <a:endParaRPr lang="en-US" sz="2200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4265">
                <a:tc>
                  <a:txBody>
                    <a:bodyPr/>
                    <a:lstStyle/>
                    <a:p>
                      <a:pPr marL="227013" indent="0">
                        <a:buFontTx/>
                        <a:buNone/>
                      </a:pPr>
                      <a:r>
                        <a:rPr lang="en-US" sz="2200" b="0" i="1" dirty="0" smtClean="0"/>
                        <a:t>      </a:t>
                      </a:r>
                      <a:r>
                        <a:rPr lang="en-US" sz="2000" b="0" i="1" dirty="0" smtClean="0"/>
                        <a:t>Provider asked</a:t>
                      </a:r>
                      <a:r>
                        <a:rPr lang="en-US" sz="2000" b="0" i="1" baseline="0" dirty="0" smtClean="0"/>
                        <a:t> which concern you want to work on</a:t>
                      </a:r>
                      <a:endParaRPr lang="en-US" sz="2200" b="0" i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0" dirty="0" smtClean="0"/>
                        <a:t>      46%</a:t>
                      </a:r>
                      <a:endParaRPr lang="en-US" sz="1800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4509">
                <a:tc>
                  <a:txBody>
                    <a:bodyPr/>
                    <a:lstStyle/>
                    <a:p>
                      <a:pPr marL="227013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b="0" i="1" dirty="0" smtClean="0"/>
                        <a:t>     </a:t>
                      </a:r>
                      <a:r>
                        <a:rPr lang="en-US" sz="2000" b="0" i="1" dirty="0" smtClean="0"/>
                        <a:t>Provider helped</a:t>
                      </a:r>
                      <a:r>
                        <a:rPr lang="en-US" sz="2000" b="0" i="1" baseline="0" dirty="0" smtClean="0"/>
                        <a:t> you identify steps to address concerns</a:t>
                      </a:r>
                      <a:endParaRPr lang="en-US" sz="2200" b="0" i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0" dirty="0" smtClean="0"/>
                        <a:t>      60%</a:t>
                      </a:r>
                      <a:endParaRPr lang="en-US" sz="1800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4509">
                <a:tc>
                  <a:txBody>
                    <a:bodyPr/>
                    <a:lstStyle/>
                    <a:p>
                      <a:pPr marL="227013" indent="0">
                        <a:buFontTx/>
                        <a:buNone/>
                      </a:pPr>
                      <a:r>
                        <a:rPr lang="en-US" sz="2200" b="0" i="1" dirty="0" smtClean="0"/>
                        <a:t>    </a:t>
                      </a:r>
                      <a:r>
                        <a:rPr lang="en-US" sz="2200" b="0" i="1" baseline="0" dirty="0" smtClean="0"/>
                        <a:t> </a:t>
                      </a:r>
                      <a:r>
                        <a:rPr lang="en-US" sz="2000" b="0" i="1" dirty="0" smtClean="0"/>
                        <a:t>Patient plans to follow-up with provider about concerns</a:t>
                      </a:r>
                      <a:endParaRPr lang="en-US" sz="2200" b="0" i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0" dirty="0" smtClean="0"/>
                        <a:t>      74%</a:t>
                      </a:r>
                      <a:endParaRPr lang="en-US" sz="1800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638" y="475861"/>
            <a:ext cx="8705461" cy="1306286"/>
          </a:xfrm>
        </p:spPr>
        <p:txBody>
          <a:bodyPr>
            <a:normAutofit fontScale="90000"/>
          </a:bodyPr>
          <a:lstStyle/>
          <a:p>
            <a:r>
              <a:rPr lang="en-US" sz="3600" b="1" dirty="0" smtClean="0"/>
              <a:t>Post-Implementation Staff/Provider Interviews</a:t>
            </a:r>
            <a:br>
              <a:rPr lang="en-US" sz="3600" b="1" dirty="0" smtClean="0"/>
            </a:br>
            <a:r>
              <a:rPr lang="en-US" sz="2200" dirty="0" smtClean="0"/>
              <a:t> (n = 7; additional interviews pending)</a:t>
            </a:r>
            <a:r>
              <a:rPr lang="en-US" sz="2200" b="1" dirty="0" smtClean="0"/>
              <a:t>	</a:t>
            </a:r>
            <a:endParaRPr lang="en-US" sz="2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6572" y="2332037"/>
            <a:ext cx="8481527" cy="3260689"/>
          </a:xfrm>
        </p:spPr>
        <p:txBody>
          <a:bodyPr>
            <a:normAutofit/>
          </a:bodyPr>
          <a:lstStyle/>
          <a:p>
            <a:r>
              <a:rPr lang="en-US" sz="2400" dirty="0" smtClean="0"/>
              <a:t>No major concerns about PRO questions</a:t>
            </a:r>
          </a:p>
          <a:p>
            <a:r>
              <a:rPr lang="en-US" sz="2400" dirty="0" smtClean="0"/>
              <a:t>Some concerns about duplication of data capture, given various ongoing required assessments for health plans/payers.</a:t>
            </a:r>
          </a:p>
          <a:p>
            <a:r>
              <a:rPr lang="en-US" sz="2400" dirty="0" smtClean="0"/>
              <a:t>Use of PRO questionnaire results during visit was highly variable</a:t>
            </a:r>
          </a:p>
          <a:p>
            <a:r>
              <a:rPr lang="en-US" sz="2400" dirty="0" smtClean="0"/>
              <a:t>Low use of Provider Guidance Materials</a:t>
            </a:r>
          </a:p>
          <a:p>
            <a:r>
              <a:rPr lang="en-US" sz="2400" dirty="0" smtClean="0"/>
              <a:t>High interest in integrating the instrument into EHR 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/>
          <p:nvPr/>
        </p:nvSpPr>
        <p:spPr>
          <a:xfrm>
            <a:off x="609600" y="274638"/>
            <a:ext cx="8229600" cy="674687"/>
          </a:xfrm>
          <a:prstGeom prst="rect">
            <a:avLst/>
          </a:prstGeom>
          <a:noFill/>
          <a:ln>
            <a:noFill/>
          </a:ln>
        </p:spPr>
        <p:txBody>
          <a:bodyPr anchorCtr="1"/>
          <a:lstStyle/>
          <a:p>
            <a:pPr algn="ctr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800" b="1" kern="0">
                <a:solidFill>
                  <a:srgbClr val="FFFFFF"/>
                </a:solidFill>
                <a:effectLst>
                  <a:outerShdw dist="38096" dir="2700000">
                    <a:srgbClr val="000000"/>
                  </a:outerShdw>
                </a:effectLst>
                <a:latin typeface="Arial"/>
                <a:ea typeface="ＭＳ Ｐゴシック" pitchFamily="1"/>
                <a:cs typeface="Arial" charset="0"/>
              </a:rPr>
              <a:t>The Road Ahead: Phase 3</a:t>
            </a:r>
          </a:p>
        </p:txBody>
      </p:sp>
      <p:pic>
        <p:nvPicPr>
          <p:cNvPr id="25603" name="Picture 5" descr="http://cdn7.fotosearch.com/bthumb/IMZ/IMZ164/rco002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9563" y="1258888"/>
            <a:ext cx="3749675" cy="494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/>
          <p:nvPr/>
        </p:nvSpPr>
        <p:spPr>
          <a:xfrm>
            <a:off x="439738" y="152400"/>
            <a:ext cx="8475662" cy="984250"/>
          </a:xfrm>
          <a:prstGeom prst="rect">
            <a:avLst/>
          </a:prstGeom>
          <a:noFill/>
          <a:ln>
            <a:noFill/>
          </a:ln>
        </p:spPr>
        <p:txBody>
          <a:bodyPr anchorCtr="1"/>
          <a:lstStyle/>
          <a:p>
            <a:pPr algn="ctr">
              <a:lnSpc>
                <a:spcPct val="90000"/>
              </a:lnSpc>
              <a:defRPr sz="16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200" b="1" kern="0">
                <a:solidFill>
                  <a:srgbClr val="FFFFFF"/>
                </a:solidFill>
                <a:latin typeface="Arial"/>
                <a:ea typeface="ＭＳ Ｐゴシック" pitchFamily="16"/>
                <a:cs typeface="ヒラギノ角ゴ Pro W3"/>
              </a:rPr>
              <a:t> </a:t>
            </a:r>
            <a:r>
              <a:rPr lang="en-US" sz="3000" b="1" kern="0">
                <a:solidFill>
                  <a:srgbClr val="FFFFFF"/>
                </a:solidFill>
                <a:effectLst>
                  <a:outerShdw dist="38096" dir="2700000">
                    <a:srgbClr val="000000"/>
                  </a:outerShdw>
                </a:effectLst>
                <a:latin typeface="Arial"/>
                <a:ea typeface="ＭＳ Ｐゴシック" pitchFamily="16"/>
                <a:cs typeface="ヒラギノ角ゴ Pro W3"/>
              </a:rPr>
              <a:t>Pragmatic Implementation Trial</a:t>
            </a:r>
            <a:br>
              <a:rPr lang="en-US" sz="3000" b="1" kern="0">
                <a:solidFill>
                  <a:srgbClr val="FFFFFF"/>
                </a:solidFill>
                <a:effectLst>
                  <a:outerShdw dist="38096" dir="2700000">
                    <a:srgbClr val="000000"/>
                  </a:outerShdw>
                </a:effectLst>
                <a:latin typeface="Arial"/>
                <a:ea typeface="ＭＳ Ｐゴシック" pitchFamily="16"/>
                <a:cs typeface="ヒラギノ角ゴ Pro W3"/>
              </a:rPr>
            </a:br>
            <a:r>
              <a:rPr lang="en-US" sz="3000" b="1" kern="0">
                <a:solidFill>
                  <a:srgbClr val="FFFFFF"/>
                </a:solidFill>
                <a:effectLst>
                  <a:outerShdw dist="38096" dir="2700000">
                    <a:srgbClr val="000000"/>
                  </a:outerShdw>
                </a:effectLst>
                <a:latin typeface="Arial"/>
                <a:ea typeface="ＭＳ Ｐゴシック" pitchFamily="16"/>
                <a:cs typeface="ヒラギノ角ゴ Pro W3"/>
              </a:rPr>
              <a:t> (Fall 2012 - Summer 2013)</a:t>
            </a:r>
          </a:p>
        </p:txBody>
      </p:sp>
      <p:sp>
        <p:nvSpPr>
          <p:cNvPr id="3" name="Content Placeholder 2"/>
          <p:cNvSpPr txBox="1"/>
          <p:nvPr/>
        </p:nvSpPr>
        <p:spPr>
          <a:xfrm>
            <a:off x="914400" y="1447800"/>
            <a:ext cx="7924800" cy="51816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231772" indent="-231772">
              <a:lnSpc>
                <a:spcPct val="90000"/>
              </a:lnSpc>
              <a:spcBef>
                <a:spcPts val="600"/>
              </a:spcBef>
              <a:buSzPct val="80000"/>
              <a:buFont typeface="Arial" pitchFamily="34"/>
              <a:buChar char="♦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600" b="1" kern="0">
                <a:solidFill>
                  <a:srgbClr val="FFFFFF"/>
                </a:solidFill>
                <a:latin typeface="Arial"/>
                <a:cs typeface="ヒラギノ角ゴ Pro W3"/>
              </a:rPr>
              <a:t>18 paired primary care clinics: half FQHC community health centers, half other PBRN clinics</a:t>
            </a:r>
          </a:p>
          <a:p>
            <a:pPr marL="682627" lvl="1" indent="-334963">
              <a:lnSpc>
                <a:spcPct val="90000"/>
              </a:lnSpc>
              <a:spcBef>
                <a:spcPts val="1200"/>
              </a:spcBef>
              <a:buSzPct val="100000"/>
              <a:buFont typeface="Wingdings" pitchFamily="2"/>
              <a:buChar char="§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200" b="1" kern="0">
                <a:solidFill>
                  <a:srgbClr val="FFFFFF"/>
                </a:solidFill>
                <a:latin typeface="Arial"/>
                <a:cs typeface="Arial" charset="0"/>
              </a:rPr>
              <a:t>Each clinic recruits minimum of 150-200 patients</a:t>
            </a:r>
          </a:p>
          <a:p>
            <a:pPr marL="682627" lvl="1" indent="-334963">
              <a:lnSpc>
                <a:spcPct val="90000"/>
              </a:lnSpc>
              <a:spcBef>
                <a:spcPts val="1200"/>
              </a:spcBef>
              <a:buSzPct val="100000"/>
              <a:buFont typeface="Wingdings" pitchFamily="2"/>
              <a:buChar char="§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200" b="1" kern="0">
                <a:solidFill>
                  <a:srgbClr val="FFFFFF"/>
                </a:solidFill>
                <a:latin typeface="Arial"/>
                <a:cs typeface="Arial" charset="0"/>
              </a:rPr>
              <a:t>Randomized </a:t>
            </a:r>
            <a:r>
              <a:rPr lang="en-US" sz="2200" b="1" i="1" kern="0">
                <a:solidFill>
                  <a:srgbClr val="FFFFFF"/>
                </a:solidFill>
                <a:latin typeface="Arial"/>
                <a:cs typeface="Arial" charset="0"/>
              </a:rPr>
              <a:t>pragmatic study</a:t>
            </a:r>
            <a:r>
              <a:rPr lang="en-US" sz="2200" b="1" kern="0">
                <a:solidFill>
                  <a:srgbClr val="FFFFFF"/>
                </a:solidFill>
                <a:latin typeface="Arial"/>
                <a:cs typeface="Arial" charset="0"/>
              </a:rPr>
              <a:t>—delayed intervention control—assess both conditions at 0, 4 and 8 months </a:t>
            </a:r>
            <a:r>
              <a:rPr lang="en-US" sz="2200" b="1" i="1" kern="0">
                <a:solidFill>
                  <a:srgbClr val="FFFFFF"/>
                </a:solidFill>
                <a:latin typeface="Arial"/>
                <a:cs typeface="Arial" charset="0"/>
              </a:rPr>
              <a:t>(discuss timing)</a:t>
            </a:r>
          </a:p>
          <a:p>
            <a:pPr marL="682627" lvl="1" indent="-334963">
              <a:lnSpc>
                <a:spcPct val="90000"/>
              </a:lnSpc>
              <a:spcBef>
                <a:spcPts val="1200"/>
              </a:spcBef>
              <a:buSzPct val="100000"/>
              <a:buFont typeface="Wingdings" pitchFamily="2"/>
              <a:buChar char="§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200" b="1" kern="0">
                <a:solidFill>
                  <a:srgbClr val="FFFFFF"/>
                </a:solidFill>
                <a:latin typeface="Arial"/>
                <a:cs typeface="Arial" charset="0"/>
              </a:rPr>
              <a:t>Clinics selected to be diverse and at different stages of EHR implementation</a:t>
            </a:r>
          </a:p>
          <a:p>
            <a:pPr marL="682627" lvl="1" indent="-334963">
              <a:lnSpc>
                <a:spcPct val="90000"/>
              </a:lnSpc>
              <a:spcBef>
                <a:spcPts val="1200"/>
              </a:spcBef>
              <a:buSzPct val="100000"/>
              <a:buFont typeface="Wingdings" pitchFamily="2"/>
              <a:buChar char="§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200" b="1" kern="0">
                <a:solidFill>
                  <a:srgbClr val="FFFFFF"/>
                </a:solidFill>
                <a:latin typeface="Arial"/>
                <a:cs typeface="Arial" charset="0"/>
              </a:rPr>
              <a:t>Key outcomes include implementation; creation of action plans; patient behavior change is secondary</a:t>
            </a:r>
          </a:p>
          <a:p>
            <a:pPr marL="682627" lvl="1" indent="-334963">
              <a:lnSpc>
                <a:spcPct val="90000"/>
              </a:lnSpc>
              <a:spcBef>
                <a:spcPts val="1200"/>
              </a:spcBef>
              <a:buSzPct val="100000"/>
              <a:buFont typeface="Wingdings" pitchFamily="2"/>
              <a:buChar char="§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200" b="1" kern="0">
                <a:solidFill>
                  <a:srgbClr val="FFFFFF"/>
                </a:solidFill>
                <a:latin typeface="Arial"/>
                <a:cs typeface="Arial" charset="0"/>
              </a:rPr>
              <a:t>Final protocol designed collaboratively with you and customized to your clinics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/>
          <p:nvPr/>
        </p:nvSpPr>
        <p:spPr>
          <a:xfrm>
            <a:off x="762000" y="0"/>
            <a:ext cx="8229600" cy="914400"/>
          </a:xfrm>
          <a:prstGeom prst="rect">
            <a:avLst/>
          </a:prstGeom>
          <a:noFill/>
          <a:ln>
            <a:noFill/>
          </a:ln>
        </p:spPr>
        <p:txBody>
          <a:bodyPr anchorCtr="1"/>
          <a:lstStyle/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200" b="1" kern="0">
                <a:solidFill>
                  <a:srgbClr val="FFFFFF"/>
                </a:solidFill>
                <a:effectLst>
                  <a:outerShdw dist="38096" dir="2700000">
                    <a:srgbClr val="000000"/>
                  </a:outerShdw>
                </a:effectLst>
                <a:latin typeface="Arial"/>
                <a:ea typeface="ＭＳ Ｐゴシック" pitchFamily="16"/>
                <a:cs typeface="ヒラギノ角ゴ Pro W3"/>
              </a:rPr>
              <a:t>Key Points of Collaborative Implementation Trial</a:t>
            </a:r>
          </a:p>
        </p:txBody>
      </p:sp>
      <p:sp>
        <p:nvSpPr>
          <p:cNvPr id="3" name="Content Placeholder 2"/>
          <p:cNvSpPr txBox="1"/>
          <p:nvPr/>
        </p:nvSpPr>
        <p:spPr>
          <a:xfrm>
            <a:off x="762000" y="1066800"/>
            <a:ext cx="8229600" cy="3429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342900" indent="-342900">
              <a:spcBef>
                <a:spcPts val="1800"/>
              </a:spcBef>
              <a:buSzPct val="80000"/>
              <a:buFont typeface="Arial" pitchFamily="34"/>
              <a:buChar char="♦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200" b="1" kern="0">
                <a:solidFill>
                  <a:srgbClr val="FFFFFF"/>
                </a:solidFill>
                <a:latin typeface="Arial"/>
                <a:ea typeface="ＭＳ Ｐゴシック" pitchFamily="16"/>
                <a:cs typeface="ヒラギノ角ゴ Pro W3"/>
              </a:rPr>
              <a:t>Designing for flexibility and adoption—e.g.,  varying levels of clinic integration of EHRs, different levels and modalities of decision aids</a:t>
            </a:r>
          </a:p>
          <a:p>
            <a:pPr marL="342900" indent="-342900">
              <a:spcBef>
                <a:spcPts val="1800"/>
              </a:spcBef>
              <a:buSzPct val="80000"/>
              <a:buFont typeface="Arial" pitchFamily="34"/>
              <a:buChar char="♦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200" b="1" kern="0">
                <a:solidFill>
                  <a:srgbClr val="FFFFFF"/>
                </a:solidFill>
                <a:latin typeface="Arial"/>
                <a:ea typeface="ＭＳ Ｐゴシック" pitchFamily="16"/>
                <a:cs typeface="ヒラギノ角ゴ Pro W3"/>
              </a:rPr>
              <a:t>WHAT is delivered—e.g., survey, feedback, goal setting, follow-up is STANDARD;</a:t>
            </a:r>
          </a:p>
          <a:p>
            <a:pPr marL="342900" indent="-342900">
              <a:spcBef>
                <a:spcPts val="1800"/>
              </a:spcBef>
              <a:buSzPct val="80000"/>
              <a:buFont typeface="Arial" pitchFamily="34"/>
              <a:buChar char="♦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200" b="1" kern="0">
                <a:solidFill>
                  <a:srgbClr val="FFFFFF"/>
                </a:solidFill>
                <a:latin typeface="Arial"/>
                <a:ea typeface="ＭＳ Ｐゴシック" pitchFamily="16"/>
                <a:cs typeface="ヒラギノ角ゴ Pro W3"/>
              </a:rPr>
              <a:t>HOW this is delivered is customized to setting</a:t>
            </a:r>
          </a:p>
          <a:p>
            <a:pPr marL="342900" indent="-342900">
              <a:spcBef>
                <a:spcPts val="1200"/>
              </a:spcBef>
              <a:buSzPct val="80000"/>
              <a:buFont typeface="Arial" pitchFamily="34"/>
              <a:buChar char="♦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200" b="1" kern="0">
                <a:solidFill>
                  <a:srgbClr val="FFFFFF"/>
                </a:solidFill>
                <a:latin typeface="Arial"/>
                <a:ea typeface="ＭＳ Ｐゴシック" pitchFamily="16"/>
                <a:cs typeface="ヒラギノ角ゴ Pro W3"/>
              </a:rPr>
              <a:t>Study goal = routine use of survey items, feedback, action planning/goal setting tools and follow-up support</a:t>
            </a:r>
          </a:p>
          <a:p>
            <a:pPr marL="342900" indent="-342900">
              <a:spcBef>
                <a:spcPts val="1200"/>
              </a:spcBef>
              <a:buSzPct val="100000"/>
              <a:buFontTx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2800" b="1" kern="0">
              <a:solidFill>
                <a:srgbClr val="FFFFFF"/>
              </a:solidFill>
              <a:latin typeface="Arial"/>
              <a:ea typeface="ＭＳ Ｐゴシック" pitchFamily="16"/>
              <a:cs typeface="ヒラギノ角ゴ Pro W3"/>
            </a:endParaRPr>
          </a:p>
        </p:txBody>
      </p:sp>
      <p:grpSp>
        <p:nvGrpSpPr>
          <p:cNvPr id="4" name="Group 24"/>
          <p:cNvGrpSpPr>
            <a:grpSpLocks/>
          </p:cNvGrpSpPr>
          <p:nvPr/>
        </p:nvGrpSpPr>
        <p:grpSpPr bwMode="auto">
          <a:xfrm>
            <a:off x="2057400" y="4572000"/>
            <a:ext cx="6019800" cy="2144713"/>
            <a:chOff x="2057400" y="4572000"/>
            <a:chExt cx="6019796" cy="2144716"/>
          </a:xfrm>
        </p:grpSpPr>
        <p:pic>
          <p:nvPicPr>
            <p:cNvPr id="27653" name="Picture 2" descr="http://www.pbcompliance.com/images/map415.gif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971800" y="4572000"/>
              <a:ext cx="3505196" cy="21447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27654" name="Straight Arrow Connector 7"/>
            <p:cNvCxnSpPr>
              <a:cxnSpLocks noChangeShapeType="1"/>
            </p:cNvCxnSpPr>
            <p:nvPr/>
          </p:nvCxnSpPr>
          <p:spPr bwMode="auto">
            <a:xfrm flipH="1">
              <a:off x="5943600" y="5181621"/>
              <a:ext cx="1066803" cy="381021"/>
            </a:xfrm>
            <a:prstGeom prst="straightConnector1">
              <a:avLst/>
            </a:prstGeom>
            <a:noFill/>
            <a:ln w="19046">
              <a:solidFill>
                <a:srgbClr val="000000"/>
              </a:solidFill>
              <a:round/>
              <a:headEnd/>
              <a:tailEnd type="arrow" w="med" len="med"/>
            </a:ln>
          </p:spPr>
        </p:cxnSp>
        <p:cxnSp>
          <p:nvCxnSpPr>
            <p:cNvPr id="27655" name="Straight Arrow Connector 8"/>
            <p:cNvCxnSpPr>
              <a:cxnSpLocks noChangeShapeType="1"/>
            </p:cNvCxnSpPr>
            <p:nvPr/>
          </p:nvCxnSpPr>
          <p:spPr bwMode="auto">
            <a:xfrm flipH="1">
              <a:off x="4724403" y="6019860"/>
              <a:ext cx="2590797" cy="304807"/>
            </a:xfrm>
            <a:prstGeom prst="straightConnector1">
              <a:avLst/>
            </a:prstGeom>
            <a:noFill/>
            <a:ln w="19046">
              <a:solidFill>
                <a:srgbClr val="000000"/>
              </a:solidFill>
              <a:round/>
              <a:headEnd/>
              <a:tailEnd type="arrow" w="med" len="med"/>
            </a:ln>
          </p:spPr>
        </p:cxnSp>
        <p:sp>
          <p:nvSpPr>
            <p:cNvPr id="27656" name="TextBox 11"/>
            <p:cNvSpPr txBox="1">
              <a:spLocks noChangeArrowheads="1"/>
            </p:cNvSpPr>
            <p:nvPr/>
          </p:nvSpPr>
          <p:spPr bwMode="auto">
            <a:xfrm>
              <a:off x="7086600" y="5105396"/>
              <a:ext cx="457200" cy="2778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1200" b="1" smtClean="0">
                  <a:solidFill>
                    <a:srgbClr val="000000"/>
                  </a:solidFill>
                  <a:latin typeface="Arial" charset="0"/>
                  <a:ea typeface="ＭＳ Ｐゴシック" pitchFamily="34" charset="-128"/>
                  <a:cs typeface="Arial" charset="0"/>
                </a:rPr>
                <a:t>VA</a:t>
              </a:r>
            </a:p>
          </p:txBody>
        </p:sp>
        <p:sp>
          <p:nvSpPr>
            <p:cNvPr id="27657" name="TextBox 12"/>
            <p:cNvSpPr txBox="1">
              <a:spLocks noChangeArrowheads="1"/>
            </p:cNvSpPr>
            <p:nvPr/>
          </p:nvSpPr>
          <p:spPr bwMode="auto">
            <a:xfrm>
              <a:off x="7315200" y="5867403"/>
              <a:ext cx="457200" cy="2778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1200" b="1" smtClean="0">
                  <a:solidFill>
                    <a:srgbClr val="000000"/>
                  </a:solidFill>
                  <a:latin typeface="Arial" charset="0"/>
                  <a:ea typeface="ＭＳ Ｐゴシック" pitchFamily="34" charset="-128"/>
                  <a:cs typeface="Arial" charset="0"/>
                </a:rPr>
                <a:t>TX</a:t>
              </a:r>
            </a:p>
          </p:txBody>
        </p:sp>
        <p:cxnSp>
          <p:nvCxnSpPr>
            <p:cNvPr id="27658" name="Straight Arrow Connector 13"/>
            <p:cNvCxnSpPr>
              <a:cxnSpLocks noChangeShapeType="1"/>
            </p:cNvCxnSpPr>
            <p:nvPr/>
          </p:nvCxnSpPr>
          <p:spPr bwMode="auto">
            <a:xfrm flipH="1">
              <a:off x="4953003" y="4876815"/>
              <a:ext cx="2666993" cy="76197"/>
            </a:xfrm>
            <a:prstGeom prst="straightConnector1">
              <a:avLst/>
            </a:prstGeom>
            <a:noFill/>
            <a:ln w="19046">
              <a:solidFill>
                <a:srgbClr val="000000"/>
              </a:solidFill>
              <a:round/>
              <a:headEnd/>
              <a:tailEnd type="arrow" w="med" len="med"/>
            </a:ln>
          </p:spPr>
        </p:cxnSp>
        <p:sp>
          <p:nvSpPr>
            <p:cNvPr id="27659" name="TextBox 15"/>
            <p:cNvSpPr txBox="1">
              <a:spLocks noChangeArrowheads="1"/>
            </p:cNvSpPr>
            <p:nvPr/>
          </p:nvSpPr>
          <p:spPr bwMode="auto">
            <a:xfrm>
              <a:off x="7619996" y="4724403"/>
              <a:ext cx="457200" cy="27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1200" b="1" dirty="0" smtClean="0">
                  <a:solidFill>
                    <a:srgbClr val="000000"/>
                  </a:solidFill>
                  <a:latin typeface="Arial" charset="0"/>
                  <a:ea typeface="ＭＳ Ｐゴシック" pitchFamily="34" charset="-128"/>
                  <a:cs typeface="Arial" charset="0"/>
                </a:rPr>
                <a:t>MN</a:t>
              </a:r>
            </a:p>
          </p:txBody>
        </p:sp>
        <p:cxnSp>
          <p:nvCxnSpPr>
            <p:cNvPr id="27660" name="Straight Arrow Connector 16"/>
            <p:cNvCxnSpPr>
              <a:cxnSpLocks noChangeShapeType="1"/>
            </p:cNvCxnSpPr>
            <p:nvPr/>
          </p:nvCxnSpPr>
          <p:spPr bwMode="auto">
            <a:xfrm>
              <a:off x="2514600" y="5257827"/>
              <a:ext cx="990596" cy="381012"/>
            </a:xfrm>
            <a:prstGeom prst="straightConnector1">
              <a:avLst/>
            </a:prstGeom>
            <a:noFill/>
            <a:ln w="19046">
              <a:solidFill>
                <a:srgbClr val="000000"/>
              </a:solidFill>
              <a:round/>
              <a:headEnd/>
              <a:tailEnd type="arrow" w="med" len="med"/>
            </a:ln>
          </p:spPr>
        </p:cxnSp>
        <p:sp>
          <p:nvSpPr>
            <p:cNvPr id="27661" name="TextBox 20"/>
            <p:cNvSpPr txBox="1">
              <a:spLocks noChangeArrowheads="1"/>
            </p:cNvSpPr>
            <p:nvPr/>
          </p:nvSpPr>
          <p:spPr bwMode="auto">
            <a:xfrm>
              <a:off x="2133596" y="5105396"/>
              <a:ext cx="457200" cy="2778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1200" b="1" smtClean="0">
                  <a:solidFill>
                    <a:srgbClr val="000000"/>
                  </a:solidFill>
                  <a:latin typeface="Arial" charset="0"/>
                  <a:ea typeface="ＭＳ Ｐゴシック" pitchFamily="34" charset="-128"/>
                  <a:cs typeface="Arial" charset="0"/>
                </a:rPr>
                <a:t>CA</a:t>
              </a:r>
            </a:p>
          </p:txBody>
        </p:sp>
        <p:cxnSp>
          <p:nvCxnSpPr>
            <p:cNvPr id="27662" name="Straight Arrow Connector 21"/>
            <p:cNvCxnSpPr>
              <a:cxnSpLocks noChangeShapeType="1"/>
            </p:cNvCxnSpPr>
            <p:nvPr/>
          </p:nvCxnSpPr>
          <p:spPr bwMode="auto">
            <a:xfrm>
              <a:off x="2438403" y="4953012"/>
              <a:ext cx="1143000" cy="152412"/>
            </a:xfrm>
            <a:prstGeom prst="straightConnector1">
              <a:avLst/>
            </a:prstGeom>
            <a:noFill/>
            <a:ln w="19046">
              <a:solidFill>
                <a:srgbClr val="000000"/>
              </a:solidFill>
              <a:round/>
              <a:headEnd/>
              <a:tailEnd type="arrow" w="med" len="med"/>
            </a:ln>
          </p:spPr>
        </p:cxnSp>
        <p:sp>
          <p:nvSpPr>
            <p:cNvPr id="27663" name="TextBox 23"/>
            <p:cNvSpPr txBox="1">
              <a:spLocks noChangeArrowheads="1"/>
            </p:cNvSpPr>
            <p:nvPr/>
          </p:nvSpPr>
          <p:spPr bwMode="auto">
            <a:xfrm>
              <a:off x="2057400" y="4800600"/>
              <a:ext cx="457200" cy="27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1200" b="1" smtClean="0">
                  <a:solidFill>
                    <a:srgbClr val="000000"/>
                  </a:solidFill>
                  <a:latin typeface="Arial" charset="0"/>
                  <a:ea typeface="ＭＳ Ｐゴシック" pitchFamily="34" charset="-128"/>
                  <a:cs typeface="Arial" charset="0"/>
                </a:rPr>
                <a:t>OR</a:t>
              </a:r>
            </a:p>
          </p:txBody>
        </p:sp>
      </p:grp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7086603" y="5500726"/>
            <a:ext cx="457200" cy="27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200" b="1" dirty="0" smtClean="0">
                <a:solidFill>
                  <a:srgbClr val="000000"/>
                </a:solidFill>
                <a:latin typeface="Arial" charset="0"/>
                <a:ea typeface="ＭＳ Ｐゴシック" pitchFamily="34" charset="-128"/>
                <a:cs typeface="Arial" charset="0"/>
              </a:rPr>
              <a:t>NC</a:t>
            </a:r>
            <a:endParaRPr lang="en-US" sz="1200" b="1" dirty="0" smtClean="0">
              <a:solidFill>
                <a:srgbClr val="000000"/>
              </a:solidFill>
              <a:latin typeface="Arial" charset="0"/>
              <a:ea typeface="ＭＳ Ｐゴシック" pitchFamily="34" charset="-128"/>
              <a:cs typeface="Arial" charset="0"/>
            </a:endParaRPr>
          </a:p>
        </p:txBody>
      </p:sp>
      <p:cxnSp>
        <p:nvCxnSpPr>
          <p:cNvPr id="17" name="Straight Arrow Connector 7"/>
          <p:cNvCxnSpPr>
            <a:cxnSpLocks noChangeShapeType="1"/>
            <a:stCxn id="16" idx="1"/>
          </p:cNvCxnSpPr>
          <p:nvPr/>
        </p:nvCxnSpPr>
        <p:spPr bwMode="auto">
          <a:xfrm flipH="1">
            <a:off x="6096003" y="5638837"/>
            <a:ext cx="990600" cy="76203"/>
          </a:xfrm>
          <a:prstGeom prst="straightConnector1">
            <a:avLst/>
          </a:prstGeom>
          <a:noFill/>
          <a:ln w="19046">
            <a:solidFill>
              <a:srgbClr val="000000"/>
            </a:solidFill>
            <a:round/>
            <a:headEnd/>
            <a:tailEnd type="arrow" w="med" len="med"/>
          </a:ln>
        </p:spPr>
      </p:cxn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7761A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Box 3"/>
          <p:cNvSpPr txBox="1">
            <a:spLocks noChangeArrowheads="1"/>
          </p:cNvSpPr>
          <p:nvPr/>
        </p:nvSpPr>
        <p:spPr bwMode="auto">
          <a:xfrm>
            <a:off x="457200" y="457200"/>
            <a:ext cx="30480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Ctr="1">
            <a:spAutoFit/>
          </a:bodyPr>
          <a:lstStyle/>
          <a:p>
            <a:pPr algn="ctr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400" b="1" u="sng" smtClean="0">
                <a:solidFill>
                  <a:srgbClr val="FFFFFF"/>
                </a:solidFill>
                <a:latin typeface="Arial" charset="0"/>
                <a:ea typeface="ＭＳ Ｐゴシック" pitchFamily="34" charset="-128"/>
                <a:cs typeface="Arial" charset="0"/>
              </a:rPr>
              <a:t>Intervention Component</a:t>
            </a:r>
          </a:p>
        </p:txBody>
      </p:sp>
      <p:sp>
        <p:nvSpPr>
          <p:cNvPr id="28675" name="TextBox 4"/>
          <p:cNvSpPr txBox="1">
            <a:spLocks noChangeArrowheads="1"/>
          </p:cNvSpPr>
          <p:nvPr/>
        </p:nvSpPr>
        <p:spPr bwMode="auto">
          <a:xfrm>
            <a:off x="3619500" y="457200"/>
            <a:ext cx="24384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Ctr="1">
            <a:spAutoFit/>
          </a:bodyPr>
          <a:lstStyle/>
          <a:p>
            <a:pPr algn="ctr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400" b="1" u="sng" smtClean="0">
                <a:solidFill>
                  <a:srgbClr val="FFFFFF"/>
                </a:solidFill>
                <a:latin typeface="Arial" charset="0"/>
                <a:ea typeface="ＭＳ Ｐゴシック" pitchFamily="34" charset="-128"/>
                <a:cs typeface="Arial" charset="0"/>
              </a:rPr>
              <a:t>Estimated n/Clinic?</a:t>
            </a:r>
          </a:p>
        </p:txBody>
      </p:sp>
      <p:sp>
        <p:nvSpPr>
          <p:cNvPr id="28676" name="TextBox 5"/>
          <p:cNvSpPr txBox="1">
            <a:spLocks noChangeArrowheads="1"/>
          </p:cNvSpPr>
          <p:nvPr/>
        </p:nvSpPr>
        <p:spPr bwMode="auto">
          <a:xfrm>
            <a:off x="6172200" y="457200"/>
            <a:ext cx="24384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Ctr="1">
            <a:spAutoFit/>
          </a:bodyPr>
          <a:lstStyle/>
          <a:p>
            <a:pPr algn="ctr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400" b="1" u="sng" smtClean="0">
                <a:solidFill>
                  <a:srgbClr val="FFFFFF"/>
                </a:solidFill>
                <a:latin typeface="Arial" charset="0"/>
                <a:ea typeface="ＭＳ Ｐゴシック" pitchFamily="34" charset="-128"/>
                <a:cs typeface="Arial" charset="0"/>
              </a:rPr>
              <a:t>How Data Collected</a:t>
            </a:r>
          </a:p>
        </p:txBody>
      </p:sp>
      <p:grpSp>
        <p:nvGrpSpPr>
          <p:cNvPr id="2" name="Group 25"/>
          <p:cNvGrpSpPr>
            <a:grpSpLocks/>
          </p:cNvGrpSpPr>
          <p:nvPr/>
        </p:nvGrpSpPr>
        <p:grpSpPr bwMode="auto">
          <a:xfrm>
            <a:off x="838200" y="838200"/>
            <a:ext cx="8077200" cy="523875"/>
            <a:chOff x="838203" y="838203"/>
            <a:chExt cx="8077196" cy="523878"/>
          </a:xfrm>
        </p:grpSpPr>
        <p:sp>
          <p:nvSpPr>
            <p:cNvPr id="28704" name="TextBox 6"/>
            <p:cNvSpPr txBox="1">
              <a:spLocks noChangeArrowheads="1"/>
            </p:cNvSpPr>
            <p:nvPr/>
          </p:nvSpPr>
          <p:spPr bwMode="auto">
            <a:xfrm>
              <a:off x="838203" y="838203"/>
              <a:ext cx="2514600" cy="5238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Ctr="1">
              <a:spAutoFit/>
            </a:bodyPr>
            <a:lstStyle/>
            <a:p>
              <a:pPr algn="ctr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1400" b="1" smtClean="0">
                  <a:solidFill>
                    <a:srgbClr val="FFFFFF"/>
                  </a:solidFill>
                  <a:latin typeface="Arial" charset="0"/>
                  <a:ea typeface="ＭＳ Ｐゴシック" pitchFamily="34" charset="-128"/>
                  <a:cs typeface="Arial" charset="0"/>
                </a:rPr>
                <a:t>Patient Identified as Eligible and Invited</a:t>
              </a:r>
            </a:p>
          </p:txBody>
        </p:sp>
        <p:sp>
          <p:nvSpPr>
            <p:cNvPr id="28705" name="TextBox 12"/>
            <p:cNvSpPr txBox="1">
              <a:spLocks noChangeArrowheads="1"/>
            </p:cNvSpPr>
            <p:nvPr/>
          </p:nvSpPr>
          <p:spPr bwMode="auto">
            <a:xfrm>
              <a:off x="4381503" y="946056"/>
              <a:ext cx="914400" cy="3081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Ctr="1">
              <a:spAutoFit/>
            </a:bodyPr>
            <a:lstStyle/>
            <a:p>
              <a:pPr algn="ctr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1400" b="1" smtClean="0">
                  <a:solidFill>
                    <a:srgbClr val="FFFFFF"/>
                  </a:solidFill>
                  <a:latin typeface="Arial" charset="0"/>
                  <a:ea typeface="ＭＳ Ｐゴシック" pitchFamily="34" charset="-128"/>
                  <a:cs typeface="Arial" charset="0"/>
                </a:rPr>
                <a:t>500</a:t>
              </a:r>
            </a:p>
          </p:txBody>
        </p:sp>
        <p:sp>
          <p:nvSpPr>
            <p:cNvPr id="28706" name="TextBox 19"/>
            <p:cNvSpPr txBox="1">
              <a:spLocks noChangeArrowheads="1"/>
            </p:cNvSpPr>
            <p:nvPr/>
          </p:nvSpPr>
          <p:spPr bwMode="auto">
            <a:xfrm>
              <a:off x="6019796" y="838203"/>
              <a:ext cx="2895603" cy="5238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Ctr="1">
              <a:spAutoFit/>
            </a:bodyPr>
            <a:lstStyle/>
            <a:p>
              <a:pPr algn="ctr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1400" b="1" smtClean="0">
                  <a:solidFill>
                    <a:srgbClr val="FFFFFF"/>
                  </a:solidFill>
                  <a:latin typeface="Arial" charset="0"/>
                  <a:ea typeface="ＭＳ Ｐゴシック" pitchFamily="34" charset="-128"/>
                  <a:cs typeface="Arial" charset="0"/>
                </a:rPr>
                <a:t>Non-urgent Visit List from Clinic (Denominator for Reach)</a:t>
              </a:r>
            </a:p>
          </p:txBody>
        </p:sp>
      </p:grpSp>
      <p:grpSp>
        <p:nvGrpSpPr>
          <p:cNvPr id="3" name="Group 26"/>
          <p:cNvGrpSpPr>
            <a:grpSpLocks/>
          </p:cNvGrpSpPr>
          <p:nvPr/>
        </p:nvGrpSpPr>
        <p:grpSpPr bwMode="auto">
          <a:xfrm>
            <a:off x="609600" y="1643063"/>
            <a:ext cx="8305800" cy="738187"/>
            <a:chOff x="609603" y="1643067"/>
            <a:chExt cx="8305796" cy="738185"/>
          </a:xfrm>
        </p:grpSpPr>
        <p:sp>
          <p:nvSpPr>
            <p:cNvPr id="28701" name="TextBox 7"/>
            <p:cNvSpPr txBox="1">
              <a:spLocks noChangeArrowheads="1"/>
            </p:cNvSpPr>
            <p:nvPr/>
          </p:nvSpPr>
          <p:spPr bwMode="auto">
            <a:xfrm>
              <a:off x="609603" y="1643067"/>
              <a:ext cx="2971800" cy="7381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Ctr="1">
              <a:spAutoFit/>
            </a:bodyPr>
            <a:lstStyle/>
            <a:p>
              <a:pPr algn="ctr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1400" b="1" smtClean="0">
                  <a:solidFill>
                    <a:srgbClr val="FFFFFF"/>
                  </a:solidFill>
                  <a:latin typeface="Arial" charset="0"/>
                  <a:ea typeface="ＭＳ Ｐゴシック" pitchFamily="34" charset="-128"/>
                  <a:cs typeface="Arial" charset="0"/>
                </a:rPr>
                <a:t>Patient Completes Automated Survey (Patient Health Update)—at Home or in Waiting Room</a:t>
              </a:r>
            </a:p>
          </p:txBody>
        </p:sp>
        <p:sp>
          <p:nvSpPr>
            <p:cNvPr id="28702" name="TextBox 13"/>
            <p:cNvSpPr txBox="1">
              <a:spLocks noChangeArrowheads="1"/>
            </p:cNvSpPr>
            <p:nvPr/>
          </p:nvSpPr>
          <p:spPr bwMode="auto">
            <a:xfrm>
              <a:off x="4381503" y="1858371"/>
              <a:ext cx="914400" cy="3075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Ctr="1">
              <a:spAutoFit/>
            </a:bodyPr>
            <a:lstStyle/>
            <a:p>
              <a:pPr algn="ctr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1400" b="1" smtClean="0">
                  <a:solidFill>
                    <a:srgbClr val="FFFFFF"/>
                  </a:solidFill>
                  <a:latin typeface="Arial" charset="0"/>
                  <a:ea typeface="ＭＳ Ｐゴシック" pitchFamily="34" charset="-128"/>
                  <a:cs typeface="Arial" charset="0"/>
                </a:rPr>
                <a:t>350</a:t>
              </a:r>
            </a:p>
          </p:txBody>
        </p:sp>
        <p:sp>
          <p:nvSpPr>
            <p:cNvPr id="28703" name="TextBox 20"/>
            <p:cNvSpPr txBox="1">
              <a:spLocks noChangeArrowheads="1"/>
            </p:cNvSpPr>
            <p:nvPr/>
          </p:nvSpPr>
          <p:spPr bwMode="auto">
            <a:xfrm>
              <a:off x="6019796" y="1750719"/>
              <a:ext cx="2895603" cy="5228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Ctr="1">
              <a:spAutoFit/>
            </a:bodyPr>
            <a:lstStyle/>
            <a:p>
              <a:pPr algn="ctr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1400" b="1" smtClean="0">
                  <a:solidFill>
                    <a:srgbClr val="FFFFFF"/>
                  </a:solidFill>
                  <a:latin typeface="Arial" charset="0"/>
                  <a:ea typeface="ＭＳ Ｐゴシック" pitchFamily="34" charset="-128"/>
                  <a:cs typeface="Arial" charset="0"/>
                </a:rPr>
                <a:t>Automated Transfer to UCLA (Numerator for Reach)</a:t>
              </a:r>
            </a:p>
          </p:txBody>
        </p:sp>
      </p:grpSp>
      <p:grpSp>
        <p:nvGrpSpPr>
          <p:cNvPr id="4" name="Group 27"/>
          <p:cNvGrpSpPr>
            <a:grpSpLocks/>
          </p:cNvGrpSpPr>
          <p:nvPr/>
        </p:nvGrpSpPr>
        <p:grpSpPr bwMode="auto">
          <a:xfrm>
            <a:off x="762000" y="2627313"/>
            <a:ext cx="8153400" cy="523875"/>
            <a:chOff x="761996" y="2627308"/>
            <a:chExt cx="8153403" cy="523878"/>
          </a:xfrm>
        </p:grpSpPr>
        <p:sp>
          <p:nvSpPr>
            <p:cNvPr id="28698" name="TextBox 8"/>
            <p:cNvSpPr txBox="1">
              <a:spLocks noChangeArrowheads="1"/>
            </p:cNvSpPr>
            <p:nvPr/>
          </p:nvSpPr>
          <p:spPr bwMode="auto">
            <a:xfrm>
              <a:off x="761996" y="2627308"/>
              <a:ext cx="2514600" cy="5238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Ctr="1">
              <a:spAutoFit/>
            </a:bodyPr>
            <a:lstStyle/>
            <a:p>
              <a:pPr algn="ctr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1400" b="1" smtClean="0">
                  <a:solidFill>
                    <a:srgbClr val="FFFFFF"/>
                  </a:solidFill>
                  <a:latin typeface="Arial" charset="0"/>
                  <a:ea typeface="ＭＳ Ｐゴシック" pitchFamily="34" charset="-128"/>
                  <a:cs typeface="Arial" charset="0"/>
                </a:rPr>
                <a:t>Patient Receives Feedback and Identifies Priorities</a:t>
              </a:r>
            </a:p>
          </p:txBody>
        </p:sp>
        <p:sp>
          <p:nvSpPr>
            <p:cNvPr id="28699" name="TextBox 14"/>
            <p:cNvSpPr txBox="1">
              <a:spLocks noChangeArrowheads="1"/>
            </p:cNvSpPr>
            <p:nvPr/>
          </p:nvSpPr>
          <p:spPr bwMode="auto">
            <a:xfrm>
              <a:off x="4381503" y="2735171"/>
              <a:ext cx="914400" cy="3081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Ctr="1">
              <a:spAutoFit/>
            </a:bodyPr>
            <a:lstStyle/>
            <a:p>
              <a:pPr algn="ctr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1400" b="1" smtClean="0">
                  <a:solidFill>
                    <a:srgbClr val="FFFFFF"/>
                  </a:solidFill>
                  <a:latin typeface="Arial" charset="0"/>
                  <a:ea typeface="ＭＳ Ｐゴシック" pitchFamily="34" charset="-128"/>
                  <a:cs typeface="Arial" charset="0"/>
                </a:rPr>
                <a:t>325</a:t>
              </a:r>
            </a:p>
          </p:txBody>
        </p:sp>
        <p:sp>
          <p:nvSpPr>
            <p:cNvPr id="28700" name="TextBox 21"/>
            <p:cNvSpPr txBox="1">
              <a:spLocks noChangeArrowheads="1"/>
            </p:cNvSpPr>
            <p:nvPr/>
          </p:nvSpPr>
          <p:spPr bwMode="auto">
            <a:xfrm>
              <a:off x="6019796" y="2735171"/>
              <a:ext cx="2895603" cy="3081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Ctr="1">
              <a:spAutoFit/>
            </a:bodyPr>
            <a:lstStyle/>
            <a:p>
              <a:pPr algn="ctr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1400" b="1" smtClean="0">
                  <a:solidFill>
                    <a:srgbClr val="FFFFFF"/>
                  </a:solidFill>
                  <a:latin typeface="Arial" charset="0"/>
                  <a:ea typeface="ＭＳ Ｐゴシック" pitchFamily="34" charset="-128"/>
                  <a:cs typeface="Arial" charset="0"/>
                </a:rPr>
                <a:t>Automated Transfer to UCLA</a:t>
              </a:r>
            </a:p>
          </p:txBody>
        </p:sp>
      </p:grpSp>
      <p:grpSp>
        <p:nvGrpSpPr>
          <p:cNvPr id="5" name="Group 28"/>
          <p:cNvGrpSpPr>
            <a:grpSpLocks/>
          </p:cNvGrpSpPr>
          <p:nvPr/>
        </p:nvGrpSpPr>
        <p:grpSpPr bwMode="auto">
          <a:xfrm>
            <a:off x="457200" y="3468688"/>
            <a:ext cx="8610600" cy="954087"/>
            <a:chOff x="457200" y="3468684"/>
            <a:chExt cx="8610603" cy="954084"/>
          </a:xfrm>
        </p:grpSpPr>
        <p:sp>
          <p:nvSpPr>
            <p:cNvPr id="28695" name="TextBox 9"/>
            <p:cNvSpPr txBox="1">
              <a:spLocks noChangeArrowheads="1"/>
            </p:cNvSpPr>
            <p:nvPr/>
          </p:nvSpPr>
          <p:spPr bwMode="auto">
            <a:xfrm>
              <a:off x="457200" y="3468684"/>
              <a:ext cx="3276596" cy="9540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Ctr="1">
              <a:spAutoFit/>
            </a:bodyPr>
            <a:lstStyle/>
            <a:p>
              <a:pPr algn="ctr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1400" b="1" smtClean="0">
                  <a:solidFill>
                    <a:srgbClr val="FFFFFF"/>
                  </a:solidFill>
                  <a:latin typeface="Arial" charset="0"/>
                  <a:ea typeface="ＭＳ Ｐゴシック" pitchFamily="34" charset="-128"/>
                  <a:cs typeface="Arial" charset="0"/>
                </a:rPr>
                <a:t>Primary Care Staff Receives Feedback on Patient Needs and Priorities (from VCU via EHR import, e-mail, fax, etc.)</a:t>
              </a:r>
            </a:p>
          </p:txBody>
        </p:sp>
        <p:sp>
          <p:nvSpPr>
            <p:cNvPr id="28696" name="TextBox 15"/>
            <p:cNvSpPr txBox="1">
              <a:spLocks noChangeArrowheads="1"/>
            </p:cNvSpPr>
            <p:nvPr/>
          </p:nvSpPr>
          <p:spPr bwMode="auto">
            <a:xfrm>
              <a:off x="4381503" y="3791843"/>
              <a:ext cx="914400" cy="3077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Ctr="1">
              <a:spAutoFit/>
            </a:bodyPr>
            <a:lstStyle/>
            <a:p>
              <a:pPr algn="ctr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1400" b="1" smtClean="0">
                  <a:solidFill>
                    <a:srgbClr val="FFFFFF"/>
                  </a:solidFill>
                  <a:latin typeface="Arial" charset="0"/>
                  <a:ea typeface="ＭＳ Ｐゴシック" pitchFamily="34" charset="-128"/>
                  <a:cs typeface="Arial" charset="0"/>
                </a:rPr>
                <a:t>300</a:t>
              </a:r>
            </a:p>
          </p:txBody>
        </p:sp>
        <p:sp>
          <p:nvSpPr>
            <p:cNvPr id="28697" name="TextBox 22"/>
            <p:cNvSpPr txBox="1">
              <a:spLocks noChangeArrowheads="1"/>
            </p:cNvSpPr>
            <p:nvPr/>
          </p:nvSpPr>
          <p:spPr bwMode="auto">
            <a:xfrm>
              <a:off x="5867403" y="3576410"/>
              <a:ext cx="3200400" cy="7386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230188" indent="-230188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buFontTx/>
                <a:buAutoNum type="arabicPeriod"/>
              </a:pPr>
              <a:r>
                <a:rPr lang="en-US" sz="1400" b="1" smtClean="0">
                  <a:solidFill>
                    <a:srgbClr val="FFFFFF"/>
                  </a:solidFill>
                  <a:latin typeface="Arial" charset="0"/>
                  <a:ea typeface="ＭＳ Ｐゴシック" pitchFamily="34" charset="-128"/>
                  <a:cs typeface="Arial" charset="0"/>
                </a:rPr>
                <a:t>Automated information to UCLA</a:t>
              </a:r>
            </a:p>
            <a:p>
              <a:pPr marL="230188" indent="-230188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buFontTx/>
                <a:buAutoNum type="arabicPeriod"/>
              </a:pPr>
              <a:r>
                <a:rPr lang="en-US" sz="1400" b="1" smtClean="0">
                  <a:solidFill>
                    <a:srgbClr val="FFFFFF"/>
                  </a:solidFill>
                  <a:latin typeface="Arial" charset="0"/>
                  <a:ea typeface="ＭＳ Ｐゴシック" pitchFamily="34" charset="-128"/>
                  <a:cs typeface="Arial" charset="0"/>
                </a:rPr>
                <a:t>Local Process to Make This Actionable in Clinic-Patient Flow</a:t>
              </a:r>
            </a:p>
          </p:txBody>
        </p:sp>
      </p:grpSp>
      <p:grpSp>
        <p:nvGrpSpPr>
          <p:cNvPr id="6" name="Group 29"/>
          <p:cNvGrpSpPr>
            <a:grpSpLocks/>
          </p:cNvGrpSpPr>
          <p:nvPr/>
        </p:nvGrpSpPr>
        <p:grpSpPr bwMode="auto">
          <a:xfrm>
            <a:off x="533400" y="4705350"/>
            <a:ext cx="8534400" cy="738188"/>
            <a:chOff x="533396" y="4705346"/>
            <a:chExt cx="8534407" cy="738185"/>
          </a:xfrm>
        </p:grpSpPr>
        <p:sp>
          <p:nvSpPr>
            <p:cNvPr id="28692" name="TextBox 10"/>
            <p:cNvSpPr txBox="1">
              <a:spLocks noChangeArrowheads="1"/>
            </p:cNvSpPr>
            <p:nvPr/>
          </p:nvSpPr>
          <p:spPr bwMode="auto">
            <a:xfrm>
              <a:off x="533396" y="4705346"/>
              <a:ext cx="3200400" cy="7381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Ctr="1">
              <a:spAutoFit/>
            </a:bodyPr>
            <a:lstStyle/>
            <a:p>
              <a:pPr algn="ctr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1400" b="1" smtClean="0">
                  <a:solidFill>
                    <a:srgbClr val="FFFFFF"/>
                  </a:solidFill>
                  <a:latin typeface="Arial" charset="0"/>
                  <a:ea typeface="ＭＳ Ｐゴシック" pitchFamily="34" charset="-128"/>
                  <a:cs typeface="Arial" charset="0"/>
                </a:rPr>
                <a:t>Patient and Staff Have Collaborative Goal Setting/Action Planning Discussion</a:t>
              </a:r>
            </a:p>
          </p:txBody>
        </p:sp>
        <p:sp>
          <p:nvSpPr>
            <p:cNvPr id="28693" name="TextBox 16"/>
            <p:cNvSpPr txBox="1">
              <a:spLocks noChangeArrowheads="1"/>
            </p:cNvSpPr>
            <p:nvPr/>
          </p:nvSpPr>
          <p:spPr bwMode="auto">
            <a:xfrm>
              <a:off x="4381503" y="4920651"/>
              <a:ext cx="914400" cy="3075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Ctr="1">
              <a:spAutoFit/>
            </a:bodyPr>
            <a:lstStyle/>
            <a:p>
              <a:pPr algn="ctr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1400" b="1" smtClean="0">
                  <a:solidFill>
                    <a:srgbClr val="FFFFFF"/>
                  </a:solidFill>
                  <a:latin typeface="Arial" charset="0"/>
                  <a:ea typeface="ＭＳ Ｐゴシック" pitchFamily="34" charset="-128"/>
                  <a:cs typeface="Arial" charset="0"/>
                </a:rPr>
                <a:t>225</a:t>
              </a:r>
            </a:p>
          </p:txBody>
        </p:sp>
        <p:sp>
          <p:nvSpPr>
            <p:cNvPr id="28694" name="TextBox 23"/>
            <p:cNvSpPr txBox="1">
              <a:spLocks noChangeArrowheads="1"/>
            </p:cNvSpPr>
            <p:nvPr/>
          </p:nvSpPr>
          <p:spPr bwMode="auto">
            <a:xfrm>
              <a:off x="5867403" y="4812999"/>
              <a:ext cx="3200400" cy="5228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342900" indent="-34290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buFontTx/>
                <a:buAutoNum type="arabicPeriod"/>
              </a:pPr>
              <a:r>
                <a:rPr lang="en-US" sz="1400" b="1" smtClean="0">
                  <a:solidFill>
                    <a:srgbClr val="FFFFFF"/>
                  </a:solidFill>
                  <a:latin typeface="Arial" charset="0"/>
                  <a:ea typeface="ＭＳ Ｐゴシック" pitchFamily="34" charset="-128"/>
                  <a:cs typeface="Arial" charset="0"/>
                </a:rPr>
                <a:t>Documented in EHR</a:t>
              </a:r>
            </a:p>
            <a:p>
              <a:pPr marL="342900" indent="-34290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buFontTx/>
                <a:buAutoNum type="arabicPeriod"/>
              </a:pPr>
              <a:r>
                <a:rPr lang="en-US" sz="1400" b="1" smtClean="0">
                  <a:solidFill>
                    <a:srgbClr val="FFFFFF"/>
                  </a:solidFill>
                  <a:latin typeface="Arial" charset="0"/>
                  <a:ea typeface="ＭＳ Ｐゴシック" pitchFamily="34" charset="-128"/>
                  <a:cs typeface="Arial" charset="0"/>
                </a:rPr>
                <a:t>Patient Experience Survey</a:t>
              </a:r>
            </a:p>
          </p:txBody>
        </p:sp>
      </p:grpSp>
      <p:grpSp>
        <p:nvGrpSpPr>
          <p:cNvPr id="7" name="Group 30"/>
          <p:cNvGrpSpPr>
            <a:grpSpLocks/>
          </p:cNvGrpSpPr>
          <p:nvPr/>
        </p:nvGrpSpPr>
        <p:grpSpPr bwMode="auto">
          <a:xfrm>
            <a:off x="609600" y="5680075"/>
            <a:ext cx="8458200" cy="522288"/>
            <a:chOff x="609603" y="5680079"/>
            <a:chExt cx="8458200" cy="522286"/>
          </a:xfrm>
        </p:grpSpPr>
        <p:sp>
          <p:nvSpPr>
            <p:cNvPr id="28689" name="TextBox 11"/>
            <p:cNvSpPr txBox="1">
              <a:spLocks noChangeArrowheads="1"/>
            </p:cNvSpPr>
            <p:nvPr/>
          </p:nvSpPr>
          <p:spPr bwMode="auto">
            <a:xfrm>
              <a:off x="609603" y="5680079"/>
              <a:ext cx="3200400" cy="5222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Ctr="1">
              <a:spAutoFit/>
            </a:bodyPr>
            <a:lstStyle/>
            <a:p>
              <a:pPr algn="ctr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1400" b="1" smtClean="0">
                  <a:solidFill>
                    <a:srgbClr val="FFFFFF"/>
                  </a:solidFill>
                  <a:latin typeface="Arial" charset="0"/>
                  <a:ea typeface="ＭＳ Ｐゴシック" pitchFamily="34" charset="-128"/>
                  <a:cs typeface="Arial" charset="0"/>
                </a:rPr>
                <a:t>Follow-up Contact on Action Plan Progress within 1 Month</a:t>
              </a:r>
            </a:p>
          </p:txBody>
        </p:sp>
        <p:sp>
          <p:nvSpPr>
            <p:cNvPr id="28690" name="TextBox 17"/>
            <p:cNvSpPr txBox="1">
              <a:spLocks noChangeArrowheads="1"/>
            </p:cNvSpPr>
            <p:nvPr/>
          </p:nvSpPr>
          <p:spPr bwMode="auto">
            <a:xfrm>
              <a:off x="4381503" y="5787603"/>
              <a:ext cx="914400" cy="3072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Ctr="1">
              <a:spAutoFit/>
            </a:bodyPr>
            <a:lstStyle/>
            <a:p>
              <a:pPr algn="ctr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1400" b="1" smtClean="0">
                  <a:solidFill>
                    <a:srgbClr val="FFFFFF"/>
                  </a:solidFill>
                  <a:latin typeface="Arial" charset="0"/>
                  <a:ea typeface="ＭＳ Ｐゴシック" pitchFamily="34" charset="-128"/>
                  <a:cs typeface="Arial" charset="0"/>
                </a:rPr>
                <a:t>150</a:t>
              </a:r>
            </a:p>
          </p:txBody>
        </p:sp>
        <p:sp>
          <p:nvSpPr>
            <p:cNvPr id="28691" name="TextBox 24"/>
            <p:cNvSpPr txBox="1">
              <a:spLocks noChangeArrowheads="1"/>
            </p:cNvSpPr>
            <p:nvPr/>
          </p:nvSpPr>
          <p:spPr bwMode="auto">
            <a:xfrm>
              <a:off x="5867403" y="5680079"/>
              <a:ext cx="3200400" cy="5222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342900" indent="-34290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buFontTx/>
                <a:buAutoNum type="arabicPeriod"/>
              </a:pPr>
              <a:r>
                <a:rPr lang="en-US" sz="1400" b="1" smtClean="0">
                  <a:solidFill>
                    <a:srgbClr val="FFFFFF"/>
                  </a:solidFill>
                  <a:latin typeface="Arial" charset="0"/>
                  <a:ea typeface="ＭＳ Ｐゴシック" pitchFamily="34" charset="-128"/>
                  <a:cs typeface="Arial" charset="0"/>
                </a:rPr>
                <a:t>Documented in EHR</a:t>
              </a:r>
            </a:p>
            <a:p>
              <a:pPr marL="342900" indent="-34290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buFontTx/>
                <a:buAutoNum type="arabicPeriod"/>
              </a:pPr>
              <a:r>
                <a:rPr lang="en-US" sz="1400" b="1" smtClean="0">
                  <a:solidFill>
                    <a:srgbClr val="FFFFFF"/>
                  </a:solidFill>
                  <a:latin typeface="Arial" charset="0"/>
                  <a:ea typeface="ＭＳ Ｐゴシック" pitchFamily="34" charset="-128"/>
                  <a:cs typeface="Arial" charset="0"/>
                </a:rPr>
                <a:t>Patient Experience Survey</a:t>
              </a:r>
            </a:p>
          </p:txBody>
        </p:sp>
      </p:grpSp>
      <p:grpSp>
        <p:nvGrpSpPr>
          <p:cNvPr id="8" name="Group 37"/>
          <p:cNvGrpSpPr>
            <a:grpSpLocks/>
          </p:cNvGrpSpPr>
          <p:nvPr/>
        </p:nvGrpSpPr>
        <p:grpSpPr bwMode="auto">
          <a:xfrm>
            <a:off x="2076450" y="1362075"/>
            <a:ext cx="0" cy="4330700"/>
            <a:chOff x="2076446" y="1362071"/>
            <a:chExt cx="0" cy="4330699"/>
          </a:xfrm>
        </p:grpSpPr>
        <p:cxnSp>
          <p:nvCxnSpPr>
            <p:cNvPr id="28684" name="Straight Arrow Connector 32"/>
            <p:cNvCxnSpPr>
              <a:cxnSpLocks noChangeShapeType="1"/>
            </p:cNvCxnSpPr>
            <p:nvPr/>
          </p:nvCxnSpPr>
          <p:spPr bwMode="auto">
            <a:xfrm>
              <a:off x="2076446" y="1362071"/>
              <a:ext cx="0" cy="282577"/>
            </a:xfrm>
            <a:prstGeom prst="straightConnector1">
              <a:avLst/>
            </a:prstGeom>
            <a:noFill/>
            <a:ln w="28575">
              <a:solidFill>
                <a:srgbClr val="FFFFFF"/>
              </a:solidFill>
              <a:round/>
              <a:headEnd/>
              <a:tailEnd type="arrow" w="med" len="med"/>
            </a:ln>
          </p:spPr>
        </p:cxnSp>
        <p:cxnSp>
          <p:nvCxnSpPr>
            <p:cNvPr id="28685" name="Straight Arrow Connector 33"/>
            <p:cNvCxnSpPr>
              <a:cxnSpLocks noChangeShapeType="1"/>
            </p:cNvCxnSpPr>
            <p:nvPr/>
          </p:nvCxnSpPr>
          <p:spPr bwMode="auto">
            <a:xfrm>
              <a:off x="2076446" y="2362196"/>
              <a:ext cx="0" cy="282577"/>
            </a:xfrm>
            <a:prstGeom prst="straightConnector1">
              <a:avLst/>
            </a:prstGeom>
            <a:noFill/>
            <a:ln w="28575">
              <a:solidFill>
                <a:srgbClr val="FFFFFF"/>
              </a:solidFill>
              <a:round/>
              <a:headEnd/>
              <a:tailEnd type="arrow" w="med" len="med"/>
            </a:ln>
          </p:spPr>
        </p:cxnSp>
        <p:cxnSp>
          <p:nvCxnSpPr>
            <p:cNvPr id="28686" name="Straight Arrow Connector 34"/>
            <p:cNvCxnSpPr>
              <a:cxnSpLocks noChangeShapeType="1"/>
            </p:cNvCxnSpPr>
            <p:nvPr/>
          </p:nvCxnSpPr>
          <p:spPr bwMode="auto">
            <a:xfrm>
              <a:off x="2076446" y="3200400"/>
              <a:ext cx="0" cy="282577"/>
            </a:xfrm>
            <a:prstGeom prst="straightConnector1">
              <a:avLst/>
            </a:prstGeom>
            <a:noFill/>
            <a:ln w="28575">
              <a:solidFill>
                <a:srgbClr val="FFFFFF"/>
              </a:solidFill>
              <a:round/>
              <a:headEnd/>
              <a:tailEnd type="arrow" w="med" len="med"/>
            </a:ln>
          </p:spPr>
        </p:cxnSp>
        <p:cxnSp>
          <p:nvCxnSpPr>
            <p:cNvPr id="28687" name="Straight Arrow Connector 35"/>
            <p:cNvCxnSpPr>
              <a:cxnSpLocks noChangeShapeType="1"/>
            </p:cNvCxnSpPr>
            <p:nvPr/>
          </p:nvCxnSpPr>
          <p:spPr bwMode="auto">
            <a:xfrm>
              <a:off x="2076446" y="4419596"/>
              <a:ext cx="0" cy="282577"/>
            </a:xfrm>
            <a:prstGeom prst="straightConnector1">
              <a:avLst/>
            </a:prstGeom>
            <a:noFill/>
            <a:ln w="28575">
              <a:solidFill>
                <a:srgbClr val="FFFFFF"/>
              </a:solidFill>
              <a:round/>
              <a:headEnd/>
              <a:tailEnd type="arrow" w="med" len="med"/>
            </a:ln>
          </p:spPr>
        </p:cxnSp>
        <p:cxnSp>
          <p:nvCxnSpPr>
            <p:cNvPr id="28688" name="Straight Arrow Connector 36"/>
            <p:cNvCxnSpPr>
              <a:cxnSpLocks noChangeShapeType="1"/>
            </p:cNvCxnSpPr>
            <p:nvPr/>
          </p:nvCxnSpPr>
          <p:spPr bwMode="auto">
            <a:xfrm>
              <a:off x="2076446" y="5410203"/>
              <a:ext cx="0" cy="282567"/>
            </a:xfrm>
            <a:prstGeom prst="straightConnector1">
              <a:avLst/>
            </a:prstGeom>
            <a:noFill/>
            <a:ln w="28575">
              <a:solidFill>
                <a:srgbClr val="FFFFFF"/>
              </a:solidFill>
              <a:round/>
              <a:headEnd/>
              <a:tailEnd type="arrow" w="med" len="med"/>
            </a:ln>
          </p:spPr>
        </p:cxnSp>
      </p:grp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 txBox="1">
            <a:spLocks noGrp="1"/>
          </p:cNvSpPr>
          <p:nvPr>
            <p:ph type="title"/>
          </p:nvPr>
        </p:nvSpPr>
        <p:spPr>
          <a:xfrm>
            <a:off x="685800" y="0"/>
            <a:ext cx="7772400" cy="1325563"/>
          </a:xfrm>
        </p:spPr>
        <p:txBody>
          <a:bodyPr/>
          <a:lstStyle/>
          <a:p>
            <a:pPr eaLnBrk="1"/>
            <a:r>
              <a:rPr smtClean="0">
                <a:latin typeface="Arial" charset="0"/>
                <a:ea typeface="ＭＳ Ｐゴシック" pitchFamily="34" charset="-128"/>
              </a:rPr>
              <a:t>Patient Health Update Web Tool</a:t>
            </a:r>
          </a:p>
        </p:txBody>
      </p:sp>
      <p:sp>
        <p:nvSpPr>
          <p:cNvPr id="29699" name="Content Placeholder 2"/>
          <p:cNvSpPr txBox="1">
            <a:spLocks noGrp="1"/>
          </p:cNvSpPr>
          <p:nvPr>
            <p:ph idx="1"/>
          </p:nvPr>
        </p:nvSpPr>
        <p:spPr>
          <a:xfrm>
            <a:off x="609600" y="1066800"/>
            <a:ext cx="7772400" cy="4343400"/>
          </a:xfrm>
        </p:spPr>
        <p:txBody>
          <a:bodyPr/>
          <a:lstStyle/>
          <a:p>
            <a:pPr eaLnBrk="1">
              <a:buFontTx/>
              <a:buNone/>
            </a:pPr>
            <a:r>
              <a:rPr smtClean="0">
                <a:latin typeface="Arial" charset="0"/>
                <a:ea typeface="ＭＳ Ｐゴシック" pitchFamily="34" charset="-128"/>
              </a:rPr>
              <a:t>Web site for</a:t>
            </a:r>
          </a:p>
          <a:p>
            <a:pPr eaLnBrk="1">
              <a:spcBef>
                <a:spcPts val="700"/>
              </a:spcBef>
            </a:pPr>
            <a:r>
              <a:rPr sz="2800" smtClean="0">
                <a:latin typeface="Arial" charset="0"/>
                <a:ea typeface="ＭＳ Ｐゴシック" pitchFamily="34" charset="-128"/>
              </a:rPr>
              <a:t>Patient input of survey data</a:t>
            </a:r>
          </a:p>
          <a:p>
            <a:pPr eaLnBrk="1">
              <a:spcBef>
                <a:spcPts val="700"/>
              </a:spcBef>
            </a:pPr>
            <a:r>
              <a:rPr sz="2800" smtClean="0">
                <a:latin typeface="Arial" charset="0"/>
                <a:ea typeface="ＭＳ Ｐゴシック" pitchFamily="34" charset="-128"/>
              </a:rPr>
              <a:t>Tailored Patient Printout</a:t>
            </a:r>
          </a:p>
          <a:p>
            <a:pPr lvl="1" eaLnBrk="1">
              <a:spcBef>
                <a:spcPts val="600"/>
              </a:spcBef>
            </a:pPr>
            <a:r>
              <a:rPr sz="2400" smtClean="0">
                <a:latin typeface="Arial" charset="0"/>
                <a:ea typeface="ＭＳ Ｐゴシック" pitchFamily="34" charset="-128"/>
              </a:rPr>
              <a:t>Summary of data entered</a:t>
            </a:r>
          </a:p>
          <a:p>
            <a:pPr lvl="1" eaLnBrk="1">
              <a:spcBef>
                <a:spcPts val="600"/>
              </a:spcBef>
            </a:pPr>
            <a:r>
              <a:rPr sz="2400" smtClean="0">
                <a:latin typeface="Arial" charset="0"/>
                <a:ea typeface="ＭＳ Ｐゴシック" pitchFamily="34" charset="-128"/>
              </a:rPr>
              <a:t>Recommendations for positive findings (ordered by importance)</a:t>
            </a:r>
          </a:p>
          <a:p>
            <a:pPr eaLnBrk="1">
              <a:spcBef>
                <a:spcPts val="700"/>
              </a:spcBef>
            </a:pPr>
            <a:r>
              <a:rPr sz="2800" smtClean="0">
                <a:latin typeface="Arial" charset="0"/>
                <a:ea typeface="ＭＳ Ｐゴシック" pitchFamily="34" charset="-128"/>
              </a:rPr>
              <a:t>Tailored Physician Printout</a:t>
            </a:r>
          </a:p>
          <a:p>
            <a:pPr lvl="1" eaLnBrk="1">
              <a:spcBef>
                <a:spcPts val="600"/>
              </a:spcBef>
            </a:pPr>
            <a:r>
              <a:rPr sz="2400" smtClean="0">
                <a:latin typeface="Arial" charset="0"/>
                <a:ea typeface="ＭＳ Ｐゴシック" pitchFamily="34" charset="-128"/>
              </a:rPr>
              <a:t>Summary of positive findings with recommendations from the Physician Guidance sheet</a:t>
            </a:r>
          </a:p>
          <a:p>
            <a:pPr eaLnBrk="1"/>
            <a:r>
              <a:rPr sz="2800" smtClean="0">
                <a:latin typeface="Arial" charset="0"/>
                <a:ea typeface="ＭＳ Ｐゴシック" pitchFamily="34" charset="-128"/>
              </a:rPr>
              <a:t>Printout of blank action plan to be filled out during the clinical visit</a:t>
            </a:r>
            <a:endParaRPr smtClean="0">
              <a:latin typeface="Arial" charset="0"/>
              <a:ea typeface="ＭＳ Ｐゴシック" pitchFamily="34" charset="-128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"/>
          <p:cNvSpPr txBox="1">
            <a:spLocks/>
          </p:cNvSpPr>
          <p:nvPr/>
        </p:nvSpPr>
        <p:spPr>
          <a:xfrm>
            <a:off x="457200" y="463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Phase 3:Pragmatic Trial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7" name="Text Box 4"/>
          <p:cNvSpPr txBox="1">
            <a:spLocks noChangeArrowheads="1"/>
          </p:cNvSpPr>
          <p:nvPr/>
        </p:nvSpPr>
        <p:spPr bwMode="auto">
          <a:xfrm>
            <a:off x="1265265" y="2523284"/>
            <a:ext cx="997214" cy="540643"/>
          </a:xfrm>
          <a:prstGeom prst="rect">
            <a:avLst/>
          </a:prstGeom>
          <a:solidFill>
            <a:srgbClr val="FFFFFF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Baseline (n = 150)</a:t>
            </a:r>
            <a:endParaRPr kumimoji="0" lang="en-US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 Box 4"/>
          <p:cNvSpPr txBox="1">
            <a:spLocks noChangeArrowheads="1"/>
          </p:cNvSpPr>
          <p:nvPr/>
        </p:nvSpPr>
        <p:spPr bwMode="auto">
          <a:xfrm>
            <a:off x="3278800" y="2627460"/>
            <a:ext cx="1224839" cy="332292"/>
          </a:xfrm>
          <a:prstGeom prst="rect">
            <a:avLst/>
          </a:prstGeom>
          <a:solidFill>
            <a:srgbClr val="FFFFFF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Follow-up 1</a:t>
            </a:r>
            <a:endParaRPr kumimoji="0" lang="en-US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 Box 4"/>
          <p:cNvSpPr txBox="1">
            <a:spLocks noChangeArrowheads="1"/>
          </p:cNvSpPr>
          <p:nvPr/>
        </p:nvSpPr>
        <p:spPr bwMode="auto">
          <a:xfrm>
            <a:off x="5418561" y="2615885"/>
            <a:ext cx="1224839" cy="341453"/>
          </a:xfrm>
          <a:prstGeom prst="rect">
            <a:avLst/>
          </a:prstGeom>
          <a:solidFill>
            <a:srgbClr val="FFFFFF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Follow-up 2</a:t>
            </a:r>
            <a:endParaRPr kumimoji="0" lang="en-US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 Box 4"/>
          <p:cNvSpPr txBox="1">
            <a:spLocks noChangeArrowheads="1"/>
          </p:cNvSpPr>
          <p:nvPr/>
        </p:nvSpPr>
        <p:spPr bwMode="auto">
          <a:xfrm>
            <a:off x="3278800" y="5171942"/>
            <a:ext cx="1224839" cy="335666"/>
          </a:xfrm>
          <a:prstGeom prst="rect">
            <a:avLst/>
          </a:prstGeom>
          <a:solidFill>
            <a:srgbClr val="FFFFFF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Follow-up 1</a:t>
            </a:r>
            <a:endParaRPr kumimoji="0" lang="en-US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 Box 4"/>
          <p:cNvSpPr txBox="1">
            <a:spLocks noChangeArrowheads="1"/>
          </p:cNvSpPr>
          <p:nvPr/>
        </p:nvSpPr>
        <p:spPr bwMode="auto">
          <a:xfrm>
            <a:off x="5433047" y="5171942"/>
            <a:ext cx="1224839" cy="335666"/>
          </a:xfrm>
          <a:prstGeom prst="rect">
            <a:avLst/>
          </a:prstGeom>
          <a:solidFill>
            <a:srgbClr val="FFFFFF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Follow-up 2</a:t>
            </a:r>
            <a:endParaRPr kumimoji="0" lang="en-US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Text Box 4"/>
          <p:cNvSpPr txBox="1">
            <a:spLocks noChangeArrowheads="1"/>
          </p:cNvSpPr>
          <p:nvPr/>
        </p:nvSpPr>
        <p:spPr bwMode="auto">
          <a:xfrm>
            <a:off x="191875" y="6055597"/>
            <a:ext cx="1073390" cy="332772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000" b="1" dirty="0" smtClean="0">
                <a:latin typeface="Calibri" pitchFamily="34" charset="0"/>
                <a:cs typeface="Arial" pitchFamily="34" charset="0"/>
              </a:rPr>
              <a:t>Months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50" name="AutoShape 11"/>
          <p:cNvCxnSpPr>
            <a:cxnSpLocks noChangeShapeType="1"/>
            <a:stCxn id="79" idx="3"/>
            <a:endCxn id="24" idx="1"/>
          </p:cNvCxnSpPr>
          <p:nvPr/>
        </p:nvCxnSpPr>
        <p:spPr bwMode="auto">
          <a:xfrm>
            <a:off x="2297204" y="5339775"/>
            <a:ext cx="981596" cy="0"/>
          </a:xfrm>
          <a:prstGeom prst="straightConnector1">
            <a:avLst/>
          </a:prstGeom>
          <a:noFill/>
          <a:ln w="9525">
            <a:solidFill>
              <a:srgbClr val="000000"/>
            </a:solidFill>
            <a:prstDash val="sysDash"/>
            <a:round/>
            <a:headEnd/>
            <a:tailEnd type="triangle" w="med" len="med"/>
          </a:ln>
        </p:spPr>
      </p:cxnSp>
      <p:sp>
        <p:nvSpPr>
          <p:cNvPr id="40" name="Text Box 4"/>
          <p:cNvSpPr txBox="1">
            <a:spLocks noChangeArrowheads="1"/>
          </p:cNvSpPr>
          <p:nvPr/>
        </p:nvSpPr>
        <p:spPr bwMode="auto">
          <a:xfrm>
            <a:off x="1582304" y="6055597"/>
            <a:ext cx="7089421" cy="485172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0       1       2       3       4       5       6       7       8       9       10       11       12  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60" name="Straight Connector 59"/>
          <p:cNvCxnSpPr/>
          <p:nvPr/>
        </p:nvCxnSpPr>
        <p:spPr>
          <a:xfrm>
            <a:off x="206950" y="5980730"/>
            <a:ext cx="847985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 Box 4"/>
          <p:cNvSpPr txBox="1">
            <a:spLocks noChangeArrowheads="1"/>
          </p:cNvSpPr>
          <p:nvPr/>
        </p:nvSpPr>
        <p:spPr bwMode="auto">
          <a:xfrm>
            <a:off x="237582" y="1014232"/>
            <a:ext cx="5137590" cy="350136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000" b="1" dirty="0" smtClean="0">
                <a:latin typeface="Calibri" pitchFamily="34" charset="0"/>
                <a:cs typeface="Arial" pitchFamily="34" charset="0"/>
              </a:rPr>
              <a:t>Early Implementation Sites (4 </a:t>
            </a:r>
            <a:r>
              <a:rPr lang="en-US" sz="2000" b="1" dirty="0" err="1" smtClean="0">
                <a:latin typeface="Calibri" pitchFamily="34" charset="0"/>
                <a:cs typeface="Arial" pitchFamily="34" charset="0"/>
              </a:rPr>
              <a:t>FQHC</a:t>
            </a:r>
            <a:r>
              <a:rPr lang="en-US" sz="2000" b="1" dirty="0" smtClean="0">
                <a:latin typeface="Calibri" pitchFamily="34" charset="0"/>
                <a:cs typeface="Arial" pitchFamily="34" charset="0"/>
              </a:rPr>
              <a:t>, 5 </a:t>
            </a:r>
            <a:r>
              <a:rPr lang="en-US" sz="2000" b="1" dirty="0" err="1" smtClean="0">
                <a:latin typeface="Calibri" pitchFamily="34" charset="0"/>
                <a:cs typeface="Arial" pitchFamily="34" charset="0"/>
              </a:rPr>
              <a:t>PBRN</a:t>
            </a:r>
            <a:r>
              <a:rPr lang="en-US" sz="2000" b="1" dirty="0" smtClean="0">
                <a:latin typeface="Calibri" pitchFamily="34" charset="0"/>
                <a:cs typeface="Arial" pitchFamily="34" charset="0"/>
              </a:rPr>
              <a:t>)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Text Box 4"/>
          <p:cNvSpPr txBox="1">
            <a:spLocks noChangeArrowheads="1"/>
          </p:cNvSpPr>
          <p:nvPr/>
        </p:nvSpPr>
        <p:spPr bwMode="auto">
          <a:xfrm>
            <a:off x="226006" y="3738638"/>
            <a:ext cx="5491887" cy="331403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ts val="600"/>
              </a:spcBef>
              <a:spcAft>
                <a:spcPct val="0"/>
              </a:spcAft>
            </a:pPr>
            <a:r>
              <a:rPr lang="en-US" sz="2000" b="1" dirty="0" smtClean="0">
                <a:latin typeface="Calibri" pitchFamily="34" charset="0"/>
                <a:cs typeface="Arial" pitchFamily="34" charset="0"/>
              </a:rPr>
              <a:t>Delayed Implementation Sites (4 </a:t>
            </a:r>
            <a:r>
              <a:rPr lang="en-US" sz="2000" b="1" dirty="0" err="1" smtClean="0">
                <a:latin typeface="Calibri" pitchFamily="34" charset="0"/>
                <a:cs typeface="Arial" pitchFamily="34" charset="0"/>
              </a:rPr>
              <a:t>FQHC</a:t>
            </a:r>
            <a:r>
              <a:rPr lang="en-US" sz="2000" b="1" dirty="0" smtClean="0">
                <a:latin typeface="Calibri" pitchFamily="34" charset="0"/>
                <a:cs typeface="Arial" pitchFamily="34" charset="0"/>
              </a:rPr>
              <a:t>, 5 </a:t>
            </a:r>
            <a:r>
              <a:rPr lang="en-US" sz="2000" b="1" dirty="0" err="1" smtClean="0">
                <a:latin typeface="Calibri" pitchFamily="34" charset="0"/>
                <a:cs typeface="Arial" pitchFamily="34" charset="0"/>
              </a:rPr>
              <a:t>PBRN</a:t>
            </a:r>
            <a:r>
              <a:rPr lang="en-US" sz="2000" b="1" dirty="0" smtClean="0">
                <a:latin typeface="Calibri" pitchFamily="34" charset="0"/>
                <a:cs typeface="Arial" pitchFamily="34" charset="0"/>
              </a:rPr>
              <a:t>)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9" name="AutoShape 11"/>
          <p:cNvCxnSpPr>
            <a:cxnSpLocks noChangeShapeType="1"/>
            <a:stCxn id="24" idx="3"/>
            <a:endCxn id="26" idx="1"/>
          </p:cNvCxnSpPr>
          <p:nvPr/>
        </p:nvCxnSpPr>
        <p:spPr bwMode="auto">
          <a:xfrm>
            <a:off x="4503639" y="5339775"/>
            <a:ext cx="929408" cy="0"/>
          </a:xfrm>
          <a:prstGeom prst="straightConnector1">
            <a:avLst/>
          </a:prstGeom>
          <a:noFill/>
          <a:ln w="9525">
            <a:solidFill>
              <a:srgbClr val="000000"/>
            </a:solidFill>
            <a:prstDash val="sysDash"/>
            <a:round/>
            <a:headEnd/>
            <a:tailEnd type="triangle" w="med" len="med"/>
          </a:ln>
        </p:spPr>
      </p:cxnSp>
      <p:cxnSp>
        <p:nvCxnSpPr>
          <p:cNvPr id="46" name="AutoShape 11"/>
          <p:cNvCxnSpPr>
            <a:cxnSpLocks noChangeShapeType="1"/>
            <a:stCxn id="22" idx="3"/>
            <a:endCxn id="23" idx="1"/>
          </p:cNvCxnSpPr>
          <p:nvPr/>
        </p:nvCxnSpPr>
        <p:spPr bwMode="auto">
          <a:xfrm flipV="1">
            <a:off x="4503639" y="2786612"/>
            <a:ext cx="914922" cy="6994"/>
          </a:xfrm>
          <a:prstGeom prst="straightConnector1">
            <a:avLst/>
          </a:prstGeom>
          <a:noFill/>
          <a:ln w="9525">
            <a:solidFill>
              <a:srgbClr val="000000"/>
            </a:solidFill>
            <a:prstDash val="sysDash"/>
            <a:round/>
            <a:headEnd/>
            <a:tailEnd type="triangle" w="med" len="med"/>
          </a:ln>
        </p:spPr>
      </p:cxnSp>
      <p:cxnSp>
        <p:nvCxnSpPr>
          <p:cNvPr id="49" name="AutoShape 11"/>
          <p:cNvCxnSpPr>
            <a:cxnSpLocks noChangeShapeType="1"/>
            <a:stCxn id="17" idx="3"/>
            <a:endCxn id="22" idx="1"/>
          </p:cNvCxnSpPr>
          <p:nvPr/>
        </p:nvCxnSpPr>
        <p:spPr bwMode="auto">
          <a:xfrm>
            <a:off x="2262479" y="2793606"/>
            <a:ext cx="1016321" cy="0"/>
          </a:xfrm>
          <a:prstGeom prst="straightConnector1">
            <a:avLst/>
          </a:prstGeom>
          <a:noFill/>
          <a:ln w="9525">
            <a:solidFill>
              <a:srgbClr val="000000"/>
            </a:solidFill>
            <a:prstDash val="sysDash"/>
            <a:round/>
            <a:headEnd/>
            <a:tailEnd type="triangle" w="med" len="med"/>
          </a:ln>
        </p:spPr>
      </p:cxnSp>
      <p:cxnSp>
        <p:nvCxnSpPr>
          <p:cNvPr id="53" name="Straight Connector 52"/>
          <p:cNvCxnSpPr/>
          <p:nvPr/>
        </p:nvCxnSpPr>
        <p:spPr>
          <a:xfrm>
            <a:off x="164494" y="3345084"/>
            <a:ext cx="8840610" cy="0"/>
          </a:xfrm>
          <a:prstGeom prst="line">
            <a:avLst/>
          </a:prstGeom>
          <a:ln w="254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/>
          <p:cNvCxnSpPr>
            <a:stCxn id="62" idx="2"/>
          </p:cNvCxnSpPr>
          <p:nvPr/>
        </p:nvCxnSpPr>
        <p:spPr>
          <a:xfrm>
            <a:off x="2743200" y="2268644"/>
            <a:ext cx="0" cy="524962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/>
          <p:cNvCxnSpPr>
            <a:stCxn id="63" idx="2"/>
          </p:cNvCxnSpPr>
          <p:nvPr/>
        </p:nvCxnSpPr>
        <p:spPr>
          <a:xfrm flipH="1">
            <a:off x="4942391" y="4822400"/>
            <a:ext cx="4226" cy="509887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Text Box 4"/>
          <p:cNvSpPr txBox="1">
            <a:spLocks noChangeArrowheads="1"/>
          </p:cNvSpPr>
          <p:nvPr/>
        </p:nvSpPr>
        <p:spPr bwMode="auto">
          <a:xfrm>
            <a:off x="1824570" y="1689910"/>
            <a:ext cx="1837259" cy="578734"/>
          </a:xfrm>
          <a:prstGeom prst="rect">
            <a:avLst/>
          </a:prstGeom>
          <a:solidFill>
            <a:srgbClr val="BFDFFD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Multi-Component Intervention</a:t>
            </a:r>
            <a:endParaRPr kumimoji="0" lang="en-U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" name="Text Box 4"/>
          <p:cNvSpPr txBox="1">
            <a:spLocks noChangeArrowheads="1"/>
          </p:cNvSpPr>
          <p:nvPr/>
        </p:nvSpPr>
        <p:spPr bwMode="auto">
          <a:xfrm>
            <a:off x="4027987" y="4243666"/>
            <a:ext cx="1837259" cy="578734"/>
          </a:xfrm>
          <a:prstGeom prst="rect">
            <a:avLst/>
          </a:prstGeom>
          <a:solidFill>
            <a:srgbClr val="BFDFFD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Multi-Component Intervention</a:t>
            </a:r>
            <a:endParaRPr kumimoji="0" lang="en-U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9" name="Text Box 4"/>
          <p:cNvSpPr txBox="1">
            <a:spLocks noChangeArrowheads="1"/>
          </p:cNvSpPr>
          <p:nvPr/>
        </p:nvSpPr>
        <p:spPr bwMode="auto">
          <a:xfrm>
            <a:off x="1299990" y="5069453"/>
            <a:ext cx="997214" cy="540643"/>
          </a:xfrm>
          <a:prstGeom prst="rect">
            <a:avLst/>
          </a:prstGeom>
          <a:solidFill>
            <a:srgbClr val="FFFFFF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Baseline (n = 150)</a:t>
            </a:r>
            <a:endParaRPr kumimoji="0" lang="en-US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/>
          <p:nvPr/>
        </p:nvSpPr>
        <p:spPr>
          <a:xfrm>
            <a:off x="1600200" y="152400"/>
            <a:ext cx="7391400" cy="4038600"/>
          </a:xfrm>
          <a:prstGeom prst="rect">
            <a:avLst/>
          </a:prstGeom>
          <a:noFill/>
          <a:ln>
            <a:noFill/>
          </a:ln>
        </p:spPr>
        <p:txBody>
          <a:bodyPr anchor="ctr" anchorCtr="1"/>
          <a:lstStyle/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200" b="1" kern="0" dirty="0">
                <a:solidFill>
                  <a:srgbClr val="FFFFFF"/>
                </a:solidFill>
                <a:effectLst>
                  <a:outerShdw dist="38096" dir="2700000">
                    <a:srgbClr val="000000"/>
                  </a:outerShdw>
                </a:effectLst>
                <a:latin typeface="Arial"/>
                <a:cs typeface="ヒラギノ角ゴ Pro W3"/>
              </a:rPr>
              <a:t>Moving Forward with </a:t>
            </a:r>
            <a:br>
              <a:rPr lang="en-US" sz="3200" b="1" kern="0" dirty="0">
                <a:solidFill>
                  <a:srgbClr val="FFFFFF"/>
                </a:solidFill>
                <a:effectLst>
                  <a:outerShdw dist="38096" dir="2700000">
                    <a:srgbClr val="000000"/>
                  </a:outerShdw>
                </a:effectLst>
                <a:latin typeface="Arial"/>
                <a:cs typeface="ヒラギノ角ゴ Pro W3"/>
              </a:rPr>
            </a:br>
            <a:r>
              <a:rPr lang="en-US" sz="3200" b="1" kern="0" dirty="0">
                <a:solidFill>
                  <a:srgbClr val="FFFFFF"/>
                </a:solidFill>
                <a:effectLst>
                  <a:outerShdw dist="38096" dir="2700000">
                    <a:srgbClr val="000000"/>
                  </a:outerShdw>
                </a:effectLst>
                <a:latin typeface="Arial"/>
                <a:cs typeface="ヒラギノ角ゴ Pro W3"/>
              </a:rPr>
              <a:t>Patient-Reported Data to Enhance Consistency of Primary Care Attention to Health Behavior and Psychosocial Issues</a:t>
            </a:r>
          </a:p>
        </p:txBody>
      </p:sp>
      <p:sp>
        <p:nvSpPr>
          <p:cNvPr id="3" name="Subtitle 2"/>
          <p:cNvSpPr txBox="1"/>
          <p:nvPr/>
        </p:nvSpPr>
        <p:spPr>
          <a:xfrm>
            <a:off x="2095500" y="3886200"/>
            <a:ext cx="6400800" cy="2743200"/>
          </a:xfrm>
          <a:prstGeom prst="rect">
            <a:avLst/>
          </a:prstGeom>
          <a:noFill/>
          <a:ln>
            <a:noFill/>
          </a:ln>
        </p:spPr>
        <p:txBody>
          <a:bodyPr anchorCtr="1"/>
          <a:lstStyle/>
          <a:p>
            <a:pPr marL="342900" indent="-342900" algn="ctr">
              <a:spcBef>
                <a:spcPts val="600"/>
              </a:spcBef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400" b="1" kern="0" dirty="0">
                <a:solidFill>
                  <a:srgbClr val="FFFFFF"/>
                </a:solidFill>
                <a:latin typeface="Arial"/>
                <a:cs typeface="ヒラギノ角ゴ Pro W3"/>
              </a:rPr>
              <a:t>Background for Collaborative Pragmatic Implementation Trial Sponsored by Supplements from </a:t>
            </a:r>
            <a:br>
              <a:rPr lang="en-US" sz="2400" b="1" kern="0" dirty="0">
                <a:solidFill>
                  <a:srgbClr val="FFFFFF"/>
                </a:solidFill>
                <a:latin typeface="Arial"/>
                <a:cs typeface="ヒラギノ角ゴ Pro W3"/>
              </a:rPr>
            </a:br>
            <a:r>
              <a:rPr lang="en-US" sz="2400" b="1" kern="0" dirty="0">
                <a:solidFill>
                  <a:srgbClr val="FFFFFF"/>
                </a:solidFill>
                <a:latin typeface="Arial"/>
                <a:cs typeface="ヒラギノ角ゴ Pro W3"/>
              </a:rPr>
              <a:t>NCI, OBSSR and AHRQ</a:t>
            </a:r>
          </a:p>
          <a:p>
            <a:pPr marL="342900" indent="-342900" algn="ctr">
              <a:spcBef>
                <a:spcPts val="600"/>
              </a:spcBef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2400" b="1" kern="0" dirty="0">
              <a:solidFill>
                <a:srgbClr val="000000"/>
              </a:solidFill>
              <a:latin typeface="Arial"/>
              <a:cs typeface="ヒラギノ角ゴ Pro W3"/>
            </a:endParaRPr>
          </a:p>
          <a:p>
            <a:pPr marL="342900" indent="-342900" algn="ctr">
              <a:spcBef>
                <a:spcPts val="500"/>
              </a:spcBef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000" b="1" kern="0" dirty="0">
                <a:solidFill>
                  <a:srgbClr val="FFFFFF"/>
                </a:solidFill>
                <a:latin typeface="Arial"/>
                <a:cs typeface="ヒラギノ角ゴ Pro W3"/>
              </a:rPr>
              <a:t>http://cancercontrol.cancer.gov/is</a:t>
            </a:r>
            <a:r>
              <a:rPr lang="en-US" sz="2000" kern="0" dirty="0">
                <a:solidFill>
                  <a:srgbClr val="FFFFFF"/>
                </a:solidFill>
                <a:latin typeface="Arial"/>
                <a:cs typeface="ヒラギノ角ゴ Pro W3"/>
              </a:rPr>
              <a:t>/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Content Placeholder 2"/>
          <p:cNvSpPr txBox="1">
            <a:spLocks noGrp="1"/>
          </p:cNvSpPr>
          <p:nvPr>
            <p:ph idx="1"/>
          </p:nvPr>
        </p:nvSpPr>
        <p:spPr>
          <a:xfrm>
            <a:off x="1524000" y="1676400"/>
            <a:ext cx="6858000" cy="4727575"/>
          </a:xfrm>
        </p:spPr>
        <p:txBody>
          <a:bodyPr/>
          <a:lstStyle/>
          <a:p>
            <a:pPr eaLnBrk="1" hangingPunct="1">
              <a:spcBef>
                <a:spcPct val="0"/>
              </a:spcBef>
              <a:buSzPct val="80000"/>
              <a:buFont typeface="Wingdings" pitchFamily="2" charset="2"/>
              <a:buChar char=""/>
            </a:pPr>
            <a:r>
              <a:rPr sz="2300" b="1" smtClean="0">
                <a:latin typeface="Arial" charset="0"/>
                <a:ea typeface="ＭＳ Ｐゴシック" pitchFamily="34" charset="-128"/>
              </a:rPr>
              <a:t>In the billions of dollars spent on EHRs in last several years, one thing is missing:  </a:t>
            </a:r>
            <a:r>
              <a:rPr sz="2300" b="1" u="sng" smtClean="0">
                <a:latin typeface="Arial" charset="0"/>
                <a:ea typeface="ＭＳ Ｐゴシック" pitchFamily="34" charset="-128"/>
              </a:rPr>
              <a:t>Patient-Reported Measures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sz="2300" b="1" u="sng" smtClean="0">
              <a:latin typeface="Arial" charset="0"/>
              <a:ea typeface="ＭＳ Ｐゴシック" pitchFamily="34" charset="-128"/>
            </a:endParaRPr>
          </a:p>
          <a:p>
            <a:pPr eaLnBrk="1" hangingPunct="1">
              <a:spcBef>
                <a:spcPct val="0"/>
              </a:spcBef>
              <a:buSzPct val="80000"/>
              <a:buFont typeface="Wingdings" pitchFamily="2" charset="2"/>
              <a:buChar char=""/>
            </a:pPr>
            <a:r>
              <a:rPr sz="2300" b="1" smtClean="0">
                <a:latin typeface="Arial" charset="0"/>
                <a:ea typeface="ＭＳ Ｐゴシック" pitchFamily="34" charset="-128"/>
              </a:rPr>
              <a:t>Advent of patient-centered medical home and “meaningful use” of EHRs</a:t>
            </a:r>
          </a:p>
          <a:p>
            <a:pPr eaLnBrk="1" hangingPunct="1">
              <a:spcBef>
                <a:spcPct val="0"/>
              </a:spcBef>
              <a:buSzPct val="80000"/>
              <a:buFont typeface="Wingdings" pitchFamily="2" charset="2"/>
              <a:buChar char=""/>
            </a:pPr>
            <a:endParaRPr sz="2300" b="1" smtClean="0">
              <a:latin typeface="Arial" charset="0"/>
              <a:ea typeface="ＭＳ Ｐゴシック" pitchFamily="34" charset="-128"/>
            </a:endParaRPr>
          </a:p>
          <a:p>
            <a:pPr eaLnBrk="1" hangingPunct="1">
              <a:spcBef>
                <a:spcPct val="0"/>
              </a:spcBef>
              <a:buSzPct val="80000"/>
              <a:buFont typeface="Wingdings" pitchFamily="2" charset="2"/>
              <a:buChar char=""/>
            </a:pPr>
            <a:r>
              <a:rPr sz="2300" b="1" smtClean="0">
                <a:latin typeface="Arial" charset="0"/>
                <a:ea typeface="ＭＳ Ｐゴシック" pitchFamily="34" charset="-128"/>
              </a:rPr>
              <a:t>Impossible to provide patient-centered care if no patient measures, goals, preferences, concerns collected</a:t>
            </a:r>
          </a:p>
          <a:p>
            <a:pPr eaLnBrk="1" hangingPunct="1">
              <a:spcBef>
                <a:spcPct val="0"/>
              </a:spcBef>
              <a:buSzPct val="80000"/>
              <a:buFont typeface="Wingdings" pitchFamily="2" charset="2"/>
              <a:buChar char=""/>
            </a:pPr>
            <a:endParaRPr sz="2300" b="1" smtClean="0">
              <a:latin typeface="Arial" charset="0"/>
              <a:ea typeface="ＭＳ Ｐゴシック" pitchFamily="34" charset="-128"/>
            </a:endParaRPr>
          </a:p>
          <a:p>
            <a:pPr eaLnBrk="1" hangingPunct="1">
              <a:spcBef>
                <a:spcPct val="0"/>
              </a:spcBef>
              <a:buSzPct val="80000"/>
              <a:buFont typeface="Wingdings" pitchFamily="2" charset="2"/>
              <a:buChar char=""/>
            </a:pPr>
            <a:r>
              <a:rPr sz="2300" b="1" smtClean="0">
                <a:latin typeface="Arial" charset="0"/>
                <a:ea typeface="ＭＳ Ｐゴシック" pitchFamily="34" charset="-128"/>
              </a:rPr>
              <a:t>With recent advances in measurement, meaningful use incentives, time is right</a:t>
            </a:r>
          </a:p>
        </p:txBody>
      </p:sp>
      <p:sp>
        <p:nvSpPr>
          <p:cNvPr id="3" name="TextBox 12"/>
          <p:cNvSpPr txBox="1"/>
          <p:nvPr/>
        </p:nvSpPr>
        <p:spPr>
          <a:xfrm>
            <a:off x="1371600" y="304800"/>
            <a:ext cx="7162800" cy="1200150"/>
          </a:xfrm>
          <a:prstGeom prst="rect">
            <a:avLst/>
          </a:prstGeom>
          <a:noFill/>
          <a:ln>
            <a:noFill/>
          </a:ln>
        </p:spPr>
        <p:txBody>
          <a:bodyPr anchorCtr="1">
            <a:spAutoFit/>
          </a:bodyPr>
          <a:lstStyle/>
          <a:p>
            <a:pPr algn="ctr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600" b="1" kern="0">
                <a:solidFill>
                  <a:srgbClr val="FFFFFF"/>
                </a:solidFill>
                <a:effectLst>
                  <a:outerShdw dist="38096" dir="2700000">
                    <a:srgbClr val="000000"/>
                  </a:outerShdw>
                </a:effectLst>
                <a:latin typeface="Arial" pitchFamily="34"/>
                <a:cs typeface="Arial" pitchFamily="34"/>
              </a:rPr>
              <a:t>Patient Report EHR Measures for Primary Care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/>
          <p:nvPr/>
        </p:nvSpPr>
        <p:spPr>
          <a:xfrm>
            <a:off x="914400" y="457200"/>
            <a:ext cx="8229600" cy="715963"/>
          </a:xfrm>
          <a:prstGeom prst="rect">
            <a:avLst/>
          </a:prstGeom>
          <a:noFill/>
          <a:ln>
            <a:noFill/>
          </a:ln>
        </p:spPr>
        <p:txBody>
          <a:bodyPr anchorCtr="1"/>
          <a:lstStyle/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600" b="1" kern="0" dirty="0">
                <a:solidFill>
                  <a:srgbClr val="FFFFFF"/>
                </a:solidFill>
                <a:effectLst>
                  <a:outerShdw dist="38096" dir="2700000">
                    <a:srgbClr val="000000"/>
                  </a:outerShdw>
                </a:effectLst>
                <a:latin typeface="Arial"/>
                <a:ea typeface="ＭＳ Ｐゴシック" pitchFamily="16"/>
                <a:cs typeface="ヒラギノ角ゴ Pro W3"/>
              </a:rPr>
              <a:t>Focus of the Implementation Study</a:t>
            </a:r>
          </a:p>
        </p:txBody>
      </p:sp>
      <p:sp>
        <p:nvSpPr>
          <p:cNvPr id="3" name="Content Placeholder 2"/>
          <p:cNvSpPr txBox="1"/>
          <p:nvPr/>
        </p:nvSpPr>
        <p:spPr>
          <a:xfrm>
            <a:off x="990600" y="1447800"/>
            <a:ext cx="8077200" cy="48006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342900" indent="-342900">
              <a:spcBef>
                <a:spcPts val="700"/>
              </a:spcBef>
              <a:buSzPct val="80000"/>
              <a:buFont typeface="Arial" pitchFamily="34"/>
              <a:buChar char="♦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1" kern="0" dirty="0">
                <a:solidFill>
                  <a:srgbClr val="FFFFFF"/>
                </a:solidFill>
                <a:latin typeface="Arial"/>
                <a:cs typeface="ヒラギノ角ゴ Pro W3"/>
              </a:rPr>
              <a:t>It’s not about the items/measures</a:t>
            </a:r>
          </a:p>
          <a:p>
            <a:pPr marL="342900" indent="-342900">
              <a:spcBef>
                <a:spcPts val="700"/>
              </a:spcBef>
              <a:buSzPct val="80000"/>
              <a:buFont typeface="Arial" pitchFamily="34"/>
              <a:buChar char="♦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1" kern="0" dirty="0">
                <a:solidFill>
                  <a:srgbClr val="FFFFFF"/>
                </a:solidFill>
                <a:latin typeface="Arial"/>
                <a:cs typeface="ヒラギノ角ゴ Pro W3"/>
              </a:rPr>
              <a:t>It IS about enhancing consistent delivery of evidence-based interventions on health behaviors and psychosocial issues</a:t>
            </a:r>
          </a:p>
          <a:p>
            <a:pPr marL="342900" indent="-342900">
              <a:spcBef>
                <a:spcPts val="700"/>
              </a:spcBef>
              <a:buSzPct val="80000"/>
              <a:buFont typeface="Arial" pitchFamily="34"/>
              <a:buChar char="♦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1" kern="0" dirty="0">
                <a:solidFill>
                  <a:srgbClr val="FFFFFF"/>
                </a:solidFill>
                <a:latin typeface="Arial"/>
                <a:cs typeface="ヒラギノ角ゴ Pro W3"/>
              </a:rPr>
              <a:t>The items—and support/decision aids—are  a strategy to overcome key implementation barriers</a:t>
            </a:r>
          </a:p>
          <a:p>
            <a:pPr marL="342900" indent="-342900">
              <a:spcBef>
                <a:spcPts val="700"/>
              </a:spcBef>
              <a:buSzPct val="80000"/>
              <a:buFont typeface="Arial" pitchFamily="34"/>
              <a:buChar char="♦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1" kern="0" dirty="0">
                <a:solidFill>
                  <a:srgbClr val="FFFFFF"/>
                </a:solidFill>
                <a:latin typeface="Arial"/>
                <a:cs typeface="ヒラギノ角ゴ Pro W3"/>
              </a:rPr>
              <a:t>Timing and Context are everything—(e.g., PCMH, meaningful use, annual wellness exams, EHR adoption incentives)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7E69B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Oval 14"/>
          <p:cNvSpPr>
            <a:spLocks/>
          </p:cNvSpPr>
          <p:nvPr/>
        </p:nvSpPr>
        <p:spPr bwMode="auto">
          <a:xfrm>
            <a:off x="0" y="457200"/>
            <a:ext cx="9144000" cy="6248400"/>
          </a:xfrm>
          <a:custGeom>
            <a:avLst/>
            <a:gdLst>
              <a:gd name="T0" fmla="*/ 4572000 w 9144000"/>
              <a:gd name="T1" fmla="*/ 0 h 6248396"/>
              <a:gd name="T2" fmla="*/ 9144000 w 9144000"/>
              <a:gd name="T3" fmla="*/ 3124200 h 6248396"/>
              <a:gd name="T4" fmla="*/ 4572000 w 9144000"/>
              <a:gd name="T5" fmla="*/ 6248400 h 6248396"/>
              <a:gd name="T6" fmla="*/ 0 w 9144000"/>
              <a:gd name="T7" fmla="*/ 3124200 h 6248396"/>
              <a:gd name="T8" fmla="*/ 1339109 w 9144000"/>
              <a:gd name="T9" fmla="*/ 915057 h 6248396"/>
              <a:gd name="T10" fmla="*/ 1339109 w 9144000"/>
              <a:gd name="T11" fmla="*/ 5333344 h 6248396"/>
              <a:gd name="T12" fmla="*/ 7804887 w 9144000"/>
              <a:gd name="T13" fmla="*/ 5333344 h 6248396"/>
              <a:gd name="T14" fmla="*/ 7804887 w 9144000"/>
              <a:gd name="T15" fmla="*/ 915057 h 6248396"/>
              <a:gd name="T16" fmla="*/ 17694720 60000 65536"/>
              <a:gd name="T17" fmla="*/ 0 60000 65536"/>
              <a:gd name="T18" fmla="*/ 5898240 60000 65536"/>
              <a:gd name="T19" fmla="*/ 11796480 60000 65536"/>
              <a:gd name="T20" fmla="*/ 17694720 60000 65536"/>
              <a:gd name="T21" fmla="*/ 5898240 60000 65536"/>
              <a:gd name="T22" fmla="*/ 5898240 60000 65536"/>
              <a:gd name="T23" fmla="*/ 17694720 60000 65536"/>
              <a:gd name="T24" fmla="*/ 1339109 w 9144000"/>
              <a:gd name="T25" fmla="*/ 915056 h 6248396"/>
              <a:gd name="T26" fmla="*/ 7804887 w 9144000"/>
              <a:gd name="T27" fmla="*/ 5333341 h 624839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44000" h="6248396">
                <a:moveTo>
                  <a:pt x="0" y="3124198"/>
                </a:moveTo>
                <a:lnTo>
                  <a:pt x="0" y="3124198"/>
                </a:lnTo>
                <a:cubicBezTo>
                  <a:pt x="4" y="1398753"/>
                  <a:pt x="2046956" y="4"/>
                  <a:pt x="4572000" y="5"/>
                </a:cubicBezTo>
                <a:cubicBezTo>
                  <a:pt x="4572001" y="5"/>
                  <a:pt x="4572003" y="5"/>
                  <a:pt x="4572004" y="5"/>
                </a:cubicBezTo>
                <a:cubicBezTo>
                  <a:pt x="7097049" y="6"/>
                  <a:pt x="9144001" y="1398757"/>
                  <a:pt x="9144001" y="3124203"/>
                </a:cubicBezTo>
                <a:cubicBezTo>
                  <a:pt x="9144001" y="3124205"/>
                  <a:pt x="9144000" y="3124208"/>
                  <a:pt x="9144000" y="3124210"/>
                </a:cubicBezTo>
                <a:lnTo>
                  <a:pt x="9144001" y="3124211"/>
                </a:lnTo>
                <a:cubicBezTo>
                  <a:pt x="9144001" y="4849657"/>
                  <a:pt x="7097046" y="6248409"/>
                  <a:pt x="4572001" y="6248409"/>
                </a:cubicBezTo>
                <a:cubicBezTo>
                  <a:pt x="4572000" y="6248409"/>
                  <a:pt x="4571999" y="6248408"/>
                  <a:pt x="4571999" y="6248408"/>
                </a:cubicBezTo>
                <a:cubicBezTo>
                  <a:pt x="2046953" y="6248408"/>
                  <a:pt x="1" y="4849657"/>
                  <a:pt x="1" y="3124211"/>
                </a:cubicBezTo>
                <a:cubicBezTo>
                  <a:pt x="0" y="3124209"/>
                  <a:pt x="1" y="3124207"/>
                  <a:pt x="1" y="3124206"/>
                </a:cubicBezTo>
                <a:close/>
              </a:path>
            </a:pathLst>
          </a:custGeom>
          <a:solidFill>
            <a:srgbClr val="D1D1F0"/>
          </a:solidFill>
          <a:ln w="9525">
            <a:noFill/>
            <a:prstDash val="solid"/>
            <a:round/>
            <a:headEnd/>
            <a:tailEnd/>
          </a:ln>
        </p:spPr>
        <p:txBody>
          <a:bodyPr anchor="ctr" anchorCtr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8195" name="Up-Down Arrow 1"/>
          <p:cNvSpPr>
            <a:spLocks/>
          </p:cNvSpPr>
          <p:nvPr/>
        </p:nvSpPr>
        <p:spPr bwMode="auto">
          <a:xfrm rot="2229069">
            <a:off x="1801813" y="1616075"/>
            <a:ext cx="457200" cy="1828800"/>
          </a:xfrm>
          <a:custGeom>
            <a:avLst/>
            <a:gdLst>
              <a:gd name="T0" fmla="*/ 228600 w 457200"/>
              <a:gd name="T1" fmla="*/ 0 h 1828800"/>
              <a:gd name="T2" fmla="*/ 457200 w 457200"/>
              <a:gd name="T3" fmla="*/ 914400 h 1828800"/>
              <a:gd name="T4" fmla="*/ 228600 w 457200"/>
              <a:gd name="T5" fmla="*/ 1828800 h 1828800"/>
              <a:gd name="T6" fmla="*/ 0 w 457200"/>
              <a:gd name="T7" fmla="*/ 914400 h 1828800"/>
              <a:gd name="T8" fmla="*/ 0 w 457200"/>
              <a:gd name="T9" fmla="*/ 228600 h 1828800"/>
              <a:gd name="T10" fmla="*/ 114300 w 457200"/>
              <a:gd name="T11" fmla="*/ 914400 h 1828800"/>
              <a:gd name="T12" fmla="*/ 0 w 457200"/>
              <a:gd name="T13" fmla="*/ 1600200 h 1828800"/>
              <a:gd name="T14" fmla="*/ 457200 w 457200"/>
              <a:gd name="T15" fmla="*/ 1600200 h 1828800"/>
              <a:gd name="T16" fmla="*/ 342900 w 457200"/>
              <a:gd name="T17" fmla="*/ 914400 h 1828800"/>
              <a:gd name="T18" fmla="*/ 457200 w 457200"/>
              <a:gd name="T19" fmla="*/ 228600 h 1828800"/>
              <a:gd name="T20" fmla="*/ 17694720 60000 65536"/>
              <a:gd name="T21" fmla="*/ 0 60000 65536"/>
              <a:gd name="T22" fmla="*/ 5898240 60000 65536"/>
              <a:gd name="T23" fmla="*/ 11796480 60000 65536"/>
              <a:gd name="T24" fmla="*/ 11796480 60000 65536"/>
              <a:gd name="T25" fmla="*/ 11796480 60000 65536"/>
              <a:gd name="T26" fmla="*/ 11796480 60000 65536"/>
              <a:gd name="T27" fmla="*/ 0 60000 65536"/>
              <a:gd name="T28" fmla="*/ 0 60000 65536"/>
              <a:gd name="T29" fmla="*/ 0 60000 65536"/>
              <a:gd name="T30" fmla="*/ 114300 w 457200"/>
              <a:gd name="T31" fmla="*/ 114300 h 1828800"/>
              <a:gd name="T32" fmla="*/ 342900 w 457200"/>
              <a:gd name="T33" fmla="*/ 1714500 h 18288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457200" h="1828800">
                <a:moveTo>
                  <a:pt x="0" y="228600"/>
                </a:moveTo>
                <a:lnTo>
                  <a:pt x="228600" y="0"/>
                </a:lnTo>
                <a:lnTo>
                  <a:pt x="457200" y="228600"/>
                </a:lnTo>
                <a:lnTo>
                  <a:pt x="342900" y="228600"/>
                </a:lnTo>
                <a:lnTo>
                  <a:pt x="342900" y="1600200"/>
                </a:lnTo>
                <a:lnTo>
                  <a:pt x="457200" y="1600200"/>
                </a:lnTo>
                <a:lnTo>
                  <a:pt x="228600" y="1828800"/>
                </a:lnTo>
                <a:lnTo>
                  <a:pt x="0" y="1600200"/>
                </a:lnTo>
                <a:lnTo>
                  <a:pt x="114300" y="1600200"/>
                </a:lnTo>
                <a:lnTo>
                  <a:pt x="114300" y="228600"/>
                </a:lnTo>
                <a:close/>
              </a:path>
            </a:pathLst>
          </a:custGeom>
          <a:solidFill>
            <a:srgbClr val="7575D1"/>
          </a:solidFill>
          <a:ln w="25402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 anchor="ctr" anchorCtr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8196" name="Up-Down Arrow 2"/>
          <p:cNvSpPr>
            <a:spLocks/>
          </p:cNvSpPr>
          <p:nvPr/>
        </p:nvSpPr>
        <p:spPr bwMode="auto">
          <a:xfrm rot="5400013">
            <a:off x="4425950" y="3733800"/>
            <a:ext cx="457200" cy="1828800"/>
          </a:xfrm>
          <a:custGeom>
            <a:avLst/>
            <a:gdLst>
              <a:gd name="T0" fmla="*/ 228600 w 457200"/>
              <a:gd name="T1" fmla="*/ 0 h 1828800"/>
              <a:gd name="T2" fmla="*/ 457200 w 457200"/>
              <a:gd name="T3" fmla="*/ 914400 h 1828800"/>
              <a:gd name="T4" fmla="*/ 228600 w 457200"/>
              <a:gd name="T5" fmla="*/ 1828800 h 1828800"/>
              <a:gd name="T6" fmla="*/ 0 w 457200"/>
              <a:gd name="T7" fmla="*/ 914400 h 1828800"/>
              <a:gd name="T8" fmla="*/ 0 w 457200"/>
              <a:gd name="T9" fmla="*/ 228600 h 1828800"/>
              <a:gd name="T10" fmla="*/ 114300 w 457200"/>
              <a:gd name="T11" fmla="*/ 914400 h 1828800"/>
              <a:gd name="T12" fmla="*/ 0 w 457200"/>
              <a:gd name="T13" fmla="*/ 1600200 h 1828800"/>
              <a:gd name="T14" fmla="*/ 457200 w 457200"/>
              <a:gd name="T15" fmla="*/ 1600200 h 1828800"/>
              <a:gd name="T16" fmla="*/ 342900 w 457200"/>
              <a:gd name="T17" fmla="*/ 914400 h 1828800"/>
              <a:gd name="T18" fmla="*/ 457200 w 457200"/>
              <a:gd name="T19" fmla="*/ 228600 h 1828800"/>
              <a:gd name="T20" fmla="*/ 17694720 60000 65536"/>
              <a:gd name="T21" fmla="*/ 0 60000 65536"/>
              <a:gd name="T22" fmla="*/ 5898240 60000 65536"/>
              <a:gd name="T23" fmla="*/ 11796480 60000 65536"/>
              <a:gd name="T24" fmla="*/ 11796480 60000 65536"/>
              <a:gd name="T25" fmla="*/ 11796480 60000 65536"/>
              <a:gd name="T26" fmla="*/ 11796480 60000 65536"/>
              <a:gd name="T27" fmla="*/ 0 60000 65536"/>
              <a:gd name="T28" fmla="*/ 0 60000 65536"/>
              <a:gd name="T29" fmla="*/ 0 60000 65536"/>
              <a:gd name="T30" fmla="*/ 114300 w 457200"/>
              <a:gd name="T31" fmla="*/ 114300 h 1828800"/>
              <a:gd name="T32" fmla="*/ 342900 w 457200"/>
              <a:gd name="T33" fmla="*/ 1714500 h 18288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457200" h="1828800">
                <a:moveTo>
                  <a:pt x="0" y="228600"/>
                </a:moveTo>
                <a:lnTo>
                  <a:pt x="228600" y="0"/>
                </a:lnTo>
                <a:lnTo>
                  <a:pt x="457200" y="228600"/>
                </a:lnTo>
                <a:lnTo>
                  <a:pt x="342900" y="228600"/>
                </a:lnTo>
                <a:lnTo>
                  <a:pt x="342900" y="1600200"/>
                </a:lnTo>
                <a:lnTo>
                  <a:pt x="457200" y="1600200"/>
                </a:lnTo>
                <a:lnTo>
                  <a:pt x="228600" y="1828800"/>
                </a:lnTo>
                <a:lnTo>
                  <a:pt x="0" y="1600200"/>
                </a:lnTo>
                <a:lnTo>
                  <a:pt x="114300" y="1600200"/>
                </a:lnTo>
                <a:lnTo>
                  <a:pt x="114300" y="228600"/>
                </a:lnTo>
                <a:close/>
              </a:path>
            </a:pathLst>
          </a:custGeom>
          <a:solidFill>
            <a:srgbClr val="7575D1"/>
          </a:solidFill>
          <a:ln w="25402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 anchor="ctr" anchorCtr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8197" name="Up-Down Arrow 3"/>
          <p:cNvSpPr>
            <a:spLocks/>
          </p:cNvSpPr>
          <p:nvPr/>
        </p:nvSpPr>
        <p:spPr bwMode="auto">
          <a:xfrm rot="-2267384">
            <a:off x="6837363" y="1611313"/>
            <a:ext cx="457200" cy="1828800"/>
          </a:xfrm>
          <a:custGeom>
            <a:avLst/>
            <a:gdLst>
              <a:gd name="T0" fmla="*/ 228600 w 457200"/>
              <a:gd name="T1" fmla="*/ 0 h 1828800"/>
              <a:gd name="T2" fmla="*/ 457200 w 457200"/>
              <a:gd name="T3" fmla="*/ 914400 h 1828800"/>
              <a:gd name="T4" fmla="*/ 228600 w 457200"/>
              <a:gd name="T5" fmla="*/ 1828800 h 1828800"/>
              <a:gd name="T6" fmla="*/ 0 w 457200"/>
              <a:gd name="T7" fmla="*/ 914400 h 1828800"/>
              <a:gd name="T8" fmla="*/ 0 w 457200"/>
              <a:gd name="T9" fmla="*/ 228600 h 1828800"/>
              <a:gd name="T10" fmla="*/ 114300 w 457200"/>
              <a:gd name="T11" fmla="*/ 914400 h 1828800"/>
              <a:gd name="T12" fmla="*/ 0 w 457200"/>
              <a:gd name="T13" fmla="*/ 1600200 h 1828800"/>
              <a:gd name="T14" fmla="*/ 457200 w 457200"/>
              <a:gd name="T15" fmla="*/ 1600200 h 1828800"/>
              <a:gd name="T16" fmla="*/ 342900 w 457200"/>
              <a:gd name="T17" fmla="*/ 914400 h 1828800"/>
              <a:gd name="T18" fmla="*/ 457200 w 457200"/>
              <a:gd name="T19" fmla="*/ 228600 h 1828800"/>
              <a:gd name="T20" fmla="*/ 17694720 60000 65536"/>
              <a:gd name="T21" fmla="*/ 0 60000 65536"/>
              <a:gd name="T22" fmla="*/ 5898240 60000 65536"/>
              <a:gd name="T23" fmla="*/ 11796480 60000 65536"/>
              <a:gd name="T24" fmla="*/ 11796480 60000 65536"/>
              <a:gd name="T25" fmla="*/ 11796480 60000 65536"/>
              <a:gd name="T26" fmla="*/ 11796480 60000 65536"/>
              <a:gd name="T27" fmla="*/ 0 60000 65536"/>
              <a:gd name="T28" fmla="*/ 0 60000 65536"/>
              <a:gd name="T29" fmla="*/ 0 60000 65536"/>
              <a:gd name="T30" fmla="*/ 114300 w 457200"/>
              <a:gd name="T31" fmla="*/ 114300 h 1828800"/>
              <a:gd name="T32" fmla="*/ 342900 w 457200"/>
              <a:gd name="T33" fmla="*/ 1714500 h 18288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457200" h="1828800">
                <a:moveTo>
                  <a:pt x="0" y="228600"/>
                </a:moveTo>
                <a:lnTo>
                  <a:pt x="228600" y="0"/>
                </a:lnTo>
                <a:lnTo>
                  <a:pt x="457200" y="228600"/>
                </a:lnTo>
                <a:lnTo>
                  <a:pt x="342900" y="228600"/>
                </a:lnTo>
                <a:lnTo>
                  <a:pt x="342900" y="1600200"/>
                </a:lnTo>
                <a:lnTo>
                  <a:pt x="457200" y="1600200"/>
                </a:lnTo>
                <a:lnTo>
                  <a:pt x="228600" y="1828800"/>
                </a:lnTo>
                <a:lnTo>
                  <a:pt x="0" y="1600200"/>
                </a:lnTo>
                <a:lnTo>
                  <a:pt x="114300" y="1600200"/>
                </a:lnTo>
                <a:lnTo>
                  <a:pt x="114300" y="228600"/>
                </a:lnTo>
                <a:close/>
              </a:path>
            </a:pathLst>
          </a:custGeom>
          <a:solidFill>
            <a:srgbClr val="7575D1"/>
          </a:solidFill>
          <a:ln w="25402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 anchor="ctr" anchorCtr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8198" name="TextBox 4"/>
          <p:cNvSpPr txBox="1">
            <a:spLocks noChangeArrowheads="1"/>
          </p:cNvSpPr>
          <p:nvPr/>
        </p:nvSpPr>
        <p:spPr bwMode="auto">
          <a:xfrm>
            <a:off x="628650" y="3795713"/>
            <a:ext cx="3028950" cy="1355725"/>
          </a:xfrm>
          <a:prstGeom prst="rect">
            <a:avLst/>
          </a:prstGeom>
          <a:solidFill>
            <a:srgbClr val="FFFFFF"/>
          </a:solidFill>
          <a:ln w="9528">
            <a:solidFill>
              <a:srgbClr val="72BFC5"/>
            </a:solidFill>
            <a:miter lim="800000"/>
            <a:headEnd/>
            <a:tailEnd/>
          </a:ln>
        </p:spPr>
        <p:txBody>
          <a:bodyPr anchorCtr="1"/>
          <a:lstStyle/>
          <a:p>
            <a:pPr algn="ctr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300" b="1" u="sng" smtClean="0">
                <a:solidFill>
                  <a:srgbClr val="000000"/>
                </a:solidFill>
                <a:latin typeface="Arial" charset="0"/>
                <a:ea typeface="ＭＳ Ｐゴシック" pitchFamily="34" charset="-128"/>
                <a:cs typeface="Arial" charset="0"/>
              </a:rPr>
              <a:t>Participatory Implementation Process</a:t>
            </a:r>
          </a:p>
          <a:p>
            <a:pPr algn="ctr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300" smtClean="0">
                <a:solidFill>
                  <a:srgbClr val="000000"/>
                </a:solidFill>
                <a:latin typeface="Arial" charset="0"/>
                <a:ea typeface="ＭＳ Ｐゴシック" pitchFamily="34" charset="-128"/>
                <a:cs typeface="Arial" charset="0"/>
              </a:rPr>
              <a:t>Iterative, wiki activities to engage stakeholder community, measurement experts and diverse perspective</a:t>
            </a:r>
            <a:r>
              <a:rPr lang="en-US" sz="1300" b="1" smtClean="0">
                <a:solidFill>
                  <a:srgbClr val="000000"/>
                </a:solidFill>
                <a:latin typeface="Arial" charset="0"/>
                <a:ea typeface="ＭＳ Ｐゴシック" pitchFamily="34" charset="-128"/>
                <a:cs typeface="Arial" charset="0"/>
              </a:rPr>
              <a:t>. Clinics help to design interventions</a:t>
            </a:r>
          </a:p>
        </p:txBody>
      </p:sp>
      <p:sp>
        <p:nvSpPr>
          <p:cNvPr id="8199" name="TextBox 5"/>
          <p:cNvSpPr txBox="1">
            <a:spLocks noChangeArrowheads="1"/>
          </p:cNvSpPr>
          <p:nvPr/>
        </p:nvSpPr>
        <p:spPr bwMode="auto">
          <a:xfrm>
            <a:off x="5638800" y="3819525"/>
            <a:ext cx="2895600" cy="1308100"/>
          </a:xfrm>
          <a:prstGeom prst="rect">
            <a:avLst/>
          </a:prstGeom>
          <a:solidFill>
            <a:srgbClr val="FFFFFF"/>
          </a:solidFill>
          <a:ln w="9528">
            <a:solidFill>
              <a:srgbClr val="72BFC5"/>
            </a:solidFill>
            <a:miter lim="800000"/>
            <a:headEnd/>
            <a:tailEnd/>
          </a:ln>
        </p:spPr>
        <p:txBody>
          <a:bodyPr anchorCtr="1">
            <a:spAutoFit/>
          </a:bodyPr>
          <a:lstStyle/>
          <a:p>
            <a:pPr algn="ctr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300" b="1" u="sng" smtClean="0">
                <a:solidFill>
                  <a:srgbClr val="000000"/>
                </a:solidFill>
                <a:latin typeface="Arial" charset="0"/>
                <a:cs typeface="Arial" charset="0"/>
              </a:rPr>
              <a:t>Practical Progress Measures</a:t>
            </a:r>
            <a:endParaRPr lang="en-US" sz="1300" u="sng" smtClean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 algn="ctr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300" smtClean="0">
                <a:solidFill>
                  <a:srgbClr val="000000"/>
                </a:solidFill>
                <a:latin typeface="Arial" charset="0"/>
                <a:cs typeface="Arial" charset="0"/>
              </a:rPr>
              <a:t>Brief, standard patient reported data items on health behaviors &amp; psychosocial issues -- actionable and administered longitudinally to assess progress</a:t>
            </a:r>
          </a:p>
        </p:txBody>
      </p:sp>
      <p:sp>
        <p:nvSpPr>
          <p:cNvPr id="8200" name="TextBox 6"/>
          <p:cNvSpPr txBox="1">
            <a:spLocks noChangeArrowheads="1"/>
          </p:cNvSpPr>
          <p:nvPr/>
        </p:nvSpPr>
        <p:spPr bwMode="auto">
          <a:xfrm>
            <a:off x="3130550" y="685800"/>
            <a:ext cx="3048000" cy="1143000"/>
          </a:xfrm>
          <a:prstGeom prst="rect">
            <a:avLst/>
          </a:prstGeom>
          <a:solidFill>
            <a:srgbClr val="FFFFFF"/>
          </a:solidFill>
          <a:ln w="9528">
            <a:solidFill>
              <a:srgbClr val="72BFC5"/>
            </a:solidFill>
            <a:miter lim="800000"/>
            <a:headEnd/>
            <a:tailEnd/>
          </a:ln>
        </p:spPr>
        <p:txBody>
          <a:bodyPr anchorCtr="1"/>
          <a:lstStyle/>
          <a:p>
            <a:pPr algn="ctr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400" b="1" u="sng" smtClean="0">
                <a:solidFill>
                  <a:srgbClr val="000000"/>
                </a:solidFill>
                <a:latin typeface="Arial" charset="0"/>
                <a:ea typeface="ＭＳ Ｐゴシック" pitchFamily="34" charset="-128"/>
                <a:cs typeface="Arial" charset="0"/>
              </a:rPr>
              <a:t>Intervention Program/Policy</a:t>
            </a:r>
            <a:r>
              <a:rPr lang="en-US" sz="2400" b="1" smtClean="0">
                <a:solidFill>
                  <a:srgbClr val="000000"/>
                </a:solidFill>
                <a:latin typeface="Arial" charset="0"/>
                <a:ea typeface="ＭＳ Ｐゴシック" pitchFamily="34" charset="-128"/>
                <a:cs typeface="Arial" charset="0"/>
              </a:rPr>
              <a:t/>
            </a:r>
            <a:br>
              <a:rPr lang="en-US" sz="2400" b="1" smtClean="0">
                <a:solidFill>
                  <a:srgbClr val="000000"/>
                </a:solidFill>
                <a:latin typeface="Arial" charset="0"/>
                <a:ea typeface="ＭＳ Ｐゴシック" pitchFamily="34" charset="-128"/>
                <a:cs typeface="Arial" charset="0"/>
              </a:rPr>
            </a:br>
            <a:r>
              <a:rPr lang="en-US" sz="1300" smtClean="0">
                <a:solidFill>
                  <a:srgbClr val="000000"/>
                </a:solidFill>
                <a:latin typeface="Arial" charset="0"/>
                <a:ea typeface="ＭＳ Ｐゴシック" pitchFamily="34" charset="-128"/>
                <a:cs typeface="Arial" charset="0"/>
              </a:rPr>
              <a:t>Evidence-based decision aids to provide feedback to both patients and health care teams for action planning and health behavior counseling</a:t>
            </a:r>
          </a:p>
          <a:p>
            <a:pPr algn="ctr" fontAlgn="base" hangingPunct="0">
              <a:spcBef>
                <a:spcPct val="0"/>
              </a:spcBef>
              <a:spcAft>
                <a:spcPct val="0"/>
              </a:spcAft>
            </a:pPr>
            <a:endParaRPr lang="en-US" sz="1400" smtClean="0">
              <a:solidFill>
                <a:srgbClr val="000000"/>
              </a:solidFill>
              <a:latin typeface="Arial" charset="0"/>
              <a:ea typeface="ＭＳ Ｐゴシック" pitchFamily="34" charset="-128"/>
              <a:cs typeface="Arial" charset="0"/>
            </a:endParaRPr>
          </a:p>
        </p:txBody>
      </p:sp>
      <p:pic>
        <p:nvPicPr>
          <p:cNvPr id="8201" name="Picture 1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3375" y="5095875"/>
            <a:ext cx="6321425" cy="99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02" name="TextBox 19"/>
          <p:cNvSpPr txBox="1">
            <a:spLocks noChangeArrowheads="1"/>
          </p:cNvSpPr>
          <p:nvPr/>
        </p:nvSpPr>
        <p:spPr bwMode="auto">
          <a:xfrm rot="-3191244">
            <a:off x="1109663" y="2120900"/>
            <a:ext cx="12700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b="1" smtClean="0">
                <a:solidFill>
                  <a:srgbClr val="000000"/>
                </a:solidFill>
                <a:latin typeface="Arial" charset="0"/>
                <a:ea typeface="ＭＳ Ｐゴシック" pitchFamily="34" charset="-128"/>
                <a:cs typeface="Arial" charset="0"/>
              </a:rPr>
              <a:t>Feedback</a:t>
            </a:r>
          </a:p>
        </p:txBody>
      </p:sp>
      <p:sp>
        <p:nvSpPr>
          <p:cNvPr id="8203" name="TextBox 20"/>
          <p:cNvSpPr txBox="1">
            <a:spLocks noChangeArrowheads="1"/>
          </p:cNvSpPr>
          <p:nvPr/>
        </p:nvSpPr>
        <p:spPr bwMode="auto">
          <a:xfrm rot="3130137">
            <a:off x="6688931" y="2150269"/>
            <a:ext cx="12985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b="1" smtClean="0">
                <a:solidFill>
                  <a:srgbClr val="000000"/>
                </a:solidFill>
                <a:latin typeface="Arial" charset="0"/>
                <a:ea typeface="ＭＳ Ｐゴシック" pitchFamily="34" charset="-128"/>
                <a:cs typeface="Arial" charset="0"/>
              </a:rPr>
              <a:t>Feedback</a:t>
            </a:r>
          </a:p>
        </p:txBody>
      </p:sp>
      <p:sp>
        <p:nvSpPr>
          <p:cNvPr id="8204" name="TextBox 21"/>
          <p:cNvSpPr txBox="1">
            <a:spLocks noChangeArrowheads="1"/>
          </p:cNvSpPr>
          <p:nvPr/>
        </p:nvSpPr>
        <p:spPr bwMode="auto">
          <a:xfrm>
            <a:off x="3976688" y="4137025"/>
            <a:ext cx="13557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b="1" smtClean="0">
                <a:solidFill>
                  <a:srgbClr val="000000"/>
                </a:solidFill>
                <a:latin typeface="Arial" charset="0"/>
                <a:ea typeface="ＭＳ Ｐゴシック" pitchFamily="34" charset="-128"/>
                <a:cs typeface="Arial" charset="0"/>
              </a:rPr>
              <a:t>Feedback</a:t>
            </a:r>
          </a:p>
        </p:txBody>
      </p:sp>
      <p:sp>
        <p:nvSpPr>
          <p:cNvPr id="8205" name="Oval 11"/>
          <p:cNvSpPr>
            <a:spLocks noChangeArrowheads="1"/>
          </p:cNvSpPr>
          <p:nvPr/>
        </p:nvSpPr>
        <p:spPr bwMode="auto">
          <a:xfrm>
            <a:off x="2635250" y="1828800"/>
            <a:ext cx="4038600" cy="1066800"/>
          </a:xfrm>
          <a:custGeom>
            <a:avLst/>
            <a:gdLst>
              <a:gd name="T0" fmla="*/ 2019301 w 4038603"/>
              <a:gd name="T1" fmla="*/ 0 h 1066803"/>
              <a:gd name="T2" fmla="*/ 4038600 w 4038603"/>
              <a:gd name="T3" fmla="*/ 533400 h 1066803"/>
              <a:gd name="T4" fmla="*/ 2019301 w 4038603"/>
              <a:gd name="T5" fmla="*/ 1066800 h 1066803"/>
              <a:gd name="T6" fmla="*/ 0 w 4038603"/>
              <a:gd name="T7" fmla="*/ 533400 h 1066803"/>
              <a:gd name="T8" fmla="*/ 591440 w 4038603"/>
              <a:gd name="T9" fmla="*/ 156230 h 1066803"/>
              <a:gd name="T10" fmla="*/ 591440 w 4038603"/>
              <a:gd name="T11" fmla="*/ 910570 h 1066803"/>
              <a:gd name="T12" fmla="*/ 3447160 w 4038603"/>
              <a:gd name="T13" fmla="*/ 910570 h 1066803"/>
              <a:gd name="T14" fmla="*/ 3447160 w 4038603"/>
              <a:gd name="T15" fmla="*/ 156230 h 1066803"/>
              <a:gd name="T16" fmla="*/ 17694720 60000 65536"/>
              <a:gd name="T17" fmla="*/ 0 60000 65536"/>
              <a:gd name="T18" fmla="*/ 5898240 60000 65536"/>
              <a:gd name="T19" fmla="*/ 11796480 60000 65536"/>
              <a:gd name="T20" fmla="*/ 17694720 60000 65536"/>
              <a:gd name="T21" fmla="*/ 5898240 60000 65536"/>
              <a:gd name="T22" fmla="*/ 5898240 60000 65536"/>
              <a:gd name="T23" fmla="*/ 17694720 60000 65536"/>
              <a:gd name="T24" fmla="*/ 591440 w 4038603"/>
              <a:gd name="T25" fmla="*/ 156230 h 1066803"/>
              <a:gd name="T26" fmla="*/ 3447163 w 4038603"/>
              <a:gd name="T27" fmla="*/ 910573 h 106680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4038603" h="1066803">
                <a:moveTo>
                  <a:pt x="0" y="533402"/>
                </a:moveTo>
                <a:lnTo>
                  <a:pt x="0" y="533402"/>
                </a:lnTo>
                <a:cubicBezTo>
                  <a:pt x="4" y="238812"/>
                  <a:pt x="904075" y="1"/>
                  <a:pt x="2019302" y="2"/>
                </a:cubicBezTo>
                <a:cubicBezTo>
                  <a:pt x="2019302" y="2"/>
                  <a:pt x="2019302" y="2"/>
                  <a:pt x="2019302" y="2"/>
                </a:cubicBezTo>
                <a:cubicBezTo>
                  <a:pt x="3134532" y="2"/>
                  <a:pt x="4038604" y="238814"/>
                  <a:pt x="4038604" y="533404"/>
                </a:cubicBezTo>
                <a:cubicBezTo>
                  <a:pt x="4038604" y="533405"/>
                  <a:pt x="4038603" y="533406"/>
                  <a:pt x="4038603" y="533407"/>
                </a:cubicBezTo>
                <a:lnTo>
                  <a:pt x="4038604" y="533408"/>
                </a:lnTo>
                <a:cubicBezTo>
                  <a:pt x="4038604" y="827997"/>
                  <a:pt x="3134531" y="1066809"/>
                  <a:pt x="2019302" y="1066810"/>
                </a:cubicBezTo>
                <a:cubicBezTo>
                  <a:pt x="904072" y="1066810"/>
                  <a:pt x="0" y="827997"/>
                  <a:pt x="0" y="533408"/>
                </a:cubicBezTo>
                <a:cubicBezTo>
                  <a:pt x="-1" y="533407"/>
                  <a:pt x="0" y="533406"/>
                  <a:pt x="0" y="533406"/>
                </a:cubicBezTo>
                <a:close/>
              </a:path>
            </a:pathLst>
          </a:custGeom>
          <a:solidFill>
            <a:srgbClr val="FFFFFF"/>
          </a:solidFill>
          <a:ln w="9528">
            <a:solidFill>
              <a:srgbClr val="000000"/>
            </a:solidFill>
            <a:round/>
            <a:headEnd/>
            <a:tailEnd/>
          </a:ln>
        </p:spPr>
        <p:txBody>
          <a:bodyPr lIns="0" tIns="0" rIns="0" bIns="0" anchor="ctr" anchorCtr="1"/>
          <a:lstStyle/>
          <a:p>
            <a:pPr algn="ctr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200" b="1" smtClean="0">
                <a:solidFill>
                  <a:srgbClr val="000000"/>
                </a:solidFill>
                <a:latin typeface="Arial" charset="0"/>
                <a:ea typeface="ＭＳ Ｐゴシック" pitchFamily="34" charset="-128"/>
                <a:cs typeface="Arial" charset="0"/>
              </a:rPr>
              <a:t>Evidence:</a:t>
            </a:r>
          </a:p>
          <a:p>
            <a:pPr algn="ctr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200" b="1" smtClean="0">
                <a:solidFill>
                  <a:srgbClr val="000000"/>
                </a:solidFill>
                <a:latin typeface="Arial" charset="0"/>
                <a:ea typeface="ＭＳ Ｐゴシック" pitchFamily="34" charset="-128"/>
                <a:cs typeface="Arial" charset="0"/>
              </a:rPr>
              <a:t>US Preventive Services Task Force Recommendations</a:t>
            </a:r>
            <a:r>
              <a:rPr lang="en-US" sz="1200" smtClean="0">
                <a:solidFill>
                  <a:srgbClr val="000000"/>
                </a:solidFill>
                <a:latin typeface="Arial" charset="0"/>
                <a:ea typeface="ＭＳ Ｐゴシック" pitchFamily="34" charset="-128"/>
                <a:cs typeface="Arial" charset="0"/>
              </a:rPr>
              <a:t> for health behavior change counseling; evidence on goal setting &amp; shared decision making</a:t>
            </a:r>
          </a:p>
        </p:txBody>
      </p:sp>
      <p:sp>
        <p:nvSpPr>
          <p:cNvPr id="8206" name="Oval 12"/>
          <p:cNvSpPr>
            <a:spLocks noChangeArrowheads="1"/>
          </p:cNvSpPr>
          <p:nvPr/>
        </p:nvSpPr>
        <p:spPr bwMode="auto">
          <a:xfrm>
            <a:off x="2482850" y="2895600"/>
            <a:ext cx="4343400" cy="914400"/>
          </a:xfrm>
          <a:custGeom>
            <a:avLst/>
            <a:gdLst>
              <a:gd name="T0" fmla="*/ 2171700 w 4343400"/>
              <a:gd name="T1" fmla="*/ 0 h 914400"/>
              <a:gd name="T2" fmla="*/ 4343400 w 4343400"/>
              <a:gd name="T3" fmla="*/ 457200 h 914400"/>
              <a:gd name="T4" fmla="*/ 2171700 w 4343400"/>
              <a:gd name="T5" fmla="*/ 914400 h 914400"/>
              <a:gd name="T6" fmla="*/ 0 w 4343400"/>
              <a:gd name="T7" fmla="*/ 457200 h 914400"/>
              <a:gd name="T8" fmla="*/ 636077 w 4343400"/>
              <a:gd name="T9" fmla="*/ 133911 h 914400"/>
              <a:gd name="T10" fmla="*/ 636077 w 4343400"/>
              <a:gd name="T11" fmla="*/ 780489 h 914400"/>
              <a:gd name="T12" fmla="*/ 3707321 w 4343400"/>
              <a:gd name="T13" fmla="*/ 780489 h 914400"/>
              <a:gd name="T14" fmla="*/ 3707321 w 4343400"/>
              <a:gd name="T15" fmla="*/ 133911 h 914400"/>
              <a:gd name="T16" fmla="*/ 17694720 60000 65536"/>
              <a:gd name="T17" fmla="*/ 0 60000 65536"/>
              <a:gd name="T18" fmla="*/ 5898240 60000 65536"/>
              <a:gd name="T19" fmla="*/ 11796480 60000 65536"/>
              <a:gd name="T20" fmla="*/ 17694720 60000 65536"/>
              <a:gd name="T21" fmla="*/ 5898240 60000 65536"/>
              <a:gd name="T22" fmla="*/ 5898240 60000 65536"/>
              <a:gd name="T23" fmla="*/ 17694720 60000 65536"/>
              <a:gd name="T24" fmla="*/ 636077 w 4343400"/>
              <a:gd name="T25" fmla="*/ 133911 h 914400"/>
              <a:gd name="T26" fmla="*/ 3707321 w 4343400"/>
              <a:gd name="T27" fmla="*/ 780489 h 9144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4343400" h="914400">
                <a:moveTo>
                  <a:pt x="0" y="457200"/>
                </a:moveTo>
                <a:lnTo>
                  <a:pt x="0" y="457200"/>
                </a:lnTo>
                <a:cubicBezTo>
                  <a:pt x="7" y="204696"/>
                  <a:pt x="972308" y="2"/>
                  <a:pt x="2171700" y="3"/>
                </a:cubicBezTo>
                <a:cubicBezTo>
                  <a:pt x="2171700" y="3"/>
                  <a:pt x="2171700" y="3"/>
                  <a:pt x="2171700" y="3"/>
                </a:cubicBezTo>
                <a:cubicBezTo>
                  <a:pt x="3371097" y="3"/>
                  <a:pt x="4343400" y="204698"/>
                  <a:pt x="4343400" y="457203"/>
                </a:cubicBezTo>
                <a:cubicBezTo>
                  <a:pt x="4343400" y="457204"/>
                  <a:pt x="4343399" y="457205"/>
                  <a:pt x="4343399" y="457206"/>
                </a:cubicBezTo>
                <a:lnTo>
                  <a:pt x="4343400" y="457207"/>
                </a:lnTo>
                <a:cubicBezTo>
                  <a:pt x="4343400" y="709711"/>
                  <a:pt x="3371096" y="914406"/>
                  <a:pt x="2171700" y="914407"/>
                </a:cubicBezTo>
                <a:cubicBezTo>
                  <a:pt x="972303" y="914407"/>
                  <a:pt x="0" y="709711"/>
                  <a:pt x="0" y="457207"/>
                </a:cubicBezTo>
                <a:cubicBezTo>
                  <a:pt x="-1" y="457206"/>
                  <a:pt x="0" y="457205"/>
                  <a:pt x="0" y="457204"/>
                </a:cubicBezTo>
                <a:close/>
              </a:path>
            </a:pathLst>
          </a:custGeom>
          <a:solidFill>
            <a:srgbClr val="A3A3E0"/>
          </a:solidFill>
          <a:ln w="9528">
            <a:solidFill>
              <a:srgbClr val="000000"/>
            </a:solidFill>
            <a:round/>
            <a:headEnd/>
            <a:tailEnd/>
          </a:ln>
        </p:spPr>
        <p:txBody>
          <a:bodyPr lIns="0" tIns="0" rIns="0" bIns="0" anchor="ctr" anchorCtr="1"/>
          <a:lstStyle/>
          <a:p>
            <a:pPr algn="ctr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200" b="1" smtClean="0">
                <a:solidFill>
                  <a:srgbClr val="000000"/>
                </a:solidFill>
                <a:latin typeface="Arial" charset="0"/>
                <a:ea typeface="ＭＳ Ｐゴシック" pitchFamily="34" charset="-128"/>
                <a:cs typeface="Arial" charset="0"/>
              </a:rPr>
              <a:t>Stakeholders</a:t>
            </a:r>
            <a:r>
              <a:rPr lang="en-US" sz="1200" smtClean="0">
                <a:solidFill>
                  <a:srgbClr val="000000"/>
                </a:solidFill>
                <a:latin typeface="Arial" charset="0"/>
                <a:ea typeface="ＭＳ Ｐゴシック" pitchFamily="34" charset="-128"/>
                <a:cs typeface="Arial" charset="0"/>
              </a:rPr>
              <a:t>:</a:t>
            </a:r>
          </a:p>
          <a:p>
            <a:pPr algn="ctr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200" smtClean="0">
                <a:solidFill>
                  <a:srgbClr val="000000"/>
                </a:solidFill>
                <a:latin typeface="Arial" charset="0"/>
                <a:ea typeface="ＭＳ Ｐゴシック" pitchFamily="34" charset="-128"/>
                <a:cs typeface="Arial" charset="0"/>
              </a:rPr>
              <a:t>Primary care (PC) staff, patients and consumer groups; PC associations; groups involved in meaningful use of EHRs, EHR vendors</a:t>
            </a:r>
          </a:p>
        </p:txBody>
      </p:sp>
      <p:sp>
        <p:nvSpPr>
          <p:cNvPr id="15" name="TextBox 30"/>
          <p:cNvSpPr txBox="1"/>
          <p:nvPr/>
        </p:nvSpPr>
        <p:spPr>
          <a:xfrm>
            <a:off x="0" y="0"/>
            <a:ext cx="9144000" cy="461963"/>
          </a:xfrm>
          <a:prstGeom prst="rect">
            <a:avLst/>
          </a:prstGeom>
          <a:noFill/>
          <a:ln>
            <a:noFill/>
          </a:ln>
        </p:spPr>
        <p:txBody>
          <a:bodyPr anchorCtr="1">
            <a:spAutoFit/>
          </a:bodyPr>
          <a:lstStyle/>
          <a:p>
            <a:pPr algn="ctr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400" b="1" kern="0">
                <a:solidFill>
                  <a:srgbClr val="FFFFFF"/>
                </a:solidFill>
                <a:effectLst>
                  <a:outerShdw dist="38096" dir="2700000">
                    <a:srgbClr val="000000"/>
                  </a:outerShdw>
                </a:effectLst>
                <a:latin typeface="Arial Narrow" pitchFamily="34"/>
                <a:ea typeface="ＭＳ Ｐゴシック" pitchFamily="16"/>
                <a:cs typeface="Arial" charset="0"/>
              </a:rPr>
              <a:t>Evidence Integration Triangle (EIT) - </a:t>
            </a:r>
            <a:r>
              <a:rPr lang="en-US" sz="2400" b="1" kern="0">
                <a:solidFill>
                  <a:srgbClr val="FFFFFF"/>
                </a:solidFill>
                <a:effectLst>
                  <a:outerShdw dist="38096" dir="2700000">
                    <a:srgbClr val="000000"/>
                  </a:outerShdw>
                </a:effectLst>
                <a:ea typeface="ＭＳ Ｐゴシック" pitchFamily="16"/>
                <a:cs typeface="Arial" charset="0"/>
              </a:rPr>
              <a:t>A Patient-Centered Care Example</a:t>
            </a:r>
            <a:endParaRPr lang="en-US" sz="2400" b="1" kern="0">
              <a:solidFill>
                <a:srgbClr val="FFFFFF"/>
              </a:solidFill>
              <a:effectLst>
                <a:outerShdw dist="38096" dir="2700000">
                  <a:srgbClr val="000000"/>
                </a:outerShdw>
              </a:effectLst>
              <a:latin typeface="Arial Narrow" pitchFamily="34"/>
              <a:ea typeface="ＭＳ Ｐゴシック" pitchFamily="16"/>
              <a:cs typeface="Arial" charset="0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7A64B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/>
          <p:nvPr/>
        </p:nvSpPr>
        <p:spPr>
          <a:xfrm>
            <a:off x="838200" y="76200"/>
            <a:ext cx="7391400" cy="685800"/>
          </a:xfrm>
          <a:prstGeom prst="rect">
            <a:avLst/>
          </a:prstGeom>
          <a:noFill/>
          <a:ln>
            <a:noFill/>
          </a:ln>
        </p:spPr>
        <p:txBody>
          <a:bodyPr anchor="ctr" anchorCtr="1"/>
          <a:lstStyle/>
          <a:p>
            <a:pPr algn="ctr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200" b="1" kern="0">
                <a:solidFill>
                  <a:srgbClr val="FFFFFF"/>
                </a:solidFill>
                <a:effectLst>
                  <a:outerShdw dist="38096" dir="2700000">
                    <a:srgbClr val="000000"/>
                  </a:outerShdw>
                </a:effectLst>
                <a:latin typeface="Arial"/>
                <a:cs typeface="Arial" charset="0"/>
              </a:rPr>
              <a:t>BIG PICTURE</a:t>
            </a:r>
          </a:p>
        </p:txBody>
      </p:sp>
      <p:grpSp>
        <p:nvGrpSpPr>
          <p:cNvPr id="3" name="Group 21"/>
          <p:cNvGrpSpPr>
            <a:grpSpLocks/>
          </p:cNvGrpSpPr>
          <p:nvPr/>
        </p:nvGrpSpPr>
        <p:grpSpPr bwMode="auto">
          <a:xfrm>
            <a:off x="1524000" y="609600"/>
            <a:ext cx="6248400" cy="5943600"/>
            <a:chOff x="1524003" y="609603"/>
            <a:chExt cx="6248396" cy="5943600"/>
          </a:xfrm>
        </p:grpSpPr>
        <p:sp>
          <p:nvSpPr>
            <p:cNvPr id="4" name="Rounded Rectangle 2"/>
            <p:cNvSpPr/>
            <p:nvPr/>
          </p:nvSpPr>
          <p:spPr>
            <a:xfrm>
              <a:off x="1524003" y="609603"/>
              <a:ext cx="1523999" cy="91440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FFFFFF"/>
            </a:solidFill>
            <a:ln w="25402">
              <a:solidFill>
                <a:srgbClr val="89A4A7"/>
              </a:solidFill>
              <a:prstDash val="solid"/>
              <a:round/>
            </a:ln>
            <a:effectLst>
              <a:outerShdw dir="16200000" algn="tl">
                <a:srgbClr val="000000">
                  <a:alpha val="39999"/>
                </a:srgbClr>
              </a:outerShdw>
            </a:effectLst>
          </p:spPr>
          <p:txBody>
            <a:bodyPr anchor="ctr" anchorCtr="1"/>
            <a:lstStyle/>
            <a:p>
              <a:pPr algn="ctr" hangingPunct="0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400" b="1" kern="0">
                  <a:solidFill>
                    <a:srgbClr val="000000"/>
                  </a:solidFill>
                  <a:latin typeface="Arial"/>
                  <a:cs typeface="Arial" charset="0"/>
                </a:rPr>
                <a:t>Identify Common Data Elements (CDEs)</a:t>
              </a:r>
            </a:p>
          </p:txBody>
        </p:sp>
        <p:sp>
          <p:nvSpPr>
            <p:cNvPr id="5" name="Rounded Rectangle 3"/>
            <p:cNvSpPr/>
            <p:nvPr/>
          </p:nvSpPr>
          <p:spPr>
            <a:xfrm>
              <a:off x="6096000" y="723903"/>
              <a:ext cx="1523999" cy="68580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FFFFFF"/>
            </a:solidFill>
            <a:ln w="25402">
              <a:solidFill>
                <a:srgbClr val="89A4A7"/>
              </a:solidFill>
              <a:prstDash val="solid"/>
              <a:round/>
            </a:ln>
            <a:effectLst>
              <a:outerShdw dir="16200000" algn="tl">
                <a:srgbClr val="000000">
                  <a:alpha val="39999"/>
                </a:srgbClr>
              </a:outerShdw>
            </a:effectLst>
          </p:spPr>
          <p:txBody>
            <a:bodyPr anchor="ctr" anchorCtr="1"/>
            <a:lstStyle/>
            <a:p>
              <a:pPr algn="ctr" hangingPunct="0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400" b="1" kern="0">
                  <a:solidFill>
                    <a:srgbClr val="000000"/>
                  </a:solidFill>
                  <a:latin typeface="Arial"/>
                  <a:cs typeface="Arial" charset="0"/>
                </a:rPr>
                <a:t>Align with Related Efforts</a:t>
              </a:r>
            </a:p>
          </p:txBody>
        </p:sp>
        <p:sp>
          <p:nvSpPr>
            <p:cNvPr id="6" name="Oval 4"/>
            <p:cNvSpPr/>
            <p:nvPr/>
          </p:nvSpPr>
          <p:spPr>
            <a:xfrm>
              <a:off x="2514602" y="1752603"/>
              <a:ext cx="2743198" cy="914400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val f7"/>
                <a:gd name="f15" fmla="+- 2700000 f1 0"/>
                <a:gd name="f16" fmla="*/ f9 f0 1"/>
                <a:gd name="f17" fmla="*/ f10 f0 1"/>
                <a:gd name="f18" fmla="?: f11 f4 1"/>
                <a:gd name="f19" fmla="?: f12 f5 1"/>
                <a:gd name="f20" fmla="?: f13 f6 1"/>
                <a:gd name="f21" fmla="*/ f15 f8 1"/>
                <a:gd name="f22" fmla="*/ f16 1 f3"/>
                <a:gd name="f23" fmla="*/ f17 1 f3"/>
                <a:gd name="f24" fmla="*/ f18 1 21600"/>
                <a:gd name="f25" fmla="*/ f19 1 21600"/>
                <a:gd name="f26" fmla="*/ 21600 f18 1"/>
                <a:gd name="f27" fmla="*/ 21600 f19 1"/>
                <a:gd name="f28" fmla="*/ f21 1 f0"/>
                <a:gd name="f29" fmla="+- f22 0 f1"/>
                <a:gd name="f30" fmla="+- f23 0 f1"/>
                <a:gd name="f31" fmla="min f25 f24"/>
                <a:gd name="f32" fmla="*/ f26 1 f20"/>
                <a:gd name="f33" fmla="*/ f27 1 f20"/>
                <a:gd name="f34" fmla="+- 0 0 f28"/>
                <a:gd name="f35" fmla="val f32"/>
                <a:gd name="f36" fmla="val f33"/>
                <a:gd name="f37" fmla="+- 0 0 f34"/>
                <a:gd name="f38" fmla="*/ f14 f31 1"/>
                <a:gd name="f39" fmla="+- f36 0 f14"/>
                <a:gd name="f40" fmla="+- f35 0 f14"/>
                <a:gd name="f41" fmla="*/ f37 f0 1"/>
                <a:gd name="f42" fmla="*/ f39 1 2"/>
                <a:gd name="f43" fmla="*/ f40 1 2"/>
                <a:gd name="f44" fmla="*/ f41 1 f8"/>
                <a:gd name="f45" fmla="+- f14 f42 0"/>
                <a:gd name="f46" fmla="+- f14 f43 0"/>
                <a:gd name="f47" fmla="+- f44 0 f1"/>
                <a:gd name="f48" fmla="*/ f43 f31 1"/>
                <a:gd name="f49" fmla="*/ f42 f31 1"/>
                <a:gd name="f50" fmla="cos 1 f47"/>
                <a:gd name="f51" fmla="sin 1 f47"/>
                <a:gd name="f52" fmla="*/ f45 f31 1"/>
                <a:gd name="f53" fmla="+- 0 0 f50"/>
                <a:gd name="f54" fmla="+- 0 0 f51"/>
                <a:gd name="f55" fmla="+- 0 0 f53"/>
                <a:gd name="f56" fmla="+- 0 0 f54"/>
                <a:gd name="f57" fmla="*/ f55 f43 1"/>
                <a:gd name="f58" fmla="*/ f56 f42 1"/>
                <a:gd name="f59" fmla="+- f46 0 f57"/>
                <a:gd name="f60" fmla="+- f46 f57 0"/>
                <a:gd name="f61" fmla="+- f45 0 f58"/>
                <a:gd name="f62" fmla="+- f45 f58 0"/>
                <a:gd name="f63" fmla="*/ f59 f31 1"/>
                <a:gd name="f64" fmla="*/ f61 f31 1"/>
                <a:gd name="f65" fmla="*/ f60 f31 1"/>
                <a:gd name="f66" fmla="*/ f62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63" y="f64"/>
                </a:cxn>
                <a:cxn ang="f30">
                  <a:pos x="f63" y="f66"/>
                </a:cxn>
                <a:cxn ang="f30">
                  <a:pos x="f65" y="f66"/>
                </a:cxn>
                <a:cxn ang="f29">
                  <a:pos x="f65" y="f64"/>
                </a:cxn>
              </a:cxnLst>
              <a:rect l="f63" t="f64" r="f65" b="f66"/>
              <a:pathLst>
                <a:path>
                  <a:moveTo>
                    <a:pt x="f38" y="f52"/>
                  </a:moveTo>
                  <a:arcTo wR="f48" hR="f49" stAng="f0" swAng="f1"/>
                  <a:arcTo wR="f48" hR="f49" stAng="f2" swAng="f1"/>
                  <a:arcTo wR="f48" hR="f49" stAng="f7" swAng="f1"/>
                  <a:arcTo wR="f48" hR="f49" stAng="f1" swAng="f1"/>
                  <a:close/>
                </a:path>
              </a:pathLst>
            </a:custGeom>
            <a:solidFill>
              <a:srgbClr val="D1D1F0"/>
            </a:solidFill>
            <a:ln w="25402">
              <a:solidFill>
                <a:srgbClr val="89A4A7"/>
              </a:solidFill>
              <a:prstDash val="solid"/>
              <a:round/>
            </a:ln>
            <a:effectLst>
              <a:outerShdw dir="16200000" algn="tl">
                <a:srgbClr val="000000">
                  <a:alpha val="39999"/>
                </a:srgbClr>
              </a:outerShdw>
            </a:effectLst>
          </p:spPr>
          <p:txBody>
            <a:bodyPr anchor="ctr" anchorCtr="1"/>
            <a:lstStyle/>
            <a:p>
              <a:pPr algn="ctr" hangingPunct="0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2000" b="1" kern="0">
                  <a:solidFill>
                    <a:srgbClr val="000000"/>
                  </a:solidFill>
                  <a:latin typeface="Arial"/>
                  <a:cs typeface="Arial" charset="0"/>
                </a:rPr>
                <a:t>Cognitive Testing/Focus Groups</a:t>
              </a:r>
            </a:p>
          </p:txBody>
        </p:sp>
        <p:sp>
          <p:nvSpPr>
            <p:cNvPr id="7" name="Rounded Rectangle 5"/>
            <p:cNvSpPr/>
            <p:nvPr/>
          </p:nvSpPr>
          <p:spPr>
            <a:xfrm>
              <a:off x="3124202" y="3048003"/>
              <a:ext cx="1904999" cy="68580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A3A3E0"/>
            </a:solidFill>
            <a:ln w="25402">
              <a:solidFill>
                <a:srgbClr val="89A4A7"/>
              </a:solidFill>
              <a:prstDash val="solid"/>
              <a:round/>
            </a:ln>
            <a:effectLst>
              <a:outerShdw dir="16200000" algn="tl">
                <a:srgbClr val="000000">
                  <a:alpha val="39999"/>
                </a:srgbClr>
              </a:outerShdw>
            </a:effectLst>
          </p:spPr>
          <p:txBody>
            <a:bodyPr anchor="ctr" anchorCtr="1"/>
            <a:lstStyle/>
            <a:p>
              <a:pPr algn="ctr" hangingPunct="0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400" b="1" kern="0">
                  <a:solidFill>
                    <a:srgbClr val="000000"/>
                  </a:solidFill>
                  <a:latin typeface="Arial"/>
                  <a:cs typeface="Arial" charset="0"/>
                </a:rPr>
                <a:t>Field Test Set of CDEs</a:t>
              </a:r>
            </a:p>
          </p:txBody>
        </p:sp>
        <p:sp>
          <p:nvSpPr>
            <p:cNvPr id="8" name="Rounded Rectangle 6"/>
            <p:cNvSpPr/>
            <p:nvPr/>
          </p:nvSpPr>
          <p:spPr>
            <a:xfrm>
              <a:off x="1524003" y="3886203"/>
              <a:ext cx="1523999" cy="68580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FFFFFF"/>
            </a:solidFill>
            <a:ln w="25402">
              <a:solidFill>
                <a:srgbClr val="89A4A7"/>
              </a:solidFill>
              <a:prstDash val="solid"/>
              <a:round/>
            </a:ln>
            <a:effectLst>
              <a:outerShdw dir="16200000" algn="tl">
                <a:srgbClr val="000000">
                  <a:alpha val="39999"/>
                </a:srgbClr>
              </a:outerShdw>
            </a:effectLst>
          </p:spPr>
          <p:txBody>
            <a:bodyPr anchor="ctr" anchorCtr="1"/>
            <a:lstStyle/>
            <a:p>
              <a:pPr algn="ctr" hangingPunct="0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400" b="1" kern="0">
                  <a:solidFill>
                    <a:srgbClr val="000000"/>
                  </a:solidFill>
                  <a:latin typeface="Arial"/>
                  <a:cs typeface="Arial" charset="0"/>
                </a:rPr>
                <a:t>Promote Software Development</a:t>
              </a:r>
            </a:p>
          </p:txBody>
        </p:sp>
        <p:sp>
          <p:nvSpPr>
            <p:cNvPr id="9" name="Rounded Rectangle 7"/>
            <p:cNvSpPr/>
            <p:nvPr/>
          </p:nvSpPr>
          <p:spPr>
            <a:xfrm>
              <a:off x="6096000" y="3886203"/>
              <a:ext cx="1523999" cy="68580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FF3300"/>
            </a:solidFill>
            <a:ln w="25402">
              <a:solidFill>
                <a:srgbClr val="89A4A7"/>
              </a:solidFill>
              <a:prstDash val="solid"/>
              <a:round/>
            </a:ln>
            <a:effectLst>
              <a:outerShdw dir="16200000" algn="tl">
                <a:srgbClr val="000000">
                  <a:alpha val="39999"/>
                </a:srgbClr>
              </a:outerShdw>
            </a:effectLst>
          </p:spPr>
          <p:txBody>
            <a:bodyPr anchor="ctr" anchorCtr="1"/>
            <a:lstStyle/>
            <a:p>
              <a:pPr algn="ctr" hangingPunct="0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400" b="1" kern="0">
                  <a:solidFill>
                    <a:srgbClr val="000000"/>
                  </a:solidFill>
                  <a:latin typeface="Arial"/>
                  <a:cs typeface="Arial" charset="0"/>
                </a:rPr>
                <a:t>Feasibility Tests and Pragmatic Trial</a:t>
              </a:r>
            </a:p>
          </p:txBody>
        </p:sp>
        <p:sp>
          <p:nvSpPr>
            <p:cNvPr id="10" name="Rectangle 8"/>
            <p:cNvSpPr/>
            <p:nvPr/>
          </p:nvSpPr>
          <p:spPr>
            <a:xfrm>
              <a:off x="2209803" y="5943603"/>
              <a:ext cx="4724397" cy="609600"/>
            </a:xfrm>
            <a:prstGeom prst="rect">
              <a:avLst/>
            </a:prstGeom>
            <a:solidFill>
              <a:srgbClr val="A3A3E0"/>
            </a:solidFill>
            <a:ln w="25402">
              <a:solidFill>
                <a:srgbClr val="89A4A7"/>
              </a:solidFill>
              <a:prstDash val="solid"/>
              <a:miter/>
            </a:ln>
            <a:effectLst>
              <a:outerShdw dir="16200000" algn="tl">
                <a:srgbClr val="000000">
                  <a:alpha val="39999"/>
                </a:srgbClr>
              </a:outerShdw>
            </a:effectLst>
          </p:spPr>
          <p:txBody>
            <a:bodyPr anchor="ctr" anchorCtr="1"/>
            <a:lstStyle/>
            <a:p>
              <a:pPr algn="ctr" hangingPunct="0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2000" b="1" kern="0">
                  <a:solidFill>
                    <a:srgbClr val="000000"/>
                  </a:solidFill>
                  <a:latin typeface="Arial"/>
                  <a:cs typeface="Arial" charset="0"/>
                </a:rPr>
                <a:t>Widespread Use of CDEs in </a:t>
              </a:r>
              <a:br>
                <a:rPr lang="en-US" sz="2000" b="1" kern="0">
                  <a:solidFill>
                    <a:srgbClr val="000000"/>
                  </a:solidFill>
                  <a:latin typeface="Arial"/>
                  <a:cs typeface="Arial" charset="0"/>
                </a:rPr>
              </a:br>
              <a:r>
                <a:rPr lang="en-US" sz="2000" b="1" kern="0">
                  <a:solidFill>
                    <a:srgbClr val="000000"/>
                  </a:solidFill>
                  <a:latin typeface="Arial"/>
                  <a:cs typeface="Arial" charset="0"/>
                </a:rPr>
                <a:t>Primary Care</a:t>
              </a:r>
            </a:p>
          </p:txBody>
        </p:sp>
        <p:sp>
          <p:nvSpPr>
            <p:cNvPr id="11" name="Rounded Rectangle 9"/>
            <p:cNvSpPr/>
            <p:nvPr/>
          </p:nvSpPr>
          <p:spPr>
            <a:xfrm>
              <a:off x="1524003" y="5029203"/>
              <a:ext cx="1523999" cy="68580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FFFFFF"/>
            </a:solidFill>
            <a:ln w="25402">
              <a:solidFill>
                <a:srgbClr val="89A4A7"/>
              </a:solidFill>
              <a:prstDash val="solid"/>
              <a:round/>
            </a:ln>
            <a:effectLst>
              <a:outerShdw dir="16200000" algn="tl">
                <a:srgbClr val="000000">
                  <a:alpha val="39999"/>
                </a:srgbClr>
              </a:outerShdw>
            </a:effectLst>
          </p:spPr>
          <p:txBody>
            <a:bodyPr anchor="ctr" anchorCtr="1"/>
            <a:lstStyle/>
            <a:p>
              <a:pPr algn="ctr" hangingPunct="0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400" b="1" kern="0">
                  <a:solidFill>
                    <a:srgbClr val="000000"/>
                  </a:solidFill>
                  <a:latin typeface="Arial"/>
                  <a:cs typeface="Arial" charset="0"/>
                </a:rPr>
                <a:t>Publications</a:t>
              </a:r>
            </a:p>
          </p:txBody>
        </p:sp>
        <p:sp>
          <p:nvSpPr>
            <p:cNvPr id="12" name="Rounded Rectangle 10"/>
            <p:cNvSpPr/>
            <p:nvPr/>
          </p:nvSpPr>
          <p:spPr>
            <a:xfrm>
              <a:off x="5867400" y="4800603"/>
              <a:ext cx="1904999" cy="106680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FFFFFF"/>
            </a:solidFill>
            <a:ln w="25402">
              <a:solidFill>
                <a:srgbClr val="89A4A7"/>
              </a:solidFill>
              <a:prstDash val="solid"/>
              <a:round/>
            </a:ln>
            <a:effectLst>
              <a:outerShdw dir="16200000" algn="tl">
                <a:srgbClr val="000000">
                  <a:alpha val="39999"/>
                </a:srgbClr>
              </a:outerShdw>
            </a:effectLst>
          </p:spPr>
          <p:txBody>
            <a:bodyPr anchor="ctr" anchorCtr="1"/>
            <a:lstStyle/>
            <a:p>
              <a:pPr algn="ctr" hangingPunct="0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300" b="1" kern="0">
                  <a:solidFill>
                    <a:srgbClr val="000000"/>
                  </a:solidFill>
                  <a:latin typeface="Arial"/>
                  <a:cs typeface="Arial" charset="0"/>
                </a:rPr>
                <a:t>Encourage Implementation (CHCs,PBRNs,</a:t>
              </a:r>
            </a:p>
            <a:p>
              <a:pPr algn="ctr" hangingPunct="0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300" b="1" kern="0">
                  <a:solidFill>
                    <a:srgbClr val="000000"/>
                  </a:solidFill>
                  <a:latin typeface="Arial"/>
                  <a:cs typeface="Arial" charset="0"/>
                </a:rPr>
                <a:t>HMOs, VA, IHS, CMS</a:t>
              </a:r>
              <a:r>
                <a:rPr lang="en-US" sz="1400" b="1" kern="0">
                  <a:solidFill>
                    <a:srgbClr val="000000"/>
                  </a:solidFill>
                  <a:latin typeface="Arial"/>
                  <a:cs typeface="Arial" charset="0"/>
                </a:rPr>
                <a:t>)</a:t>
              </a:r>
            </a:p>
          </p:txBody>
        </p:sp>
        <p:cxnSp>
          <p:nvCxnSpPr>
            <p:cNvPr id="9229" name="Straight Arrow Connector 12"/>
            <p:cNvCxnSpPr>
              <a:cxnSpLocks noChangeShapeType="1"/>
            </p:cNvCxnSpPr>
            <p:nvPr/>
          </p:nvCxnSpPr>
          <p:spPr bwMode="auto">
            <a:xfrm flipV="1">
              <a:off x="3047996" y="1047746"/>
              <a:ext cx="3048007" cy="38104"/>
            </a:xfrm>
            <a:prstGeom prst="straightConnector1">
              <a:avLst/>
            </a:prstGeom>
            <a:noFill/>
            <a:ln w="38103">
              <a:solidFill>
                <a:srgbClr val="FFFFFF"/>
              </a:solidFill>
              <a:round/>
              <a:headEnd/>
              <a:tailEnd type="arrow" w="med" len="med"/>
            </a:ln>
          </p:spPr>
        </p:cxnSp>
        <p:grpSp>
          <p:nvGrpSpPr>
            <p:cNvPr id="13" name="Group 37"/>
            <p:cNvGrpSpPr>
              <a:grpSpLocks/>
            </p:cNvGrpSpPr>
            <p:nvPr/>
          </p:nvGrpSpPr>
          <p:grpSpPr bwMode="auto">
            <a:xfrm>
              <a:off x="1600200" y="1371599"/>
              <a:ext cx="304796" cy="763589"/>
              <a:chOff x="1600200" y="1371599"/>
              <a:chExt cx="304796" cy="763589"/>
            </a:xfrm>
          </p:grpSpPr>
          <p:cxnSp>
            <p:nvCxnSpPr>
              <p:cNvPr id="9236" name="Straight Connector 19"/>
              <p:cNvCxnSpPr>
                <a:cxnSpLocks noChangeShapeType="1"/>
              </p:cNvCxnSpPr>
              <p:nvPr/>
            </p:nvCxnSpPr>
            <p:spPr bwMode="auto">
              <a:xfrm rot="5400013">
                <a:off x="1219196" y="1752603"/>
                <a:ext cx="762007" cy="0"/>
              </a:xfrm>
              <a:prstGeom prst="straightConnector1">
                <a:avLst/>
              </a:prstGeom>
              <a:noFill/>
              <a:ln w="38103">
                <a:solidFill>
                  <a:srgbClr val="FFFFFF"/>
                </a:solidFill>
                <a:round/>
                <a:headEnd/>
                <a:tailEnd/>
              </a:ln>
            </p:spPr>
          </p:cxnSp>
          <p:cxnSp>
            <p:nvCxnSpPr>
              <p:cNvPr id="9237" name="Straight Arrow Connector 20"/>
              <p:cNvCxnSpPr>
                <a:cxnSpLocks noChangeShapeType="1"/>
              </p:cNvCxnSpPr>
              <p:nvPr/>
            </p:nvCxnSpPr>
            <p:spPr bwMode="auto">
              <a:xfrm>
                <a:off x="1600200" y="2133596"/>
                <a:ext cx="304796" cy="1592"/>
              </a:xfrm>
              <a:prstGeom prst="straightConnector1">
                <a:avLst/>
              </a:prstGeom>
              <a:noFill/>
              <a:ln w="38103">
                <a:solidFill>
                  <a:srgbClr val="FFFFFF"/>
                </a:solidFill>
                <a:round/>
                <a:headEnd/>
                <a:tailEnd type="arrow" w="med" len="med"/>
              </a:ln>
            </p:spPr>
          </p:cxnSp>
        </p:grpSp>
        <p:cxnSp>
          <p:nvCxnSpPr>
            <p:cNvPr id="9231" name="Straight Arrow Connector 14"/>
            <p:cNvCxnSpPr>
              <a:cxnSpLocks noChangeShapeType="1"/>
              <a:stCxn id="6" idx="2"/>
              <a:endCxn id="7" idx="0"/>
            </p:cNvCxnSpPr>
            <p:nvPr/>
          </p:nvCxnSpPr>
          <p:spPr bwMode="auto">
            <a:xfrm>
              <a:off x="3886200" y="2667003"/>
              <a:ext cx="190501" cy="380993"/>
            </a:xfrm>
            <a:prstGeom prst="straightConnector1">
              <a:avLst/>
            </a:prstGeom>
            <a:noFill/>
            <a:ln w="38103">
              <a:solidFill>
                <a:srgbClr val="FFFFFF"/>
              </a:solidFill>
              <a:round/>
              <a:headEnd/>
              <a:tailEnd type="arrow" w="med" len="med"/>
            </a:ln>
          </p:spPr>
        </p:cxnSp>
        <p:cxnSp>
          <p:nvCxnSpPr>
            <p:cNvPr id="9232" name="Straight Arrow Connector 15"/>
            <p:cNvCxnSpPr>
              <a:cxnSpLocks noChangeShapeType="1"/>
              <a:stCxn id="8" idx="1"/>
              <a:endCxn id="9" idx="3"/>
            </p:cNvCxnSpPr>
            <p:nvPr/>
          </p:nvCxnSpPr>
          <p:spPr bwMode="auto">
            <a:xfrm>
              <a:off x="3048006" y="4229100"/>
              <a:ext cx="3047997" cy="0"/>
            </a:xfrm>
            <a:prstGeom prst="straightConnector1">
              <a:avLst/>
            </a:prstGeom>
            <a:noFill/>
            <a:ln w="38103">
              <a:solidFill>
                <a:srgbClr val="FFFFFF"/>
              </a:solidFill>
              <a:round/>
              <a:headEnd type="arrow" w="med" len="med"/>
              <a:tailEnd type="arrow" w="med" len="med"/>
            </a:ln>
          </p:spPr>
        </p:cxnSp>
        <p:cxnSp>
          <p:nvCxnSpPr>
            <p:cNvPr id="9233" name="Straight Arrow Connector 16"/>
            <p:cNvCxnSpPr>
              <a:cxnSpLocks noChangeShapeType="1"/>
              <a:endCxn id="12" idx="3"/>
            </p:cNvCxnSpPr>
            <p:nvPr/>
          </p:nvCxnSpPr>
          <p:spPr bwMode="auto">
            <a:xfrm>
              <a:off x="3047996" y="5333996"/>
              <a:ext cx="2819407" cy="0"/>
            </a:xfrm>
            <a:prstGeom prst="straightConnector1">
              <a:avLst/>
            </a:prstGeom>
            <a:noFill/>
            <a:ln w="38103">
              <a:solidFill>
                <a:srgbClr val="FFFFFF"/>
              </a:solidFill>
              <a:round/>
              <a:headEnd/>
              <a:tailEnd type="arrow" w="med" len="med"/>
            </a:ln>
          </p:spPr>
        </p:cxnSp>
        <p:cxnSp>
          <p:nvCxnSpPr>
            <p:cNvPr id="9234" name="Elbow Connector 17"/>
            <p:cNvCxnSpPr>
              <a:cxnSpLocks noChangeShapeType="1"/>
              <a:stCxn id="12" idx="1"/>
              <a:endCxn id="10" idx="3"/>
            </p:cNvCxnSpPr>
            <p:nvPr/>
          </p:nvCxnSpPr>
          <p:spPr bwMode="auto">
            <a:xfrm flipH="1">
              <a:off x="6934206" y="5334002"/>
              <a:ext cx="838193" cy="914400"/>
            </a:xfrm>
            <a:prstGeom prst="bentConnector3">
              <a:avLst>
                <a:gd name="adj1" fmla="val -27273"/>
              </a:avLst>
            </a:prstGeom>
            <a:noFill/>
            <a:ln w="38103">
              <a:solidFill>
                <a:srgbClr val="FFFFFF"/>
              </a:solidFill>
              <a:miter lim="800000"/>
              <a:headEnd/>
              <a:tailEnd type="arrow" w="med" len="med"/>
            </a:ln>
          </p:spPr>
        </p:cxnSp>
        <p:cxnSp>
          <p:nvCxnSpPr>
            <p:cNvPr id="9235" name="Straight Arrow Connector 18"/>
            <p:cNvCxnSpPr>
              <a:cxnSpLocks noChangeShapeType="1"/>
            </p:cNvCxnSpPr>
            <p:nvPr/>
          </p:nvCxnSpPr>
          <p:spPr bwMode="auto">
            <a:xfrm>
              <a:off x="4343400" y="4267203"/>
              <a:ext cx="0" cy="914400"/>
            </a:xfrm>
            <a:prstGeom prst="straightConnector1">
              <a:avLst/>
            </a:prstGeom>
            <a:noFill/>
            <a:ln w="38103">
              <a:solidFill>
                <a:srgbClr val="FFFFFF"/>
              </a:solidFill>
              <a:round/>
              <a:headEnd/>
              <a:tailEnd type="arrow" w="med" len="med"/>
            </a:ln>
          </p:spPr>
        </p:cxnSp>
      </p:grp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152400"/>
            <a:ext cx="8229600" cy="457200"/>
          </a:xfrm>
        </p:spPr>
        <p:txBody>
          <a:bodyPr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smtClean="0"/>
              <a:t> </a:t>
            </a:r>
            <a:r>
              <a:rPr sz="3200" b="1" smtClean="0">
                <a:effectLst>
                  <a:outerShdw dist="38096" dir="2700000">
                    <a:srgbClr val="000000"/>
                  </a:outerShdw>
                </a:effectLst>
              </a:rPr>
              <a:t>Timeline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914400" y="762000"/>
            <a:ext cx="8229600" cy="5791200"/>
          </a:xfrm>
        </p:spPr>
        <p:txBody>
          <a:bodyPr/>
          <a:lstStyle/>
          <a:p>
            <a:pPr eaLnBrk="1" fontAlgn="auto">
              <a:spcBef>
                <a:spcPts val="1800"/>
              </a:spcBef>
              <a:spcAft>
                <a:spcPts val="0"/>
              </a:spcAft>
              <a:buSzPct val="80000"/>
              <a:buFont typeface="Arial" pitchFamily="34"/>
              <a:buChar char="♦"/>
              <a:defRPr/>
            </a:pPr>
            <a:r>
              <a:rPr sz="2000" b="1" u="sng" smtClean="0"/>
              <a:t>Oct.-Dec. 2012</a:t>
            </a:r>
            <a:r>
              <a:rPr sz="2000" b="1" smtClean="0"/>
              <a:t>:  Collaboratively finalize protocol and measures, sites finalize and prepare clinic pairs, secure IRB approvals and assess context.</a:t>
            </a:r>
          </a:p>
          <a:p>
            <a:pPr eaLnBrk="1" fontAlgn="auto">
              <a:spcBef>
                <a:spcPts val="1800"/>
              </a:spcBef>
              <a:spcAft>
                <a:spcPts val="0"/>
              </a:spcAft>
              <a:buSzPct val="80000"/>
              <a:buFont typeface="Arial" pitchFamily="34"/>
              <a:buChar char="♦"/>
              <a:defRPr/>
            </a:pPr>
            <a:r>
              <a:rPr sz="2000" b="1" u="sng" smtClean="0"/>
              <a:t>For discussion</a:t>
            </a:r>
            <a:r>
              <a:rPr sz="2000" b="1" smtClean="0"/>
              <a:t>:  </a:t>
            </a:r>
            <a:r>
              <a:rPr sz="2000" b="1" i="1" smtClean="0"/>
              <a:t>Possible 1-2 week pilot; PDSA period to get procedures working smoothly prior to official data collection</a:t>
            </a:r>
          </a:p>
          <a:p>
            <a:pPr eaLnBrk="1" fontAlgn="auto">
              <a:spcBef>
                <a:spcPts val="1800"/>
              </a:spcBef>
              <a:spcAft>
                <a:spcPts val="0"/>
              </a:spcAft>
              <a:buSzPct val="80000"/>
              <a:buFont typeface="Arial" pitchFamily="34"/>
              <a:buChar char="♦"/>
              <a:defRPr/>
            </a:pPr>
            <a:r>
              <a:rPr sz="2000" b="1" u="sng" smtClean="0"/>
              <a:t>Jan.-April 2013</a:t>
            </a:r>
            <a:r>
              <a:rPr sz="2000" b="1" smtClean="0"/>
              <a:t>:  Phase I—Complete Baseline in both sites and Implementation in one clinic, each site</a:t>
            </a:r>
          </a:p>
          <a:p>
            <a:pPr eaLnBrk="1" fontAlgn="auto">
              <a:spcBef>
                <a:spcPts val="1800"/>
              </a:spcBef>
              <a:spcAft>
                <a:spcPts val="0"/>
              </a:spcAft>
              <a:buSzPct val="80000"/>
              <a:buFont typeface="Arial" pitchFamily="34"/>
              <a:buChar char="♦"/>
              <a:defRPr/>
            </a:pPr>
            <a:r>
              <a:rPr sz="2000" b="1" u="sng" smtClean="0"/>
              <a:t>May-August</a:t>
            </a:r>
            <a:r>
              <a:rPr sz="2000" b="1" smtClean="0"/>
              <a:t>:  Phase II—Complete 4-month assessments; conduct intervention in delayed clinics, maintenance/sustainability period for initial intervention clinics.</a:t>
            </a:r>
          </a:p>
          <a:p>
            <a:pPr eaLnBrk="1" fontAlgn="auto">
              <a:spcBef>
                <a:spcPts val="1800"/>
              </a:spcBef>
              <a:spcAft>
                <a:spcPts val="0"/>
              </a:spcAft>
              <a:buSzPct val="80000"/>
              <a:buFont typeface="Arial" pitchFamily="34"/>
              <a:buChar char="♦"/>
              <a:defRPr/>
            </a:pPr>
            <a:r>
              <a:rPr sz="2000" b="1" i="1" u="sng" smtClean="0">
                <a:effectLst>
                  <a:outerShdw dist="38096" dir="2700000">
                    <a:srgbClr val="000000"/>
                  </a:outerShdw>
                </a:effectLst>
              </a:rPr>
              <a:t>For discussion:  Timing of delayed intervention—this </a:t>
            </a:r>
            <a:br>
              <a:rPr sz="2000" b="1" i="1" u="sng" smtClean="0">
                <a:effectLst>
                  <a:outerShdw dist="38096" dir="2700000">
                    <a:srgbClr val="000000"/>
                  </a:outerShdw>
                </a:effectLst>
              </a:rPr>
            </a:br>
            <a:r>
              <a:rPr sz="2000" b="1" i="1" u="sng" smtClean="0">
                <a:effectLst>
                  <a:outerShdw dist="38096" dir="2700000">
                    <a:srgbClr val="000000"/>
                  </a:outerShdw>
                </a:effectLst>
              </a:rPr>
              <a:t>design vs. longer initial intervention and just give intervention to delayed sites toward end of the project</a:t>
            </a:r>
          </a:p>
          <a:p>
            <a:pPr eaLnBrk="1" fontAlgn="auto">
              <a:spcBef>
                <a:spcPts val="1800"/>
              </a:spcBef>
              <a:spcAft>
                <a:spcPts val="0"/>
              </a:spcAft>
              <a:buSzPct val="80000"/>
              <a:buFont typeface="Arial" pitchFamily="34"/>
              <a:buChar char="♦"/>
              <a:defRPr/>
            </a:pPr>
            <a:r>
              <a:rPr sz="2000" b="1" u="sng" smtClean="0"/>
              <a:t>September</a:t>
            </a:r>
            <a:r>
              <a:rPr sz="2000" b="1" smtClean="0"/>
              <a:t>:  Collect final assessments (sustainability in initial sites) and post-interview, final reports</a:t>
            </a:r>
            <a:endParaRPr smtClean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hotoC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1512</TotalTime>
  <Words>1872</Words>
  <Application>Microsoft Macintosh PowerPoint</Application>
  <PresentationFormat>On-screen Show (4:3)</PresentationFormat>
  <Paragraphs>278</Paragraphs>
  <Slides>26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26</vt:i4>
      </vt:variant>
    </vt:vector>
  </HeadingPairs>
  <TitlesOfParts>
    <vt:vector size="28" baseType="lpstr">
      <vt:lpstr>Office Theme</vt:lpstr>
      <vt:lpstr>PhotoC</vt:lpstr>
      <vt:lpstr>Implementing Patient-Reported Outcome Measures among Diverse Primary  Care Patients</vt:lpstr>
      <vt:lpstr>PowerPoint Presentation</vt:lpstr>
      <vt:lpstr>PowerPoint Presentation</vt:lpstr>
      <vt:lpstr>Provider Guidance</vt:lpstr>
      <vt:lpstr>PowerPoint Presentation</vt:lpstr>
      <vt:lpstr>PowerPoint Presentation</vt:lpstr>
      <vt:lpstr>       Preliminary Results: Phase 1 </vt:lpstr>
      <vt:lpstr>Phase 2: Characteristics of Phase 2 Patient Sample  (n = 284; California sites only)</vt:lpstr>
      <vt:lpstr>PowerPoint Presentation</vt:lpstr>
      <vt:lpstr>PowerPoint Presentation</vt:lpstr>
      <vt:lpstr>Patient Feedback Questionnaire Results (n = 259; 92% of PRO sample)</vt:lpstr>
      <vt:lpstr>Post-Implementation Staff/Provider Interviews  (n = 7; additional interviews pending) </vt:lpstr>
      <vt:lpstr>PowerPoint Presentation</vt:lpstr>
      <vt:lpstr>PowerPoint Presentation</vt:lpstr>
      <vt:lpstr>PowerPoint Presentation</vt:lpstr>
      <vt:lpstr>PowerPoint Presentation</vt:lpstr>
      <vt:lpstr>Patient Health Update Web Tool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Timeline</vt:lpstr>
      <vt:lpstr>PowerPoint Presentation</vt:lpstr>
    </vt:vector>
  </TitlesOfParts>
  <Company>University of Washington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Hector Rodriguez</dc:creator>
  <cp:lastModifiedBy>Rebecca Williams</cp:lastModifiedBy>
  <cp:revision>163</cp:revision>
  <dcterms:created xsi:type="dcterms:W3CDTF">2011-12-11T15:22:39Z</dcterms:created>
  <dcterms:modified xsi:type="dcterms:W3CDTF">2012-10-15T18:22:27Z</dcterms:modified>
</cp:coreProperties>
</file>