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0"/>
  </p:notesMasterIdLst>
  <p:sldIdLst>
    <p:sldId id="268" r:id="rId2"/>
    <p:sldId id="274" r:id="rId3"/>
    <p:sldId id="269" r:id="rId4"/>
    <p:sldId id="275" r:id="rId5"/>
    <p:sldId id="271" r:id="rId6"/>
    <p:sldId id="276" r:id="rId7"/>
    <p:sldId id="270" r:id="rId8"/>
    <p:sldId id="273" r:id="rId9"/>
  </p:sldIdLst>
  <p:sldSz cx="9144000" cy="6858000" type="screen4x3"/>
  <p:notesSz cx="6881813" cy="9296400"/>
  <p:defaultTextStyle>
    <a:defPPr>
      <a:defRPr lang="en-US"/>
    </a:defPPr>
    <a:lvl1pPr algn="l" rtl="0" eaLnBrk="0" fontAlgn="base" hangingPunct="0">
      <a:spcBef>
        <a:spcPct val="0"/>
      </a:spcBef>
      <a:spcAft>
        <a:spcPct val="0"/>
      </a:spcAft>
      <a:defRPr sz="2400" kern="1200">
        <a:solidFill>
          <a:schemeClr val="tx1"/>
        </a:solidFill>
        <a:latin typeface="Times" charset="0"/>
        <a:ea typeface="ヒラギノ角ゴ Pro W3" charset="-128"/>
        <a:cs typeface="+mn-cs"/>
      </a:defRPr>
    </a:lvl1pPr>
    <a:lvl2pPr marL="4572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2pPr>
    <a:lvl3pPr marL="9144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3pPr>
    <a:lvl4pPr marL="13716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4pPr>
    <a:lvl5pPr marL="18288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5pPr>
    <a:lvl6pPr marL="2286000" algn="l" defTabSz="914400" rtl="0" eaLnBrk="1" latinLnBrk="0" hangingPunct="1">
      <a:defRPr sz="2400" kern="1200">
        <a:solidFill>
          <a:schemeClr val="tx1"/>
        </a:solidFill>
        <a:latin typeface="Times" charset="0"/>
        <a:ea typeface="ヒラギノ角ゴ Pro W3" charset="-128"/>
        <a:cs typeface="+mn-cs"/>
      </a:defRPr>
    </a:lvl6pPr>
    <a:lvl7pPr marL="2743200" algn="l" defTabSz="914400" rtl="0" eaLnBrk="1" latinLnBrk="0" hangingPunct="1">
      <a:defRPr sz="2400" kern="1200">
        <a:solidFill>
          <a:schemeClr val="tx1"/>
        </a:solidFill>
        <a:latin typeface="Times" charset="0"/>
        <a:ea typeface="ヒラギノ角ゴ Pro W3" charset="-128"/>
        <a:cs typeface="+mn-cs"/>
      </a:defRPr>
    </a:lvl7pPr>
    <a:lvl8pPr marL="3200400" algn="l" defTabSz="914400" rtl="0" eaLnBrk="1" latinLnBrk="0" hangingPunct="1">
      <a:defRPr sz="2400" kern="1200">
        <a:solidFill>
          <a:schemeClr val="tx1"/>
        </a:solidFill>
        <a:latin typeface="Times" charset="0"/>
        <a:ea typeface="ヒラギノ角ゴ Pro W3" charset="-128"/>
        <a:cs typeface="+mn-cs"/>
      </a:defRPr>
    </a:lvl8pPr>
    <a:lvl9pPr marL="3657600" algn="l" defTabSz="914400" rtl="0" eaLnBrk="1" latinLnBrk="0" hangingPunct="1">
      <a:defRPr sz="2400" kern="1200">
        <a:solidFill>
          <a:schemeClr val="tx1"/>
        </a:solidFill>
        <a:latin typeface="Times" charset="0"/>
        <a:ea typeface="ヒラギノ角ゴ Pro W3"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D391"/>
    <a:srgbClr val="90CA7C"/>
    <a:srgbClr val="99CC00"/>
    <a:srgbClr val="CCFF66"/>
    <a:srgbClr val="6C0086"/>
    <a:srgbClr val="66007E"/>
    <a:srgbClr val="66209B"/>
    <a:srgbClr val="ADA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963" autoAdjust="0"/>
  </p:normalViewPr>
  <p:slideViewPr>
    <p:cSldViewPr snapToGrid="0" showGuides="1">
      <p:cViewPr varScale="1">
        <p:scale>
          <a:sx n="49" d="100"/>
          <a:sy n="49" d="100"/>
        </p:scale>
        <p:origin x="-102" y="-252"/>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79"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atin typeface="Times" pitchFamily="18" charset="0"/>
                <a:ea typeface="+mn-ea"/>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0182"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83"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smtClean="0"/>
            </a:lvl1pPr>
          </a:lstStyle>
          <a:p>
            <a:pPr>
              <a:defRPr/>
            </a:pPr>
            <a:fld id="{A3BC3E74-20A5-47B6-A4F4-09B8CF81FB2E}" type="slidenum">
              <a:rPr lang="en-US"/>
              <a:pPr>
                <a:defRPr/>
              </a:pPr>
              <a:t>‹#›</a:t>
            </a:fld>
            <a:endParaRPr lang="en-US"/>
          </a:p>
        </p:txBody>
      </p:sp>
    </p:spTree>
    <p:extLst>
      <p:ext uri="{BB962C8B-B14F-4D97-AF65-F5344CB8AC3E}">
        <p14:creationId xmlns:p14="http://schemas.microsoft.com/office/powerpoint/2010/main" val="6164379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marL="171450" indent="-171450" eaLnBrk="1" hangingPunct="1">
              <a:buFontTx/>
              <a:buChar char="-"/>
            </a:pPr>
            <a:endParaRPr lang="en-US" dirty="0" smtClean="0">
              <a:latin typeface="Times"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a:t>
            </a:fld>
            <a:endParaRPr lang="en-US"/>
          </a:p>
        </p:txBody>
      </p:sp>
    </p:spTree>
    <p:extLst>
      <p:ext uri="{BB962C8B-B14F-4D97-AF65-F5344CB8AC3E}">
        <p14:creationId xmlns:p14="http://schemas.microsoft.com/office/powerpoint/2010/main" val="220177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3</a:t>
            </a:fld>
            <a:endParaRPr lang="en-US"/>
          </a:p>
        </p:txBody>
      </p:sp>
    </p:spTree>
    <p:extLst>
      <p:ext uri="{BB962C8B-B14F-4D97-AF65-F5344CB8AC3E}">
        <p14:creationId xmlns:p14="http://schemas.microsoft.com/office/powerpoint/2010/main" val="1704351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4</a:t>
            </a:fld>
            <a:endParaRPr lang="en-US"/>
          </a:p>
        </p:txBody>
      </p:sp>
    </p:spTree>
    <p:extLst>
      <p:ext uri="{BB962C8B-B14F-4D97-AF65-F5344CB8AC3E}">
        <p14:creationId xmlns:p14="http://schemas.microsoft.com/office/powerpoint/2010/main" val="1704351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5</a:t>
            </a:fld>
            <a:endParaRPr lang="en-US"/>
          </a:p>
        </p:txBody>
      </p:sp>
    </p:spTree>
    <p:extLst>
      <p:ext uri="{BB962C8B-B14F-4D97-AF65-F5344CB8AC3E}">
        <p14:creationId xmlns:p14="http://schemas.microsoft.com/office/powerpoint/2010/main" val="1744603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6</a:t>
            </a:fld>
            <a:endParaRPr lang="en-US"/>
          </a:p>
        </p:txBody>
      </p:sp>
    </p:spTree>
    <p:extLst>
      <p:ext uri="{BB962C8B-B14F-4D97-AF65-F5344CB8AC3E}">
        <p14:creationId xmlns:p14="http://schemas.microsoft.com/office/powerpoint/2010/main" val="2402601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7</a:t>
            </a:fld>
            <a:endParaRPr lang="en-US"/>
          </a:p>
        </p:txBody>
      </p:sp>
    </p:spTree>
    <p:extLst>
      <p:ext uri="{BB962C8B-B14F-4D97-AF65-F5344CB8AC3E}">
        <p14:creationId xmlns:p14="http://schemas.microsoft.com/office/powerpoint/2010/main" val="2201775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8</a:t>
            </a:fld>
            <a:endParaRPr lang="en-US"/>
          </a:p>
        </p:txBody>
      </p:sp>
    </p:spTree>
    <p:extLst>
      <p:ext uri="{BB962C8B-B14F-4D97-AF65-F5344CB8AC3E}">
        <p14:creationId xmlns:p14="http://schemas.microsoft.com/office/powerpoint/2010/main" val="1474361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a:defRPr/>
            </a:pPr>
            <a:r>
              <a:rPr lang="en-US" sz="4000">
                <a:solidFill>
                  <a:schemeClr val="bg1"/>
                </a:solidFill>
                <a:latin typeface="Georgia" charset="0"/>
                <a:cs typeface="Arial" charset="0"/>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Lst>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a:xfrm>
            <a:off x="77787" y="1085334"/>
            <a:ext cx="8713788" cy="1219200"/>
          </a:xfrm>
        </p:spPr>
        <p:txBody>
          <a:bodyPr/>
          <a:lstStyle/>
          <a:p>
            <a:pPr algn="ctr" eaLnBrk="1" hangingPunct="1"/>
            <a:r>
              <a:rPr lang="en-US" dirty="0" smtClean="0">
                <a:latin typeface="+mj-lt"/>
                <a:cs typeface="Arial" charset="0"/>
              </a:rPr>
              <a:t>Lessons Learned from Implementing My Own Health Report</a:t>
            </a:r>
          </a:p>
        </p:txBody>
      </p:sp>
      <p:sp>
        <p:nvSpPr>
          <p:cNvPr id="11267" name="Rectangle 5"/>
          <p:cNvSpPr>
            <a:spLocks noGrp="1" noChangeArrowheads="1"/>
          </p:cNvSpPr>
          <p:nvPr>
            <p:ph type="subTitle" idx="1"/>
          </p:nvPr>
        </p:nvSpPr>
        <p:spPr bwMode="auto">
          <a:xfrm>
            <a:off x="255587" y="2639786"/>
            <a:ext cx="8535987" cy="1752600"/>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100000"/>
              </a:lnSpc>
            </a:pPr>
            <a:r>
              <a:rPr lang="en-US" dirty="0" smtClean="0">
                <a:latin typeface="Arial" charset="0"/>
                <a:cs typeface="Arial" charset="0"/>
              </a:rPr>
              <a:t>Catherine Rohweder, </a:t>
            </a:r>
            <a:r>
              <a:rPr lang="en-US" dirty="0" err="1" smtClean="0">
                <a:latin typeface="Arial" charset="0"/>
                <a:cs typeface="Arial" charset="0"/>
              </a:rPr>
              <a:t>DrPH</a:t>
            </a:r>
            <a:endParaRPr lang="en-US" dirty="0" smtClean="0">
              <a:latin typeface="Arial" charset="0"/>
              <a:cs typeface="Arial" charset="0"/>
            </a:endParaRPr>
          </a:p>
          <a:p>
            <a:pPr eaLnBrk="1" hangingPunct="1">
              <a:lnSpc>
                <a:spcPct val="100000"/>
              </a:lnSpc>
            </a:pPr>
            <a:r>
              <a:rPr lang="en-US" dirty="0" smtClean="0">
                <a:latin typeface="Arial" charset="0"/>
                <a:cs typeface="Arial" charset="0"/>
              </a:rPr>
              <a:t>Jennifer Leeman, </a:t>
            </a:r>
            <a:r>
              <a:rPr lang="en-US" dirty="0" err="1" smtClean="0">
                <a:latin typeface="Arial" charset="0"/>
                <a:cs typeface="Arial" charset="0"/>
              </a:rPr>
              <a:t>DrPH</a:t>
            </a:r>
            <a:r>
              <a:rPr lang="en-US" dirty="0" smtClean="0">
                <a:latin typeface="Arial" charset="0"/>
                <a:cs typeface="Arial" charset="0"/>
              </a:rPr>
              <a:t>, </a:t>
            </a:r>
            <a:r>
              <a:rPr lang="en-US" dirty="0" err="1" smtClean="0">
                <a:latin typeface="Arial" charset="0"/>
                <a:cs typeface="Arial" charset="0"/>
              </a:rPr>
              <a:t>MDiv</a:t>
            </a:r>
            <a:endParaRPr lang="en-US" dirty="0" smtClean="0">
              <a:latin typeface="Arial" charset="0"/>
              <a:cs typeface="Arial" charset="0"/>
            </a:endParaRPr>
          </a:p>
          <a:p>
            <a:pPr eaLnBrk="1" hangingPunct="1">
              <a:lnSpc>
                <a:spcPct val="100000"/>
              </a:lnSpc>
            </a:pPr>
            <a:r>
              <a:rPr lang="en-US" dirty="0" smtClean="0">
                <a:latin typeface="Arial" charset="0"/>
                <a:cs typeface="Arial" charset="0"/>
              </a:rPr>
              <a:t>Alexis Moore, MPH </a:t>
            </a:r>
          </a:p>
          <a:p>
            <a:pPr eaLnBrk="1" hangingPunct="1">
              <a:lnSpc>
                <a:spcPct val="100000"/>
              </a:lnSpc>
            </a:pPr>
            <a:endParaRPr lang="en-US" sz="1000" dirty="0" smtClean="0">
              <a:latin typeface="Arial" charset="0"/>
              <a:cs typeface="Arial" charset="0"/>
            </a:endParaRPr>
          </a:p>
          <a:p>
            <a:pPr eaLnBrk="1" hangingPunct="1">
              <a:lnSpc>
                <a:spcPct val="100000"/>
              </a:lnSpc>
            </a:pPr>
            <a:r>
              <a:rPr lang="en-US" dirty="0" smtClean="0">
                <a:latin typeface="Arial" charset="0"/>
                <a:cs typeface="Arial" charset="0"/>
              </a:rPr>
              <a:t>UNC Chapel </a:t>
            </a:r>
            <a:r>
              <a:rPr lang="en-US" dirty="0" smtClean="0">
                <a:latin typeface="Arial" charset="0"/>
                <a:cs typeface="Arial" charset="0"/>
              </a:rPr>
              <a:t>Hill and the MOHR Research Team</a:t>
            </a:r>
          </a:p>
          <a:p>
            <a:pPr eaLnBrk="1" hangingPunct="1">
              <a:lnSpc>
                <a:spcPct val="100000"/>
              </a:lnSpc>
            </a:pPr>
            <a:endParaRPr lang="en-US" sz="1000" dirty="0" smtClean="0">
              <a:latin typeface="Arial" charset="0"/>
              <a:cs typeface="Arial" charset="0"/>
            </a:endParaRPr>
          </a:p>
          <a:p>
            <a:pPr eaLnBrk="1" hangingPunct="1">
              <a:lnSpc>
                <a:spcPct val="100000"/>
              </a:lnSpc>
            </a:pPr>
            <a:r>
              <a:rPr lang="en-US" sz="2000" dirty="0" smtClean="0">
                <a:latin typeface="Arial" charset="0"/>
                <a:cs typeface="Arial" charset="0"/>
              </a:rPr>
              <a:t>CPCRN Annual Meeting, Denver CO</a:t>
            </a:r>
          </a:p>
          <a:p>
            <a:pPr eaLnBrk="1" hangingPunct="1">
              <a:lnSpc>
                <a:spcPct val="100000"/>
              </a:lnSpc>
            </a:pPr>
            <a:r>
              <a:rPr lang="en-US" sz="2000" dirty="0" smtClean="0">
                <a:latin typeface="Arial" charset="0"/>
                <a:cs typeface="Arial" charset="0"/>
              </a:rPr>
              <a:t>10/3/13</a:t>
            </a:r>
          </a:p>
          <a:p>
            <a:pPr eaLnBrk="1" hangingPunct="1">
              <a:lnSpc>
                <a:spcPct val="100000"/>
              </a:lnSpc>
            </a:pPr>
            <a:endParaRPr lang="en-US" dirty="0" smtClean="0">
              <a:latin typeface="Arial" charset="0"/>
              <a:cs typeface="Arial" charset="0"/>
            </a:endParaRPr>
          </a:p>
        </p:txBody>
      </p:sp>
      <p:sp>
        <p:nvSpPr>
          <p:cNvPr id="4" name="TextBox 3"/>
          <p:cNvSpPr txBox="1"/>
          <p:nvPr/>
        </p:nvSpPr>
        <p:spPr>
          <a:xfrm>
            <a:off x="1258888" y="6076950"/>
            <a:ext cx="7532687" cy="461963"/>
          </a:xfrm>
          <a:prstGeom prst="rect">
            <a:avLst/>
          </a:prstGeom>
          <a:noFill/>
        </p:spPr>
        <p:txBody>
          <a:bodyPr>
            <a:spAutoFit/>
          </a:bodyPr>
          <a:lstStyle/>
          <a:p>
            <a:pPr>
              <a:defRPr/>
            </a:pPr>
            <a:r>
              <a:rPr lang="en-US" sz="800" dirty="0">
                <a:solidFill>
                  <a:srgbClr val="66209B"/>
                </a:solidFill>
                <a:latin typeface="Arial" charset="0"/>
              </a:rPr>
              <a:t>This presentation was supported by Cooperative Agreement Number INSERT YOUR CENTER'S NUMBER HERE from the Centers for  Disease Control and Prevention. The findings and conclusions in this presentation are those of the author(s)  and do not necessarily represent the official position of the Centers for Disease Control and Prevention.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996" y="304800"/>
            <a:ext cx="8209005" cy="990600"/>
          </a:xfrm>
        </p:spPr>
        <p:txBody>
          <a:bodyPr/>
          <a:lstStyle/>
          <a:p>
            <a:r>
              <a:rPr lang="en-US" sz="3600" dirty="0" smtClean="0">
                <a:latin typeface="+mj-lt"/>
              </a:rPr>
              <a:t>Clinic Recruitment</a:t>
            </a:r>
            <a:endParaRPr lang="en-US" sz="3600" dirty="0">
              <a:latin typeface="+mj-lt"/>
            </a:endParaRPr>
          </a:p>
        </p:txBody>
      </p:sp>
      <p:sp>
        <p:nvSpPr>
          <p:cNvPr id="4" name="Content Placeholder 3"/>
          <p:cNvSpPr>
            <a:spLocks noGrp="1"/>
          </p:cNvSpPr>
          <p:nvPr>
            <p:ph idx="1"/>
          </p:nvPr>
        </p:nvSpPr>
        <p:spPr>
          <a:xfrm>
            <a:off x="428625" y="1676400"/>
            <a:ext cx="8243887" cy="4343400"/>
          </a:xfrm>
        </p:spPr>
        <p:txBody>
          <a:bodyPr/>
          <a:lstStyle/>
          <a:p>
            <a:pPr>
              <a:lnSpc>
                <a:spcPct val="100000"/>
              </a:lnSpc>
            </a:pPr>
            <a:r>
              <a:rPr lang="en-US" sz="3200" dirty="0" smtClean="0">
                <a:latin typeface="+mn-lt"/>
              </a:rPr>
              <a:t>Pre-existing relationships can make a difference at the beginning</a:t>
            </a:r>
          </a:p>
          <a:p>
            <a:pPr lvl="1">
              <a:lnSpc>
                <a:spcPct val="100000"/>
              </a:lnSpc>
            </a:pPr>
            <a:r>
              <a:rPr lang="en-US" sz="3200" dirty="0">
                <a:latin typeface="+mn-lt"/>
              </a:rPr>
              <a:t> </a:t>
            </a:r>
            <a:r>
              <a:rPr lang="en-US" sz="3200" dirty="0" smtClean="0">
                <a:latin typeface="+mn-lt"/>
              </a:rPr>
              <a:t>	</a:t>
            </a:r>
            <a:r>
              <a:rPr lang="en-US" sz="3200" dirty="0" smtClean="0">
                <a:latin typeface="+mn-lt"/>
              </a:rPr>
              <a:t>Quicker start-up and initial buy-in</a:t>
            </a:r>
          </a:p>
          <a:p>
            <a:pPr>
              <a:lnSpc>
                <a:spcPct val="100000"/>
              </a:lnSpc>
            </a:pPr>
            <a:r>
              <a:rPr lang="en-US" sz="3200" dirty="0" smtClean="0">
                <a:latin typeface="+mn-lt"/>
              </a:rPr>
              <a:t>However, relationship-building occurs throughout the study so it is possible to catch up</a:t>
            </a:r>
            <a:endParaRPr lang="en-US" sz="3200" dirty="0" smtClean="0">
              <a:latin typeface="+mn-lt"/>
            </a:endParaRPr>
          </a:p>
          <a:p>
            <a:pPr marL="457200" lvl="1" indent="0">
              <a:lnSpc>
                <a:spcPct val="100000"/>
              </a:lnSpc>
              <a:buNone/>
            </a:pPr>
            <a:endParaRPr lang="en-US" sz="3600" dirty="0" smtClean="0">
              <a:latin typeface="+mn-lt"/>
            </a:endParaRPr>
          </a:p>
        </p:txBody>
      </p:sp>
    </p:spTree>
    <p:extLst>
      <p:ext uri="{BB962C8B-B14F-4D97-AF65-F5344CB8AC3E}">
        <p14:creationId xmlns:p14="http://schemas.microsoft.com/office/powerpoint/2010/main" val="1653475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996" y="304800"/>
            <a:ext cx="8209005" cy="990600"/>
          </a:xfrm>
        </p:spPr>
        <p:txBody>
          <a:bodyPr/>
          <a:lstStyle/>
          <a:p>
            <a:r>
              <a:rPr lang="en-US" sz="3600" dirty="0" smtClean="0">
                <a:latin typeface="+mj-lt"/>
              </a:rPr>
              <a:t>Incorporating </a:t>
            </a:r>
            <a:r>
              <a:rPr lang="en-US" sz="3600" dirty="0" smtClean="0">
                <a:latin typeface="+mj-lt"/>
              </a:rPr>
              <a:t>the MOHR </a:t>
            </a:r>
            <a:r>
              <a:rPr lang="en-US" sz="3600" dirty="0" smtClean="0">
                <a:latin typeface="+mj-lt"/>
              </a:rPr>
              <a:t>Into Routine Practice</a:t>
            </a:r>
            <a:endParaRPr lang="en-US" sz="3600" dirty="0">
              <a:latin typeface="+mj-lt"/>
            </a:endParaRPr>
          </a:p>
        </p:txBody>
      </p:sp>
      <p:sp>
        <p:nvSpPr>
          <p:cNvPr id="3" name="Content Placeholder 2"/>
          <p:cNvSpPr>
            <a:spLocks noGrp="1"/>
          </p:cNvSpPr>
          <p:nvPr>
            <p:ph idx="1"/>
          </p:nvPr>
        </p:nvSpPr>
        <p:spPr>
          <a:xfrm>
            <a:off x="506186" y="1676400"/>
            <a:ext cx="8229600" cy="4343400"/>
          </a:xfrm>
        </p:spPr>
        <p:txBody>
          <a:bodyPr/>
          <a:lstStyle/>
          <a:p>
            <a:pPr>
              <a:lnSpc>
                <a:spcPct val="100000"/>
              </a:lnSpc>
            </a:pPr>
            <a:r>
              <a:rPr lang="en-US" sz="3200" dirty="0" smtClean="0"/>
              <a:t>MOHR as a separate tool from the electronic health record was a barrier for some clinics </a:t>
            </a:r>
          </a:p>
          <a:p>
            <a:pPr lvl="1">
              <a:lnSpc>
                <a:spcPct val="100000"/>
              </a:lnSpc>
            </a:pPr>
            <a:r>
              <a:rPr lang="en-US" sz="3200" dirty="0" smtClean="0"/>
              <a:t>Felt less like quality improvement and more like research</a:t>
            </a:r>
          </a:p>
          <a:p>
            <a:pPr lvl="1">
              <a:lnSpc>
                <a:spcPct val="100000"/>
              </a:lnSpc>
            </a:pPr>
            <a:r>
              <a:rPr lang="en-US" sz="3200" dirty="0" smtClean="0"/>
              <a:t>Did not like having to ask duplicate questions (e.g. tobacco, alcohol, depression)</a:t>
            </a:r>
          </a:p>
          <a:p>
            <a:pPr lvl="1">
              <a:lnSpc>
                <a:spcPct val="100000"/>
              </a:lnSpc>
            </a:pPr>
            <a:endParaRPr lang="en-US" sz="3200" dirty="0" smtClean="0"/>
          </a:p>
          <a:p>
            <a:pPr>
              <a:lnSpc>
                <a:spcPct val="100000"/>
              </a:lnSpc>
            </a:pPr>
            <a:endParaRPr lang="en-US" sz="3200" dirty="0"/>
          </a:p>
        </p:txBody>
      </p:sp>
    </p:spTree>
    <p:extLst>
      <p:ext uri="{BB962C8B-B14F-4D97-AF65-F5344CB8AC3E}">
        <p14:creationId xmlns:p14="http://schemas.microsoft.com/office/powerpoint/2010/main" val="1081585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996" y="304800"/>
            <a:ext cx="8209005" cy="990600"/>
          </a:xfrm>
        </p:spPr>
        <p:txBody>
          <a:bodyPr/>
          <a:lstStyle/>
          <a:p>
            <a:r>
              <a:rPr lang="en-US" sz="3600" dirty="0" smtClean="0">
                <a:latin typeface="+mj-lt"/>
              </a:rPr>
              <a:t>Incorporating </a:t>
            </a:r>
            <a:r>
              <a:rPr lang="en-US" sz="3600" dirty="0" smtClean="0">
                <a:latin typeface="+mj-lt"/>
              </a:rPr>
              <a:t>the MOHR </a:t>
            </a:r>
            <a:r>
              <a:rPr lang="en-US" sz="3600" dirty="0" smtClean="0">
                <a:latin typeface="+mj-lt"/>
              </a:rPr>
              <a:t>Into Routine Practice</a:t>
            </a:r>
            <a:endParaRPr lang="en-US" sz="3600" dirty="0">
              <a:latin typeface="+mj-lt"/>
            </a:endParaRPr>
          </a:p>
        </p:txBody>
      </p:sp>
      <p:sp>
        <p:nvSpPr>
          <p:cNvPr id="3" name="Content Placeholder 2"/>
          <p:cNvSpPr>
            <a:spLocks noGrp="1"/>
          </p:cNvSpPr>
          <p:nvPr>
            <p:ph idx="1"/>
          </p:nvPr>
        </p:nvSpPr>
        <p:spPr>
          <a:xfrm>
            <a:off x="212271" y="1676400"/>
            <a:ext cx="8507186" cy="4343400"/>
          </a:xfrm>
        </p:spPr>
        <p:txBody>
          <a:bodyPr/>
          <a:lstStyle/>
          <a:p>
            <a:pPr>
              <a:lnSpc>
                <a:spcPct val="100000"/>
              </a:lnSpc>
              <a:buFont typeface="Arial" pitchFamily="34" charset="0"/>
              <a:buChar char="•"/>
            </a:pPr>
            <a:r>
              <a:rPr lang="en-US" sz="3200" dirty="0"/>
              <a:t>MOHR as a separate tool </a:t>
            </a:r>
            <a:r>
              <a:rPr lang="en-US" sz="3200" dirty="0" smtClean="0"/>
              <a:t>was not a </a:t>
            </a:r>
            <a:r>
              <a:rPr lang="en-US" sz="3200" dirty="0"/>
              <a:t>barrier for </a:t>
            </a:r>
            <a:r>
              <a:rPr lang="en-US" sz="3200" dirty="0" smtClean="0"/>
              <a:t>other clinics</a:t>
            </a:r>
          </a:p>
          <a:p>
            <a:pPr lvl="1">
              <a:lnSpc>
                <a:spcPct val="100000"/>
              </a:lnSpc>
              <a:buFont typeface="Arial" pitchFamily="34" charset="0"/>
              <a:buChar char="-"/>
            </a:pPr>
            <a:r>
              <a:rPr lang="en-US" sz="3200" dirty="0" smtClean="0"/>
              <a:t>Took </a:t>
            </a:r>
            <a:r>
              <a:rPr lang="en-US" sz="3200" dirty="0"/>
              <a:t>advantage of long waiting times to engage patient in discussions about their health </a:t>
            </a:r>
          </a:p>
          <a:p>
            <a:pPr lvl="1">
              <a:lnSpc>
                <a:spcPct val="100000"/>
              </a:lnSpc>
              <a:buFont typeface="Arial" pitchFamily="34" charset="0"/>
              <a:buChar char="-"/>
            </a:pPr>
            <a:r>
              <a:rPr lang="en-US" sz="3200" dirty="0" smtClean="0"/>
              <a:t>Providers liked the focus on physical activity and nutrition which are often missing from the electronic health record</a:t>
            </a:r>
            <a:endParaRPr lang="en-US" sz="3200" dirty="0"/>
          </a:p>
          <a:p>
            <a:pPr lvl="1">
              <a:lnSpc>
                <a:spcPct val="100000"/>
              </a:lnSpc>
            </a:pPr>
            <a:endParaRPr lang="en-US" sz="3200" dirty="0" smtClean="0"/>
          </a:p>
          <a:p>
            <a:pPr lvl="1">
              <a:lnSpc>
                <a:spcPct val="100000"/>
              </a:lnSpc>
            </a:pPr>
            <a:endParaRPr lang="en-US" sz="3200" dirty="0" smtClean="0"/>
          </a:p>
          <a:p>
            <a:pPr>
              <a:lnSpc>
                <a:spcPct val="100000"/>
              </a:lnSpc>
            </a:pPr>
            <a:endParaRPr lang="en-US" sz="3200" dirty="0"/>
          </a:p>
        </p:txBody>
      </p:sp>
    </p:spTree>
    <p:extLst>
      <p:ext uri="{BB962C8B-B14F-4D97-AF65-F5344CB8AC3E}">
        <p14:creationId xmlns:p14="http://schemas.microsoft.com/office/powerpoint/2010/main" val="3938187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520" y="543697"/>
            <a:ext cx="8209005" cy="990600"/>
          </a:xfrm>
        </p:spPr>
        <p:txBody>
          <a:bodyPr/>
          <a:lstStyle/>
          <a:p>
            <a:r>
              <a:rPr lang="en-US" sz="3600" dirty="0" smtClean="0">
                <a:latin typeface="+mj-lt"/>
              </a:rPr>
              <a:t>Data Collection </a:t>
            </a:r>
            <a:r>
              <a:rPr lang="en-US" sz="3600" dirty="0" smtClean="0">
                <a:latin typeface="+mj-lt"/>
              </a:rPr>
              <a:t>Protocols</a:t>
            </a:r>
            <a:r>
              <a:rPr lang="en-US" sz="3200" dirty="0">
                <a:latin typeface="+mj-lt"/>
              </a:rPr>
              <a:t/>
            </a:r>
            <a:br>
              <a:rPr lang="en-US" sz="3200" dirty="0">
                <a:latin typeface="+mj-lt"/>
              </a:rPr>
            </a:br>
            <a:endParaRPr lang="en-US" sz="3200" dirty="0">
              <a:latin typeface="+mj-lt"/>
            </a:endParaRPr>
          </a:p>
        </p:txBody>
      </p:sp>
      <p:sp>
        <p:nvSpPr>
          <p:cNvPr id="3" name="Content Placeholder 2"/>
          <p:cNvSpPr>
            <a:spLocks noGrp="1"/>
          </p:cNvSpPr>
          <p:nvPr>
            <p:ph idx="1"/>
          </p:nvPr>
        </p:nvSpPr>
        <p:spPr>
          <a:xfrm>
            <a:off x="212270" y="1453243"/>
            <a:ext cx="8588829" cy="4310743"/>
          </a:xfrm>
        </p:spPr>
        <p:txBody>
          <a:bodyPr/>
          <a:lstStyle/>
          <a:p>
            <a:pPr>
              <a:lnSpc>
                <a:spcPct val="100000"/>
              </a:lnSpc>
            </a:pPr>
            <a:r>
              <a:rPr lang="en-US" sz="3200" dirty="0" smtClean="0"/>
              <a:t>Need to monitor enrollment closely and make adjustments in </a:t>
            </a:r>
            <a:r>
              <a:rPr lang="en-US" sz="3200" dirty="0" smtClean="0"/>
              <a:t>eligibility criteria as necessary</a:t>
            </a:r>
          </a:p>
          <a:p>
            <a:pPr>
              <a:lnSpc>
                <a:spcPct val="100000"/>
              </a:lnSpc>
            </a:pPr>
            <a:r>
              <a:rPr lang="en-US" sz="3200" dirty="0"/>
              <a:t>Use of a proctor ensured higher quality of data and better response rates, but sacrificed real-world </a:t>
            </a:r>
            <a:r>
              <a:rPr lang="en-US" sz="3200" dirty="0" smtClean="0"/>
              <a:t>applicability</a:t>
            </a:r>
          </a:p>
          <a:p>
            <a:pPr>
              <a:lnSpc>
                <a:spcPct val="100000"/>
              </a:lnSpc>
            </a:pPr>
            <a:r>
              <a:rPr lang="en-US" sz="3200" dirty="0" smtClean="0"/>
              <a:t>Contracting out the patient experience survey to the patient satisfaction survey vendor was highly successful</a:t>
            </a:r>
            <a:endParaRPr lang="en-US" sz="3200" dirty="0"/>
          </a:p>
          <a:p>
            <a:pPr>
              <a:lnSpc>
                <a:spcPct val="100000"/>
              </a:lnSpc>
            </a:pPr>
            <a:endParaRPr lang="en-US" sz="3200" dirty="0"/>
          </a:p>
        </p:txBody>
      </p:sp>
    </p:spTree>
    <p:extLst>
      <p:ext uri="{BB962C8B-B14F-4D97-AF65-F5344CB8AC3E}">
        <p14:creationId xmlns:p14="http://schemas.microsoft.com/office/powerpoint/2010/main" val="4227214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520" y="593124"/>
            <a:ext cx="8209005" cy="990600"/>
          </a:xfrm>
        </p:spPr>
        <p:txBody>
          <a:bodyPr/>
          <a:lstStyle/>
          <a:p>
            <a:r>
              <a:rPr lang="en-US" sz="3600" dirty="0" smtClean="0">
                <a:latin typeface="+mj-lt"/>
              </a:rPr>
              <a:t>Provider Response to the MOHR</a:t>
            </a:r>
            <a:r>
              <a:rPr lang="en-US" sz="3600" dirty="0"/>
              <a:t/>
            </a:r>
            <a:br>
              <a:rPr lang="en-US" sz="3600" dirty="0"/>
            </a:br>
            <a:endParaRPr lang="en-US" sz="3600" dirty="0">
              <a:latin typeface="+mj-lt"/>
            </a:endParaRPr>
          </a:p>
        </p:txBody>
      </p:sp>
      <p:sp>
        <p:nvSpPr>
          <p:cNvPr id="3" name="Content Placeholder 2"/>
          <p:cNvSpPr>
            <a:spLocks noGrp="1"/>
          </p:cNvSpPr>
          <p:nvPr>
            <p:ph idx="1"/>
          </p:nvPr>
        </p:nvSpPr>
        <p:spPr>
          <a:xfrm>
            <a:off x="391886" y="1676400"/>
            <a:ext cx="7990114" cy="4343400"/>
          </a:xfrm>
        </p:spPr>
        <p:txBody>
          <a:bodyPr/>
          <a:lstStyle/>
          <a:p>
            <a:pPr>
              <a:lnSpc>
                <a:spcPct val="100000"/>
              </a:lnSpc>
            </a:pPr>
            <a:r>
              <a:rPr lang="en-US" sz="3200" dirty="0" smtClean="0"/>
              <a:t>Variability in provider receptivity towards the MOHR within and across clinics</a:t>
            </a:r>
          </a:p>
          <a:p>
            <a:pPr>
              <a:lnSpc>
                <a:spcPct val="100000"/>
              </a:lnSpc>
            </a:pPr>
            <a:r>
              <a:rPr lang="en-US" sz="3200" dirty="0" smtClean="0"/>
              <a:t>Some providers found their mid-study report findings to be useful and motivating; others were disinterested</a:t>
            </a:r>
            <a:endParaRPr lang="en-US" sz="3200" dirty="0"/>
          </a:p>
        </p:txBody>
      </p:sp>
    </p:spTree>
    <p:extLst>
      <p:ext uri="{BB962C8B-B14F-4D97-AF65-F5344CB8AC3E}">
        <p14:creationId xmlns:p14="http://schemas.microsoft.com/office/powerpoint/2010/main" val="783612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982" y="353786"/>
            <a:ext cx="8209005" cy="990600"/>
          </a:xfrm>
        </p:spPr>
        <p:txBody>
          <a:bodyPr/>
          <a:lstStyle/>
          <a:p>
            <a:r>
              <a:rPr lang="en-US" sz="3600" dirty="0" smtClean="0">
                <a:latin typeface="+mj-lt"/>
              </a:rPr>
              <a:t>Study Resources</a:t>
            </a:r>
            <a:endParaRPr lang="en-US" sz="3600" dirty="0">
              <a:latin typeface="+mj-lt"/>
            </a:endParaRPr>
          </a:p>
        </p:txBody>
      </p:sp>
      <p:sp>
        <p:nvSpPr>
          <p:cNvPr id="4" name="Content Placeholder 3"/>
          <p:cNvSpPr>
            <a:spLocks noGrp="1"/>
          </p:cNvSpPr>
          <p:nvPr>
            <p:ph idx="1"/>
          </p:nvPr>
        </p:nvSpPr>
        <p:spPr>
          <a:xfrm>
            <a:off x="457200" y="1676400"/>
            <a:ext cx="7924800" cy="4343400"/>
          </a:xfrm>
        </p:spPr>
        <p:txBody>
          <a:bodyPr/>
          <a:lstStyle/>
          <a:p>
            <a:pPr lvl="0">
              <a:lnSpc>
                <a:spcPct val="100000"/>
              </a:lnSpc>
            </a:pPr>
            <a:r>
              <a:rPr lang="en-US" sz="3200" kern="1200" dirty="0" smtClean="0">
                <a:latin typeface="+mn-lt"/>
              </a:rPr>
              <a:t>Higher level of patient support requires higher level of clinic and/or research team involvement</a:t>
            </a:r>
          </a:p>
          <a:p>
            <a:pPr lvl="0">
              <a:lnSpc>
                <a:spcPct val="100000"/>
              </a:lnSpc>
            </a:pPr>
            <a:r>
              <a:rPr lang="en-US" sz="3200" kern="1200" dirty="0" smtClean="0">
                <a:latin typeface="+mn-lt"/>
              </a:rPr>
              <a:t>Resources could be allocated at varying levels later in the process according to clinic capacity and patient need</a:t>
            </a:r>
          </a:p>
          <a:p>
            <a:pPr>
              <a:lnSpc>
                <a:spcPct val="100000"/>
              </a:lnSpc>
            </a:pPr>
            <a:endParaRPr lang="en-US" sz="3600" dirty="0">
              <a:latin typeface="+mn-lt"/>
            </a:endParaRPr>
          </a:p>
        </p:txBody>
      </p:sp>
    </p:spTree>
    <p:extLst>
      <p:ext uri="{BB962C8B-B14F-4D97-AF65-F5344CB8AC3E}">
        <p14:creationId xmlns:p14="http://schemas.microsoft.com/office/powerpoint/2010/main" val="1406524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330" y="304800"/>
            <a:ext cx="8266670" cy="990600"/>
          </a:xfrm>
        </p:spPr>
        <p:txBody>
          <a:bodyPr/>
          <a:lstStyle/>
          <a:p>
            <a:r>
              <a:rPr lang="en-US" sz="3600" dirty="0" smtClean="0">
                <a:latin typeface="+mj-lt"/>
              </a:rPr>
              <a:t>Publications and Planned Analyses</a:t>
            </a:r>
            <a:endParaRPr lang="en-US" sz="3600" dirty="0">
              <a:latin typeface="+mj-lt"/>
            </a:endParaRPr>
          </a:p>
        </p:txBody>
      </p:sp>
      <p:sp>
        <p:nvSpPr>
          <p:cNvPr id="3" name="Content Placeholder 2"/>
          <p:cNvSpPr>
            <a:spLocks noGrp="1"/>
          </p:cNvSpPr>
          <p:nvPr>
            <p:ph idx="1"/>
          </p:nvPr>
        </p:nvSpPr>
        <p:spPr>
          <a:xfrm>
            <a:off x="206018" y="1351218"/>
            <a:ext cx="8723974" cy="4343400"/>
          </a:xfrm>
        </p:spPr>
        <p:txBody>
          <a:bodyPr/>
          <a:lstStyle/>
          <a:p>
            <a:pPr lvl="0">
              <a:lnSpc>
                <a:spcPct val="100000"/>
              </a:lnSpc>
            </a:pPr>
            <a:r>
              <a:rPr lang="en-US" sz="2800" dirty="0"/>
              <a:t>Methods paper </a:t>
            </a:r>
            <a:r>
              <a:rPr lang="en-US" sz="2800" dirty="0" smtClean="0"/>
              <a:t>in </a:t>
            </a:r>
            <a:r>
              <a:rPr lang="en-US" sz="2800" i="1" dirty="0" smtClean="0"/>
              <a:t>Implementation Science</a:t>
            </a:r>
          </a:p>
          <a:p>
            <a:pPr lvl="0">
              <a:lnSpc>
                <a:spcPct val="100000"/>
              </a:lnSpc>
            </a:pPr>
            <a:r>
              <a:rPr lang="en-US" sz="2800" dirty="0" smtClean="0"/>
              <a:t>Measuring reach and factors that influenced completion of the MOHR</a:t>
            </a:r>
            <a:endParaRPr lang="en-US" sz="2800" dirty="0"/>
          </a:p>
          <a:p>
            <a:pPr lvl="0">
              <a:lnSpc>
                <a:spcPct val="100000"/>
              </a:lnSpc>
            </a:pPr>
            <a:r>
              <a:rPr lang="en-US" sz="2800" dirty="0" smtClean="0"/>
              <a:t>Assessing effect </a:t>
            </a:r>
            <a:r>
              <a:rPr lang="en-US" sz="2800" dirty="0"/>
              <a:t>of MOHR on counseling and goal setting</a:t>
            </a:r>
          </a:p>
          <a:p>
            <a:pPr lvl="0">
              <a:lnSpc>
                <a:spcPct val="100000"/>
              </a:lnSpc>
            </a:pPr>
            <a:r>
              <a:rPr lang="en-US" sz="2800" dirty="0" smtClean="0"/>
              <a:t>Describing context in which MOHR was implemented</a:t>
            </a:r>
          </a:p>
          <a:p>
            <a:pPr lvl="0">
              <a:lnSpc>
                <a:spcPct val="100000"/>
              </a:lnSpc>
            </a:pPr>
            <a:r>
              <a:rPr lang="en-US" sz="2800" dirty="0" smtClean="0"/>
              <a:t>Calculating practice </a:t>
            </a:r>
            <a:r>
              <a:rPr lang="en-US" sz="2800" dirty="0"/>
              <a:t>implementation expenditures</a:t>
            </a:r>
          </a:p>
          <a:p>
            <a:pPr>
              <a:lnSpc>
                <a:spcPct val="100000"/>
              </a:lnSpc>
            </a:pPr>
            <a:r>
              <a:rPr lang="en-US" sz="2800" dirty="0"/>
              <a:t>Modeling effects of different </a:t>
            </a:r>
            <a:r>
              <a:rPr lang="en-US" sz="2800" dirty="0" smtClean="0"/>
              <a:t>implementation approaches</a:t>
            </a:r>
            <a:endParaRPr lang="en-US" sz="2800" dirty="0"/>
          </a:p>
          <a:p>
            <a:pPr>
              <a:lnSpc>
                <a:spcPct val="100000"/>
              </a:lnSpc>
            </a:pPr>
            <a:endParaRPr lang="en-US" sz="2800" dirty="0"/>
          </a:p>
        </p:txBody>
      </p:sp>
    </p:spTree>
    <p:extLst>
      <p:ext uri="{BB962C8B-B14F-4D97-AF65-F5344CB8AC3E}">
        <p14:creationId xmlns:p14="http://schemas.microsoft.com/office/powerpoint/2010/main" val="698154713"/>
      </p:ext>
    </p:extLst>
  </p:cSld>
  <p:clrMapOvr>
    <a:masterClrMapping/>
  </p:clrMapOvr>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938</TotalTime>
  <Words>367</Words>
  <Application>Microsoft Office PowerPoint</Application>
  <PresentationFormat>On-screen Show (4:3)</PresentationFormat>
  <Paragraphs>48</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CPCRN ppt template</vt:lpstr>
      <vt:lpstr>Lessons Learned from Implementing My Own Health Report</vt:lpstr>
      <vt:lpstr>Clinic Recruitment</vt:lpstr>
      <vt:lpstr>Incorporating the MOHR Into Routine Practice</vt:lpstr>
      <vt:lpstr>Incorporating the MOHR Into Routine Practice</vt:lpstr>
      <vt:lpstr>Data Collection Protocols </vt:lpstr>
      <vt:lpstr>Provider Response to the MOHR </vt:lpstr>
      <vt:lpstr>Study Resources</vt:lpstr>
      <vt:lpstr>Publications and Planned Analyses</vt:lpstr>
    </vt:vector>
  </TitlesOfParts>
  <Company>UNC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Rohweder, Catherine L</cp:lastModifiedBy>
  <cp:revision>118</cp:revision>
  <dcterms:created xsi:type="dcterms:W3CDTF">2012-07-30T12:34:59Z</dcterms:created>
  <dcterms:modified xsi:type="dcterms:W3CDTF">2013-10-03T03:31:02Z</dcterms:modified>
</cp:coreProperties>
</file>