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6"/>
  </p:notesMasterIdLst>
  <p:sldIdLst>
    <p:sldId id="281" r:id="rId2"/>
    <p:sldId id="282" r:id="rId3"/>
    <p:sldId id="283" r:id="rId4"/>
    <p:sldId id="284" r:id="rId5"/>
    <p:sldId id="285" r:id="rId6"/>
    <p:sldId id="286" r:id="rId7"/>
    <p:sldId id="287" r:id="rId8"/>
    <p:sldId id="268" r:id="rId9"/>
    <p:sldId id="275" r:id="rId10"/>
    <p:sldId id="276" r:id="rId11"/>
    <p:sldId id="277" r:id="rId12"/>
    <p:sldId id="278" r:id="rId13"/>
    <p:sldId id="279" r:id="rId14"/>
    <p:sldId id="280" r:id="rId15"/>
  </p:sldIdLst>
  <p:sldSz cx="9144000" cy="6858000" type="screen4x3"/>
  <p:notesSz cx="6985000" cy="9283700"/>
  <p:defaultTextStyle>
    <a:defPPr>
      <a:defRPr lang="en-US"/>
    </a:defPPr>
    <a:lvl1pPr algn="l" rtl="0" eaLnBrk="0" fontAlgn="base" hangingPunct="0">
      <a:spcBef>
        <a:spcPct val="0"/>
      </a:spcBef>
      <a:spcAft>
        <a:spcPct val="0"/>
      </a:spcAft>
      <a:defRPr sz="2400" kern="1200">
        <a:solidFill>
          <a:schemeClr val="tx1"/>
        </a:solidFill>
        <a:latin typeface="Times" charset="0"/>
        <a:ea typeface="ヒラギノ角ゴ Pro W3" charset="-128"/>
        <a:cs typeface="+mn-cs"/>
      </a:defRPr>
    </a:lvl1pPr>
    <a:lvl2pPr marL="4572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2pPr>
    <a:lvl3pPr marL="9144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3pPr>
    <a:lvl4pPr marL="13716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4pPr>
    <a:lvl5pPr marL="18288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5pPr>
    <a:lvl6pPr marL="2286000" algn="l" defTabSz="914400" rtl="0" eaLnBrk="1" latinLnBrk="0" hangingPunct="1">
      <a:defRPr sz="2400" kern="1200">
        <a:solidFill>
          <a:schemeClr val="tx1"/>
        </a:solidFill>
        <a:latin typeface="Times" charset="0"/>
        <a:ea typeface="ヒラギノ角ゴ Pro W3" charset="-128"/>
        <a:cs typeface="+mn-cs"/>
      </a:defRPr>
    </a:lvl6pPr>
    <a:lvl7pPr marL="2743200" algn="l" defTabSz="914400" rtl="0" eaLnBrk="1" latinLnBrk="0" hangingPunct="1">
      <a:defRPr sz="2400" kern="1200">
        <a:solidFill>
          <a:schemeClr val="tx1"/>
        </a:solidFill>
        <a:latin typeface="Times" charset="0"/>
        <a:ea typeface="ヒラギノ角ゴ Pro W3" charset="-128"/>
        <a:cs typeface="+mn-cs"/>
      </a:defRPr>
    </a:lvl7pPr>
    <a:lvl8pPr marL="3200400" algn="l" defTabSz="914400" rtl="0" eaLnBrk="1" latinLnBrk="0" hangingPunct="1">
      <a:defRPr sz="2400" kern="1200">
        <a:solidFill>
          <a:schemeClr val="tx1"/>
        </a:solidFill>
        <a:latin typeface="Times" charset="0"/>
        <a:ea typeface="ヒラギノ角ゴ Pro W3" charset="-128"/>
        <a:cs typeface="+mn-cs"/>
      </a:defRPr>
    </a:lvl8pPr>
    <a:lvl9pPr marL="3657600" algn="l" defTabSz="914400" rtl="0" eaLnBrk="1" latinLnBrk="0" hangingPunct="1">
      <a:defRPr sz="2400" kern="1200">
        <a:solidFill>
          <a:schemeClr val="tx1"/>
        </a:solidFill>
        <a:latin typeface="Times" charset="0"/>
        <a:ea typeface="ヒラギノ角ゴ Pro W3"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D391"/>
    <a:srgbClr val="90CA7C"/>
    <a:srgbClr val="99CC00"/>
    <a:srgbClr val="CCFF66"/>
    <a:srgbClr val="6C0086"/>
    <a:srgbClr val="66007E"/>
    <a:srgbClr val="66209B"/>
    <a:srgbClr val="ADAD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6" autoAdjust="0"/>
    <p:restoredTop sz="88852" autoAdjust="0"/>
  </p:normalViewPr>
  <p:slideViewPr>
    <p:cSldViewPr snapToGrid="0" showGuides="1">
      <p:cViewPr>
        <p:scale>
          <a:sx n="82" d="100"/>
          <a:sy n="82" d="100"/>
        </p:scale>
        <p:origin x="-2200" y="-288"/>
      </p:cViewPr>
      <p:guideLst>
        <p:guide orient="horz" pos="2160"/>
        <p:guide pos="6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interSettings" Target="printerSettings/printerSettings1.bin"/><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1" y="0"/>
            <a:ext cx="3027639" cy="464503"/>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defRPr sz="1200">
                <a:latin typeface="Times" pitchFamily="18" charset="0"/>
                <a:ea typeface="+mn-ea"/>
              </a:defRPr>
            </a:lvl1pPr>
          </a:lstStyle>
          <a:p>
            <a:pPr>
              <a:defRPr/>
            </a:pPr>
            <a:endParaRPr lang="en-US"/>
          </a:p>
        </p:txBody>
      </p:sp>
      <p:sp>
        <p:nvSpPr>
          <p:cNvPr id="50179" name="Rectangle 3"/>
          <p:cNvSpPr>
            <a:spLocks noGrp="1" noChangeArrowheads="1"/>
          </p:cNvSpPr>
          <p:nvPr>
            <p:ph type="dt" idx="1"/>
          </p:nvPr>
        </p:nvSpPr>
        <p:spPr bwMode="auto">
          <a:xfrm>
            <a:off x="3955750" y="0"/>
            <a:ext cx="3027638" cy="464503"/>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lgn="r">
              <a:defRPr sz="1200">
                <a:latin typeface="Times" pitchFamily="18" charset="0"/>
                <a:ea typeface="+mn-ea"/>
              </a:defRPr>
            </a:lvl1pPr>
          </a:lstStyle>
          <a:p>
            <a:pPr>
              <a:defRPr/>
            </a:pPr>
            <a:endParaRPr lang="en-US"/>
          </a:p>
        </p:txBody>
      </p:sp>
      <p:sp>
        <p:nvSpPr>
          <p:cNvPr id="12292" name="Rectangle 4"/>
          <p:cNvSpPr>
            <a:spLocks noGrp="1" noRot="1" noChangeAspect="1" noChangeArrowheads="1" noTextEdit="1"/>
          </p:cNvSpPr>
          <p:nvPr>
            <p:ph type="sldImg" idx="2"/>
          </p:nvPr>
        </p:nvSpPr>
        <p:spPr bwMode="auto">
          <a:xfrm>
            <a:off x="1171575" y="695325"/>
            <a:ext cx="4643438" cy="3481388"/>
          </a:xfrm>
          <a:prstGeom prst="rect">
            <a:avLst/>
          </a:prstGeom>
          <a:noFill/>
          <a:ln w="9525">
            <a:solidFill>
              <a:srgbClr val="000000"/>
            </a:solidFill>
            <a:miter lim="800000"/>
            <a:headEnd/>
            <a:tailEnd/>
          </a:ln>
        </p:spPr>
      </p:sp>
      <p:sp>
        <p:nvSpPr>
          <p:cNvPr id="50181" name="Rectangle 5"/>
          <p:cNvSpPr>
            <a:spLocks noGrp="1" noChangeArrowheads="1"/>
          </p:cNvSpPr>
          <p:nvPr>
            <p:ph type="body" sz="quarter" idx="3"/>
          </p:nvPr>
        </p:nvSpPr>
        <p:spPr bwMode="auto">
          <a:xfrm>
            <a:off x="699305" y="4410392"/>
            <a:ext cx="5588000" cy="417734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0182" name="Rectangle 6"/>
          <p:cNvSpPr>
            <a:spLocks noGrp="1" noChangeArrowheads="1"/>
          </p:cNvSpPr>
          <p:nvPr>
            <p:ph type="ftr" sz="quarter" idx="4"/>
          </p:nvPr>
        </p:nvSpPr>
        <p:spPr bwMode="auto">
          <a:xfrm>
            <a:off x="1" y="8817612"/>
            <a:ext cx="3027639" cy="464503"/>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defRPr sz="1200">
                <a:latin typeface="Times" pitchFamily="18" charset="0"/>
                <a:ea typeface="+mn-ea"/>
              </a:defRPr>
            </a:lvl1pPr>
          </a:lstStyle>
          <a:p>
            <a:pPr>
              <a:defRPr/>
            </a:pPr>
            <a:endParaRPr lang="en-US"/>
          </a:p>
        </p:txBody>
      </p:sp>
      <p:sp>
        <p:nvSpPr>
          <p:cNvPr id="50183" name="Rectangle 7"/>
          <p:cNvSpPr>
            <a:spLocks noGrp="1" noChangeArrowheads="1"/>
          </p:cNvSpPr>
          <p:nvPr>
            <p:ph type="sldNum" sz="quarter" idx="5"/>
          </p:nvPr>
        </p:nvSpPr>
        <p:spPr bwMode="auto">
          <a:xfrm>
            <a:off x="3955750" y="8817612"/>
            <a:ext cx="3027638" cy="464503"/>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lgn="r">
              <a:defRPr sz="1200" smtClean="0"/>
            </a:lvl1pPr>
          </a:lstStyle>
          <a:p>
            <a:pPr>
              <a:defRPr/>
            </a:pPr>
            <a:fld id="{A3BC3E74-20A5-47B6-A4F4-09B8CF81FB2E}" type="slidenum">
              <a:rPr lang="en-US"/>
              <a:pPr>
                <a:defRPr/>
              </a:pPr>
              <a:t>‹#›</a:t>
            </a:fld>
            <a:endParaRPr lang="en-US"/>
          </a:p>
        </p:txBody>
      </p:sp>
    </p:spTree>
    <p:extLst>
      <p:ext uri="{BB962C8B-B14F-4D97-AF65-F5344CB8AC3E}">
        <p14:creationId xmlns:p14="http://schemas.microsoft.com/office/powerpoint/2010/main" val="61643799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1</a:t>
            </a:fld>
            <a:endParaRPr 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r>
              <a:rPr lang="en-US" dirty="0" smtClean="0">
                <a:latin typeface="Times" charset="0"/>
              </a:rPr>
              <a:t>I am pleased to share with you</a:t>
            </a:r>
            <a:r>
              <a:rPr lang="en-US" baseline="0" dirty="0" smtClean="0">
                <a:latin typeface="Times" charset="0"/>
              </a:rPr>
              <a:t> some preliminary data from the MOHR assessment tool related to patient-reported health behaviors and psychological status</a:t>
            </a:r>
            <a:endParaRPr lang="en-US" dirty="0" smtClean="0">
              <a:latin typeface="Times"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Talk about how differences over time will</a:t>
            </a:r>
            <a:r>
              <a:rPr lang="en-US" baseline="0" dirty="0" smtClean="0"/>
              <a:t> be explained through contextual analysis – factors changing over time include level of provider buy-in, staffing changes, use of locums when physicians are on vacation or out of the office, changes in eligibility criteria – UTH started with all chronic disease patients then changed to only annual checkups because clinic was overwhelmed but then we weren’t reaching enough people so had to increase the eligible patients to all new patients and established patients in addition to annual checkups</a:t>
            </a: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2</a:t>
            </a:fld>
            <a:endParaRPr lang="en-US"/>
          </a:p>
        </p:txBody>
      </p:sp>
    </p:spTree>
    <p:extLst>
      <p:ext uri="{BB962C8B-B14F-4D97-AF65-F5344CB8AC3E}">
        <p14:creationId xmlns:p14="http://schemas.microsoft.com/office/powerpoint/2010/main" val="3236802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Most</a:t>
            </a:r>
            <a:r>
              <a:rPr lang="en-US" baseline="0" dirty="0" smtClean="0"/>
              <a:t> successful strategy was fielding in the lobby, exam room or by phone, but may not be feasible in the larger practices </a:t>
            </a:r>
            <a:r>
              <a:rPr lang="en-US" baseline="0" dirty="0" smtClean="0">
                <a:sym typeface="Wingdings"/>
              </a:rPr>
              <a:t> mailing the MOHR may have reached a larger number of patients overall even the reach proportions may </a:t>
            </a:r>
            <a:r>
              <a:rPr lang="en-US" baseline="0" smtClean="0">
                <a:sym typeface="Wingdings"/>
              </a:rPr>
              <a:t>be lower. </a:t>
            </a: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3</a:t>
            </a:fld>
            <a:endParaRPr lang="en-US"/>
          </a:p>
        </p:txBody>
      </p:sp>
    </p:spTree>
    <p:extLst>
      <p:ext uri="{BB962C8B-B14F-4D97-AF65-F5344CB8AC3E}">
        <p14:creationId xmlns:p14="http://schemas.microsoft.com/office/powerpoint/2010/main" val="32368025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Although data are still trickling</a:t>
            </a:r>
            <a:r>
              <a:rPr lang="en-US" baseline="0" dirty="0" smtClean="0"/>
              <a:t> in, I am going to present results of MOHR assessments completed as of Sept 1</a:t>
            </a:r>
            <a:r>
              <a:rPr lang="en-US" baseline="30000" dirty="0" smtClean="0"/>
              <a:t>st</a:t>
            </a:r>
            <a:r>
              <a:rPr lang="en-US" baseline="0" dirty="0" smtClean="0"/>
              <a:t>---which includes 1,381 patients—40% from FQHC clinics and 60% from PBRN clinics</a:t>
            </a: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4</a:t>
            </a:fld>
            <a:endParaRPr lang="en-US"/>
          </a:p>
        </p:txBody>
      </p:sp>
    </p:spTree>
    <p:extLst>
      <p:ext uri="{BB962C8B-B14F-4D97-AF65-F5344CB8AC3E}">
        <p14:creationId xmlns:p14="http://schemas.microsoft.com/office/powerpoint/2010/main" val="3236802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My first several slides display demographic</a:t>
            </a:r>
            <a:r>
              <a:rPr lang="en-US" baseline="0" dirty="0" smtClean="0"/>
              <a:t> data stratified by clinic type—FQHC vs. PBRN. Please keep in mind this is our first peek at the data stratified by clinic type. So, these results are quite preliminary, although exploring what looks like differences, we did not conduct any significance tests at this point. </a:t>
            </a:r>
          </a:p>
          <a:p>
            <a:endParaRPr lang="en-US" baseline="0" dirty="0" smtClean="0"/>
          </a:p>
          <a:p>
            <a:r>
              <a:rPr lang="en-US" baseline="0" dirty="0" smtClean="0"/>
              <a:t>We can see that more than half of patients from all sites were female with women representing a higher proportion of FQHC patients compared to PBRN patients</a:t>
            </a:r>
          </a:p>
          <a:p>
            <a:endParaRPr lang="en-US" baseline="0" dirty="0" smtClean="0"/>
          </a:p>
          <a:p>
            <a:r>
              <a:rPr lang="en-US" baseline="0" dirty="0" smtClean="0"/>
              <a:t>Regarding age, we have a fairly good distribution across categories with patients ranging in age from 18 to over 65, one difference—PBRN patients appear to be somewhat older than FQHC patients—25% of PBRN patients &gt; 65 vs. only 8.4% of FQHC patients</a:t>
            </a:r>
          </a:p>
          <a:p>
            <a:endParaRPr lang="en-US" baseline="0" dirty="0" smtClean="0"/>
          </a:p>
          <a:p>
            <a:r>
              <a:rPr lang="en-US" baseline="0" dirty="0" smtClean="0"/>
              <a:t>Marital status-around 53% married-in line with expectations for adult clinic sample</a:t>
            </a: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5</a:t>
            </a:fld>
            <a:endParaRPr lang="en-US"/>
          </a:p>
        </p:txBody>
      </p:sp>
    </p:spTree>
    <p:extLst>
      <p:ext uri="{BB962C8B-B14F-4D97-AF65-F5344CB8AC3E}">
        <p14:creationId xmlns:p14="http://schemas.microsoft.com/office/powerpoint/2010/main" val="38062698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These are</a:t>
            </a:r>
            <a:r>
              <a:rPr lang="en-US" baseline="0" dirty="0" smtClean="0"/>
              <a:t> data for education and employment—see differences between FQHC and PBRN patients as we would expect with PBRN patients having higher levels of education 29% college degree or higher vs. 10% of FQHC patients</a:t>
            </a:r>
          </a:p>
          <a:p>
            <a:endParaRPr lang="en-US" baseline="0" dirty="0" smtClean="0"/>
          </a:p>
          <a:p>
            <a:r>
              <a:rPr lang="en-US" baseline="0" dirty="0" smtClean="0"/>
              <a:t>Employment—did not assess type of employment but see relatively few differences with exception of % retired---reflects age differences we found</a:t>
            </a: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6</a:t>
            </a:fld>
            <a:endParaRPr lang="en-US"/>
          </a:p>
        </p:txBody>
      </p:sp>
    </p:spTree>
    <p:extLst>
      <p:ext uri="{BB962C8B-B14F-4D97-AF65-F5344CB8AC3E}">
        <p14:creationId xmlns:p14="http://schemas.microsoft.com/office/powerpoint/2010/main" val="18868629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a:t>
            </a:r>
            <a:r>
              <a:rPr lang="en-US" baseline="0" dirty="0" smtClean="0"/>
              <a:t> we expected, there are substantial differences regarding racial and ethnic diversity of FQHC vs. PBRN patient samples with FQHC samples having higher proportions of Hispanic and African American patients and lower proportion of white patients compared to PBRN. English </a:t>
            </a:r>
            <a:r>
              <a:rPr lang="en-US" baseline="0" dirty="0" err="1" smtClean="0"/>
              <a:t>fluencey</a:t>
            </a:r>
            <a:r>
              <a:rPr lang="en-US" baseline="0" dirty="0" smtClean="0"/>
              <a:t> similarly differed with &gt;99% of PBRN patients reporting high English fluency vs. 81% of FQHC patients</a:t>
            </a: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7</a:t>
            </a:fld>
            <a:endParaRPr lang="en-US"/>
          </a:p>
        </p:txBody>
      </p:sp>
    </p:spTree>
    <p:extLst>
      <p:ext uri="{BB962C8B-B14F-4D97-AF65-F5344CB8AC3E}">
        <p14:creationId xmlns:p14="http://schemas.microsoft.com/office/powerpoint/2010/main" val="32178351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8</a:t>
            </a:fld>
            <a:endParaRPr 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r>
              <a:rPr lang="en-US" dirty="0" smtClean="0">
                <a:latin typeface="Times" charset="0"/>
              </a:rPr>
              <a:t>I am pleased to share with you</a:t>
            </a:r>
            <a:r>
              <a:rPr lang="en-US" baseline="0" dirty="0" smtClean="0">
                <a:latin typeface="Times" charset="0"/>
              </a:rPr>
              <a:t> some preliminary data from the MOHR assessment tool related to patient-reported health behaviors and psychological status</a:t>
            </a:r>
            <a:endParaRPr lang="en-US" dirty="0" smtClean="0">
              <a:latin typeface="Times"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next</a:t>
            </a:r>
            <a:r>
              <a:rPr lang="en-US" baseline="0" dirty="0" smtClean="0"/>
              <a:t> two slides display the % of patients who completed the MOHR who “screened positive” for the health domain. Again, we were able to stratify the data by clinic type.</a:t>
            </a:r>
          </a:p>
          <a:p>
            <a:endParaRPr lang="en-US" baseline="0" dirty="0" smtClean="0"/>
          </a:p>
          <a:p>
            <a:r>
              <a:rPr lang="en-US" baseline="0" dirty="0" smtClean="0"/>
              <a:t>Overall, we see that insufficient physical activity (&lt;150 </a:t>
            </a:r>
            <a:r>
              <a:rPr lang="en-US" baseline="0" dirty="0" err="1" smtClean="0"/>
              <a:t>mins</a:t>
            </a:r>
            <a:r>
              <a:rPr lang="en-US" baseline="0" dirty="0" smtClean="0"/>
              <a:t> per week) by far the most common domain that patients tested positive for---nearly 98% of all patients</a:t>
            </a:r>
          </a:p>
          <a:p>
            <a:endParaRPr lang="en-US" baseline="0" dirty="0" smtClean="0"/>
          </a:p>
          <a:p>
            <a:r>
              <a:rPr lang="en-US" baseline="0" dirty="0" smtClean="0"/>
              <a:t>Fruit &amp; vegetable consumption was also poor with 83% of patients “screening positive for this domain”</a:t>
            </a:r>
          </a:p>
          <a:p>
            <a:endParaRPr lang="en-US" baseline="0" dirty="0" smtClean="0"/>
          </a:p>
          <a:p>
            <a:r>
              <a:rPr lang="en-US" baseline="0" dirty="0" smtClean="0"/>
              <a:t>Not </a:t>
            </a:r>
            <a:r>
              <a:rPr lang="en-US" baseline="0" dirty="0" err="1" smtClean="0"/>
              <a:t>suprisingly</a:t>
            </a:r>
            <a:r>
              <a:rPr lang="en-US" baseline="0" dirty="0" smtClean="0"/>
              <a:t>, about ¾ of patients also “screened positive” for elevated BMI</a:t>
            </a:r>
          </a:p>
          <a:p>
            <a:endParaRPr lang="en-US" baseline="0" dirty="0" smtClean="0"/>
          </a:p>
          <a:p>
            <a:r>
              <a:rPr lang="en-US" baseline="0" dirty="0" smtClean="0"/>
              <a:t>Related to differences, for the domains where most screened positive we see no major differences</a:t>
            </a:r>
          </a:p>
          <a:p>
            <a:endParaRPr lang="en-US" baseline="0" dirty="0" smtClean="0"/>
          </a:p>
          <a:p>
            <a:r>
              <a:rPr lang="en-US" baseline="0" dirty="0" smtClean="0"/>
              <a:t>FQHC patients have higher “screen positive rate” for fast food, sugar sweetened beverage, and high BMI</a:t>
            </a:r>
          </a:p>
          <a:p>
            <a:endParaRPr lang="en-US" baseline="0" dirty="0" smtClean="0"/>
          </a:p>
          <a:p>
            <a:r>
              <a:rPr lang="en-US" baseline="0" dirty="0" smtClean="0"/>
              <a:t>Related to alcohol/tobacco/substance: binge drinking fairly common 24%---25% current smokers</a:t>
            </a:r>
          </a:p>
          <a:p>
            <a:endParaRPr lang="en-US" baseline="0" dirty="0" smtClean="0"/>
          </a:p>
          <a:p>
            <a:r>
              <a:rPr lang="en-US" baseline="0" dirty="0" smtClean="0"/>
              <a:t>Sleep disturbance extremely common</a:t>
            </a:r>
          </a:p>
          <a:p>
            <a:endParaRPr lang="en-US" baseline="0" dirty="0" smtClean="0"/>
          </a:p>
          <a:p>
            <a:r>
              <a:rPr lang="en-US" baseline="0" dirty="0" smtClean="0"/>
              <a:t>No differences by clinic type for these issues</a:t>
            </a:r>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9</a:t>
            </a:fld>
            <a:endParaRPr lang="en-US"/>
          </a:p>
        </p:txBody>
      </p:sp>
    </p:spTree>
    <p:extLst>
      <p:ext uri="{BB962C8B-B14F-4D97-AF65-F5344CB8AC3E}">
        <p14:creationId xmlns:p14="http://schemas.microsoft.com/office/powerpoint/2010/main" val="31611862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Related to mental health</a:t>
            </a:r>
            <a:r>
              <a:rPr lang="en-US" baseline="0" dirty="0" smtClean="0"/>
              <a:t> overall, over half of patients screened positive for “high stress” over 5 on 10 point scale. Fewer patients endorsed significant anxiety and depression-43% had fair or poor health---Related to differences, the screen positive rate was twice as high for anxiety among PBRN vs. FQHC patients…poor self-reported health also was more common among FQHC vs. PBRN patients</a:t>
            </a: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10</a:t>
            </a:fld>
            <a:endParaRPr lang="en-US"/>
          </a:p>
        </p:txBody>
      </p:sp>
    </p:spTree>
    <p:extLst>
      <p:ext uri="{BB962C8B-B14F-4D97-AF65-F5344CB8AC3E}">
        <p14:creationId xmlns:p14="http://schemas.microsoft.com/office/powerpoint/2010/main" val="25341589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figure shows the distribution of all patients in the sample</a:t>
            </a:r>
            <a:r>
              <a:rPr lang="en-US" baseline="0" dirty="0" smtClean="0"/>
              <a:t> by number of positive screens. We can see that we have a fairly normal distribution with patients screening positive for 6 health domains on average. And despite any differences within domains by clinic type, the mean number of positive screens is equivalent for </a:t>
            </a:r>
            <a:r>
              <a:rPr lang="en-US" baseline="0" dirty="0" err="1" smtClean="0"/>
              <a:t>fQHC</a:t>
            </a:r>
            <a:r>
              <a:rPr lang="en-US" baseline="0" dirty="0" smtClean="0"/>
              <a:t> and </a:t>
            </a:r>
            <a:r>
              <a:rPr lang="en-US" baseline="0" dirty="0" err="1" smtClean="0"/>
              <a:t>PBRn</a:t>
            </a:r>
            <a:r>
              <a:rPr lang="en-US" baseline="0" dirty="0" smtClean="0"/>
              <a:t> patients</a:t>
            </a: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11</a:t>
            </a:fld>
            <a:endParaRPr lang="en-US"/>
          </a:p>
        </p:txBody>
      </p:sp>
    </p:spTree>
    <p:extLst>
      <p:ext uri="{BB962C8B-B14F-4D97-AF65-F5344CB8AC3E}">
        <p14:creationId xmlns:p14="http://schemas.microsoft.com/office/powerpoint/2010/main" val="31654748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One of the most innovative and</a:t>
            </a:r>
            <a:r>
              <a:rPr lang="en-US" baseline="0" dirty="0" smtClean="0"/>
              <a:t> most patient-centered aspects of the MOHR tool is that when patients screen positive for a particular health domain, they are asked if they are ready to make a change in that area and if they would like to speak about the issue with their physicians. In this slide I have ranked the domains from the highest to lowest # of positive screens. The columns to the right display the % of patients who scored positive who are either “ready to change” or “want to discuss” I have combined data from all patients for this slides. </a:t>
            </a:r>
          </a:p>
          <a:p>
            <a:endParaRPr lang="en-US" baseline="0" dirty="0" smtClean="0"/>
          </a:p>
          <a:p>
            <a:r>
              <a:rPr lang="en-US" baseline="0" dirty="0" smtClean="0"/>
              <a:t>Obviously, there are a lot of numbers on this slides. I just want to point out a few things. As we know from prior slides, insufficient physical activity is the most common domain to screen positive with 98% of patients screening positive. However, few patients are interested in making a change and even fewer want to discuss the issues with a provider</a:t>
            </a:r>
          </a:p>
          <a:p>
            <a:endParaRPr lang="en-US" baseline="0" dirty="0" smtClean="0"/>
          </a:p>
          <a:p>
            <a:r>
              <a:rPr lang="en-US" baseline="0" dirty="0" smtClean="0"/>
              <a:t>We see a similar issue for fruit and vegetable intake and even sleep disturbance…</a:t>
            </a:r>
          </a:p>
          <a:p>
            <a:endParaRPr lang="en-US" baseline="0" dirty="0" smtClean="0"/>
          </a:p>
          <a:p>
            <a:r>
              <a:rPr lang="en-US" baseline="0" dirty="0" smtClean="0"/>
              <a:t>The domains that patients appear more likely to be interested in making changes now include depression, followed by high BMI, followed by fruit and vegetable intake—overall low rates of being interested in making changes despite high rates of screening positive . BMI finding is interesting in quite a few patients are interested in making changes in BMI—however fewer of these same patients want to make changes in physical activity and nutrition—major drivers of BMI???</a:t>
            </a:r>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12</a:t>
            </a:fld>
            <a:endParaRPr lang="en-US"/>
          </a:p>
        </p:txBody>
      </p:sp>
    </p:spTree>
    <p:extLst>
      <p:ext uri="{BB962C8B-B14F-4D97-AF65-F5344CB8AC3E}">
        <p14:creationId xmlns:p14="http://schemas.microsoft.com/office/powerpoint/2010/main" val="997061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Finally,</a:t>
            </a:r>
            <a:r>
              <a:rPr lang="en-US" baseline="0" dirty="0" smtClean="0"/>
              <a:t> we asked patients among the areas they are willing to make a change. What is their top priority. These data are again stratified by clinic type and these % add up to 100 given all patients chose 1 priority.  Here the picture has shifted a bit. We see that high BMI is the top priority for close to third of patients with no difference by clinic type. However, beyond that some divergence between FQHC and PBRN patients. The second most common priority for FQHB patients was overall health and the third insufficient physical activity. For PBRN patients the second most common priority was tobacco </a:t>
            </a:r>
            <a:r>
              <a:rPr lang="en-US" baseline="0" dirty="0" err="1" smtClean="0"/>
              <a:t>folllowed</a:t>
            </a:r>
            <a:r>
              <a:rPr lang="en-US" baseline="0" dirty="0" smtClean="0"/>
              <a:t> by stress. </a:t>
            </a: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13</a:t>
            </a:fld>
            <a:endParaRPr lang="en-US"/>
          </a:p>
        </p:txBody>
      </p:sp>
    </p:spTree>
    <p:extLst>
      <p:ext uri="{BB962C8B-B14F-4D97-AF65-F5344CB8AC3E}">
        <p14:creationId xmlns:p14="http://schemas.microsoft.com/office/powerpoint/2010/main" val="3129783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941178" y="1143000"/>
            <a:ext cx="7772400" cy="1219200"/>
          </a:xfrm>
        </p:spPr>
        <p:txBody>
          <a:bodyPr/>
          <a:lstStyle>
            <a:lvl1pPr algn="l">
              <a:defRPr sz="4000" b="0">
                <a:solidFill>
                  <a:schemeClr val="bg1"/>
                </a:solidFill>
                <a:latin typeface="Georgia" pitchFamily="18" charset="0"/>
              </a:defRPr>
            </a:lvl1pPr>
          </a:lstStyle>
          <a:p>
            <a:r>
              <a:rPr lang="en-US" dirty="0"/>
              <a:t>Click to edit Master title style</a:t>
            </a:r>
          </a:p>
        </p:txBody>
      </p:sp>
      <p:sp>
        <p:nvSpPr>
          <p:cNvPr id="25603" name="Rectangle 3"/>
          <p:cNvSpPr>
            <a:spLocks noGrp="1" noChangeArrowheads="1"/>
          </p:cNvSpPr>
          <p:nvPr>
            <p:ph type="subTitle" idx="1"/>
          </p:nvPr>
        </p:nvSpPr>
        <p:spPr>
          <a:xfrm>
            <a:off x="941178" y="3048000"/>
            <a:ext cx="7772400" cy="1752600"/>
          </a:xfrm>
          <a:prstGeom prst="rect">
            <a:avLst/>
          </a:prstGeom>
        </p:spPr>
        <p:txBody>
          <a:bodyPr/>
          <a:lstStyle>
            <a:lvl1pPr marL="0" indent="0" algn="l">
              <a:buFontTx/>
              <a:buNone/>
              <a:defRPr sz="2800">
                <a:solidFill>
                  <a:srgbClr val="002060"/>
                </a:solidFill>
                <a:latin typeface="Arial" pitchFamily="34" charset="0"/>
                <a:cs typeface="Arial" pitchFamily="34" charset="0"/>
              </a:defRPr>
            </a:lvl1pPr>
          </a:lstStyle>
          <a:p>
            <a:r>
              <a:rPr lang="en-US" dirty="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467600" cy="990600"/>
          </a:xfrm>
        </p:spPr>
        <p:txBody>
          <a:bodyPr/>
          <a:lstStyle>
            <a:lvl1pPr algn="l">
              <a:defRPr sz="4000" b="0">
                <a:solidFill>
                  <a:schemeClr val="bg1"/>
                </a:solidFill>
                <a:latin typeface="Georgia"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914400" y="1676400"/>
            <a:ext cx="7467600" cy="4343400"/>
          </a:xfrm>
          <a:prstGeom prst="rect">
            <a:avLst/>
          </a:prstGeom>
        </p:spPr>
        <p:txBody>
          <a:bodyPr/>
          <a:lstStyle>
            <a:lvl1pPr>
              <a:defRPr sz="2400">
                <a:latin typeface="Arial" pitchFamily="34" charset="0"/>
                <a:cs typeface="Arial" pitchFamily="34" charset="0"/>
              </a:defRPr>
            </a:lvl1pPr>
            <a:lvl2pPr>
              <a:defRPr sz="2400">
                <a:latin typeface="Arial" pitchFamily="34" charset="0"/>
                <a:cs typeface="Arial" pitchFamily="34" charset="0"/>
              </a:defRPr>
            </a:lvl2pPr>
            <a:lvl3pPr>
              <a:defRPr sz="2400">
                <a:latin typeface="Arial" pitchFamily="34" charset="0"/>
                <a:cs typeface="Arial" pitchFamily="34" charset="0"/>
              </a:defRPr>
            </a:lvl3pPr>
            <a:lvl4pPr>
              <a:defRPr sz="2400">
                <a:latin typeface="Arial" pitchFamily="34" charset="0"/>
                <a:cs typeface="Arial" pitchFamily="34" charset="0"/>
              </a:defRPr>
            </a:lvl4pPr>
            <a:lvl5pPr>
              <a:defRPr sz="2400">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itle 1"/>
          <p:cNvSpPr txBox="1">
            <a:spLocks/>
          </p:cNvSpPr>
          <p:nvPr userDrawn="1"/>
        </p:nvSpPr>
        <p:spPr bwMode="auto">
          <a:xfrm>
            <a:off x="914400" y="304800"/>
            <a:ext cx="7467600" cy="990600"/>
          </a:xfrm>
          <a:prstGeom prst="rect">
            <a:avLst/>
          </a:prstGeom>
          <a:noFill/>
          <a:ln w="9525">
            <a:noFill/>
            <a:miter lim="800000"/>
            <a:headEnd/>
            <a:tailEnd/>
          </a:ln>
        </p:spPr>
        <p:txBody>
          <a:bodyPr anchor="ctr"/>
          <a:lstStyle/>
          <a:p>
            <a:pPr>
              <a:defRPr/>
            </a:pPr>
            <a:r>
              <a:rPr lang="en-US" sz="4000">
                <a:solidFill>
                  <a:schemeClr val="bg1"/>
                </a:solidFill>
                <a:latin typeface="Georgia" charset="0"/>
                <a:cs typeface="Arial" charset="0"/>
              </a:rPr>
              <a:t>Click to edit Master title style</a:t>
            </a:r>
          </a:p>
        </p:txBody>
      </p:sp>
      <p:sp>
        <p:nvSpPr>
          <p:cNvPr id="2" name="Title 1"/>
          <p:cNvSpPr>
            <a:spLocks noGrp="1"/>
          </p:cNvSpPr>
          <p:nvPr>
            <p:ph type="title"/>
          </p:nvPr>
        </p:nvSpPr>
        <p:spPr>
          <a:xfrm>
            <a:off x="914400" y="2747962"/>
            <a:ext cx="7162800" cy="1362075"/>
          </a:xfrm>
        </p:spPr>
        <p:txBody>
          <a:bodyPr anchor="t"/>
          <a:lstStyle>
            <a:lvl1pPr algn="l">
              <a:defRPr sz="3200" b="0" cap="none" baseline="0">
                <a:solidFill>
                  <a:srgbClr val="002060"/>
                </a:solidFill>
                <a:latin typeface="Arial" pitchFamily="34" charset="0"/>
                <a:cs typeface="Arial" pitchFamily="34" charset="0"/>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80086"/>
            <a:ext cx="7467600" cy="1054444"/>
          </a:xfrm>
        </p:spPr>
        <p:txBody>
          <a:bodyPr/>
          <a:lstStyle>
            <a:lvl1pPr>
              <a:defRPr sz="4000"/>
            </a:lvl1pPr>
          </a:lstStyle>
          <a:p>
            <a:r>
              <a:rPr lang="en-US" dirty="0" smtClean="0"/>
              <a:t>Click to edit Master title style</a:t>
            </a:r>
            <a:endParaRPr lang="en-US" dirty="0"/>
          </a:p>
        </p:txBody>
      </p:sp>
      <p:sp>
        <p:nvSpPr>
          <p:cNvPr id="3" name="Content Placeholder 2"/>
          <p:cNvSpPr>
            <a:spLocks noGrp="1"/>
          </p:cNvSpPr>
          <p:nvPr>
            <p:ph sz="half" idx="1"/>
          </p:nvPr>
        </p:nvSpPr>
        <p:spPr>
          <a:xfrm>
            <a:off x="914400" y="1676400"/>
            <a:ext cx="36576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724400" y="1676400"/>
            <a:ext cx="36576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85576" y="502508"/>
            <a:ext cx="3834705"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885576"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5073401" y="502508"/>
            <a:ext cx="3836211"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1" name="Content Placeholder 3"/>
          <p:cNvSpPr>
            <a:spLocks noGrp="1"/>
          </p:cNvSpPr>
          <p:nvPr>
            <p:ph sz="half" idx="10"/>
          </p:nvPr>
        </p:nvSpPr>
        <p:spPr>
          <a:xfrm>
            <a:off x="5086873"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78010"/>
            <a:ext cx="7467600" cy="1072995"/>
          </a:xfrm>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841716"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841716" y="5070770"/>
            <a:ext cx="5486400" cy="57214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abl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able Placeholder 2"/>
          <p:cNvSpPr>
            <a:spLocks noGrp="1"/>
          </p:cNvSpPr>
          <p:nvPr>
            <p:ph type="tbl" idx="1"/>
          </p:nvPr>
        </p:nvSpPr>
        <p:spPr>
          <a:xfrm>
            <a:off x="980304" y="897929"/>
            <a:ext cx="7467600" cy="5072449"/>
          </a:xfrm>
          <a:prstGeom prst="rect">
            <a:avLst/>
          </a:prstGeom>
        </p:spPr>
        <p:txBody>
          <a:bodyPr/>
          <a:lstStyle>
            <a:lvl1pPr>
              <a:buFontTx/>
              <a:buNone/>
              <a:defRPr/>
            </a:lvl1pPr>
          </a:lstStyle>
          <a:p>
            <a:pPr lvl="0"/>
            <a:endParaRPr lang="en-US" noProof="0" dirty="0" smtClean="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theme" Target="../theme/theme1.xml"/><Relationship Id="rId11"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1"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1143000"/>
            <a:ext cx="7467600" cy="1219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Lst>
  <p:txStyles>
    <p:titleStyle>
      <a:lvl1pPr algn="l" rtl="0" eaLnBrk="0" fontAlgn="base" hangingPunct="0">
        <a:spcBef>
          <a:spcPct val="0"/>
        </a:spcBef>
        <a:spcAft>
          <a:spcPct val="0"/>
        </a:spcAft>
        <a:defRPr sz="4000">
          <a:solidFill>
            <a:schemeClr val="bg1"/>
          </a:solidFill>
          <a:latin typeface="Georgia" pitchFamily="18" charset="0"/>
          <a:ea typeface="Arial" charset="0"/>
          <a:cs typeface="Arial" pitchFamily="34" charset="0"/>
        </a:defRPr>
      </a:lvl1pPr>
      <a:lvl2pPr algn="l" rtl="0" eaLnBrk="0" fontAlgn="base" hangingPunct="0">
        <a:spcBef>
          <a:spcPct val="0"/>
        </a:spcBef>
        <a:spcAft>
          <a:spcPct val="0"/>
        </a:spcAft>
        <a:defRPr sz="4000">
          <a:solidFill>
            <a:schemeClr val="bg1"/>
          </a:solidFill>
          <a:latin typeface="Georgia" charset="0"/>
          <a:ea typeface="Arial" charset="0"/>
          <a:cs typeface="Arial" charset="0"/>
        </a:defRPr>
      </a:lvl2pPr>
      <a:lvl3pPr algn="l" rtl="0" eaLnBrk="0" fontAlgn="base" hangingPunct="0">
        <a:spcBef>
          <a:spcPct val="0"/>
        </a:spcBef>
        <a:spcAft>
          <a:spcPct val="0"/>
        </a:spcAft>
        <a:defRPr sz="4000">
          <a:solidFill>
            <a:schemeClr val="bg1"/>
          </a:solidFill>
          <a:latin typeface="Georgia" charset="0"/>
          <a:ea typeface="Arial" charset="0"/>
          <a:cs typeface="Arial" charset="0"/>
        </a:defRPr>
      </a:lvl3pPr>
      <a:lvl4pPr algn="l" rtl="0" eaLnBrk="0" fontAlgn="base" hangingPunct="0">
        <a:spcBef>
          <a:spcPct val="0"/>
        </a:spcBef>
        <a:spcAft>
          <a:spcPct val="0"/>
        </a:spcAft>
        <a:defRPr sz="4000">
          <a:solidFill>
            <a:schemeClr val="bg1"/>
          </a:solidFill>
          <a:latin typeface="Georgia" charset="0"/>
          <a:ea typeface="Arial" charset="0"/>
          <a:cs typeface="Arial" charset="0"/>
        </a:defRPr>
      </a:lvl4pPr>
      <a:lvl5pPr algn="l" rtl="0" eaLnBrk="0" fontAlgn="base" hangingPunct="0">
        <a:spcBef>
          <a:spcPct val="0"/>
        </a:spcBef>
        <a:spcAft>
          <a:spcPct val="0"/>
        </a:spcAft>
        <a:defRPr sz="4000">
          <a:solidFill>
            <a:schemeClr val="bg1"/>
          </a:solidFill>
          <a:latin typeface="Georgia" charset="0"/>
          <a:ea typeface="Arial" charset="0"/>
          <a:cs typeface="Arial" charset="0"/>
        </a:defRPr>
      </a:lvl5pPr>
      <a:lvl6pPr marL="457200" algn="ctr" rtl="0" fontAlgn="base">
        <a:spcBef>
          <a:spcPct val="0"/>
        </a:spcBef>
        <a:spcAft>
          <a:spcPct val="0"/>
        </a:spcAft>
        <a:defRPr sz="5000" b="1">
          <a:solidFill>
            <a:schemeClr val="accent2"/>
          </a:solidFill>
          <a:latin typeface="Blue Highway" pitchFamily="2" charset="0"/>
        </a:defRPr>
      </a:lvl6pPr>
      <a:lvl7pPr marL="914400" algn="ctr" rtl="0" fontAlgn="base">
        <a:spcBef>
          <a:spcPct val="0"/>
        </a:spcBef>
        <a:spcAft>
          <a:spcPct val="0"/>
        </a:spcAft>
        <a:defRPr sz="5000" b="1">
          <a:solidFill>
            <a:schemeClr val="accent2"/>
          </a:solidFill>
          <a:latin typeface="Blue Highway" pitchFamily="2" charset="0"/>
        </a:defRPr>
      </a:lvl7pPr>
      <a:lvl8pPr marL="1371600" algn="ctr" rtl="0" fontAlgn="base">
        <a:spcBef>
          <a:spcPct val="0"/>
        </a:spcBef>
        <a:spcAft>
          <a:spcPct val="0"/>
        </a:spcAft>
        <a:defRPr sz="5000" b="1">
          <a:solidFill>
            <a:schemeClr val="accent2"/>
          </a:solidFill>
          <a:latin typeface="Blue Highway" pitchFamily="2" charset="0"/>
        </a:defRPr>
      </a:lvl8pPr>
      <a:lvl9pPr marL="1828800" algn="ctr" rtl="0" fontAlgn="base">
        <a:spcBef>
          <a:spcPct val="0"/>
        </a:spcBef>
        <a:spcAft>
          <a:spcPct val="0"/>
        </a:spcAft>
        <a:defRPr sz="5000" b="1">
          <a:solidFill>
            <a:schemeClr val="accent2"/>
          </a:solidFill>
          <a:latin typeface="Blue Highway" pitchFamily="2" charset="0"/>
        </a:defRPr>
      </a:lvl9pPr>
    </p:titleStyle>
    <p:bodyStyle>
      <a:lvl1pPr marL="342900" indent="-342900" algn="l" rtl="0" eaLnBrk="0" fontAlgn="base" hangingPunct="0">
        <a:lnSpc>
          <a:spcPct val="70000"/>
        </a:lnSpc>
        <a:spcBef>
          <a:spcPct val="0"/>
        </a:spcBef>
        <a:spcAft>
          <a:spcPct val="20000"/>
        </a:spcAft>
        <a:buChar char="•"/>
        <a:defRPr sz="4000">
          <a:solidFill>
            <a:schemeClr val="tx1"/>
          </a:solidFill>
          <a:latin typeface="+mn-lt"/>
          <a:ea typeface="ヒラギノ角ゴ Pro W3" charset="-128"/>
          <a:cs typeface="+mn-cs"/>
        </a:defRPr>
      </a:lvl1pPr>
      <a:lvl2pPr marL="742950" indent="-285750" algn="l" rtl="0" eaLnBrk="0" fontAlgn="base" hangingPunct="0">
        <a:lnSpc>
          <a:spcPct val="70000"/>
        </a:lnSpc>
        <a:spcBef>
          <a:spcPct val="0"/>
        </a:spcBef>
        <a:spcAft>
          <a:spcPct val="20000"/>
        </a:spcAft>
        <a:buChar char="–"/>
        <a:defRPr sz="3600">
          <a:solidFill>
            <a:schemeClr val="tx1"/>
          </a:solidFill>
          <a:latin typeface="+mn-lt"/>
          <a:ea typeface="ヒラギノ角ゴ Pro W3" charset="-128"/>
        </a:defRPr>
      </a:lvl2pPr>
      <a:lvl3pPr marL="1143000" indent="-228600" algn="l" rtl="0" eaLnBrk="0" fontAlgn="base" hangingPunct="0">
        <a:lnSpc>
          <a:spcPct val="70000"/>
        </a:lnSpc>
        <a:spcBef>
          <a:spcPct val="0"/>
        </a:spcBef>
        <a:spcAft>
          <a:spcPct val="20000"/>
        </a:spcAft>
        <a:buChar char="•"/>
        <a:defRPr sz="3200">
          <a:solidFill>
            <a:schemeClr val="tx1"/>
          </a:solidFill>
          <a:latin typeface="+mn-lt"/>
          <a:ea typeface="ヒラギノ角ゴ Pro W3" charset="-128"/>
        </a:defRPr>
      </a:lvl3pPr>
      <a:lvl4pPr marL="16002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4pPr>
      <a:lvl5pPr marL="20574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5pPr>
      <a:lvl6pPr marL="2514600" indent="-228600" algn="l" rtl="0" fontAlgn="base">
        <a:lnSpc>
          <a:spcPct val="70000"/>
        </a:lnSpc>
        <a:spcBef>
          <a:spcPct val="0"/>
        </a:spcBef>
        <a:spcAft>
          <a:spcPct val="20000"/>
        </a:spcAft>
        <a:buChar char="»"/>
        <a:defRPr sz="2800">
          <a:solidFill>
            <a:schemeClr val="tx1"/>
          </a:solidFill>
          <a:latin typeface="+mn-lt"/>
        </a:defRPr>
      </a:lvl6pPr>
      <a:lvl7pPr marL="2971800" indent="-228600" algn="l" rtl="0" fontAlgn="base">
        <a:lnSpc>
          <a:spcPct val="70000"/>
        </a:lnSpc>
        <a:spcBef>
          <a:spcPct val="0"/>
        </a:spcBef>
        <a:spcAft>
          <a:spcPct val="20000"/>
        </a:spcAft>
        <a:buChar char="»"/>
        <a:defRPr sz="2800">
          <a:solidFill>
            <a:schemeClr val="tx1"/>
          </a:solidFill>
          <a:latin typeface="+mn-lt"/>
        </a:defRPr>
      </a:lvl7pPr>
      <a:lvl8pPr marL="3429000" indent="-228600" algn="l" rtl="0" fontAlgn="base">
        <a:lnSpc>
          <a:spcPct val="70000"/>
        </a:lnSpc>
        <a:spcBef>
          <a:spcPct val="0"/>
        </a:spcBef>
        <a:spcAft>
          <a:spcPct val="20000"/>
        </a:spcAft>
        <a:buChar char="»"/>
        <a:defRPr sz="2800">
          <a:solidFill>
            <a:schemeClr val="tx1"/>
          </a:solidFill>
          <a:latin typeface="+mn-lt"/>
        </a:defRPr>
      </a:lvl8pPr>
      <a:lvl9pPr marL="3886200" indent="-228600" algn="l" rtl="0" fontAlgn="base">
        <a:lnSpc>
          <a:spcPct val="70000"/>
        </a:lnSpc>
        <a:spcBef>
          <a:spcPct val="0"/>
        </a:spcBef>
        <a:spcAft>
          <a:spcPct val="20000"/>
        </a:spcAft>
        <a:buChar char="»"/>
        <a:defRPr sz="2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4" Type="http://schemas.openxmlformats.org/officeDocument/2006/relationships/oleObject" Target="file:///\\localhost\Volumes\KINGSTON\Macintosh%20HD:Users:Sarah:Downloads:Number%20of%20Patients%20Completing%20the%20MOHR%20Assessment-1.doc!OLE_LINK1" TargetMode="External"/><Relationship Id="rId5" Type="http://schemas.openxmlformats.org/officeDocument/2006/relationships/image" Target="../media/image6.emf"/><Relationship Id="rId1" Type="http://schemas.openxmlformats.org/officeDocument/2006/relationships/vmlDrawing" Target="../drawings/vmlDrawing1.vml"/><Relationship Id="rId2"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ctrTitle"/>
          </p:nvPr>
        </p:nvSpPr>
        <p:spPr>
          <a:xfrm>
            <a:off x="1146146" y="1143000"/>
            <a:ext cx="7567642" cy="1219200"/>
          </a:xfrm>
        </p:spPr>
        <p:txBody>
          <a:bodyPr/>
          <a:lstStyle/>
          <a:p>
            <a:pPr algn="ctr" eaLnBrk="1" hangingPunct="1"/>
            <a:r>
              <a:rPr lang="en-US" sz="2800" b="1" dirty="0" smtClean="0"/>
              <a:t>     </a:t>
            </a:r>
            <a:r>
              <a:rPr lang="en-US" b="1" dirty="0" smtClean="0"/>
              <a:t>Preliminary Results: MOHR Reach</a:t>
            </a:r>
            <a:endParaRPr lang="en-US" dirty="0" smtClean="0">
              <a:latin typeface="Georgia" charset="0"/>
              <a:cs typeface="Arial" charset="0"/>
            </a:endParaRPr>
          </a:p>
        </p:txBody>
      </p:sp>
      <p:sp>
        <p:nvSpPr>
          <p:cNvPr id="4" name="TextBox 3"/>
          <p:cNvSpPr txBox="1"/>
          <p:nvPr/>
        </p:nvSpPr>
        <p:spPr>
          <a:xfrm>
            <a:off x="1258888" y="6076950"/>
            <a:ext cx="7532687" cy="461665"/>
          </a:xfrm>
          <a:prstGeom prst="rect">
            <a:avLst/>
          </a:prstGeom>
          <a:noFill/>
        </p:spPr>
        <p:txBody>
          <a:bodyPr>
            <a:spAutoFit/>
          </a:bodyPr>
          <a:lstStyle/>
          <a:p>
            <a:pPr>
              <a:defRPr/>
            </a:pPr>
            <a:r>
              <a:rPr lang="en-US" sz="800" dirty="0">
                <a:solidFill>
                  <a:srgbClr val="66209B"/>
                </a:solidFill>
                <a:latin typeface="Arial" charset="0"/>
              </a:rPr>
              <a:t>This presentation was supported by Cooperative Agreement Number </a:t>
            </a:r>
            <a:r>
              <a:rPr lang="pl-PL" sz="800" dirty="0" smtClean="0">
                <a:solidFill>
                  <a:srgbClr val="66209B"/>
                </a:solidFill>
                <a:latin typeface="Arial" charset="0"/>
              </a:rPr>
              <a:t>CDC/NCI U48DP001934/SIP09-022 </a:t>
            </a:r>
            <a:r>
              <a:rPr lang="en-US" sz="800" dirty="0" smtClean="0">
                <a:solidFill>
                  <a:srgbClr val="66209B"/>
                </a:solidFill>
                <a:latin typeface="Arial" charset="0"/>
              </a:rPr>
              <a:t>from </a:t>
            </a:r>
            <a:r>
              <a:rPr lang="en-US" sz="800" dirty="0">
                <a:solidFill>
                  <a:srgbClr val="66209B"/>
                </a:solidFill>
                <a:latin typeface="Arial" charset="0"/>
              </a:rPr>
              <a:t>the Centers for  Disease Control and Prevention. </a:t>
            </a:r>
            <a:r>
              <a:rPr lang="en-US" sz="800" dirty="0" smtClean="0">
                <a:solidFill>
                  <a:srgbClr val="66209B"/>
                </a:solidFill>
                <a:latin typeface="Arial" charset="0"/>
              </a:rPr>
              <a:t>Additional funding provided by </a:t>
            </a:r>
            <a:r>
              <a:rPr lang="pl-PL" sz="800" dirty="0" smtClean="0">
                <a:solidFill>
                  <a:srgbClr val="66209B"/>
                </a:solidFill>
                <a:latin typeface="Arial" charset="0"/>
              </a:rPr>
              <a:t>NCI R01Supplement to CA154549</a:t>
            </a:r>
            <a:r>
              <a:rPr lang="en-US" sz="800" dirty="0" smtClean="0">
                <a:solidFill>
                  <a:srgbClr val="66209B"/>
                </a:solidFill>
                <a:latin typeface="Arial" charset="0"/>
              </a:rPr>
              <a:t>. The </a:t>
            </a:r>
            <a:r>
              <a:rPr lang="en-US" sz="800" dirty="0">
                <a:solidFill>
                  <a:srgbClr val="66209B"/>
                </a:solidFill>
                <a:latin typeface="Arial" charset="0"/>
              </a:rPr>
              <a:t>findings and conclusions in this presentation are those of the author(s)  and do not necessarily represent the official position of the </a:t>
            </a:r>
            <a:r>
              <a:rPr lang="en-US" sz="800" dirty="0" smtClean="0">
                <a:solidFill>
                  <a:srgbClr val="66209B"/>
                </a:solidFill>
                <a:latin typeface="Arial" charset="0"/>
              </a:rPr>
              <a:t>funders.</a:t>
            </a:r>
            <a:endParaRPr lang="en-US" sz="800" dirty="0">
              <a:solidFill>
                <a:srgbClr val="66209B"/>
              </a:solidFill>
              <a:latin typeface="Arial" charset="0"/>
            </a:endParaRPr>
          </a:p>
        </p:txBody>
      </p:sp>
      <p:sp>
        <p:nvSpPr>
          <p:cNvPr id="7" name="Subtitle 2"/>
          <p:cNvSpPr txBox="1">
            <a:spLocks/>
          </p:cNvSpPr>
          <p:nvPr/>
        </p:nvSpPr>
        <p:spPr>
          <a:xfrm>
            <a:off x="1010937" y="3217278"/>
            <a:ext cx="7162800" cy="1828800"/>
          </a:xfrm>
          <a:prstGeom prst="rect">
            <a:avLst/>
          </a:prstGeom>
        </p:spPr>
        <p:txBody>
          <a:bodyPr vert="horz" lIns="91440" tIns="45720" rIns="91440" bIns="45720" rtlCol="0">
            <a:noAutofit/>
          </a:bodyPr>
          <a:lstStyle/>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000" b="0" i="0" u="none" strike="noStrike" kern="1200" cap="none" spc="0" normalizeH="0" baseline="0" noProof="0" dirty="0" err="1" smtClean="0">
                <a:ln>
                  <a:noFill/>
                </a:ln>
                <a:solidFill>
                  <a:sysClr val="windowText" lastClr="000000"/>
                </a:solidFill>
                <a:effectLst/>
                <a:uLnTx/>
                <a:uFillTx/>
                <a:latin typeface="Calibri"/>
                <a:ea typeface="+mn-ea"/>
                <a:cs typeface="+mn-cs"/>
              </a:rPr>
              <a:t>María</a:t>
            </a:r>
            <a:r>
              <a:rPr kumimoji="0" lang="en-US" sz="2000" b="0" i="0" u="none" strike="noStrike" kern="1200" cap="none" spc="0" normalizeH="0" baseline="0" noProof="0" dirty="0" smtClean="0">
                <a:ln>
                  <a:noFill/>
                </a:ln>
                <a:solidFill>
                  <a:sysClr val="windowText" lastClr="000000"/>
                </a:solidFill>
                <a:effectLst/>
                <a:uLnTx/>
                <a:uFillTx/>
                <a:latin typeface="Calibri"/>
                <a:ea typeface="+mn-ea"/>
                <a:cs typeface="+mn-cs"/>
              </a:rPr>
              <a:t> </a:t>
            </a:r>
            <a:r>
              <a:rPr kumimoji="0" lang="en-US" sz="2000" b="0" i="0" u="none" strike="noStrike" kern="1200" cap="none" spc="0" normalizeH="0" baseline="0" noProof="0" dirty="0" err="1" smtClean="0">
                <a:ln>
                  <a:noFill/>
                </a:ln>
                <a:solidFill>
                  <a:sysClr val="windowText" lastClr="000000"/>
                </a:solidFill>
                <a:effectLst/>
                <a:uLnTx/>
                <a:uFillTx/>
                <a:latin typeface="Calibri"/>
                <a:ea typeface="+mn-ea"/>
                <a:cs typeface="+mn-cs"/>
              </a:rPr>
              <a:t>Férnandez</a:t>
            </a:r>
            <a:r>
              <a:rPr kumimoji="0" lang="en-US" sz="2000" b="0" i="0" u="none" strike="noStrike" kern="1200" cap="none" spc="0" normalizeH="0" baseline="0" noProof="0" dirty="0" smtClean="0">
                <a:ln>
                  <a:noFill/>
                </a:ln>
                <a:solidFill>
                  <a:sysClr val="windowText" lastClr="000000"/>
                </a:solidFill>
                <a:effectLst/>
                <a:uLnTx/>
                <a:uFillTx/>
                <a:latin typeface="Calibri"/>
                <a:ea typeface="+mn-ea"/>
                <a:cs typeface="+mn-cs"/>
              </a:rPr>
              <a:t>, PhD</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000" b="1" i="1" u="none" strike="noStrike" kern="1200" cap="none" spc="0" normalizeH="0" baseline="0" noProof="0" dirty="0" smtClean="0">
                <a:ln>
                  <a:noFill/>
                </a:ln>
                <a:solidFill>
                  <a:sysClr val="windowText" lastClr="000000"/>
                </a:solidFill>
                <a:effectLst/>
                <a:uLnTx/>
                <a:uFillTx/>
                <a:latin typeface="Calibri"/>
                <a:ea typeface="+mn-ea"/>
                <a:cs typeface="+mn-cs"/>
              </a:rPr>
              <a:t>My Own Health Report (MOHR) Project Panel</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000" b="0" i="0" u="none" strike="noStrike" kern="1200" cap="none" spc="0" normalizeH="0" baseline="0" noProof="0" dirty="0" smtClean="0">
                <a:ln>
                  <a:noFill/>
                </a:ln>
                <a:solidFill>
                  <a:sysClr val="windowText" lastClr="000000"/>
                </a:solidFill>
                <a:effectLst/>
                <a:uLnTx/>
                <a:uFillTx/>
                <a:latin typeface="Calibri"/>
                <a:ea typeface="+mn-ea"/>
                <a:cs typeface="+mn-cs"/>
              </a:rPr>
              <a:t>CPCRN Fall Meeting</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000" b="0" i="0" u="none" strike="noStrike" kern="1200" cap="none" spc="0" normalizeH="0" baseline="0" noProof="0" dirty="0" smtClean="0">
                <a:ln>
                  <a:noFill/>
                </a:ln>
                <a:solidFill>
                  <a:sysClr val="windowText" lastClr="000000"/>
                </a:solidFill>
                <a:effectLst/>
                <a:uLnTx/>
                <a:uFillTx/>
                <a:latin typeface="Calibri"/>
                <a:ea typeface="+mn-ea"/>
                <a:cs typeface="+mn-cs"/>
              </a:rPr>
              <a:t>October 3, 2013</a:t>
            </a:r>
            <a:endParaRPr kumimoji="0" lang="en-US" sz="2000" b="0" i="0" u="none" strike="noStrike" kern="1200" cap="none" spc="0" normalizeH="0" baseline="0" noProof="0" dirty="0">
              <a:ln>
                <a:noFill/>
              </a:ln>
              <a:solidFill>
                <a:sysClr val="windowText" lastClr="000000"/>
              </a:solidFill>
              <a:effectLst/>
              <a:uLnTx/>
              <a:uFillTx/>
              <a:latin typeface="Calibri"/>
              <a:ea typeface="+mn-ea"/>
              <a:cs typeface="+mn-cs"/>
            </a:endParaRPr>
          </a:p>
        </p:txBody>
      </p:sp>
      <p:pic>
        <p:nvPicPr>
          <p:cNvPr id="8" name="Picture 2"/>
          <p:cNvPicPr>
            <a:picLocks noChangeAspect="1" noChangeArrowheads="1"/>
          </p:cNvPicPr>
          <p:nvPr/>
        </p:nvPicPr>
        <p:blipFill>
          <a:blip r:embed="rId3" cstate="print"/>
          <a:srcRect/>
          <a:stretch>
            <a:fillRect/>
          </a:stretch>
        </p:blipFill>
        <p:spPr bwMode="auto">
          <a:xfrm>
            <a:off x="2497494" y="4735286"/>
            <a:ext cx="4238625" cy="847725"/>
          </a:xfrm>
          <a:prstGeom prst="rect">
            <a:avLst/>
          </a:prstGeom>
          <a:noFill/>
          <a:ln w="9525">
            <a:noFill/>
            <a:miter lim="800000"/>
            <a:headEnd/>
            <a:tailEnd/>
          </a:ln>
          <a:effectLst/>
        </p:spPr>
      </p:pic>
    </p:spTree>
    <p:extLst>
      <p:ext uri="{BB962C8B-B14F-4D97-AF65-F5344CB8AC3E}">
        <p14:creationId xmlns:p14="http://schemas.microsoft.com/office/powerpoint/2010/main" val="184657185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419876"/>
            <a:ext cx="9144000" cy="707886"/>
          </a:xfrm>
          <a:prstGeom prst="rect">
            <a:avLst/>
          </a:prstGeom>
          <a:noFill/>
        </p:spPr>
        <p:txBody>
          <a:bodyPr wrap="square" rtlCol="0">
            <a:spAutoFit/>
          </a:bodyPr>
          <a:lstStyle/>
          <a:p>
            <a:pPr algn="ctr"/>
            <a:r>
              <a:rPr lang="en-US" sz="4000" b="1" dirty="0" smtClean="0">
                <a:solidFill>
                  <a:schemeClr val="bg1"/>
                </a:solidFill>
                <a:latin typeface="Georgia" pitchFamily="18" charset="0"/>
              </a:rPr>
              <a:t>Number of new users per week</a:t>
            </a:r>
            <a:endParaRPr lang="en-US" sz="4000" b="1" dirty="0">
              <a:solidFill>
                <a:schemeClr val="bg1"/>
              </a:solidFill>
              <a:latin typeface="Georgia" pitchFamily="18" charset="0"/>
            </a:endParaRPr>
          </a:p>
        </p:txBody>
      </p:sp>
      <p:pic>
        <p:nvPicPr>
          <p:cNvPr id="2" name="Picture 1"/>
          <p:cNvPicPr>
            <a:picLocks noChangeAspect="1"/>
          </p:cNvPicPr>
          <p:nvPr/>
        </p:nvPicPr>
        <p:blipFill>
          <a:blip r:embed="rId3" cstate="print"/>
          <a:stretch>
            <a:fillRect/>
          </a:stretch>
        </p:blipFill>
        <p:spPr>
          <a:xfrm>
            <a:off x="1270053" y="1511389"/>
            <a:ext cx="6334781" cy="4575120"/>
          </a:xfrm>
          <a:prstGeom prst="rect">
            <a:avLst/>
          </a:prstGeom>
        </p:spPr>
      </p:pic>
    </p:spTree>
    <p:extLst>
      <p:ext uri="{BB962C8B-B14F-4D97-AF65-F5344CB8AC3E}">
        <p14:creationId xmlns:p14="http://schemas.microsoft.com/office/powerpoint/2010/main" val="4043090877"/>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419876"/>
            <a:ext cx="9144000" cy="646331"/>
          </a:xfrm>
          <a:prstGeom prst="rect">
            <a:avLst/>
          </a:prstGeom>
          <a:noFill/>
        </p:spPr>
        <p:txBody>
          <a:bodyPr wrap="square" rtlCol="0">
            <a:spAutoFit/>
          </a:bodyPr>
          <a:lstStyle/>
          <a:p>
            <a:pPr algn="ctr"/>
            <a:r>
              <a:rPr lang="en-US" sz="3600" b="1" dirty="0" smtClean="0">
                <a:solidFill>
                  <a:schemeClr val="bg1"/>
                </a:solidFill>
                <a:latin typeface="Georgia" pitchFamily="18" charset="0"/>
              </a:rPr>
              <a:t>MOHR Reach by Fielding Strategy</a:t>
            </a:r>
            <a:endParaRPr lang="en-US" sz="3600" b="1" dirty="0">
              <a:solidFill>
                <a:schemeClr val="bg1"/>
              </a:solidFill>
              <a:latin typeface="Georgia" pitchFamily="18" charset="0"/>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3394450447"/>
              </p:ext>
            </p:extLst>
          </p:nvPr>
        </p:nvGraphicFramePr>
        <p:xfrm>
          <a:off x="356234" y="2190429"/>
          <a:ext cx="8319615" cy="3447768"/>
        </p:xfrm>
        <a:graphic>
          <a:graphicData uri="http://schemas.openxmlformats.org/presentationml/2006/ole">
            <mc:AlternateContent xmlns:mc="http://schemas.openxmlformats.org/markup-compatibility/2006">
              <mc:Choice xmlns:v="urn:schemas-microsoft-com:vml" Requires="v">
                <p:oleObj spid="_x0000_s1025" name="Document" r:id="rId4" imgW="5622840" imgH="2322000" progId="Word.Document.12">
                  <p:link updateAutomatic="1"/>
                </p:oleObj>
              </mc:Choice>
              <mc:Fallback>
                <p:oleObj name="Document" r:id="rId4" imgW="5622840" imgH="2322000" progId="Word.Document.12">
                  <p:link updateAutomatic="1"/>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6234" y="2190429"/>
                        <a:ext cx="8319615" cy="344776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7437628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1895669" y="2273558"/>
            <a:ext cx="5055637" cy="2298441"/>
          </a:xfrm>
          <a:prstGeom prst="rect">
            <a:avLst/>
          </a:prstGeom>
          <a:ln w="34925">
            <a:solidFill>
              <a:srgbClr val="4F81BD"/>
            </a:solidFill>
          </a:ln>
        </p:spPr>
        <p:txBody>
          <a:bodyPr vert="horz" lIns="91440" tIns="45720" rIns="91440" bIns="45720" rtlCol="0">
            <a:normAutofit/>
          </a:bodyPr>
          <a:lstStyle/>
          <a:p>
            <a:pPr marL="342900" marR="0" lvl="0" indent="-342900" algn="l"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ysClr val="windowText" lastClr="000000"/>
                </a:solidFill>
                <a:effectLst/>
                <a:uLnTx/>
                <a:uFillTx/>
                <a:latin typeface="Calibri"/>
                <a:ea typeface="+mn-ea"/>
                <a:cs typeface="+mn-cs"/>
              </a:rPr>
              <a:t>Results based on MOHR assessments</a:t>
            </a:r>
          </a:p>
          <a:p>
            <a:pPr marL="342900" marR="0" lvl="0" indent="-342900" algn="l"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ysClr val="windowText" lastClr="000000"/>
                </a:solidFill>
                <a:effectLst/>
                <a:uLnTx/>
                <a:uFillTx/>
                <a:latin typeface="Calibri"/>
                <a:ea typeface="+mn-ea"/>
                <a:cs typeface="+mn-cs"/>
              </a:rPr>
              <a:t>completed as of ≈ September 1, 2013: </a:t>
            </a:r>
          </a:p>
          <a:p>
            <a:pPr marL="342900" marR="0" lvl="0" indent="-342900" algn="l" defTabSz="914400" rtl="0" eaLnBrk="1" fontAlgn="auto" latinLnBrk="0" hangingPunct="1">
              <a:lnSpc>
                <a:spcPct val="100000"/>
              </a:lnSpc>
              <a:spcBef>
                <a:spcPct val="20000"/>
              </a:spcBef>
              <a:spcAft>
                <a:spcPts val="0"/>
              </a:spcAft>
              <a:buClrTx/>
              <a:buSzTx/>
              <a:tabLst/>
              <a:defRPr/>
            </a:pPr>
            <a:r>
              <a:rPr kumimoji="0" lang="en-US" sz="2400" b="0" i="0" u="none" strike="noStrike" kern="1200" cap="none" spc="0" normalizeH="0" baseline="0" noProof="0" dirty="0" smtClean="0">
                <a:ln>
                  <a:noFill/>
                </a:ln>
                <a:solidFill>
                  <a:sysClr val="windowText" lastClr="000000"/>
                </a:solidFill>
                <a:effectLst/>
                <a:uLnTx/>
                <a:uFillTx/>
                <a:latin typeface="Calibri"/>
                <a:ea typeface="+mn-ea"/>
                <a:cs typeface="+mn-cs"/>
              </a:rPr>
              <a:t>    </a:t>
            </a:r>
            <a:r>
              <a:rPr kumimoji="0" lang="en-US" sz="2400" b="1" i="0" u="none" strike="noStrike" kern="1200" cap="none" spc="0" normalizeH="0" baseline="0" noProof="0" dirty="0" smtClean="0">
                <a:ln>
                  <a:noFill/>
                </a:ln>
                <a:solidFill>
                  <a:sysClr val="windowText" lastClr="000000"/>
                </a:solidFill>
                <a:effectLst/>
                <a:uLnTx/>
                <a:uFillTx/>
                <a:latin typeface="Calibri"/>
                <a:ea typeface="+mn-ea"/>
                <a:cs typeface="+mn-cs"/>
              </a:rPr>
              <a:t>1,381 patients</a:t>
            </a:r>
            <a:r>
              <a:rPr kumimoji="0" lang="en-US" sz="2400" b="1" i="0" u="none" strike="noStrike" kern="1200" cap="none" spc="0" normalizeH="0" noProof="0" dirty="0" smtClean="0">
                <a:ln>
                  <a:noFill/>
                </a:ln>
                <a:solidFill>
                  <a:sysClr val="windowText" lastClr="000000"/>
                </a:solidFill>
                <a:effectLst/>
                <a:uLnTx/>
                <a:uFillTx/>
                <a:latin typeface="Calibri"/>
                <a:ea typeface="+mn-ea"/>
                <a:cs typeface="+mn-cs"/>
              </a:rPr>
              <a:t> </a:t>
            </a:r>
            <a:endParaRPr kumimoji="0" lang="en-US" sz="2400" b="1"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742950" marR="0" lvl="1" indent="-285750" algn="l"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en-US" sz="2400" b="0" i="0" u="none" strike="noStrike" kern="1200" cap="none" spc="0" normalizeH="0" baseline="0" noProof="0" dirty="0" smtClean="0">
                <a:ln>
                  <a:noFill/>
                </a:ln>
                <a:solidFill>
                  <a:sysClr val="windowText" lastClr="000000"/>
                </a:solidFill>
                <a:effectLst/>
                <a:uLnTx/>
                <a:uFillTx/>
                <a:latin typeface="Calibri"/>
                <a:ea typeface="+mn-ea"/>
                <a:cs typeface="+mn-cs"/>
              </a:rPr>
              <a:t>40% from FQHC clinics (n = 548)</a:t>
            </a:r>
          </a:p>
          <a:p>
            <a:pPr marL="742950" marR="0" lvl="1" indent="-285750" algn="l"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en-US" sz="2400" b="0" i="0" u="none" strike="noStrike" kern="1200" cap="none" spc="0" normalizeH="0" baseline="0" noProof="0" dirty="0" smtClean="0">
                <a:ln>
                  <a:noFill/>
                </a:ln>
                <a:solidFill>
                  <a:sysClr val="windowText" lastClr="000000"/>
                </a:solidFill>
                <a:effectLst/>
                <a:uLnTx/>
                <a:uFillTx/>
                <a:latin typeface="Calibri"/>
                <a:ea typeface="+mn-ea"/>
                <a:cs typeface="+mn-cs"/>
              </a:rPr>
              <a:t>60% from PBRN clinics (n = 833)</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800" b="0" i="0" u="none" strike="noStrike" kern="1200" cap="none" spc="0" normalizeH="0" baseline="0" noProof="0" dirty="0" smtClean="0">
              <a:ln>
                <a:noFill/>
              </a:ln>
              <a:solidFill>
                <a:sysClr val="windowText" lastClr="000000"/>
              </a:solidFill>
              <a:effectLst/>
              <a:uLnTx/>
              <a:uFillTx/>
              <a:latin typeface="Calibri"/>
              <a:ea typeface="+mn-ea"/>
              <a:cs typeface="+mn-cs"/>
            </a:endParaRPr>
          </a:p>
        </p:txBody>
      </p:sp>
      <p:sp>
        <p:nvSpPr>
          <p:cNvPr id="5" name="TextBox 4"/>
          <p:cNvSpPr txBox="1"/>
          <p:nvPr/>
        </p:nvSpPr>
        <p:spPr>
          <a:xfrm>
            <a:off x="0" y="419876"/>
            <a:ext cx="9144000" cy="707886"/>
          </a:xfrm>
          <a:prstGeom prst="rect">
            <a:avLst/>
          </a:prstGeom>
          <a:noFill/>
        </p:spPr>
        <p:txBody>
          <a:bodyPr wrap="square" rtlCol="0">
            <a:spAutoFit/>
          </a:bodyPr>
          <a:lstStyle/>
          <a:p>
            <a:pPr algn="ctr"/>
            <a:r>
              <a:rPr lang="en-US" sz="4000" b="1" dirty="0" smtClean="0">
                <a:solidFill>
                  <a:schemeClr val="bg1"/>
                </a:solidFill>
                <a:latin typeface="Georgia" pitchFamily="18" charset="0"/>
              </a:rPr>
              <a:t>Sample</a:t>
            </a:r>
            <a:endParaRPr lang="en-US" sz="4000" b="1" dirty="0">
              <a:solidFill>
                <a:schemeClr val="bg1"/>
              </a:solidFill>
              <a:latin typeface="Georgia" pitchFamily="18" charset="0"/>
            </a:endParaRPr>
          </a:p>
        </p:txBody>
      </p:sp>
    </p:spTree>
    <p:extLst>
      <p:ext uri="{BB962C8B-B14F-4D97-AF65-F5344CB8AC3E}">
        <p14:creationId xmlns:p14="http://schemas.microsoft.com/office/powerpoint/2010/main" val="3233650697"/>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0" y="6099775"/>
            <a:ext cx="9144000" cy="74665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4" name="TextBox 3"/>
          <p:cNvSpPr txBox="1"/>
          <p:nvPr/>
        </p:nvSpPr>
        <p:spPr>
          <a:xfrm>
            <a:off x="0" y="419876"/>
            <a:ext cx="9144000" cy="707886"/>
          </a:xfrm>
          <a:prstGeom prst="rect">
            <a:avLst/>
          </a:prstGeom>
          <a:noFill/>
        </p:spPr>
        <p:txBody>
          <a:bodyPr wrap="square" rtlCol="0">
            <a:spAutoFit/>
          </a:bodyPr>
          <a:lstStyle/>
          <a:p>
            <a:pPr algn="ctr"/>
            <a:r>
              <a:rPr lang="en-US" sz="4000" b="1" dirty="0" smtClean="0">
                <a:solidFill>
                  <a:schemeClr val="bg1"/>
                </a:solidFill>
                <a:latin typeface="Georgia" pitchFamily="18" charset="0"/>
              </a:rPr>
              <a:t>Demographics</a:t>
            </a:r>
            <a:endParaRPr lang="en-US" sz="4000" b="1" dirty="0">
              <a:solidFill>
                <a:schemeClr val="bg1"/>
              </a:solidFill>
              <a:latin typeface="Georgia" pitchFamily="18" charset="0"/>
            </a:endParaRPr>
          </a:p>
        </p:txBody>
      </p:sp>
      <p:graphicFrame>
        <p:nvGraphicFramePr>
          <p:cNvPr id="5" name="Content Placeholder 3"/>
          <p:cNvGraphicFramePr>
            <a:graphicFrameLocks/>
          </p:cNvGraphicFramePr>
          <p:nvPr>
            <p:extLst>
              <p:ext uri="{D42A27DB-BD31-4B8C-83A1-F6EECF244321}">
                <p14:modId xmlns:p14="http://schemas.microsoft.com/office/powerpoint/2010/main" val="1405011217"/>
              </p:ext>
            </p:extLst>
          </p:nvPr>
        </p:nvGraphicFramePr>
        <p:xfrm>
          <a:off x="1436915" y="1602492"/>
          <a:ext cx="6417906" cy="4758498"/>
        </p:xfrm>
        <a:graphic>
          <a:graphicData uri="http://schemas.openxmlformats.org/drawingml/2006/table">
            <a:tbl>
              <a:tblPr firstRow="1" bandRow="1">
                <a:tableStyleId>{5940675A-B579-460E-94D1-54222C63F5DA}</a:tableStyleId>
              </a:tblPr>
              <a:tblGrid>
                <a:gridCol w="2910975"/>
                <a:gridCol w="1168977"/>
                <a:gridCol w="1168977"/>
                <a:gridCol w="1168977"/>
              </a:tblGrid>
              <a:tr h="369378">
                <a:tc>
                  <a:txBody>
                    <a:bodyPr/>
                    <a:lstStyle/>
                    <a:p>
                      <a:endParaRPr lang="en-US" b="1"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1" dirty="0" smtClean="0"/>
                        <a:t>FQHC</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1" dirty="0" smtClean="0"/>
                        <a:t>PBRN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1" dirty="0" smtClean="0"/>
                        <a:t>Total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56319">
                <a:tc>
                  <a:txBody>
                    <a:bodyPr/>
                    <a:lstStyle/>
                    <a:p>
                      <a:r>
                        <a:rPr lang="en-US" b="1" dirty="0" smtClean="0"/>
                        <a:t>Gender</a:t>
                      </a:r>
                      <a:endParaRPr lang="en-US" b="1"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1" dirty="0" smtClean="0"/>
                        <a: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1" dirty="0" smtClean="0"/>
                        <a: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1" dirty="0" smtClean="0"/>
                        <a: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r>
              <a:tr h="356319">
                <a:tc>
                  <a:txBody>
                    <a:bodyPr/>
                    <a:lstStyle/>
                    <a:p>
                      <a:pPr algn="r"/>
                      <a:r>
                        <a:rPr lang="en-US" dirty="0" smtClean="0"/>
                        <a:t>Female</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71</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60</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64</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56319">
                <a:tc>
                  <a:txBody>
                    <a:bodyPr/>
                    <a:lstStyle/>
                    <a:p>
                      <a:r>
                        <a:rPr lang="en-US" b="1" dirty="0" smtClean="0"/>
                        <a:t>Age</a:t>
                      </a:r>
                      <a:endParaRPr lang="en-US" b="1"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r>
              <a:tr h="356319">
                <a:tc>
                  <a:txBody>
                    <a:bodyPr/>
                    <a:lstStyle/>
                    <a:p>
                      <a:pPr algn="r"/>
                      <a:r>
                        <a:rPr lang="en-US" dirty="0" smtClean="0"/>
                        <a:t> 18-34</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21</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16</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17</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56319">
                <a:tc>
                  <a:txBody>
                    <a:bodyPr/>
                    <a:lstStyle/>
                    <a:p>
                      <a:pPr algn="r"/>
                      <a:r>
                        <a:rPr lang="en-US" dirty="0" smtClean="0"/>
                        <a:t>35-50</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34</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25</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29</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56319">
                <a:tc>
                  <a:txBody>
                    <a:bodyPr/>
                    <a:lstStyle/>
                    <a:p>
                      <a:pPr algn="r"/>
                      <a:r>
                        <a:rPr lang="en-US" dirty="0" smtClean="0"/>
                        <a:t>51-64</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37</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34</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35</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56319">
                <a:tc>
                  <a:txBody>
                    <a:bodyPr/>
                    <a:lstStyle/>
                    <a:p>
                      <a:pPr algn="r"/>
                      <a:r>
                        <a:rPr lang="en-US" u="sng" dirty="0" smtClean="0"/>
                        <a:t>&gt;</a:t>
                      </a:r>
                      <a:r>
                        <a:rPr lang="en-US" baseline="0" dirty="0" smtClean="0"/>
                        <a:t> 65</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8</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25</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18</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56319">
                <a:tc>
                  <a:txBody>
                    <a:bodyPr/>
                    <a:lstStyle/>
                    <a:p>
                      <a:r>
                        <a:rPr lang="en-US" b="1" dirty="0" smtClean="0"/>
                        <a:t>Marital Status</a:t>
                      </a:r>
                      <a:endParaRPr lang="en-US" b="1"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r>
              <a:tr h="356319">
                <a:tc>
                  <a:txBody>
                    <a:bodyPr/>
                    <a:lstStyle/>
                    <a:p>
                      <a:pPr algn="r"/>
                      <a:r>
                        <a:rPr lang="en-US" dirty="0" smtClean="0"/>
                        <a:t>Married/Living as married</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51</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55</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53</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56319">
                <a:tc>
                  <a:txBody>
                    <a:bodyPr/>
                    <a:lstStyle/>
                    <a:p>
                      <a:pPr algn="r"/>
                      <a:r>
                        <a:rPr lang="en-US" dirty="0" smtClean="0"/>
                        <a:t>Divorced/Separated</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21</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22</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21</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56319">
                <a:tc>
                  <a:txBody>
                    <a:bodyPr/>
                    <a:lstStyle/>
                    <a:p>
                      <a:pPr algn="r"/>
                      <a:r>
                        <a:rPr lang="en-US" dirty="0" smtClean="0"/>
                        <a:t>Widowed</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6</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7</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  7</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56319">
                <a:tc>
                  <a:txBody>
                    <a:bodyPr/>
                    <a:lstStyle/>
                    <a:p>
                      <a:pPr algn="r"/>
                      <a:r>
                        <a:rPr lang="en-US" dirty="0" smtClean="0"/>
                        <a:t>Single</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23</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17</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dirty="0" smtClean="0"/>
                        <a:t>19</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6" name="Oval 5"/>
          <p:cNvSpPr/>
          <p:nvPr/>
        </p:nvSpPr>
        <p:spPr bwMode="auto">
          <a:xfrm>
            <a:off x="4376056" y="2211357"/>
            <a:ext cx="2325685" cy="550506"/>
          </a:xfrm>
          <a:prstGeom prst="ellipse">
            <a:avLst/>
          </a:prstGeom>
          <a:noFill/>
          <a:ln w="412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7" name="Oval 6"/>
          <p:cNvSpPr/>
          <p:nvPr/>
        </p:nvSpPr>
        <p:spPr bwMode="auto">
          <a:xfrm>
            <a:off x="4376056" y="4089920"/>
            <a:ext cx="2214465" cy="458931"/>
          </a:xfrm>
          <a:prstGeom prst="ellipse">
            <a:avLst/>
          </a:prstGeom>
          <a:noFill/>
          <a:ln w="412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Tree>
    <p:extLst>
      <p:ext uri="{BB962C8B-B14F-4D97-AF65-F5344CB8AC3E}">
        <p14:creationId xmlns:p14="http://schemas.microsoft.com/office/powerpoint/2010/main" val="334456846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0" y="6044527"/>
            <a:ext cx="9144000" cy="90344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4" name="TextBox 3"/>
          <p:cNvSpPr txBox="1"/>
          <p:nvPr/>
        </p:nvSpPr>
        <p:spPr>
          <a:xfrm>
            <a:off x="0" y="419876"/>
            <a:ext cx="9144000" cy="707886"/>
          </a:xfrm>
          <a:prstGeom prst="rect">
            <a:avLst/>
          </a:prstGeom>
          <a:noFill/>
        </p:spPr>
        <p:txBody>
          <a:bodyPr wrap="square" rtlCol="0">
            <a:spAutoFit/>
          </a:bodyPr>
          <a:lstStyle/>
          <a:p>
            <a:pPr algn="ctr"/>
            <a:r>
              <a:rPr lang="en-US" sz="4000" b="1" dirty="0" smtClean="0">
                <a:solidFill>
                  <a:schemeClr val="bg1"/>
                </a:solidFill>
                <a:latin typeface="Georgia" pitchFamily="18" charset="0"/>
              </a:rPr>
              <a:t>Demographics (cont)</a:t>
            </a:r>
            <a:endParaRPr lang="en-US" sz="4000" b="1" dirty="0">
              <a:solidFill>
                <a:schemeClr val="bg1"/>
              </a:solidFill>
              <a:latin typeface="Georgia" pitchFamily="18" charset="0"/>
            </a:endParaRPr>
          </a:p>
        </p:txBody>
      </p:sp>
      <p:graphicFrame>
        <p:nvGraphicFramePr>
          <p:cNvPr id="5" name="Content Placeholder 3"/>
          <p:cNvGraphicFramePr>
            <a:graphicFrameLocks/>
          </p:cNvGraphicFramePr>
          <p:nvPr>
            <p:extLst>
              <p:ext uri="{D42A27DB-BD31-4B8C-83A1-F6EECF244321}">
                <p14:modId xmlns:p14="http://schemas.microsoft.com/office/powerpoint/2010/main" val="1728873249"/>
              </p:ext>
            </p:extLst>
          </p:nvPr>
        </p:nvGraphicFramePr>
        <p:xfrm>
          <a:off x="1161663" y="1480468"/>
          <a:ext cx="6324599" cy="4820920"/>
        </p:xfrm>
        <a:graphic>
          <a:graphicData uri="http://schemas.openxmlformats.org/drawingml/2006/table">
            <a:tbl>
              <a:tblPr firstRow="1" bandRow="1">
                <a:tableStyleId>{5940675A-B579-460E-94D1-54222C63F5DA}</a:tableStyleId>
              </a:tblPr>
              <a:tblGrid>
                <a:gridCol w="2756876"/>
                <a:gridCol w="1205523"/>
                <a:gridCol w="1143000"/>
                <a:gridCol w="1219200"/>
              </a:tblGrid>
              <a:tr h="370840">
                <a:tc>
                  <a:txBody>
                    <a:bodyPr/>
                    <a:lstStyle/>
                    <a:p>
                      <a:pPr algn="ctr"/>
                      <a:endParaRPr lang="en-US" b="1" dirty="0"/>
                    </a:p>
                  </a:txBody>
                  <a:tcPr>
                    <a:noFill/>
                  </a:tcPr>
                </a:tc>
                <a:tc>
                  <a:txBody>
                    <a:bodyPr/>
                    <a:lstStyle/>
                    <a:p>
                      <a:pPr algn="ctr"/>
                      <a:r>
                        <a:rPr lang="en-US" b="1" dirty="0" smtClean="0"/>
                        <a:t>FQHC</a:t>
                      </a:r>
                      <a:endParaRPr lang="en-US" b="1" dirty="0"/>
                    </a:p>
                  </a:txBody>
                  <a:tcPr>
                    <a:noFill/>
                  </a:tcPr>
                </a:tc>
                <a:tc>
                  <a:txBody>
                    <a:bodyPr/>
                    <a:lstStyle/>
                    <a:p>
                      <a:pPr algn="ctr"/>
                      <a:r>
                        <a:rPr lang="en-US" b="1" dirty="0" smtClean="0"/>
                        <a:t>PBRN</a:t>
                      </a:r>
                      <a:endParaRPr lang="en-US" b="1" dirty="0"/>
                    </a:p>
                  </a:txBody>
                  <a:tcP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1" dirty="0" smtClean="0"/>
                        <a:t>Total</a:t>
                      </a:r>
                    </a:p>
                  </a:txBody>
                  <a:tcPr>
                    <a:noFill/>
                  </a:tcPr>
                </a:tc>
              </a:tr>
              <a:tr h="370840">
                <a:tc>
                  <a:txBody>
                    <a:bodyPr/>
                    <a:lstStyle/>
                    <a:p>
                      <a:r>
                        <a:rPr lang="en-US" b="1" dirty="0" smtClean="0"/>
                        <a:t>Education</a:t>
                      </a:r>
                      <a:endParaRPr lang="en-US" b="1" dirty="0"/>
                    </a:p>
                  </a:txBody>
                  <a:tcPr>
                    <a:solidFill>
                      <a:schemeClr val="bg1">
                        <a:lumMod val="85000"/>
                      </a:schemeClr>
                    </a:solidFill>
                  </a:tcPr>
                </a:tc>
                <a:tc>
                  <a:txBody>
                    <a:bodyPr/>
                    <a:lstStyle/>
                    <a:p>
                      <a:pPr algn="ctr"/>
                      <a:r>
                        <a:rPr lang="en-US" b="1" dirty="0" smtClean="0"/>
                        <a:t>%</a:t>
                      </a:r>
                      <a:endParaRPr lang="en-US" b="1" dirty="0"/>
                    </a:p>
                  </a:txBody>
                  <a:tcPr>
                    <a:solidFill>
                      <a:schemeClr val="bg1">
                        <a:lumMod val="85000"/>
                      </a:schemeClr>
                    </a:solidFill>
                  </a:tcPr>
                </a:tc>
                <a:tc>
                  <a:txBody>
                    <a:bodyPr/>
                    <a:lstStyle/>
                    <a:p>
                      <a:pPr algn="ctr"/>
                      <a:r>
                        <a:rPr lang="en-US" b="1" dirty="0" smtClean="0"/>
                        <a:t>%</a:t>
                      </a:r>
                      <a:endParaRPr lang="en-US" b="1" dirty="0"/>
                    </a:p>
                  </a:txBody>
                  <a:tcPr>
                    <a:solidFill>
                      <a:schemeClr val="bg1">
                        <a:lumMod val="85000"/>
                      </a:schemeClr>
                    </a:solidFill>
                  </a:tcPr>
                </a:tc>
                <a:tc>
                  <a:txBody>
                    <a:bodyPr/>
                    <a:lstStyle/>
                    <a:p>
                      <a:pPr algn="ctr"/>
                      <a:r>
                        <a:rPr lang="en-US" b="1" dirty="0" smtClean="0"/>
                        <a:t>%</a:t>
                      </a:r>
                      <a:endParaRPr lang="en-US" b="1" dirty="0"/>
                    </a:p>
                  </a:txBody>
                  <a:tcPr>
                    <a:solidFill>
                      <a:schemeClr val="bg1">
                        <a:lumMod val="85000"/>
                      </a:schemeClr>
                    </a:solidFill>
                  </a:tcPr>
                </a:tc>
              </a:tr>
              <a:tr h="370840">
                <a:tc>
                  <a:txBody>
                    <a:bodyPr/>
                    <a:lstStyle/>
                    <a:p>
                      <a:pPr algn="r"/>
                      <a:r>
                        <a:rPr lang="en-US" dirty="0" smtClean="0"/>
                        <a:t>Less than high school</a:t>
                      </a:r>
                      <a:endParaRPr lang="en-US" dirty="0"/>
                    </a:p>
                  </a:txBody>
                  <a:tcPr/>
                </a:tc>
                <a:tc>
                  <a:txBody>
                    <a:bodyPr/>
                    <a:lstStyle/>
                    <a:p>
                      <a:pPr algn="ctr"/>
                      <a:r>
                        <a:rPr lang="en-US" dirty="0" smtClean="0"/>
                        <a:t>28</a:t>
                      </a:r>
                      <a:endParaRPr lang="en-US" dirty="0"/>
                    </a:p>
                  </a:txBody>
                  <a:tcPr/>
                </a:tc>
                <a:tc>
                  <a:txBody>
                    <a:bodyPr/>
                    <a:lstStyle/>
                    <a:p>
                      <a:pPr algn="ctr"/>
                      <a:r>
                        <a:rPr lang="en-US" dirty="0" smtClean="0"/>
                        <a:t>19</a:t>
                      </a:r>
                      <a:endParaRPr lang="en-US" dirty="0"/>
                    </a:p>
                  </a:txBody>
                  <a:tcPr/>
                </a:tc>
                <a:tc>
                  <a:txBody>
                    <a:bodyPr/>
                    <a:lstStyle/>
                    <a:p>
                      <a:pPr algn="ctr"/>
                      <a:r>
                        <a:rPr lang="en-US" dirty="0" smtClean="0"/>
                        <a:t>22</a:t>
                      </a:r>
                      <a:endParaRPr lang="en-US" dirty="0"/>
                    </a:p>
                  </a:txBody>
                  <a:tcPr/>
                </a:tc>
              </a:tr>
              <a:tr h="370840">
                <a:tc>
                  <a:txBody>
                    <a:bodyPr/>
                    <a:lstStyle/>
                    <a:p>
                      <a:pPr algn="r"/>
                      <a:r>
                        <a:rPr lang="en-US" dirty="0" smtClean="0"/>
                        <a:t>High school </a:t>
                      </a:r>
                      <a:endParaRPr lang="en-US" dirty="0"/>
                    </a:p>
                  </a:txBody>
                  <a:tcPr/>
                </a:tc>
                <a:tc>
                  <a:txBody>
                    <a:bodyPr/>
                    <a:lstStyle/>
                    <a:p>
                      <a:pPr algn="ctr"/>
                      <a:r>
                        <a:rPr lang="en-US" dirty="0" smtClean="0"/>
                        <a:t>38</a:t>
                      </a:r>
                      <a:endParaRPr lang="en-US" dirty="0"/>
                    </a:p>
                  </a:txBody>
                  <a:tcPr/>
                </a:tc>
                <a:tc>
                  <a:txBody>
                    <a:bodyPr/>
                    <a:lstStyle/>
                    <a:p>
                      <a:pPr algn="ctr"/>
                      <a:r>
                        <a:rPr lang="en-US" dirty="0" smtClean="0"/>
                        <a:t>26</a:t>
                      </a:r>
                      <a:endParaRPr lang="en-US" dirty="0"/>
                    </a:p>
                  </a:txBody>
                  <a:tcPr/>
                </a:tc>
                <a:tc>
                  <a:txBody>
                    <a:bodyPr/>
                    <a:lstStyle/>
                    <a:p>
                      <a:pPr algn="ctr"/>
                      <a:r>
                        <a:rPr lang="en-US" dirty="0" smtClean="0"/>
                        <a:t>31</a:t>
                      </a:r>
                      <a:endParaRPr lang="en-US" dirty="0"/>
                    </a:p>
                  </a:txBody>
                  <a:tcPr/>
                </a:tc>
              </a:tr>
              <a:tr h="370840">
                <a:tc>
                  <a:txBody>
                    <a:bodyPr/>
                    <a:lstStyle/>
                    <a:p>
                      <a:pPr algn="r"/>
                      <a:r>
                        <a:rPr lang="en-US" dirty="0" smtClean="0"/>
                        <a:t>Some college/associate</a:t>
                      </a:r>
                      <a:endParaRPr lang="en-US"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25</a:t>
                      </a:r>
                    </a:p>
                  </a:txBody>
                  <a:tcPr/>
                </a:tc>
                <a:tc>
                  <a:txBody>
                    <a:bodyPr/>
                    <a:lstStyle/>
                    <a:p>
                      <a:pPr algn="ctr"/>
                      <a:r>
                        <a:rPr lang="en-US" dirty="0" smtClean="0"/>
                        <a:t>26</a:t>
                      </a:r>
                      <a:endParaRPr lang="en-US" dirty="0"/>
                    </a:p>
                  </a:txBody>
                  <a:tcPr/>
                </a:tc>
                <a:tc>
                  <a:txBody>
                    <a:bodyPr/>
                    <a:lstStyle/>
                    <a:p>
                      <a:pPr algn="ctr"/>
                      <a:r>
                        <a:rPr lang="en-US" dirty="0" smtClean="0"/>
                        <a:t>26</a:t>
                      </a:r>
                      <a:endParaRPr lang="en-US" dirty="0"/>
                    </a:p>
                  </a:txBody>
                  <a:tcPr/>
                </a:tc>
              </a:tr>
              <a:tr h="370840">
                <a:tc>
                  <a:txBody>
                    <a:bodyPr/>
                    <a:lstStyle/>
                    <a:p>
                      <a:pPr algn="r"/>
                      <a:r>
                        <a:rPr lang="en-US" dirty="0" smtClean="0"/>
                        <a:t>College</a:t>
                      </a:r>
                      <a:r>
                        <a:rPr lang="en-US" baseline="0" dirty="0" smtClean="0"/>
                        <a:t> degree or higher</a:t>
                      </a:r>
                      <a:endParaRPr lang="en-US" dirty="0"/>
                    </a:p>
                  </a:txBody>
                  <a:tcPr/>
                </a:tc>
                <a:tc>
                  <a:txBody>
                    <a:bodyPr/>
                    <a:lstStyle/>
                    <a:p>
                      <a:pPr algn="ctr"/>
                      <a:r>
                        <a:rPr lang="en-US" dirty="0" smtClean="0"/>
                        <a:t>10</a:t>
                      </a:r>
                      <a:endParaRPr lang="en-US" dirty="0"/>
                    </a:p>
                  </a:txBody>
                  <a:tcPr/>
                </a:tc>
                <a:tc>
                  <a:txBody>
                    <a:bodyPr/>
                    <a:lstStyle/>
                    <a:p>
                      <a:pPr algn="ctr"/>
                      <a:r>
                        <a:rPr lang="en-US" dirty="0" smtClean="0"/>
                        <a:t>29</a:t>
                      </a:r>
                      <a:endParaRPr lang="en-US" dirty="0"/>
                    </a:p>
                  </a:txBody>
                  <a:tcPr/>
                </a:tc>
                <a:tc>
                  <a:txBody>
                    <a:bodyPr/>
                    <a:lstStyle/>
                    <a:p>
                      <a:pPr algn="ctr"/>
                      <a:r>
                        <a:rPr lang="en-US" dirty="0" smtClean="0"/>
                        <a:t>22</a:t>
                      </a:r>
                      <a:endParaRPr lang="en-US" dirty="0"/>
                    </a:p>
                  </a:txBody>
                  <a:tcPr/>
                </a:tc>
              </a:tr>
              <a:tr h="370840">
                <a:tc>
                  <a:txBody>
                    <a:bodyPr/>
                    <a:lstStyle/>
                    <a:p>
                      <a:r>
                        <a:rPr lang="en-US" b="1" dirty="0" smtClean="0"/>
                        <a:t>Employment</a:t>
                      </a:r>
                      <a:endParaRPr lang="en-US" b="1" dirty="0"/>
                    </a:p>
                  </a:txBody>
                  <a:tcPr>
                    <a:solidFill>
                      <a:schemeClr val="bg1">
                        <a:lumMod val="85000"/>
                      </a:schemeClr>
                    </a:solidFill>
                  </a:tcPr>
                </a:tc>
                <a:tc>
                  <a:txBody>
                    <a:bodyPr/>
                    <a:lstStyle/>
                    <a:p>
                      <a:pPr algn="ctr"/>
                      <a:endParaRPr lang="en-US" b="1" dirty="0"/>
                    </a:p>
                  </a:txBody>
                  <a:tcPr>
                    <a:solidFill>
                      <a:schemeClr val="bg1">
                        <a:lumMod val="85000"/>
                      </a:schemeClr>
                    </a:solidFill>
                  </a:tcPr>
                </a:tc>
                <a:tc>
                  <a:txBody>
                    <a:bodyPr/>
                    <a:lstStyle/>
                    <a:p>
                      <a:pPr algn="ctr"/>
                      <a:endParaRPr lang="en-US" b="1" dirty="0"/>
                    </a:p>
                  </a:txBody>
                  <a:tcPr>
                    <a:solidFill>
                      <a:schemeClr val="bg1">
                        <a:lumMod val="85000"/>
                      </a:schemeClr>
                    </a:solidFill>
                  </a:tcPr>
                </a:tc>
                <a:tc>
                  <a:txBody>
                    <a:bodyPr/>
                    <a:lstStyle/>
                    <a:p>
                      <a:pPr algn="ctr"/>
                      <a:endParaRPr lang="en-US" b="1" dirty="0"/>
                    </a:p>
                  </a:txBody>
                  <a:tcPr>
                    <a:solidFill>
                      <a:schemeClr val="bg1">
                        <a:lumMod val="85000"/>
                      </a:schemeClr>
                    </a:solidFill>
                  </a:tcPr>
                </a:tc>
              </a:tr>
              <a:tr h="370840">
                <a:tc>
                  <a:txBody>
                    <a:bodyPr/>
                    <a:lstStyle/>
                    <a:p>
                      <a:pPr algn="r"/>
                      <a:r>
                        <a:rPr lang="en-US" dirty="0" smtClean="0"/>
                        <a:t>Full time</a:t>
                      </a:r>
                      <a:endParaRPr lang="en-US" dirty="0"/>
                    </a:p>
                  </a:txBody>
                  <a:tcPr/>
                </a:tc>
                <a:tc>
                  <a:txBody>
                    <a:bodyPr/>
                    <a:lstStyle/>
                    <a:p>
                      <a:pPr algn="ctr"/>
                      <a:r>
                        <a:rPr lang="en-US" dirty="0" smtClean="0"/>
                        <a:t>37</a:t>
                      </a:r>
                      <a:endParaRPr lang="en-US" dirty="0"/>
                    </a:p>
                  </a:txBody>
                  <a:tcPr/>
                </a:tc>
                <a:tc>
                  <a:txBody>
                    <a:bodyPr/>
                    <a:lstStyle/>
                    <a:p>
                      <a:pPr algn="ctr"/>
                      <a:r>
                        <a:rPr lang="en-US" dirty="0" smtClean="0"/>
                        <a:t>31</a:t>
                      </a:r>
                      <a:endParaRPr lang="en-US" dirty="0"/>
                    </a:p>
                  </a:txBody>
                  <a:tcPr/>
                </a:tc>
                <a:tc>
                  <a:txBody>
                    <a:bodyPr/>
                    <a:lstStyle/>
                    <a:p>
                      <a:pPr algn="ctr"/>
                      <a:r>
                        <a:rPr lang="en-US" dirty="0" smtClean="0"/>
                        <a:t>33</a:t>
                      </a:r>
                      <a:endParaRPr lang="en-US" dirty="0"/>
                    </a:p>
                  </a:txBody>
                  <a:tcPr/>
                </a:tc>
              </a:tr>
              <a:tr h="370840">
                <a:tc>
                  <a:txBody>
                    <a:bodyPr/>
                    <a:lstStyle/>
                    <a:p>
                      <a:pPr algn="r"/>
                      <a:r>
                        <a:rPr lang="en-US" dirty="0" smtClean="0"/>
                        <a:t>Part</a:t>
                      </a:r>
                      <a:r>
                        <a:rPr lang="en-US" baseline="0" dirty="0" smtClean="0"/>
                        <a:t> time</a:t>
                      </a:r>
                      <a:endParaRPr lang="en-US" dirty="0"/>
                    </a:p>
                  </a:txBody>
                  <a:tcPr/>
                </a:tc>
                <a:tc>
                  <a:txBody>
                    <a:bodyPr/>
                    <a:lstStyle/>
                    <a:p>
                      <a:pPr algn="ctr"/>
                      <a:r>
                        <a:rPr lang="en-US" dirty="0" smtClean="0"/>
                        <a:t>14</a:t>
                      </a:r>
                      <a:endParaRPr lang="en-US" dirty="0"/>
                    </a:p>
                  </a:txBody>
                  <a:tcPr/>
                </a:tc>
                <a:tc>
                  <a:txBody>
                    <a:bodyPr/>
                    <a:lstStyle/>
                    <a:p>
                      <a:pPr algn="ctr"/>
                      <a:r>
                        <a:rPr lang="en-US" dirty="0" smtClean="0"/>
                        <a:t>10</a:t>
                      </a:r>
                      <a:endParaRPr lang="en-US" dirty="0"/>
                    </a:p>
                  </a:txBody>
                  <a:tcPr/>
                </a:tc>
                <a:tc>
                  <a:txBody>
                    <a:bodyPr/>
                    <a:lstStyle/>
                    <a:p>
                      <a:pPr algn="ctr"/>
                      <a:r>
                        <a:rPr lang="en-US" dirty="0" smtClean="0"/>
                        <a:t>11</a:t>
                      </a:r>
                      <a:endParaRPr lang="en-US" dirty="0"/>
                    </a:p>
                  </a:txBody>
                  <a:tcPr/>
                </a:tc>
              </a:tr>
              <a:tr h="370840">
                <a:tc>
                  <a:txBody>
                    <a:bodyPr/>
                    <a:lstStyle/>
                    <a:p>
                      <a:pPr algn="r"/>
                      <a:r>
                        <a:rPr lang="en-US" dirty="0" smtClean="0"/>
                        <a:t>Unemployed</a:t>
                      </a:r>
                      <a:endParaRPr lang="en-US" dirty="0"/>
                    </a:p>
                  </a:txBody>
                  <a:tcPr/>
                </a:tc>
                <a:tc>
                  <a:txBody>
                    <a:bodyPr/>
                    <a:lstStyle/>
                    <a:p>
                      <a:pPr algn="ctr"/>
                      <a:r>
                        <a:rPr lang="en-US" dirty="0" smtClean="0"/>
                        <a:t>15</a:t>
                      </a:r>
                      <a:endParaRPr lang="en-US" dirty="0"/>
                    </a:p>
                  </a:txBody>
                  <a:tcPr/>
                </a:tc>
                <a:tc>
                  <a:txBody>
                    <a:bodyPr/>
                    <a:lstStyle/>
                    <a:p>
                      <a:pPr algn="ctr"/>
                      <a:r>
                        <a:rPr lang="en-US" dirty="0" smtClean="0"/>
                        <a:t>11</a:t>
                      </a:r>
                      <a:endParaRPr lang="en-US" dirty="0"/>
                    </a:p>
                  </a:txBody>
                  <a:tcPr/>
                </a:tc>
                <a:tc>
                  <a:txBody>
                    <a:bodyPr/>
                    <a:lstStyle/>
                    <a:p>
                      <a:pPr algn="ctr"/>
                      <a:r>
                        <a:rPr lang="en-US" dirty="0" smtClean="0"/>
                        <a:t>12</a:t>
                      </a:r>
                      <a:endParaRPr lang="en-US" dirty="0"/>
                    </a:p>
                  </a:txBody>
                  <a:tcPr/>
                </a:tc>
              </a:tr>
              <a:tr h="370840">
                <a:tc>
                  <a:txBody>
                    <a:bodyPr/>
                    <a:lstStyle/>
                    <a:p>
                      <a:pPr algn="r"/>
                      <a:r>
                        <a:rPr lang="en-US" dirty="0" smtClean="0"/>
                        <a:t>Homemaker/Student</a:t>
                      </a:r>
                      <a:endParaRPr lang="en-US" dirty="0"/>
                    </a:p>
                  </a:txBody>
                  <a:tcPr/>
                </a:tc>
                <a:tc>
                  <a:txBody>
                    <a:bodyPr/>
                    <a:lstStyle/>
                    <a:p>
                      <a:pPr algn="ctr"/>
                      <a:r>
                        <a:rPr lang="en-US" dirty="0" smtClean="0"/>
                        <a:t>12</a:t>
                      </a:r>
                      <a:endParaRPr lang="en-US" dirty="0"/>
                    </a:p>
                  </a:txBody>
                  <a:tcPr/>
                </a:tc>
                <a:tc>
                  <a:txBody>
                    <a:bodyPr/>
                    <a:lstStyle/>
                    <a:p>
                      <a:pPr algn="ctr"/>
                      <a:r>
                        <a:rPr lang="en-US" dirty="0" smtClean="0"/>
                        <a:t>7</a:t>
                      </a:r>
                      <a:endParaRPr lang="en-US" dirty="0"/>
                    </a:p>
                  </a:txBody>
                  <a:tcPr/>
                </a:tc>
                <a:tc>
                  <a:txBody>
                    <a:bodyPr/>
                    <a:lstStyle/>
                    <a:p>
                      <a:pPr algn="ctr"/>
                      <a:r>
                        <a:rPr lang="en-US" dirty="0" smtClean="0"/>
                        <a:t>  9</a:t>
                      </a:r>
                      <a:endParaRPr lang="en-US" dirty="0"/>
                    </a:p>
                  </a:txBody>
                  <a:tcPr/>
                </a:tc>
              </a:tr>
              <a:tr h="370840">
                <a:tc>
                  <a:txBody>
                    <a:bodyPr/>
                    <a:lstStyle/>
                    <a:p>
                      <a:pPr algn="r"/>
                      <a:r>
                        <a:rPr lang="en-US" dirty="0" smtClean="0"/>
                        <a:t>Disabled</a:t>
                      </a:r>
                      <a:endParaRPr lang="en-US" dirty="0"/>
                    </a:p>
                  </a:txBody>
                  <a:tcPr/>
                </a:tc>
                <a:tc>
                  <a:txBody>
                    <a:bodyPr/>
                    <a:lstStyle/>
                    <a:p>
                      <a:pPr algn="ctr"/>
                      <a:r>
                        <a:rPr lang="en-US" dirty="0" smtClean="0"/>
                        <a:t>13</a:t>
                      </a:r>
                      <a:endParaRPr lang="en-US" dirty="0"/>
                    </a:p>
                  </a:txBody>
                  <a:tcPr/>
                </a:tc>
                <a:tc>
                  <a:txBody>
                    <a:bodyPr/>
                    <a:lstStyle/>
                    <a:p>
                      <a:pPr algn="ctr"/>
                      <a:r>
                        <a:rPr lang="en-US" dirty="0" smtClean="0"/>
                        <a:t>19</a:t>
                      </a:r>
                      <a:endParaRPr lang="en-US" dirty="0"/>
                    </a:p>
                  </a:txBody>
                  <a:tcPr/>
                </a:tc>
                <a:tc>
                  <a:txBody>
                    <a:bodyPr/>
                    <a:lstStyle/>
                    <a:p>
                      <a:pPr algn="ctr"/>
                      <a:r>
                        <a:rPr lang="en-US" dirty="0" smtClean="0"/>
                        <a:t> 17</a:t>
                      </a:r>
                      <a:endParaRPr lang="en-US" dirty="0"/>
                    </a:p>
                  </a:txBody>
                  <a:tcPr/>
                </a:tc>
              </a:tr>
              <a:tr h="370840">
                <a:tc>
                  <a:txBody>
                    <a:bodyPr/>
                    <a:lstStyle/>
                    <a:p>
                      <a:pPr algn="r"/>
                      <a:r>
                        <a:rPr lang="en-US" dirty="0" smtClean="0"/>
                        <a:t>Retired</a:t>
                      </a:r>
                      <a:endParaRPr lang="en-US" dirty="0"/>
                    </a:p>
                  </a:txBody>
                  <a:tcPr/>
                </a:tc>
                <a:tc>
                  <a:txBody>
                    <a:bodyPr/>
                    <a:lstStyle/>
                    <a:p>
                      <a:pPr algn="ctr"/>
                      <a:r>
                        <a:rPr lang="en-US" dirty="0" smtClean="0"/>
                        <a:t>8</a:t>
                      </a:r>
                      <a:endParaRPr lang="en-US" dirty="0"/>
                    </a:p>
                  </a:txBody>
                  <a:tcPr/>
                </a:tc>
                <a:tc>
                  <a:txBody>
                    <a:bodyPr/>
                    <a:lstStyle/>
                    <a:p>
                      <a:pPr algn="ctr"/>
                      <a:r>
                        <a:rPr lang="en-US" dirty="0" smtClean="0"/>
                        <a:t>20</a:t>
                      </a:r>
                      <a:endParaRPr lang="en-US" dirty="0"/>
                    </a:p>
                  </a:txBody>
                  <a:tcPr/>
                </a:tc>
                <a:tc>
                  <a:txBody>
                    <a:bodyPr/>
                    <a:lstStyle/>
                    <a:p>
                      <a:pPr algn="ctr"/>
                      <a:r>
                        <a:rPr lang="en-US" dirty="0" smtClean="0"/>
                        <a:t> 15</a:t>
                      </a:r>
                      <a:endParaRPr lang="en-US" dirty="0"/>
                    </a:p>
                  </a:txBody>
                  <a:tcPr/>
                </a:tc>
              </a:tr>
            </a:tbl>
          </a:graphicData>
        </a:graphic>
      </p:graphicFrame>
      <p:sp>
        <p:nvSpPr>
          <p:cNvPr id="6" name="Oval 5"/>
          <p:cNvSpPr/>
          <p:nvPr/>
        </p:nvSpPr>
        <p:spPr bwMode="auto">
          <a:xfrm>
            <a:off x="3900668" y="3303036"/>
            <a:ext cx="2257535" cy="400863"/>
          </a:xfrm>
          <a:prstGeom prst="ellipse">
            <a:avLst/>
          </a:prstGeom>
          <a:noFill/>
          <a:ln w="412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7" name="Oval 6"/>
          <p:cNvSpPr/>
          <p:nvPr/>
        </p:nvSpPr>
        <p:spPr bwMode="auto">
          <a:xfrm>
            <a:off x="3900669" y="5862737"/>
            <a:ext cx="2297966" cy="491410"/>
          </a:xfrm>
          <a:prstGeom prst="ellipse">
            <a:avLst/>
          </a:prstGeom>
          <a:noFill/>
          <a:ln w="412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Tree>
    <p:extLst>
      <p:ext uri="{BB962C8B-B14F-4D97-AF65-F5344CB8AC3E}">
        <p14:creationId xmlns:p14="http://schemas.microsoft.com/office/powerpoint/2010/main" val="159215150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0" y="6111350"/>
            <a:ext cx="9144000" cy="74665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4" name="TextBox 3"/>
          <p:cNvSpPr txBox="1"/>
          <p:nvPr/>
        </p:nvSpPr>
        <p:spPr>
          <a:xfrm>
            <a:off x="0" y="419876"/>
            <a:ext cx="9144000" cy="707886"/>
          </a:xfrm>
          <a:prstGeom prst="rect">
            <a:avLst/>
          </a:prstGeom>
          <a:noFill/>
        </p:spPr>
        <p:txBody>
          <a:bodyPr wrap="square" rtlCol="0">
            <a:spAutoFit/>
          </a:bodyPr>
          <a:lstStyle/>
          <a:p>
            <a:pPr algn="ctr"/>
            <a:r>
              <a:rPr lang="en-US" sz="4000" b="1" dirty="0" smtClean="0">
                <a:solidFill>
                  <a:schemeClr val="bg1"/>
                </a:solidFill>
                <a:latin typeface="Georgia" pitchFamily="18" charset="0"/>
              </a:rPr>
              <a:t>Race/Ethnicity</a:t>
            </a:r>
            <a:endParaRPr lang="en-US" sz="4000" b="1" dirty="0">
              <a:solidFill>
                <a:schemeClr val="bg1"/>
              </a:solidFill>
              <a:latin typeface="Georgia" pitchFamily="18" charset="0"/>
            </a:endParaRPr>
          </a:p>
        </p:txBody>
      </p:sp>
      <p:graphicFrame>
        <p:nvGraphicFramePr>
          <p:cNvPr id="5" name="Content Placeholder 3"/>
          <p:cNvGraphicFramePr>
            <a:graphicFrameLocks/>
          </p:cNvGraphicFramePr>
          <p:nvPr>
            <p:extLst>
              <p:ext uri="{D42A27DB-BD31-4B8C-83A1-F6EECF244321}">
                <p14:modId xmlns:p14="http://schemas.microsoft.com/office/powerpoint/2010/main" val="3989536519"/>
              </p:ext>
            </p:extLst>
          </p:nvPr>
        </p:nvGraphicFramePr>
        <p:xfrm>
          <a:off x="1181878" y="1609530"/>
          <a:ext cx="6477000" cy="3708400"/>
        </p:xfrm>
        <a:graphic>
          <a:graphicData uri="http://schemas.openxmlformats.org/drawingml/2006/table">
            <a:tbl>
              <a:tblPr firstRow="1" bandRow="1">
                <a:tableStyleId>{5940675A-B579-460E-94D1-54222C63F5DA}</a:tableStyleId>
              </a:tblPr>
              <a:tblGrid>
                <a:gridCol w="3201608"/>
                <a:gridCol w="1011035"/>
                <a:gridCol w="1095286"/>
                <a:gridCol w="1169071"/>
              </a:tblGrid>
              <a:tr h="370840">
                <a:tc>
                  <a:txBody>
                    <a:bodyPr/>
                    <a:lstStyle/>
                    <a:p>
                      <a:endParaRPr lang="en-US" dirty="0"/>
                    </a:p>
                  </a:txBody>
                  <a:tcPr>
                    <a:noFill/>
                  </a:tcPr>
                </a:tc>
                <a:tc>
                  <a:txBody>
                    <a:bodyPr/>
                    <a:lstStyle/>
                    <a:p>
                      <a:pPr algn="ctr"/>
                      <a:r>
                        <a:rPr lang="en-US" b="1" dirty="0" smtClean="0"/>
                        <a:t>FQHC</a:t>
                      </a:r>
                      <a:endParaRPr lang="en-US" b="1" dirty="0"/>
                    </a:p>
                  </a:txBody>
                  <a:tcPr>
                    <a:noFill/>
                  </a:tcPr>
                </a:tc>
                <a:tc>
                  <a:txBody>
                    <a:bodyPr/>
                    <a:lstStyle/>
                    <a:p>
                      <a:pPr algn="ctr"/>
                      <a:r>
                        <a:rPr lang="en-US" b="1" dirty="0" smtClean="0"/>
                        <a:t>PBRN</a:t>
                      </a:r>
                      <a:endParaRPr lang="en-US" b="1" dirty="0"/>
                    </a:p>
                  </a:txBody>
                  <a:tcPr>
                    <a:noFill/>
                  </a:tcPr>
                </a:tc>
                <a:tc>
                  <a:txBody>
                    <a:bodyPr/>
                    <a:lstStyle/>
                    <a:p>
                      <a:pPr algn="ctr"/>
                      <a:r>
                        <a:rPr lang="en-US" b="1" dirty="0" smtClean="0"/>
                        <a:t>Total</a:t>
                      </a:r>
                      <a:endParaRPr lang="en-US" b="1" dirty="0"/>
                    </a:p>
                  </a:txBody>
                  <a:tcPr>
                    <a:noFill/>
                  </a:tcPr>
                </a:tc>
              </a:tr>
              <a:tr h="370840">
                <a:tc>
                  <a:txBody>
                    <a:bodyPr/>
                    <a:lstStyle/>
                    <a:p>
                      <a:r>
                        <a:rPr lang="en-US" b="1" dirty="0" smtClean="0"/>
                        <a:t>Ethnicity</a:t>
                      </a:r>
                      <a:endParaRPr lang="en-US" b="1" dirty="0"/>
                    </a:p>
                  </a:txBody>
                  <a:tcPr>
                    <a:solidFill>
                      <a:schemeClr val="bg1">
                        <a:lumMod val="85000"/>
                      </a:schemeClr>
                    </a:solidFill>
                  </a:tcPr>
                </a:tc>
                <a:tc>
                  <a:txBody>
                    <a:bodyPr/>
                    <a:lstStyle/>
                    <a:p>
                      <a:pPr algn="ctr"/>
                      <a:r>
                        <a:rPr lang="en-US" dirty="0" smtClean="0"/>
                        <a:t>%</a:t>
                      </a:r>
                      <a:endParaRPr lang="en-US" dirty="0"/>
                    </a:p>
                  </a:txBody>
                  <a:tcPr>
                    <a:solidFill>
                      <a:schemeClr val="bg1">
                        <a:lumMod val="85000"/>
                      </a:schemeClr>
                    </a:solidFill>
                  </a:tcPr>
                </a:tc>
                <a:tc>
                  <a:txBody>
                    <a:bodyPr/>
                    <a:lstStyle/>
                    <a:p>
                      <a:pPr algn="ctr"/>
                      <a:r>
                        <a:rPr lang="en-US" dirty="0" smtClean="0"/>
                        <a:t>%</a:t>
                      </a:r>
                      <a:endParaRPr lang="en-US" dirty="0"/>
                    </a:p>
                  </a:txBody>
                  <a:tcPr>
                    <a:solidFill>
                      <a:schemeClr val="bg1">
                        <a:lumMod val="85000"/>
                      </a:schemeClr>
                    </a:solidFill>
                  </a:tcPr>
                </a:tc>
                <a:tc>
                  <a:txBody>
                    <a:bodyPr/>
                    <a:lstStyle/>
                    <a:p>
                      <a:pPr algn="ctr"/>
                      <a:r>
                        <a:rPr lang="en-US" dirty="0" smtClean="0"/>
                        <a:t>%</a:t>
                      </a:r>
                      <a:endParaRPr lang="en-US" dirty="0"/>
                    </a:p>
                  </a:txBody>
                  <a:tcPr>
                    <a:solidFill>
                      <a:schemeClr val="bg1">
                        <a:lumMod val="85000"/>
                      </a:schemeClr>
                    </a:solidFill>
                  </a:tcPr>
                </a:tc>
              </a:tr>
              <a:tr h="370840">
                <a:tc>
                  <a:txBody>
                    <a:bodyPr/>
                    <a:lstStyle/>
                    <a:p>
                      <a:pPr algn="r"/>
                      <a:r>
                        <a:rPr lang="en-US" b="0" dirty="0" smtClean="0"/>
                        <a:t>% Hispanic/Latino</a:t>
                      </a:r>
                      <a:endParaRPr lang="en-US" b="0" dirty="0"/>
                    </a:p>
                  </a:txBody>
                  <a:tcPr>
                    <a:noFill/>
                  </a:tcPr>
                </a:tc>
                <a:tc>
                  <a:txBody>
                    <a:bodyPr/>
                    <a:lstStyle/>
                    <a:p>
                      <a:pPr algn="ctr"/>
                      <a:r>
                        <a:rPr lang="en-US" dirty="0" smtClean="0"/>
                        <a:t>35</a:t>
                      </a:r>
                      <a:endParaRPr lang="en-US" dirty="0"/>
                    </a:p>
                  </a:txBody>
                  <a:tcPr/>
                </a:tc>
                <a:tc>
                  <a:txBody>
                    <a:bodyPr/>
                    <a:lstStyle/>
                    <a:p>
                      <a:pPr algn="ctr"/>
                      <a:r>
                        <a:rPr lang="en-US" dirty="0" smtClean="0"/>
                        <a:t>4</a:t>
                      </a:r>
                      <a:endParaRPr lang="en-US" dirty="0"/>
                    </a:p>
                  </a:txBody>
                  <a:tcPr/>
                </a:tc>
                <a:tc>
                  <a:txBody>
                    <a:bodyPr/>
                    <a:lstStyle/>
                    <a:p>
                      <a:pPr algn="ctr"/>
                      <a:r>
                        <a:rPr lang="en-US" dirty="0" smtClean="0"/>
                        <a:t>17</a:t>
                      </a:r>
                      <a:endParaRPr lang="en-US" dirty="0"/>
                    </a:p>
                  </a:txBody>
                  <a:tcPr/>
                </a:tc>
              </a:tr>
              <a:tr h="370840">
                <a:tc>
                  <a:txBody>
                    <a:bodyPr/>
                    <a:lstStyle/>
                    <a:p>
                      <a:r>
                        <a:rPr lang="en-US" b="1" dirty="0" smtClean="0"/>
                        <a:t>Race</a:t>
                      </a:r>
                      <a:endParaRPr lang="en-US" b="1" dirty="0"/>
                    </a:p>
                  </a:txBody>
                  <a:tcPr>
                    <a:solidFill>
                      <a:schemeClr val="bg1">
                        <a:lumMod val="85000"/>
                      </a:schemeClr>
                    </a:solidFill>
                  </a:tcPr>
                </a:tc>
                <a:tc>
                  <a:txBody>
                    <a:bodyPr/>
                    <a:lstStyle/>
                    <a:p>
                      <a:pPr algn="ctr"/>
                      <a:endParaRPr lang="en-US" dirty="0"/>
                    </a:p>
                  </a:txBody>
                  <a:tcPr>
                    <a:solidFill>
                      <a:schemeClr val="bg1">
                        <a:lumMod val="85000"/>
                      </a:schemeClr>
                    </a:solidFill>
                  </a:tcPr>
                </a:tc>
                <a:tc>
                  <a:txBody>
                    <a:bodyPr/>
                    <a:lstStyle/>
                    <a:p>
                      <a:pPr algn="ctr"/>
                      <a:endParaRPr lang="en-US" dirty="0"/>
                    </a:p>
                  </a:txBody>
                  <a:tcPr>
                    <a:solidFill>
                      <a:schemeClr val="bg1">
                        <a:lumMod val="85000"/>
                      </a:schemeClr>
                    </a:solidFill>
                  </a:tcPr>
                </a:tc>
                <a:tc>
                  <a:txBody>
                    <a:bodyPr/>
                    <a:lstStyle/>
                    <a:p>
                      <a:pPr algn="ctr"/>
                      <a:endParaRPr lang="en-US" dirty="0"/>
                    </a:p>
                  </a:txBody>
                  <a:tcPr>
                    <a:solidFill>
                      <a:schemeClr val="bg1">
                        <a:lumMod val="85000"/>
                      </a:schemeClr>
                    </a:solidFill>
                  </a:tcPr>
                </a:tc>
              </a:tr>
              <a:tr h="370840">
                <a:tc>
                  <a:txBody>
                    <a:bodyPr/>
                    <a:lstStyle/>
                    <a:p>
                      <a:pPr algn="r"/>
                      <a:r>
                        <a:rPr lang="en-US" dirty="0" smtClean="0"/>
                        <a:t>White</a:t>
                      </a:r>
                      <a:endParaRPr lang="en-US" dirty="0"/>
                    </a:p>
                  </a:txBody>
                  <a:tcPr/>
                </a:tc>
                <a:tc>
                  <a:txBody>
                    <a:bodyPr/>
                    <a:lstStyle/>
                    <a:p>
                      <a:pPr algn="ctr"/>
                      <a:r>
                        <a:rPr lang="en-US" dirty="0" smtClean="0"/>
                        <a:t>58</a:t>
                      </a:r>
                      <a:endParaRPr lang="en-US" dirty="0"/>
                    </a:p>
                  </a:txBody>
                  <a:tcPr/>
                </a:tc>
                <a:tc>
                  <a:txBody>
                    <a:bodyPr/>
                    <a:lstStyle/>
                    <a:p>
                      <a:pPr algn="ctr"/>
                      <a:r>
                        <a:rPr lang="en-US" dirty="0" smtClean="0"/>
                        <a:t>78</a:t>
                      </a:r>
                      <a:endParaRPr lang="en-US" dirty="0"/>
                    </a:p>
                  </a:txBody>
                  <a:tcPr/>
                </a:tc>
                <a:tc>
                  <a:txBody>
                    <a:bodyPr/>
                    <a:lstStyle/>
                    <a:p>
                      <a:pPr algn="ctr"/>
                      <a:r>
                        <a:rPr lang="en-US" dirty="0" smtClean="0"/>
                        <a:t> 70</a:t>
                      </a:r>
                      <a:endParaRPr lang="en-US" dirty="0"/>
                    </a:p>
                  </a:txBody>
                  <a:tcPr/>
                </a:tc>
              </a:tr>
              <a:tr h="370840">
                <a:tc>
                  <a:txBody>
                    <a:bodyPr/>
                    <a:lstStyle/>
                    <a:p>
                      <a:pPr algn="r"/>
                      <a:r>
                        <a:rPr lang="en-US" dirty="0" smtClean="0"/>
                        <a:t>African American</a:t>
                      </a:r>
                      <a:endParaRPr lang="en-US" dirty="0"/>
                    </a:p>
                  </a:txBody>
                  <a:tcPr/>
                </a:tc>
                <a:tc>
                  <a:txBody>
                    <a:bodyPr/>
                    <a:lstStyle/>
                    <a:p>
                      <a:pPr algn="ctr"/>
                      <a:r>
                        <a:rPr lang="en-US" dirty="0" smtClean="0"/>
                        <a:t>39</a:t>
                      </a:r>
                      <a:endParaRPr lang="en-US" dirty="0"/>
                    </a:p>
                  </a:txBody>
                  <a:tcPr/>
                </a:tc>
                <a:tc>
                  <a:txBody>
                    <a:bodyPr/>
                    <a:lstStyle/>
                    <a:p>
                      <a:pPr algn="ctr"/>
                      <a:r>
                        <a:rPr lang="en-US" dirty="0" smtClean="0"/>
                        <a:t>17</a:t>
                      </a:r>
                      <a:endParaRPr lang="en-US" dirty="0"/>
                    </a:p>
                  </a:txBody>
                  <a:tcPr/>
                </a:tc>
                <a:tc>
                  <a:txBody>
                    <a:bodyPr/>
                    <a:lstStyle/>
                    <a:p>
                      <a:pPr algn="ctr"/>
                      <a:r>
                        <a:rPr lang="en-US" dirty="0" smtClean="0"/>
                        <a:t> 26</a:t>
                      </a:r>
                      <a:endParaRPr lang="en-US" dirty="0"/>
                    </a:p>
                  </a:txBody>
                  <a:tcPr/>
                </a:tc>
              </a:tr>
              <a:tr h="370840">
                <a:tc>
                  <a:txBody>
                    <a:bodyPr/>
                    <a:lstStyle/>
                    <a:p>
                      <a:pPr algn="r"/>
                      <a:r>
                        <a:rPr lang="en-US" dirty="0" smtClean="0"/>
                        <a:t>Asian/Pacific Islander</a:t>
                      </a:r>
                      <a:endParaRPr lang="en-US" dirty="0"/>
                    </a:p>
                  </a:txBody>
                  <a:tcPr/>
                </a:tc>
                <a:tc>
                  <a:txBody>
                    <a:bodyPr/>
                    <a:lstStyle/>
                    <a:p>
                      <a:pPr algn="ctr"/>
                      <a:r>
                        <a:rPr lang="en-US" dirty="0" smtClean="0"/>
                        <a:t>2</a:t>
                      </a:r>
                      <a:endParaRPr lang="en-US" dirty="0"/>
                    </a:p>
                  </a:txBody>
                  <a:tcPr/>
                </a:tc>
                <a:tc>
                  <a:txBody>
                    <a:bodyPr/>
                    <a:lstStyle/>
                    <a:p>
                      <a:pPr algn="ctr"/>
                      <a:r>
                        <a:rPr lang="en-US" dirty="0" smtClean="0"/>
                        <a:t>3</a:t>
                      </a:r>
                      <a:endParaRPr lang="en-US" dirty="0"/>
                    </a:p>
                  </a:txBody>
                  <a:tcPr/>
                </a:tc>
                <a:tc>
                  <a:txBody>
                    <a:bodyPr/>
                    <a:lstStyle/>
                    <a:p>
                      <a:pPr algn="ctr"/>
                      <a:r>
                        <a:rPr lang="en-US" dirty="0" smtClean="0"/>
                        <a:t>2</a:t>
                      </a:r>
                      <a:endParaRPr lang="en-US" dirty="0"/>
                    </a:p>
                  </a:txBody>
                  <a:tcPr/>
                </a:tc>
              </a:tr>
              <a:tr h="370840">
                <a:tc>
                  <a:txBody>
                    <a:bodyPr/>
                    <a:lstStyle/>
                    <a:p>
                      <a:pPr algn="r"/>
                      <a:r>
                        <a:rPr lang="en-US" dirty="0" smtClean="0"/>
                        <a:t>American</a:t>
                      </a:r>
                      <a:r>
                        <a:rPr lang="en-US" baseline="0" dirty="0" smtClean="0"/>
                        <a:t> Indian/AN</a:t>
                      </a:r>
                      <a:endParaRPr lang="en-US" dirty="0"/>
                    </a:p>
                  </a:txBody>
                  <a:tcPr/>
                </a:tc>
                <a:tc>
                  <a:txBody>
                    <a:bodyPr/>
                    <a:lstStyle/>
                    <a:p>
                      <a:pPr algn="ctr"/>
                      <a:r>
                        <a:rPr lang="en-US" dirty="0" smtClean="0"/>
                        <a:t>2</a:t>
                      </a:r>
                      <a:endParaRPr lang="en-US" dirty="0"/>
                    </a:p>
                  </a:txBody>
                  <a:tcPr/>
                </a:tc>
                <a:tc>
                  <a:txBody>
                    <a:bodyPr/>
                    <a:lstStyle/>
                    <a:p>
                      <a:pPr algn="ctr"/>
                      <a:r>
                        <a:rPr lang="en-US" dirty="0" smtClean="0"/>
                        <a:t>2</a:t>
                      </a:r>
                      <a:endParaRPr lang="en-US" dirty="0"/>
                    </a:p>
                  </a:txBody>
                  <a:tcPr/>
                </a:tc>
                <a:tc>
                  <a:txBody>
                    <a:bodyPr/>
                    <a:lstStyle/>
                    <a:p>
                      <a:pPr algn="ctr"/>
                      <a:r>
                        <a:rPr lang="en-US" dirty="0" smtClean="0"/>
                        <a:t> 2</a:t>
                      </a:r>
                      <a:r>
                        <a:rPr lang="en-US" baseline="0" dirty="0" smtClean="0"/>
                        <a:t>  </a:t>
                      </a:r>
                      <a:endParaRPr lang="en-US" dirty="0"/>
                    </a:p>
                  </a:txBody>
                  <a:tcPr/>
                </a:tc>
              </a:tr>
              <a:tr h="370840">
                <a:tc>
                  <a:txBody>
                    <a:bodyPr/>
                    <a:lstStyle/>
                    <a:p>
                      <a:pPr algn="l"/>
                      <a:r>
                        <a:rPr lang="en-US" b="1" dirty="0" smtClean="0"/>
                        <a:t>English fluency</a:t>
                      </a:r>
                      <a:endParaRPr lang="en-US" b="1" dirty="0"/>
                    </a:p>
                  </a:txBody>
                  <a:tcPr>
                    <a:solidFill>
                      <a:schemeClr val="bg1">
                        <a:lumMod val="85000"/>
                      </a:schemeClr>
                    </a:solidFill>
                  </a:tcPr>
                </a:tc>
                <a:tc>
                  <a:txBody>
                    <a:bodyPr/>
                    <a:lstStyle/>
                    <a:p>
                      <a:pPr algn="ctr"/>
                      <a:endParaRPr lang="en-US" dirty="0"/>
                    </a:p>
                  </a:txBody>
                  <a:tcPr>
                    <a:solidFill>
                      <a:schemeClr val="bg1">
                        <a:lumMod val="85000"/>
                      </a:schemeClr>
                    </a:solidFill>
                  </a:tcPr>
                </a:tc>
                <a:tc>
                  <a:txBody>
                    <a:bodyPr/>
                    <a:lstStyle/>
                    <a:p>
                      <a:pPr algn="ctr"/>
                      <a:endParaRPr lang="en-US" dirty="0"/>
                    </a:p>
                  </a:txBody>
                  <a:tcPr>
                    <a:solidFill>
                      <a:schemeClr val="bg1">
                        <a:lumMod val="85000"/>
                      </a:schemeClr>
                    </a:solidFill>
                  </a:tcPr>
                </a:tc>
                <a:tc>
                  <a:txBody>
                    <a:bodyPr/>
                    <a:lstStyle/>
                    <a:p>
                      <a:pPr algn="ctr"/>
                      <a:endParaRPr lang="en-US" dirty="0"/>
                    </a:p>
                  </a:txBody>
                  <a:tcPr>
                    <a:solidFill>
                      <a:schemeClr val="bg1">
                        <a:lumMod val="85000"/>
                      </a:schemeClr>
                    </a:solidFill>
                  </a:tcPr>
                </a:tc>
              </a:tr>
              <a:tr h="370840">
                <a:tc>
                  <a:txBody>
                    <a:bodyPr/>
                    <a:lstStyle/>
                    <a:p>
                      <a:pPr algn="r"/>
                      <a:r>
                        <a:rPr lang="en-US" b="0" dirty="0" smtClean="0"/>
                        <a:t>Well/</a:t>
                      </a:r>
                      <a:r>
                        <a:rPr lang="en-US" b="0" smtClean="0"/>
                        <a:t>Very</a:t>
                      </a:r>
                      <a:r>
                        <a:rPr lang="en-US" b="0" baseline="0" smtClean="0"/>
                        <a:t> well</a:t>
                      </a:r>
                      <a:r>
                        <a:rPr lang="en-US" b="0" smtClean="0"/>
                        <a:t> </a:t>
                      </a:r>
                      <a:endParaRPr lang="en-US" b="0" dirty="0"/>
                    </a:p>
                  </a:txBody>
                  <a:tcPr>
                    <a:noFill/>
                  </a:tcPr>
                </a:tc>
                <a:tc>
                  <a:txBody>
                    <a:bodyPr/>
                    <a:lstStyle/>
                    <a:p>
                      <a:pPr algn="ctr"/>
                      <a:r>
                        <a:rPr lang="en-US" dirty="0" smtClean="0"/>
                        <a:t>81</a:t>
                      </a:r>
                      <a:endParaRPr lang="en-US" dirty="0"/>
                    </a:p>
                  </a:txBody>
                  <a:tcPr/>
                </a:tc>
                <a:tc>
                  <a:txBody>
                    <a:bodyPr/>
                    <a:lstStyle/>
                    <a:p>
                      <a:pPr algn="ctr"/>
                      <a:r>
                        <a:rPr lang="en-US" dirty="0" smtClean="0"/>
                        <a:t>99.6</a:t>
                      </a:r>
                      <a:endParaRPr lang="en-US" dirty="0"/>
                    </a:p>
                  </a:txBody>
                  <a:tcPr/>
                </a:tc>
                <a:tc>
                  <a:txBody>
                    <a:bodyPr/>
                    <a:lstStyle/>
                    <a:p>
                      <a:pPr algn="ctr"/>
                      <a:r>
                        <a:rPr lang="en-US" dirty="0" smtClean="0"/>
                        <a:t>92</a:t>
                      </a:r>
                      <a:endParaRPr lang="en-US" dirty="0"/>
                    </a:p>
                  </a:txBody>
                  <a:tcPr/>
                </a:tc>
              </a:tr>
            </a:tbl>
          </a:graphicData>
        </a:graphic>
      </p:graphicFrame>
      <p:sp>
        <p:nvSpPr>
          <p:cNvPr id="6" name="Oval 5"/>
          <p:cNvSpPr/>
          <p:nvPr/>
        </p:nvSpPr>
        <p:spPr bwMode="auto">
          <a:xfrm>
            <a:off x="4422709" y="2286002"/>
            <a:ext cx="2021631" cy="503851"/>
          </a:xfrm>
          <a:prstGeom prst="ellipse">
            <a:avLst/>
          </a:prstGeom>
          <a:noFill/>
          <a:ln w="412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8" name="Oval 7"/>
          <p:cNvSpPr/>
          <p:nvPr/>
        </p:nvSpPr>
        <p:spPr bwMode="auto">
          <a:xfrm>
            <a:off x="4372945" y="4898571"/>
            <a:ext cx="2071396" cy="438539"/>
          </a:xfrm>
          <a:prstGeom prst="ellipse">
            <a:avLst/>
          </a:prstGeom>
          <a:noFill/>
          <a:ln w="412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9" name="Oval 8"/>
          <p:cNvSpPr/>
          <p:nvPr/>
        </p:nvSpPr>
        <p:spPr bwMode="auto">
          <a:xfrm>
            <a:off x="4372945" y="3048001"/>
            <a:ext cx="2155177" cy="898965"/>
          </a:xfrm>
          <a:prstGeom prst="ellipse">
            <a:avLst/>
          </a:prstGeom>
          <a:noFill/>
          <a:ln w="412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Tree>
    <p:extLst>
      <p:ext uri="{BB962C8B-B14F-4D97-AF65-F5344CB8AC3E}">
        <p14:creationId xmlns:p14="http://schemas.microsoft.com/office/powerpoint/2010/main" val="226887012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ctrTitle"/>
          </p:nvPr>
        </p:nvSpPr>
        <p:spPr>
          <a:xfrm>
            <a:off x="941388" y="1143000"/>
            <a:ext cx="7772400" cy="1219200"/>
          </a:xfrm>
        </p:spPr>
        <p:txBody>
          <a:bodyPr/>
          <a:lstStyle/>
          <a:p>
            <a:pPr algn="ctr" eaLnBrk="1" hangingPunct="1"/>
            <a:r>
              <a:rPr lang="en-US" sz="2800" b="1" dirty="0" smtClean="0"/>
              <a:t>     Data from MOHR Assessment Tool: </a:t>
            </a:r>
            <a:br>
              <a:rPr lang="en-US" sz="2800" b="1" dirty="0" smtClean="0"/>
            </a:br>
            <a:r>
              <a:rPr lang="en-US" sz="2800" b="1" i="1" dirty="0" smtClean="0"/>
              <a:t>Patient-Reported Health Behaviors and Psychological Status</a:t>
            </a:r>
            <a:endParaRPr lang="en-US" sz="2800" dirty="0" smtClean="0">
              <a:latin typeface="Georgia" charset="0"/>
              <a:cs typeface="Arial" charset="0"/>
            </a:endParaRPr>
          </a:p>
        </p:txBody>
      </p:sp>
      <p:sp>
        <p:nvSpPr>
          <p:cNvPr id="4" name="TextBox 3"/>
          <p:cNvSpPr txBox="1"/>
          <p:nvPr/>
        </p:nvSpPr>
        <p:spPr>
          <a:xfrm>
            <a:off x="1258888" y="6076950"/>
            <a:ext cx="7532687" cy="461665"/>
          </a:xfrm>
          <a:prstGeom prst="rect">
            <a:avLst/>
          </a:prstGeom>
          <a:noFill/>
        </p:spPr>
        <p:txBody>
          <a:bodyPr>
            <a:spAutoFit/>
          </a:bodyPr>
          <a:lstStyle/>
          <a:p>
            <a:pPr>
              <a:defRPr/>
            </a:pPr>
            <a:r>
              <a:rPr lang="en-US" sz="800" dirty="0">
                <a:solidFill>
                  <a:srgbClr val="66209B"/>
                </a:solidFill>
                <a:latin typeface="Arial" charset="0"/>
              </a:rPr>
              <a:t>This presentation was supported by Cooperative Agreement Number </a:t>
            </a:r>
            <a:r>
              <a:rPr lang="pl-PL" sz="800" dirty="0" smtClean="0">
                <a:solidFill>
                  <a:srgbClr val="66209B"/>
                </a:solidFill>
                <a:latin typeface="Arial" charset="0"/>
              </a:rPr>
              <a:t>CDC/NCI U48DP001934/SIP09-022 </a:t>
            </a:r>
            <a:r>
              <a:rPr lang="en-US" sz="800" dirty="0" smtClean="0">
                <a:solidFill>
                  <a:srgbClr val="66209B"/>
                </a:solidFill>
                <a:latin typeface="Arial" charset="0"/>
              </a:rPr>
              <a:t>from </a:t>
            </a:r>
            <a:r>
              <a:rPr lang="en-US" sz="800" dirty="0">
                <a:solidFill>
                  <a:srgbClr val="66209B"/>
                </a:solidFill>
                <a:latin typeface="Arial" charset="0"/>
              </a:rPr>
              <a:t>the Centers for  Disease Control and Prevention. </a:t>
            </a:r>
            <a:r>
              <a:rPr lang="en-US" sz="800" dirty="0" smtClean="0">
                <a:solidFill>
                  <a:srgbClr val="66209B"/>
                </a:solidFill>
                <a:latin typeface="Arial" charset="0"/>
              </a:rPr>
              <a:t>Additional funding provided by </a:t>
            </a:r>
            <a:r>
              <a:rPr lang="pl-PL" sz="800" dirty="0" smtClean="0">
                <a:solidFill>
                  <a:srgbClr val="66209B"/>
                </a:solidFill>
                <a:latin typeface="Arial" charset="0"/>
              </a:rPr>
              <a:t>NCI R01Supplement to CA154549</a:t>
            </a:r>
            <a:r>
              <a:rPr lang="en-US" sz="800" dirty="0" smtClean="0">
                <a:solidFill>
                  <a:srgbClr val="66209B"/>
                </a:solidFill>
                <a:latin typeface="Arial" charset="0"/>
              </a:rPr>
              <a:t>. The </a:t>
            </a:r>
            <a:r>
              <a:rPr lang="en-US" sz="800" dirty="0">
                <a:solidFill>
                  <a:srgbClr val="66209B"/>
                </a:solidFill>
                <a:latin typeface="Arial" charset="0"/>
              </a:rPr>
              <a:t>findings and conclusions in this presentation are those of the author(s)  and do not necessarily represent the official position of the </a:t>
            </a:r>
            <a:r>
              <a:rPr lang="en-US" sz="800" dirty="0" smtClean="0">
                <a:solidFill>
                  <a:srgbClr val="66209B"/>
                </a:solidFill>
                <a:latin typeface="Arial" charset="0"/>
              </a:rPr>
              <a:t>funders.</a:t>
            </a:r>
            <a:endParaRPr lang="en-US" sz="800" dirty="0">
              <a:solidFill>
                <a:srgbClr val="66209B"/>
              </a:solidFill>
              <a:latin typeface="Arial" charset="0"/>
            </a:endParaRPr>
          </a:p>
        </p:txBody>
      </p:sp>
      <p:sp>
        <p:nvSpPr>
          <p:cNvPr id="7" name="Subtitle 2"/>
          <p:cNvSpPr txBox="1">
            <a:spLocks/>
          </p:cNvSpPr>
          <p:nvPr/>
        </p:nvSpPr>
        <p:spPr>
          <a:xfrm>
            <a:off x="1010937" y="3217278"/>
            <a:ext cx="7162800" cy="1828800"/>
          </a:xfrm>
          <a:prstGeom prst="rect">
            <a:avLst/>
          </a:prstGeom>
        </p:spPr>
        <p:txBody>
          <a:bodyPr vert="horz" lIns="91440" tIns="45720" rIns="91440" bIns="45720" rtlCol="0">
            <a:noAutofit/>
          </a:bodyPr>
          <a:lstStyle/>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000" b="0" i="0" u="none" strike="noStrike" kern="1200" cap="none" spc="0" normalizeH="0" baseline="0" noProof="0" dirty="0" smtClean="0">
                <a:ln>
                  <a:noFill/>
                </a:ln>
                <a:solidFill>
                  <a:sysClr val="windowText" lastClr="000000"/>
                </a:solidFill>
                <a:effectLst/>
                <a:uLnTx/>
                <a:uFillTx/>
                <a:latin typeface="Calibri"/>
                <a:ea typeface="+mn-ea"/>
                <a:cs typeface="+mn-cs"/>
              </a:rPr>
              <a:t>Beth Glenn, PhD</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000" b="1" i="1" u="none" strike="noStrike" kern="1200" cap="none" spc="0" normalizeH="0" baseline="0" noProof="0" dirty="0" smtClean="0">
                <a:ln>
                  <a:noFill/>
                </a:ln>
                <a:solidFill>
                  <a:sysClr val="windowText" lastClr="000000"/>
                </a:solidFill>
                <a:effectLst/>
                <a:uLnTx/>
                <a:uFillTx/>
                <a:latin typeface="Calibri"/>
                <a:ea typeface="+mn-ea"/>
                <a:cs typeface="+mn-cs"/>
              </a:rPr>
              <a:t>My Own Health Report (MOHR) Project Panel</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000" b="0" i="0" u="none" strike="noStrike" kern="1200" cap="none" spc="0" normalizeH="0" baseline="0" noProof="0" dirty="0" smtClean="0">
                <a:ln>
                  <a:noFill/>
                </a:ln>
                <a:solidFill>
                  <a:sysClr val="windowText" lastClr="000000"/>
                </a:solidFill>
                <a:effectLst/>
                <a:uLnTx/>
                <a:uFillTx/>
                <a:latin typeface="Calibri"/>
                <a:ea typeface="+mn-ea"/>
                <a:cs typeface="+mn-cs"/>
              </a:rPr>
              <a:t>CPCRN Fall Meeting</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000" b="0" i="0" u="none" strike="noStrike" kern="1200" cap="none" spc="0" normalizeH="0" baseline="0" noProof="0" dirty="0" smtClean="0">
                <a:ln>
                  <a:noFill/>
                </a:ln>
                <a:solidFill>
                  <a:sysClr val="windowText" lastClr="000000"/>
                </a:solidFill>
                <a:effectLst/>
                <a:uLnTx/>
                <a:uFillTx/>
                <a:latin typeface="Calibri"/>
                <a:ea typeface="+mn-ea"/>
                <a:cs typeface="+mn-cs"/>
              </a:rPr>
              <a:t>October 3, 2013</a:t>
            </a:r>
            <a:endParaRPr kumimoji="0" lang="en-US" sz="2000" b="0" i="0" u="none" strike="noStrike" kern="1200" cap="none" spc="0" normalizeH="0" baseline="0" noProof="0" dirty="0">
              <a:ln>
                <a:noFill/>
              </a:ln>
              <a:solidFill>
                <a:sysClr val="windowText" lastClr="000000"/>
              </a:solidFill>
              <a:effectLst/>
              <a:uLnTx/>
              <a:uFillTx/>
              <a:latin typeface="Calibri"/>
              <a:ea typeface="+mn-ea"/>
              <a:cs typeface="+mn-cs"/>
            </a:endParaRPr>
          </a:p>
        </p:txBody>
      </p:sp>
      <p:pic>
        <p:nvPicPr>
          <p:cNvPr id="8" name="Picture 2"/>
          <p:cNvPicPr>
            <a:picLocks noChangeAspect="1" noChangeArrowheads="1"/>
          </p:cNvPicPr>
          <p:nvPr/>
        </p:nvPicPr>
        <p:blipFill>
          <a:blip r:embed="rId3" cstate="print"/>
          <a:srcRect/>
          <a:stretch>
            <a:fillRect/>
          </a:stretch>
        </p:blipFill>
        <p:spPr bwMode="auto">
          <a:xfrm>
            <a:off x="2497494" y="4735286"/>
            <a:ext cx="4238625" cy="847725"/>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0" y="6111350"/>
            <a:ext cx="9144000" cy="74665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4" name="TextBox 3"/>
          <p:cNvSpPr txBox="1"/>
          <p:nvPr/>
        </p:nvSpPr>
        <p:spPr>
          <a:xfrm>
            <a:off x="0" y="345228"/>
            <a:ext cx="9144000" cy="1015663"/>
          </a:xfrm>
          <a:prstGeom prst="rect">
            <a:avLst/>
          </a:prstGeom>
          <a:noFill/>
        </p:spPr>
        <p:txBody>
          <a:bodyPr wrap="square" rtlCol="0">
            <a:spAutoFit/>
          </a:bodyPr>
          <a:lstStyle/>
          <a:p>
            <a:pPr algn="ctr"/>
            <a:r>
              <a:rPr lang="en-US" sz="3200" b="1" dirty="0" smtClean="0">
                <a:solidFill>
                  <a:schemeClr val="bg1"/>
                </a:solidFill>
                <a:latin typeface="Georgia" pitchFamily="18" charset="0"/>
              </a:rPr>
              <a:t>Unhealthy Behaviors: </a:t>
            </a:r>
          </a:p>
          <a:p>
            <a:pPr algn="ctr"/>
            <a:r>
              <a:rPr lang="en-US" sz="2800" b="1" dirty="0" smtClean="0">
                <a:solidFill>
                  <a:schemeClr val="bg1"/>
                </a:solidFill>
                <a:latin typeface="Georgia" pitchFamily="18" charset="0"/>
              </a:rPr>
              <a:t>% Positive Screens</a:t>
            </a:r>
            <a:endParaRPr lang="en-US" sz="2800" b="1" dirty="0">
              <a:solidFill>
                <a:schemeClr val="bg1"/>
              </a:solidFill>
              <a:latin typeface="Georgia" pitchFamily="18" charset="0"/>
            </a:endParaRPr>
          </a:p>
        </p:txBody>
      </p:sp>
      <p:graphicFrame>
        <p:nvGraphicFramePr>
          <p:cNvPr id="6" name="Content Placeholder 3"/>
          <p:cNvGraphicFramePr>
            <a:graphicFrameLocks/>
          </p:cNvGraphicFramePr>
          <p:nvPr>
            <p:extLst>
              <p:ext uri="{D42A27DB-BD31-4B8C-83A1-F6EECF244321}">
                <p14:modId xmlns:p14="http://schemas.microsoft.com/office/powerpoint/2010/main" val="1581458493"/>
              </p:ext>
            </p:extLst>
          </p:nvPr>
        </p:nvGraphicFramePr>
        <p:xfrm>
          <a:off x="609600" y="1519335"/>
          <a:ext cx="7772400" cy="5029200"/>
        </p:xfrm>
        <a:graphic>
          <a:graphicData uri="http://schemas.openxmlformats.org/drawingml/2006/table">
            <a:tbl>
              <a:tblPr firstRow="1" bandRow="1"/>
              <a:tblGrid>
                <a:gridCol w="4763729"/>
                <a:gridCol w="1086465"/>
                <a:gridCol w="855406"/>
                <a:gridCol w="1066800"/>
              </a:tblGrid>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en-US" sz="15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b="1" dirty="0" smtClean="0"/>
                        <a:t>FQHC</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b="1" dirty="0" smtClean="0"/>
                        <a:t>PBRN</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b="1" dirty="0" smtClean="0"/>
                        <a:t>Total</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t>Diet,</a:t>
                      </a:r>
                      <a:r>
                        <a:rPr lang="en-US" sz="1800" b="1" baseline="0" dirty="0" smtClean="0"/>
                        <a:t> Physical Activity, BMI</a:t>
                      </a:r>
                      <a:endParaRPr lang="en-US" sz="1800" b="1" dirty="0" smtClean="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600" b="1" dirty="0" smtClean="0"/>
                        <a:t>Poor fruit</a:t>
                      </a:r>
                      <a:r>
                        <a:rPr lang="en-US" sz="1600" b="1" baseline="0" dirty="0" smtClean="0"/>
                        <a:t>/vegetable consumption </a:t>
                      </a:r>
                      <a:r>
                        <a:rPr lang="en-US" sz="1200" b="1" baseline="0" dirty="0" smtClean="0"/>
                        <a:t>(&lt;5 svgs/day) </a:t>
                      </a:r>
                      <a:endParaRPr lang="en-US" sz="1200" b="1" dirty="0" smtClean="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86</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81</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83</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r"/>
                      <a:r>
                        <a:rPr lang="en-US" sz="1600" b="1" dirty="0" smtClean="0"/>
                        <a:t>Excess fast food intake (</a:t>
                      </a:r>
                      <a:r>
                        <a:rPr lang="en-US" sz="1600" b="1" u="sng" dirty="0" smtClean="0"/>
                        <a:t>&gt;</a:t>
                      </a:r>
                      <a:r>
                        <a:rPr lang="en-US" sz="1600" b="1" u="none" dirty="0" smtClean="0"/>
                        <a:t> 1</a:t>
                      </a:r>
                      <a:r>
                        <a:rPr lang="en-US" sz="1600" b="1" u="none" baseline="0" dirty="0" smtClean="0"/>
                        <a:t> time/week) </a:t>
                      </a:r>
                      <a:endParaRPr lang="en-US" sz="1600" b="1" u="sng"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61</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50</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55</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r"/>
                      <a:r>
                        <a:rPr lang="en-US" sz="1600" b="1" dirty="0" smtClean="0"/>
                        <a:t>Excess</a:t>
                      </a:r>
                      <a:r>
                        <a:rPr lang="en-US" sz="1600" b="1" baseline="0" dirty="0" smtClean="0"/>
                        <a:t> </a:t>
                      </a:r>
                      <a:r>
                        <a:rPr lang="en-US" sz="1600" b="1" dirty="0" smtClean="0"/>
                        <a:t>soda/sugary beverage intake </a:t>
                      </a:r>
                      <a:r>
                        <a:rPr lang="en-US" sz="1400" b="1" dirty="0" smtClean="0"/>
                        <a:t>(</a:t>
                      </a:r>
                      <a:r>
                        <a:rPr lang="en-US" sz="1400" b="1" u="sng" dirty="0" smtClean="0"/>
                        <a:t>&gt;</a:t>
                      </a:r>
                      <a:r>
                        <a:rPr lang="en-US" sz="1400" b="1" dirty="0" smtClean="0"/>
                        <a:t> 1/day) </a:t>
                      </a:r>
                      <a:endParaRPr lang="en-US" sz="14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50</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34</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46</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r"/>
                      <a:r>
                        <a:rPr lang="en-US" sz="1600" b="1" dirty="0" smtClean="0"/>
                        <a:t>Insufficient</a:t>
                      </a:r>
                      <a:r>
                        <a:rPr lang="en-US" sz="1600" b="1" baseline="0" dirty="0" smtClean="0"/>
                        <a:t> physical activity (&lt;150 </a:t>
                      </a:r>
                      <a:r>
                        <a:rPr lang="en-US" sz="1600" b="1" baseline="0" dirty="0" err="1" smtClean="0"/>
                        <a:t>mins</a:t>
                      </a:r>
                      <a:r>
                        <a:rPr lang="en-US" sz="1600" b="1" baseline="0" dirty="0" smtClean="0"/>
                        <a:t>/week)</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98</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97</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98</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r"/>
                      <a:r>
                        <a:rPr lang="en-US" sz="1600" b="1" dirty="0" smtClean="0"/>
                        <a:t>Elevated Body Mass Index (&gt;25 kg/m</a:t>
                      </a:r>
                      <a:r>
                        <a:rPr lang="en-US" sz="1600" b="1" baseline="30000" dirty="0" smtClean="0"/>
                        <a:t>2</a:t>
                      </a:r>
                      <a:r>
                        <a:rPr lang="en-US" sz="1600" b="1" dirty="0" smtClean="0"/>
                        <a:t>) </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84</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70</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76</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Alcohol/Tobacco/Other</a:t>
                      </a:r>
                      <a:r>
                        <a:rPr lang="en-US" sz="1600" b="1" baseline="0" dirty="0" smtClean="0"/>
                        <a:t> Substance Use</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r"/>
                      <a:r>
                        <a:rPr lang="en-US" sz="1600" b="1" dirty="0" smtClean="0"/>
                        <a:t>Excess</a:t>
                      </a:r>
                      <a:r>
                        <a:rPr lang="en-US" sz="1600" b="1" baseline="0" dirty="0" smtClean="0"/>
                        <a:t> alcohol intake (</a:t>
                      </a:r>
                      <a:r>
                        <a:rPr lang="en-US" sz="1600" b="1" u="sng" baseline="0" dirty="0" smtClean="0"/>
                        <a:t>&gt;</a:t>
                      </a:r>
                      <a:r>
                        <a:rPr lang="en-US" sz="1600" b="1" baseline="0" dirty="0" smtClean="0"/>
                        <a:t> 1 binge/year) </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27</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22</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24</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r"/>
                      <a:r>
                        <a:rPr lang="en-US" sz="1600" b="1" dirty="0" smtClean="0"/>
                        <a:t>Current smoker or smokeless tobacco user (any)</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24</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25</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25</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r"/>
                      <a:r>
                        <a:rPr lang="en-US" sz="1600" b="1" dirty="0" smtClean="0"/>
                        <a:t>Illegal drug/inappropriate prescription use </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3</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4</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4</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en-US" sz="1600" b="1" dirty="0" smtClean="0"/>
                        <a:t>Sleep Problems</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   </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r"/>
                      <a:r>
                        <a:rPr lang="en-US" sz="1600" b="1" dirty="0" smtClean="0"/>
                        <a:t>Sleepy</a:t>
                      </a:r>
                      <a:r>
                        <a:rPr lang="en-US" sz="1600" b="1" baseline="0" dirty="0" smtClean="0"/>
                        <a:t> often or always/snoring</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83</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84</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84</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bl>
          </a:graphicData>
        </a:graphic>
      </p:graphicFrame>
      <p:sp>
        <p:nvSpPr>
          <p:cNvPr id="7" name="Oval 6"/>
          <p:cNvSpPr/>
          <p:nvPr/>
        </p:nvSpPr>
        <p:spPr bwMode="auto">
          <a:xfrm>
            <a:off x="5346565" y="3758764"/>
            <a:ext cx="2012303" cy="410547"/>
          </a:xfrm>
          <a:prstGeom prst="ellipse">
            <a:avLst/>
          </a:prstGeom>
          <a:noFill/>
          <a:ln w="412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9" name="Oval 8"/>
          <p:cNvSpPr/>
          <p:nvPr/>
        </p:nvSpPr>
        <p:spPr bwMode="auto">
          <a:xfrm>
            <a:off x="5380653" y="2660689"/>
            <a:ext cx="2012303" cy="345233"/>
          </a:xfrm>
          <a:prstGeom prst="ellipse">
            <a:avLst/>
          </a:prstGeom>
          <a:noFill/>
          <a:ln w="412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10" name="Oval 9"/>
          <p:cNvSpPr/>
          <p:nvPr/>
        </p:nvSpPr>
        <p:spPr bwMode="auto">
          <a:xfrm>
            <a:off x="5393094" y="3019827"/>
            <a:ext cx="2012303" cy="345233"/>
          </a:xfrm>
          <a:prstGeom prst="ellipse">
            <a:avLst/>
          </a:prstGeom>
          <a:noFill/>
          <a:ln w="412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1"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0"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0" y="6099775"/>
            <a:ext cx="9144000" cy="74665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4" name="TextBox 3"/>
          <p:cNvSpPr txBox="1"/>
          <p:nvPr/>
        </p:nvSpPr>
        <p:spPr>
          <a:xfrm>
            <a:off x="0" y="345228"/>
            <a:ext cx="9144000" cy="1015663"/>
          </a:xfrm>
          <a:prstGeom prst="rect">
            <a:avLst/>
          </a:prstGeom>
          <a:noFill/>
        </p:spPr>
        <p:txBody>
          <a:bodyPr wrap="square" rtlCol="0">
            <a:spAutoFit/>
          </a:bodyPr>
          <a:lstStyle/>
          <a:p>
            <a:pPr algn="ctr"/>
            <a:r>
              <a:rPr lang="en-US" sz="3200" b="1" dirty="0" smtClean="0">
                <a:solidFill>
                  <a:schemeClr val="bg1"/>
                </a:solidFill>
                <a:latin typeface="Georgia" pitchFamily="18" charset="0"/>
              </a:rPr>
              <a:t>Mental Health &amp; Perceived Health</a:t>
            </a:r>
          </a:p>
          <a:p>
            <a:pPr algn="ctr"/>
            <a:r>
              <a:rPr lang="en-US" sz="2800" b="1" dirty="0" smtClean="0">
                <a:solidFill>
                  <a:schemeClr val="bg1"/>
                </a:solidFill>
                <a:latin typeface="Georgia" pitchFamily="18" charset="0"/>
              </a:rPr>
              <a:t>% Positive Screens</a:t>
            </a:r>
            <a:endParaRPr lang="en-US" sz="2800" b="1" dirty="0">
              <a:solidFill>
                <a:schemeClr val="bg1"/>
              </a:solidFill>
              <a:latin typeface="Georgia" pitchFamily="18" charset="0"/>
            </a:endParaRPr>
          </a:p>
        </p:txBody>
      </p:sp>
      <p:graphicFrame>
        <p:nvGraphicFramePr>
          <p:cNvPr id="5" name="Content Placeholder 3"/>
          <p:cNvGraphicFramePr>
            <a:graphicFrameLocks/>
          </p:cNvGraphicFramePr>
          <p:nvPr>
            <p:extLst>
              <p:ext uri="{D42A27DB-BD31-4B8C-83A1-F6EECF244321}">
                <p14:modId xmlns:p14="http://schemas.microsoft.com/office/powerpoint/2010/main" val="1424351130"/>
              </p:ext>
            </p:extLst>
          </p:nvPr>
        </p:nvGraphicFramePr>
        <p:xfrm>
          <a:off x="886407" y="2247123"/>
          <a:ext cx="7103706" cy="2396330"/>
        </p:xfrm>
        <a:graphic>
          <a:graphicData uri="http://schemas.openxmlformats.org/drawingml/2006/table">
            <a:tbl>
              <a:tblPr firstRow="1" bandRow="1">
                <a:tableStyleId>{5940675A-B579-460E-94D1-54222C63F5DA}</a:tableStyleId>
              </a:tblPr>
              <a:tblGrid>
                <a:gridCol w="3546075"/>
                <a:gridCol w="1112533"/>
                <a:gridCol w="1222549"/>
                <a:gridCol w="1222549"/>
              </a:tblGrid>
              <a:tr h="355361">
                <a:tc>
                  <a:txBody>
                    <a:bodyPr/>
                    <a:lstStyle/>
                    <a:p>
                      <a:endParaRPr lang="en-US" dirty="0"/>
                    </a:p>
                  </a:txBody>
                  <a:tcPr>
                    <a:noFill/>
                  </a:tcPr>
                </a:tc>
                <a:tc>
                  <a:txBody>
                    <a:bodyPr/>
                    <a:lstStyle/>
                    <a:p>
                      <a:pPr algn="ctr"/>
                      <a:r>
                        <a:rPr lang="en-US" b="1" dirty="0" smtClean="0"/>
                        <a:t>FQHC</a:t>
                      </a:r>
                    </a:p>
                  </a:txBody>
                  <a:tcPr>
                    <a:noFill/>
                  </a:tcPr>
                </a:tc>
                <a:tc>
                  <a:txBody>
                    <a:bodyPr/>
                    <a:lstStyle/>
                    <a:p>
                      <a:pPr algn="ctr"/>
                      <a:r>
                        <a:rPr lang="en-US" b="1" dirty="0" smtClean="0"/>
                        <a:t>PBRN</a:t>
                      </a:r>
                      <a:endParaRPr lang="en-US" b="1" dirty="0"/>
                    </a:p>
                  </a:txBody>
                  <a:tcPr>
                    <a:noFill/>
                  </a:tcPr>
                </a:tc>
                <a:tc>
                  <a:txBody>
                    <a:bodyPr/>
                    <a:lstStyle/>
                    <a:p>
                      <a:pPr algn="ctr"/>
                      <a:r>
                        <a:rPr lang="en-US" b="1" dirty="0" smtClean="0"/>
                        <a:t>Total</a:t>
                      </a:r>
                      <a:endParaRPr lang="en-US" b="1" dirty="0"/>
                    </a:p>
                  </a:txBody>
                  <a:tcPr>
                    <a:noFill/>
                  </a:tcPr>
                </a:tc>
              </a:tr>
              <a:tr h="355361">
                <a:tc>
                  <a:txBody>
                    <a:bodyPr/>
                    <a:lstStyle/>
                    <a:p>
                      <a:endParaRPr lang="en-US" b="1" dirty="0"/>
                    </a:p>
                  </a:txBody>
                  <a:tcPr>
                    <a:solidFill>
                      <a:schemeClr val="bg1">
                        <a:lumMod val="85000"/>
                      </a:schemeClr>
                    </a:solidFill>
                  </a:tcPr>
                </a:tc>
                <a:tc>
                  <a:txBody>
                    <a:bodyPr/>
                    <a:lstStyle/>
                    <a:p>
                      <a:pPr algn="ctr"/>
                      <a:r>
                        <a:rPr lang="en-US" dirty="0" smtClean="0"/>
                        <a:t>%</a:t>
                      </a:r>
                      <a:endParaRPr lang="en-US" dirty="0"/>
                    </a:p>
                  </a:txBody>
                  <a:tcPr>
                    <a:solidFill>
                      <a:schemeClr val="bg1">
                        <a:lumMod val="85000"/>
                      </a:schemeClr>
                    </a:solidFill>
                  </a:tcPr>
                </a:tc>
                <a:tc>
                  <a:txBody>
                    <a:bodyPr/>
                    <a:lstStyle/>
                    <a:p>
                      <a:pPr algn="ctr"/>
                      <a:r>
                        <a:rPr lang="en-US" dirty="0" smtClean="0"/>
                        <a:t>%</a:t>
                      </a:r>
                      <a:endParaRPr lang="en-US" dirty="0"/>
                    </a:p>
                  </a:txBody>
                  <a:tcPr>
                    <a:solidFill>
                      <a:schemeClr val="bg1">
                        <a:lumMod val="85000"/>
                      </a:schemeClr>
                    </a:solidFill>
                  </a:tcPr>
                </a:tc>
                <a:tc>
                  <a:txBody>
                    <a:bodyPr/>
                    <a:lstStyle/>
                    <a:p>
                      <a:pPr algn="ctr"/>
                      <a:r>
                        <a:rPr lang="en-US" dirty="0" smtClean="0"/>
                        <a:t>%</a:t>
                      </a:r>
                      <a:endParaRPr lang="en-US" dirty="0"/>
                    </a:p>
                  </a:txBody>
                  <a:tcPr>
                    <a:solidFill>
                      <a:schemeClr val="bg1">
                        <a:lumMod val="85000"/>
                      </a:schemeClr>
                    </a:solidFill>
                  </a:tcPr>
                </a:tc>
              </a:tr>
              <a:tr h="355361">
                <a:tc>
                  <a:txBody>
                    <a:bodyPr/>
                    <a:lstStyle/>
                    <a:p>
                      <a:r>
                        <a:rPr lang="en-US" b="1" dirty="0" smtClean="0"/>
                        <a:t>High Stress (</a:t>
                      </a:r>
                      <a:r>
                        <a:rPr lang="en-US" b="1" u="sng" dirty="0" smtClean="0"/>
                        <a:t>&gt;</a:t>
                      </a:r>
                      <a:r>
                        <a:rPr lang="en-US" b="1" dirty="0" smtClean="0"/>
                        <a:t>5</a:t>
                      </a:r>
                      <a:r>
                        <a:rPr lang="en-US" b="1" baseline="0" dirty="0" smtClean="0"/>
                        <a:t> on 10 </a:t>
                      </a:r>
                      <a:r>
                        <a:rPr lang="en-US" b="1" baseline="0" dirty="0" err="1" smtClean="0"/>
                        <a:t>pt</a:t>
                      </a:r>
                      <a:r>
                        <a:rPr lang="en-US" b="1" baseline="0" dirty="0" smtClean="0"/>
                        <a:t> scale) </a:t>
                      </a:r>
                      <a:endParaRPr lang="en-US" b="1" dirty="0"/>
                    </a:p>
                  </a:txBody>
                  <a:tcPr/>
                </a:tc>
                <a:tc>
                  <a:txBody>
                    <a:bodyPr/>
                    <a:lstStyle/>
                    <a:p>
                      <a:pPr algn="ctr"/>
                      <a:r>
                        <a:rPr lang="en-US" dirty="0" smtClean="0"/>
                        <a:t>58</a:t>
                      </a:r>
                      <a:endParaRPr lang="en-US" dirty="0"/>
                    </a:p>
                  </a:txBody>
                  <a:tcPr/>
                </a:tc>
                <a:tc>
                  <a:txBody>
                    <a:bodyPr/>
                    <a:lstStyle/>
                    <a:p>
                      <a:pPr algn="ctr"/>
                      <a:r>
                        <a:rPr lang="en-US" dirty="0" smtClean="0"/>
                        <a:t>58</a:t>
                      </a:r>
                      <a:endParaRPr lang="en-US" dirty="0"/>
                    </a:p>
                  </a:txBody>
                  <a:tcPr/>
                </a:tc>
                <a:tc>
                  <a:txBody>
                    <a:bodyPr/>
                    <a:lstStyle/>
                    <a:p>
                      <a:pPr algn="ctr"/>
                      <a:r>
                        <a:rPr lang="en-US" dirty="0" smtClean="0"/>
                        <a:t>58</a:t>
                      </a:r>
                      <a:endParaRPr lang="en-US" dirty="0"/>
                    </a:p>
                  </a:txBody>
                  <a:tcPr/>
                </a:tc>
              </a:tr>
              <a:tr h="355361">
                <a:tc>
                  <a:txBody>
                    <a:bodyPr/>
                    <a:lstStyle/>
                    <a:p>
                      <a:r>
                        <a:rPr lang="en-US" b="1" dirty="0" smtClean="0"/>
                        <a:t>Anxiety/worry (score </a:t>
                      </a:r>
                      <a:r>
                        <a:rPr lang="en-US" b="1" u="sng" dirty="0" smtClean="0"/>
                        <a:t>&gt;</a:t>
                      </a:r>
                      <a:r>
                        <a:rPr lang="en-US" b="1" dirty="0" smtClean="0"/>
                        <a:t>4) </a:t>
                      </a:r>
                      <a:endParaRPr lang="en-US" b="1" dirty="0"/>
                    </a:p>
                  </a:txBody>
                  <a:tcPr/>
                </a:tc>
                <a:tc>
                  <a:txBody>
                    <a:bodyPr/>
                    <a:lstStyle/>
                    <a:p>
                      <a:pPr algn="ctr"/>
                      <a:r>
                        <a:rPr lang="en-US" dirty="0" smtClean="0"/>
                        <a:t>12</a:t>
                      </a:r>
                      <a:endParaRPr lang="en-US" dirty="0"/>
                    </a:p>
                  </a:txBody>
                  <a:tcPr/>
                </a:tc>
                <a:tc>
                  <a:txBody>
                    <a:bodyPr/>
                    <a:lstStyle/>
                    <a:p>
                      <a:pPr algn="ctr"/>
                      <a:r>
                        <a:rPr lang="en-US" dirty="0" smtClean="0"/>
                        <a:t>20</a:t>
                      </a:r>
                      <a:endParaRPr lang="en-US" dirty="0"/>
                    </a:p>
                  </a:txBody>
                  <a:tcPr/>
                </a:tc>
                <a:tc>
                  <a:txBody>
                    <a:bodyPr/>
                    <a:lstStyle/>
                    <a:p>
                      <a:pPr algn="ctr"/>
                      <a:r>
                        <a:rPr lang="en-US" dirty="0" smtClean="0"/>
                        <a:t>17</a:t>
                      </a:r>
                      <a:endParaRPr lang="en-US" dirty="0"/>
                    </a:p>
                  </a:txBody>
                  <a:tcPr/>
                </a:tc>
              </a:tr>
              <a:tr h="355361">
                <a:tc>
                  <a:txBody>
                    <a:bodyPr/>
                    <a:lstStyle/>
                    <a:p>
                      <a:r>
                        <a:rPr lang="en-US" b="1" dirty="0" smtClean="0"/>
                        <a:t>Depression (score </a:t>
                      </a:r>
                      <a:r>
                        <a:rPr lang="en-US" b="1" u="sng" dirty="0" smtClean="0"/>
                        <a:t>&gt;</a:t>
                      </a:r>
                      <a:r>
                        <a:rPr lang="en-US" b="1" baseline="0" dirty="0" smtClean="0"/>
                        <a:t>4) </a:t>
                      </a:r>
                      <a:endParaRPr lang="en-US" b="1" dirty="0"/>
                    </a:p>
                  </a:txBody>
                  <a:tcPr/>
                </a:tc>
                <a:tc>
                  <a:txBody>
                    <a:bodyPr/>
                    <a:lstStyle/>
                    <a:p>
                      <a:pPr algn="ctr"/>
                      <a:r>
                        <a:rPr lang="en-US" dirty="0" smtClean="0"/>
                        <a:t>6</a:t>
                      </a:r>
                      <a:endParaRPr lang="en-US" dirty="0"/>
                    </a:p>
                  </a:txBody>
                  <a:tcPr/>
                </a:tc>
                <a:tc>
                  <a:txBody>
                    <a:bodyPr/>
                    <a:lstStyle/>
                    <a:p>
                      <a:pPr algn="ctr"/>
                      <a:r>
                        <a:rPr lang="en-US" dirty="0" smtClean="0"/>
                        <a:t>11</a:t>
                      </a:r>
                      <a:endParaRPr lang="en-US" dirty="0"/>
                    </a:p>
                  </a:txBody>
                  <a:tcPr/>
                </a:tc>
                <a:tc>
                  <a:txBody>
                    <a:bodyPr/>
                    <a:lstStyle/>
                    <a:p>
                      <a:pPr algn="ctr"/>
                      <a:r>
                        <a:rPr lang="en-US" dirty="0" smtClean="0"/>
                        <a:t> 10</a:t>
                      </a:r>
                      <a:endParaRPr lang="en-US" dirty="0"/>
                    </a:p>
                  </a:txBody>
                  <a:tcPr/>
                </a:tc>
              </a:tr>
              <a:tr h="567530">
                <a:tc>
                  <a:txBody>
                    <a:bodyPr/>
                    <a:lstStyle/>
                    <a:p>
                      <a:r>
                        <a:rPr lang="en-US" b="1" dirty="0" smtClean="0"/>
                        <a:t>Self-reported health</a:t>
                      </a:r>
                      <a:r>
                        <a:rPr lang="en-US" b="1" baseline="0" dirty="0" smtClean="0"/>
                        <a:t> </a:t>
                      </a:r>
                      <a:r>
                        <a:rPr lang="en-US" b="1" dirty="0" smtClean="0"/>
                        <a:t>(fair/poor)</a:t>
                      </a:r>
                      <a:r>
                        <a:rPr lang="en-US" b="1" baseline="0" dirty="0" smtClean="0"/>
                        <a:t> </a:t>
                      </a:r>
                      <a:endParaRPr lang="en-US" b="1" dirty="0"/>
                    </a:p>
                  </a:txBody>
                  <a:tcPr/>
                </a:tc>
                <a:tc>
                  <a:txBody>
                    <a:bodyPr/>
                    <a:lstStyle/>
                    <a:p>
                      <a:pPr algn="ctr"/>
                      <a:r>
                        <a:rPr lang="en-US" dirty="0" smtClean="0"/>
                        <a:t>50</a:t>
                      </a:r>
                      <a:endParaRPr lang="en-US" dirty="0"/>
                    </a:p>
                  </a:txBody>
                  <a:tcPr/>
                </a:tc>
                <a:tc>
                  <a:txBody>
                    <a:bodyPr/>
                    <a:lstStyle/>
                    <a:p>
                      <a:pPr algn="ctr"/>
                      <a:r>
                        <a:rPr lang="en-US" dirty="0" smtClean="0"/>
                        <a:t>38</a:t>
                      </a:r>
                      <a:endParaRPr lang="en-US" dirty="0"/>
                    </a:p>
                  </a:txBody>
                  <a:tcPr/>
                </a:tc>
                <a:tc>
                  <a:txBody>
                    <a:bodyPr/>
                    <a:lstStyle/>
                    <a:p>
                      <a:pPr algn="ctr"/>
                      <a:r>
                        <a:rPr lang="en-US" dirty="0" smtClean="0"/>
                        <a:t> 43</a:t>
                      </a:r>
                      <a:endParaRPr lang="en-US" dirty="0"/>
                    </a:p>
                  </a:txBody>
                  <a:tcPr/>
                </a:tc>
              </a:tr>
            </a:tbl>
          </a:graphicData>
        </a:graphic>
      </p:graphicFrame>
      <p:sp>
        <p:nvSpPr>
          <p:cNvPr id="7" name="Oval 6"/>
          <p:cNvSpPr/>
          <p:nvPr/>
        </p:nvSpPr>
        <p:spPr bwMode="auto">
          <a:xfrm>
            <a:off x="4398381" y="3321697"/>
            <a:ext cx="2291786" cy="451649"/>
          </a:xfrm>
          <a:prstGeom prst="ellipse">
            <a:avLst/>
          </a:prstGeom>
          <a:noFill/>
          <a:ln w="412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8" name="Oval 7"/>
          <p:cNvSpPr/>
          <p:nvPr/>
        </p:nvSpPr>
        <p:spPr bwMode="auto">
          <a:xfrm>
            <a:off x="4467830" y="4064406"/>
            <a:ext cx="2291786" cy="451649"/>
          </a:xfrm>
          <a:prstGeom prst="ellipse">
            <a:avLst/>
          </a:prstGeom>
          <a:noFill/>
          <a:ln w="412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0" y="6111350"/>
            <a:ext cx="9144000" cy="74665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4" name="TextBox 3"/>
          <p:cNvSpPr txBox="1"/>
          <p:nvPr/>
        </p:nvSpPr>
        <p:spPr>
          <a:xfrm>
            <a:off x="0" y="289245"/>
            <a:ext cx="9144000" cy="1692771"/>
          </a:xfrm>
          <a:prstGeom prst="rect">
            <a:avLst/>
          </a:prstGeom>
          <a:noFill/>
        </p:spPr>
        <p:txBody>
          <a:bodyPr wrap="square" rtlCol="0">
            <a:spAutoFit/>
          </a:bodyPr>
          <a:lstStyle/>
          <a:p>
            <a:pPr algn="ctr"/>
            <a:r>
              <a:rPr lang="en-US" sz="3200" b="1" dirty="0" smtClean="0">
                <a:solidFill>
                  <a:schemeClr val="bg1"/>
                </a:solidFill>
                <a:latin typeface="Georgia" pitchFamily="18" charset="0"/>
              </a:rPr>
              <a:t>Distribution of Patients </a:t>
            </a:r>
          </a:p>
          <a:p>
            <a:pPr algn="ctr"/>
            <a:r>
              <a:rPr lang="en-US" sz="3200" b="1" dirty="0" smtClean="0">
                <a:solidFill>
                  <a:schemeClr val="bg1"/>
                </a:solidFill>
                <a:latin typeface="Georgia" pitchFamily="18" charset="0"/>
              </a:rPr>
              <a:t>by Number of Positive Screens</a:t>
            </a:r>
          </a:p>
          <a:p>
            <a:pPr algn="ctr"/>
            <a:endParaRPr lang="en-US" sz="4000" b="1" dirty="0">
              <a:solidFill>
                <a:schemeClr val="bg1"/>
              </a:solidFill>
              <a:latin typeface="Georgia" pitchFamily="18" charset="0"/>
            </a:endParaRPr>
          </a:p>
        </p:txBody>
      </p:sp>
      <p:pic>
        <p:nvPicPr>
          <p:cNvPr id="5" name="Picture 2"/>
          <p:cNvPicPr>
            <a:picLocks noChangeAspect="1" noChangeArrowheads="1"/>
          </p:cNvPicPr>
          <p:nvPr/>
        </p:nvPicPr>
        <p:blipFill>
          <a:blip r:embed="rId3" cstate="print"/>
          <a:srcRect/>
          <a:stretch>
            <a:fillRect/>
          </a:stretch>
        </p:blipFill>
        <p:spPr bwMode="auto">
          <a:xfrm>
            <a:off x="1296955" y="1405810"/>
            <a:ext cx="6101203" cy="4419600"/>
          </a:xfrm>
          <a:prstGeom prst="rect">
            <a:avLst/>
          </a:prstGeom>
          <a:noFill/>
          <a:ln w="9525">
            <a:noFill/>
            <a:miter lim="800000"/>
            <a:headEnd/>
            <a:tailEnd/>
          </a:ln>
        </p:spPr>
      </p:pic>
      <p:sp>
        <p:nvSpPr>
          <p:cNvPr id="7" name="TextBox 6"/>
          <p:cNvSpPr txBox="1"/>
          <p:nvPr/>
        </p:nvSpPr>
        <p:spPr>
          <a:xfrm>
            <a:off x="2250232" y="5873619"/>
            <a:ext cx="472440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smtClean="0">
                <a:ln>
                  <a:noFill/>
                </a:ln>
                <a:solidFill>
                  <a:sysClr val="windowText" lastClr="000000"/>
                </a:solidFill>
                <a:effectLst/>
                <a:uLnTx/>
                <a:uFillTx/>
                <a:latin typeface="+mj-lt"/>
              </a:rPr>
              <a:t>Mean positive screens = 6.09 Overall</a:t>
            </a:r>
            <a:endParaRPr kumimoji="0" lang="en-US" sz="1800" b="1" i="0" u="none" strike="noStrike" kern="0" cap="none" spc="0" normalizeH="0" baseline="0" noProof="0" dirty="0">
              <a:ln>
                <a:noFill/>
              </a:ln>
              <a:solidFill>
                <a:sysClr val="windowText" lastClr="000000"/>
              </a:solidFill>
              <a:effectLst/>
              <a:uLnTx/>
              <a:uFillTx/>
              <a:latin typeface="+mj-lt"/>
            </a:endParaRPr>
          </a:p>
        </p:txBody>
      </p:sp>
      <p:sp>
        <p:nvSpPr>
          <p:cNvPr id="8" name="TextBox 7"/>
          <p:cNvSpPr txBox="1"/>
          <p:nvPr/>
        </p:nvSpPr>
        <p:spPr>
          <a:xfrm>
            <a:off x="1558213" y="6284169"/>
            <a:ext cx="2537926" cy="369332"/>
          </a:xfrm>
          <a:prstGeom prst="rect">
            <a:avLst/>
          </a:prstGeom>
          <a:noFill/>
        </p:spPr>
        <p:txBody>
          <a:bodyPr wrap="square" rtlCol="0">
            <a:spAutoFit/>
          </a:bodyPr>
          <a:lstStyle/>
          <a:p>
            <a:r>
              <a:rPr lang="en-US" sz="1800" b="1" dirty="0" smtClean="0">
                <a:latin typeface="+mj-lt"/>
              </a:rPr>
              <a:t>FQHC Patients = 6.2 </a:t>
            </a:r>
            <a:endParaRPr lang="en-US" sz="1800" b="1" dirty="0">
              <a:latin typeface="+mj-lt"/>
            </a:endParaRPr>
          </a:p>
        </p:txBody>
      </p:sp>
      <p:sp>
        <p:nvSpPr>
          <p:cNvPr id="10" name="TextBox 9"/>
          <p:cNvSpPr txBox="1"/>
          <p:nvPr/>
        </p:nvSpPr>
        <p:spPr>
          <a:xfrm>
            <a:off x="4590272" y="6256177"/>
            <a:ext cx="2547645" cy="369332"/>
          </a:xfrm>
          <a:prstGeom prst="rect">
            <a:avLst/>
          </a:prstGeom>
          <a:noFill/>
        </p:spPr>
        <p:txBody>
          <a:bodyPr wrap="square" rtlCol="0">
            <a:spAutoFit/>
          </a:bodyPr>
          <a:lstStyle/>
          <a:p>
            <a:r>
              <a:rPr lang="en-US" sz="1800" b="1" dirty="0" smtClean="0">
                <a:latin typeface="+mj-lt"/>
              </a:rPr>
              <a:t>PBRN  Patients = 6.0 </a:t>
            </a:r>
            <a:endParaRPr lang="en-US" sz="1800" b="1" dirty="0">
              <a:latin typeface="+mj-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0" y="6111350"/>
            <a:ext cx="9144000" cy="74665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4" name="TextBox 3"/>
          <p:cNvSpPr txBox="1"/>
          <p:nvPr/>
        </p:nvSpPr>
        <p:spPr>
          <a:xfrm>
            <a:off x="0" y="419876"/>
            <a:ext cx="9144000" cy="954107"/>
          </a:xfrm>
          <a:prstGeom prst="rect">
            <a:avLst/>
          </a:prstGeom>
          <a:noFill/>
        </p:spPr>
        <p:txBody>
          <a:bodyPr wrap="square" rtlCol="0">
            <a:spAutoFit/>
          </a:bodyPr>
          <a:lstStyle/>
          <a:p>
            <a:pPr algn="ctr"/>
            <a:r>
              <a:rPr lang="en-US" sz="2800" b="1" dirty="0" smtClean="0">
                <a:solidFill>
                  <a:schemeClr val="bg1"/>
                </a:solidFill>
                <a:latin typeface="Georgia" pitchFamily="18" charset="0"/>
              </a:rPr>
              <a:t>Patient Readiness to Change &amp; </a:t>
            </a:r>
          </a:p>
          <a:p>
            <a:pPr algn="ctr"/>
            <a:r>
              <a:rPr lang="en-US" sz="2800" b="1" dirty="0" smtClean="0">
                <a:solidFill>
                  <a:schemeClr val="bg1"/>
                </a:solidFill>
                <a:latin typeface="Georgia" pitchFamily="18" charset="0"/>
              </a:rPr>
              <a:t>Discuss Health Topic with Provider</a:t>
            </a:r>
            <a:endParaRPr lang="en-US" sz="2800" b="1" dirty="0">
              <a:solidFill>
                <a:schemeClr val="bg1"/>
              </a:solidFill>
              <a:latin typeface="Georgia" pitchFamily="18" charset="0"/>
            </a:endParaRPr>
          </a:p>
        </p:txBody>
      </p:sp>
      <p:graphicFrame>
        <p:nvGraphicFramePr>
          <p:cNvPr id="6" name="Content Placeholder 3"/>
          <p:cNvGraphicFramePr>
            <a:graphicFrameLocks/>
          </p:cNvGraphicFramePr>
          <p:nvPr>
            <p:extLst>
              <p:ext uri="{D42A27DB-BD31-4B8C-83A1-F6EECF244321}">
                <p14:modId xmlns:p14="http://schemas.microsoft.com/office/powerpoint/2010/main" val="210822650"/>
              </p:ext>
            </p:extLst>
          </p:nvPr>
        </p:nvGraphicFramePr>
        <p:xfrm>
          <a:off x="270589" y="1463040"/>
          <a:ext cx="8481526" cy="5204405"/>
        </p:xfrm>
        <a:graphic>
          <a:graphicData uri="http://schemas.openxmlformats.org/drawingml/2006/table">
            <a:tbl>
              <a:tblPr firstRow="1" bandRow="1"/>
              <a:tblGrid>
                <a:gridCol w="4278967"/>
                <a:gridCol w="1298973"/>
                <a:gridCol w="1403169"/>
                <a:gridCol w="1500417"/>
              </a:tblGrid>
              <a:tr h="617472">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b="1" dirty="0" smtClean="0"/>
                        <a:t># Screened </a:t>
                      </a:r>
                    </a:p>
                    <a:p>
                      <a:pPr algn="ctr"/>
                      <a:r>
                        <a:rPr lang="en-US" sz="1600" b="1" dirty="0" smtClean="0"/>
                        <a:t>Positive</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b="1" dirty="0" smtClean="0"/>
                        <a:t>Ready to Change (%)</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b="1" dirty="0" smtClean="0"/>
                        <a:t>Want to Discuss (%)</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r>
              <a:tr h="352841">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Insufficient</a:t>
                      </a:r>
                      <a:r>
                        <a:rPr lang="en-US" sz="1600" b="1" baseline="0" dirty="0" smtClean="0"/>
                        <a:t> physical activity</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1029</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15</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9</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52841">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Fruit &amp; </a:t>
                      </a:r>
                      <a:r>
                        <a:rPr lang="en-US" sz="1600" b="1" baseline="0" dirty="0" smtClean="0"/>
                        <a:t>vegetable intake</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  992</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23</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10</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52841">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Daytime sleepiness/Snoring</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 984</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6</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7</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52841">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High BMI</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  910</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28</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20</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52841">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Stress level</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  </a:t>
                      </a:r>
                      <a:r>
                        <a:rPr lang="en-US" sz="1600" baseline="0" dirty="0" smtClean="0"/>
                        <a:t> </a:t>
                      </a:r>
                      <a:r>
                        <a:rPr lang="en-US" sz="1600" dirty="0" smtClean="0"/>
                        <a:t>691</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21</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24</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52841">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Fast food intake</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   659</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19</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9</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52841">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Overall health</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   </a:t>
                      </a:r>
                      <a:r>
                        <a:rPr lang="en-US" sz="1600" baseline="0" dirty="0" smtClean="0"/>
                        <a:t> </a:t>
                      </a:r>
                      <a:r>
                        <a:rPr lang="en-US" sz="1600" dirty="0" smtClean="0"/>
                        <a:t>506</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20</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15</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52841">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Soda/SSB intake</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    488</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13</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7</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52841">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Tobacco</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    </a:t>
                      </a:r>
                      <a:r>
                        <a:rPr lang="en-US" sz="1600" baseline="0" dirty="0" smtClean="0"/>
                        <a:t> </a:t>
                      </a:r>
                      <a:r>
                        <a:rPr lang="en-US" sz="1600" dirty="0" smtClean="0"/>
                        <a:t>291</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19</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17</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52841">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Excessive</a:t>
                      </a:r>
                      <a:r>
                        <a:rPr lang="en-US" sz="1600" b="1" baseline="0" dirty="0" smtClean="0"/>
                        <a:t> alcohol intake</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     281</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16</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11</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52841">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Anxiety/Worry</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     194</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22</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39</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52841">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Depression</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     105</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31</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49</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52841">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600" b="1" dirty="0" smtClean="0"/>
                        <a:t>Illegal drug/Inappropriate</a:t>
                      </a:r>
                      <a:r>
                        <a:rPr lang="en-US" sz="1600" b="1" baseline="0" dirty="0" smtClean="0"/>
                        <a:t> p</a:t>
                      </a:r>
                      <a:r>
                        <a:rPr lang="en-US" sz="1600" b="1" dirty="0" smtClean="0"/>
                        <a:t>rescription use</a:t>
                      </a:r>
                      <a:endParaRPr lang="en-US" sz="16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      </a:t>
                      </a:r>
                      <a:r>
                        <a:rPr lang="en-US" sz="1600" baseline="0" dirty="0" smtClean="0"/>
                        <a:t> </a:t>
                      </a:r>
                      <a:r>
                        <a:rPr lang="en-US" sz="1600" dirty="0" smtClean="0"/>
                        <a:t>42</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21</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600" dirty="0" smtClean="0"/>
                        <a:t>21</a:t>
                      </a:r>
                      <a:endParaRPr lang="en-US" sz="16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bl>
          </a:graphicData>
        </a:graphic>
      </p:graphicFrame>
      <p:grpSp>
        <p:nvGrpSpPr>
          <p:cNvPr id="10" name="Group 9"/>
          <p:cNvGrpSpPr/>
          <p:nvPr/>
        </p:nvGrpSpPr>
        <p:grpSpPr>
          <a:xfrm>
            <a:off x="7044612" y="5924938"/>
            <a:ext cx="391886" cy="560272"/>
            <a:chOff x="6662057" y="3060442"/>
            <a:chExt cx="391886" cy="560272"/>
          </a:xfrm>
        </p:grpSpPr>
        <p:pic>
          <p:nvPicPr>
            <p:cNvPr id="11" name="Picture 2" descr="Free Awards Clipart"/>
            <p:cNvPicPr>
              <a:picLocks noChangeAspect="1" noChangeArrowheads="1"/>
            </p:cNvPicPr>
            <p:nvPr/>
          </p:nvPicPr>
          <p:blipFill>
            <a:blip r:embed="rId3" cstate="print"/>
            <a:srcRect/>
            <a:stretch>
              <a:fillRect/>
            </a:stretch>
          </p:blipFill>
          <p:spPr bwMode="auto">
            <a:xfrm>
              <a:off x="6662057" y="3064489"/>
              <a:ext cx="391886" cy="556225"/>
            </a:xfrm>
            <a:prstGeom prst="rect">
              <a:avLst/>
            </a:prstGeom>
            <a:noFill/>
          </p:spPr>
        </p:pic>
        <p:sp>
          <p:nvSpPr>
            <p:cNvPr id="12" name="TextBox 11"/>
            <p:cNvSpPr txBox="1"/>
            <p:nvPr/>
          </p:nvSpPr>
          <p:spPr>
            <a:xfrm>
              <a:off x="6671388" y="3060442"/>
              <a:ext cx="354563" cy="369332"/>
            </a:xfrm>
            <a:prstGeom prst="rect">
              <a:avLst/>
            </a:prstGeom>
            <a:noFill/>
          </p:spPr>
          <p:txBody>
            <a:bodyPr wrap="square" rtlCol="0">
              <a:spAutoFit/>
            </a:bodyPr>
            <a:lstStyle/>
            <a:p>
              <a:r>
                <a:rPr lang="en-US" sz="1800" b="1" dirty="0" smtClean="0">
                  <a:latin typeface="+mj-lt"/>
                </a:rPr>
                <a:t>1</a:t>
              </a:r>
              <a:endParaRPr lang="en-US" sz="1800" b="1" dirty="0">
                <a:latin typeface="+mj-lt"/>
              </a:endParaRPr>
            </a:p>
          </p:txBody>
        </p:sp>
      </p:grpSp>
      <p:grpSp>
        <p:nvGrpSpPr>
          <p:cNvPr id="13" name="Group 12"/>
          <p:cNvGrpSpPr/>
          <p:nvPr/>
        </p:nvGrpSpPr>
        <p:grpSpPr>
          <a:xfrm>
            <a:off x="6811353" y="3086262"/>
            <a:ext cx="363892" cy="613928"/>
            <a:chOff x="8130075" y="2815674"/>
            <a:chExt cx="381526" cy="541521"/>
          </a:xfrm>
        </p:grpSpPr>
        <p:pic>
          <p:nvPicPr>
            <p:cNvPr id="14" name="Picture 2" descr="Free Awards Clipart"/>
            <p:cNvPicPr>
              <a:picLocks noChangeAspect="1" noChangeArrowheads="1"/>
            </p:cNvPicPr>
            <p:nvPr/>
          </p:nvPicPr>
          <p:blipFill>
            <a:blip r:embed="rId4" cstate="print"/>
            <a:srcRect/>
            <a:stretch>
              <a:fillRect/>
            </a:stretch>
          </p:blipFill>
          <p:spPr bwMode="auto">
            <a:xfrm>
              <a:off x="8130075" y="2815674"/>
              <a:ext cx="381526" cy="541521"/>
            </a:xfrm>
            <a:prstGeom prst="rect">
              <a:avLst/>
            </a:prstGeom>
            <a:noFill/>
          </p:spPr>
        </p:pic>
        <p:sp>
          <p:nvSpPr>
            <p:cNvPr id="15" name="TextBox 14"/>
            <p:cNvSpPr txBox="1"/>
            <p:nvPr/>
          </p:nvSpPr>
          <p:spPr>
            <a:xfrm>
              <a:off x="8149634" y="2817847"/>
              <a:ext cx="273645" cy="325773"/>
            </a:xfrm>
            <a:prstGeom prst="rect">
              <a:avLst/>
            </a:prstGeom>
            <a:noFill/>
          </p:spPr>
          <p:txBody>
            <a:bodyPr wrap="square" rtlCol="0">
              <a:spAutoFit/>
            </a:bodyPr>
            <a:lstStyle/>
            <a:p>
              <a:r>
                <a:rPr lang="en-US" sz="1800" b="1" dirty="0" smtClean="0">
                  <a:latin typeface="+mj-lt"/>
                </a:rPr>
                <a:t>2</a:t>
              </a:r>
              <a:endParaRPr lang="en-US" sz="1800" b="1" dirty="0">
                <a:latin typeface="+mj-lt"/>
              </a:endParaRPr>
            </a:p>
          </p:txBody>
        </p:sp>
      </p:grpSp>
      <p:grpSp>
        <p:nvGrpSpPr>
          <p:cNvPr id="16" name="Group 15"/>
          <p:cNvGrpSpPr/>
          <p:nvPr/>
        </p:nvGrpSpPr>
        <p:grpSpPr>
          <a:xfrm>
            <a:off x="6802016" y="2401080"/>
            <a:ext cx="438539" cy="566055"/>
            <a:chOff x="7977673" y="1430695"/>
            <a:chExt cx="430440" cy="611885"/>
          </a:xfrm>
        </p:grpSpPr>
        <p:pic>
          <p:nvPicPr>
            <p:cNvPr id="17" name="Picture 2" descr="Free Awards Clipart"/>
            <p:cNvPicPr>
              <a:picLocks noChangeAspect="1" noChangeArrowheads="1"/>
            </p:cNvPicPr>
            <p:nvPr/>
          </p:nvPicPr>
          <p:blipFill>
            <a:blip r:embed="rId5" cstate="print"/>
            <a:srcRect/>
            <a:stretch>
              <a:fillRect/>
            </a:stretch>
          </p:blipFill>
          <p:spPr bwMode="auto">
            <a:xfrm>
              <a:off x="7977673" y="1431633"/>
              <a:ext cx="430440" cy="610947"/>
            </a:xfrm>
            <a:prstGeom prst="rect">
              <a:avLst/>
            </a:prstGeom>
            <a:noFill/>
          </p:spPr>
        </p:pic>
        <p:sp>
          <p:nvSpPr>
            <p:cNvPr id="18" name="TextBox 17"/>
            <p:cNvSpPr txBox="1"/>
            <p:nvPr/>
          </p:nvSpPr>
          <p:spPr>
            <a:xfrm>
              <a:off x="8018106" y="1430695"/>
              <a:ext cx="335902" cy="369332"/>
            </a:xfrm>
            <a:prstGeom prst="rect">
              <a:avLst/>
            </a:prstGeom>
            <a:noFill/>
          </p:spPr>
          <p:txBody>
            <a:bodyPr wrap="square" rtlCol="0">
              <a:spAutoFit/>
            </a:bodyPr>
            <a:lstStyle/>
            <a:p>
              <a:r>
                <a:rPr lang="en-US" sz="1800" b="1" dirty="0" smtClean="0">
                  <a:latin typeface="+mj-lt"/>
                </a:rPr>
                <a:t>3</a:t>
              </a:r>
              <a:endParaRPr lang="en-US" sz="1800" b="1" dirty="0">
                <a:latin typeface="+mj-lt"/>
              </a:endParaRPr>
            </a:p>
          </p:txBody>
        </p:sp>
      </p:grpSp>
      <p:sp>
        <p:nvSpPr>
          <p:cNvPr id="26" name="Rounded Rectangular Callout 25"/>
          <p:cNvSpPr/>
          <p:nvPr/>
        </p:nvSpPr>
        <p:spPr bwMode="auto">
          <a:xfrm>
            <a:off x="3918858" y="1642188"/>
            <a:ext cx="858415" cy="538003"/>
          </a:xfrm>
          <a:prstGeom prst="wedgeRoundRectCallout">
            <a:avLst>
              <a:gd name="adj1" fmla="val 37330"/>
              <a:gd name="adj2" fmla="val 68592"/>
              <a:gd name="adj3" fmla="val 16667"/>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mj-lt"/>
              </a:rPr>
              <a:t>98%</a:t>
            </a:r>
            <a:r>
              <a:rPr kumimoji="0" lang="en-US" sz="1100" b="1" i="0" u="none" strike="noStrike" cap="none" normalizeH="0" baseline="0" dirty="0" smtClean="0">
                <a:ln>
                  <a:noFill/>
                </a:ln>
                <a:solidFill>
                  <a:schemeClr val="tx1"/>
                </a:solidFill>
                <a:effectLst/>
                <a:latin typeface="+mj-lt"/>
              </a:rPr>
              <a:t> of</a:t>
            </a:r>
            <a:r>
              <a:rPr kumimoji="0" lang="en-US" sz="1100" b="1" i="0" u="none" strike="noStrike" cap="none" normalizeH="0" dirty="0" smtClean="0">
                <a:ln>
                  <a:noFill/>
                </a:ln>
                <a:solidFill>
                  <a:schemeClr val="tx1"/>
                </a:solidFill>
                <a:effectLst/>
                <a:latin typeface="+mj-lt"/>
              </a:rPr>
              <a:t> screened</a:t>
            </a:r>
            <a:endParaRPr kumimoji="0" lang="en-US" sz="1100" b="1" i="0" u="none" strike="noStrike" cap="none" normalizeH="0" baseline="0" dirty="0" smtClean="0">
              <a:ln>
                <a:noFill/>
              </a:ln>
              <a:solidFill>
                <a:schemeClr val="tx1"/>
              </a:solidFill>
              <a:effectLst/>
              <a:latin typeface="+mj-lt"/>
            </a:endParaRPr>
          </a:p>
        </p:txBody>
      </p:sp>
      <p:sp>
        <p:nvSpPr>
          <p:cNvPr id="19" name="Rounded Rectangular Callout 18"/>
          <p:cNvSpPr/>
          <p:nvPr/>
        </p:nvSpPr>
        <p:spPr bwMode="auto">
          <a:xfrm>
            <a:off x="3927599" y="2331282"/>
            <a:ext cx="644401" cy="367168"/>
          </a:xfrm>
          <a:prstGeom prst="wedgeRoundRectCallout">
            <a:avLst>
              <a:gd name="adj1" fmla="val 100704"/>
              <a:gd name="adj2" fmla="val 21261"/>
              <a:gd name="adj3" fmla="val 16667"/>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US" sz="1600" b="1" dirty="0" smtClean="0">
                <a:latin typeface="+mj-lt"/>
              </a:rPr>
              <a:t>83</a:t>
            </a:r>
            <a:r>
              <a:rPr kumimoji="0" lang="en-US" sz="1600" b="1" i="0" u="none" strike="noStrike" cap="none" normalizeH="0" baseline="0" dirty="0" smtClean="0">
                <a:ln>
                  <a:noFill/>
                </a:ln>
                <a:solidFill>
                  <a:schemeClr val="tx1"/>
                </a:solidFill>
                <a:effectLst/>
                <a:latin typeface="+mj-lt"/>
              </a:rPr>
              <a:t>%</a:t>
            </a:r>
            <a:endParaRPr kumimoji="0" lang="en-US" sz="1100" b="1" i="0" u="none" strike="noStrike" cap="none" normalizeH="0" baseline="0" dirty="0" smtClean="0">
              <a:ln>
                <a:noFill/>
              </a:ln>
              <a:solidFill>
                <a:schemeClr val="tx1"/>
              </a:solidFill>
              <a:effectLst/>
              <a:latin typeface="+mj-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0" y="6111350"/>
            <a:ext cx="9144000" cy="74665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4" name="TextBox 3"/>
          <p:cNvSpPr txBox="1"/>
          <p:nvPr/>
        </p:nvSpPr>
        <p:spPr>
          <a:xfrm>
            <a:off x="0" y="419876"/>
            <a:ext cx="9144000" cy="707886"/>
          </a:xfrm>
          <a:prstGeom prst="rect">
            <a:avLst/>
          </a:prstGeom>
          <a:noFill/>
        </p:spPr>
        <p:txBody>
          <a:bodyPr wrap="square" rtlCol="0">
            <a:spAutoFit/>
          </a:bodyPr>
          <a:lstStyle/>
          <a:p>
            <a:pPr algn="ctr"/>
            <a:r>
              <a:rPr lang="en-US" sz="4000" b="1" dirty="0" smtClean="0">
                <a:solidFill>
                  <a:schemeClr val="bg1"/>
                </a:solidFill>
                <a:latin typeface="Georgia" pitchFamily="18" charset="0"/>
              </a:rPr>
              <a:t>Top Patient Priority</a:t>
            </a:r>
            <a:endParaRPr lang="en-US" sz="4000" b="1" dirty="0">
              <a:solidFill>
                <a:schemeClr val="bg1"/>
              </a:solidFill>
              <a:latin typeface="Georgia" pitchFamily="18" charset="0"/>
            </a:endParaRPr>
          </a:p>
        </p:txBody>
      </p:sp>
      <p:graphicFrame>
        <p:nvGraphicFramePr>
          <p:cNvPr id="6" name="Content Placeholder 3"/>
          <p:cNvGraphicFramePr>
            <a:graphicFrameLocks/>
          </p:cNvGraphicFramePr>
          <p:nvPr>
            <p:extLst>
              <p:ext uri="{D42A27DB-BD31-4B8C-83A1-F6EECF244321}">
                <p14:modId xmlns:p14="http://schemas.microsoft.com/office/powerpoint/2010/main" val="110784047"/>
              </p:ext>
            </p:extLst>
          </p:nvPr>
        </p:nvGraphicFramePr>
        <p:xfrm>
          <a:off x="391888" y="1436915"/>
          <a:ext cx="8238929" cy="5730240"/>
        </p:xfrm>
        <a:graphic>
          <a:graphicData uri="http://schemas.openxmlformats.org/drawingml/2006/table">
            <a:tbl>
              <a:tblPr firstRow="1" bandRow="1"/>
              <a:tblGrid>
                <a:gridCol w="4762732"/>
                <a:gridCol w="1158732"/>
                <a:gridCol w="1304112"/>
                <a:gridCol w="1013353"/>
              </a:tblGrid>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en-US"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b="1" dirty="0" smtClean="0"/>
                        <a:t>FQHC (%)</a:t>
                      </a:r>
                      <a:endParaRPr lang="en-US"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b="1" dirty="0" smtClean="0"/>
                        <a:t>PBRN (%)</a:t>
                      </a:r>
                      <a:endParaRPr lang="en-US"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b="1" dirty="0" smtClean="0"/>
                        <a:t>Total (%)</a:t>
                      </a:r>
                      <a:endParaRPr lang="en-US"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 lastClr="FFFFFF">
                        <a:lumMod val="85000"/>
                      </a:sysClr>
                    </a:solid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800" b="1" dirty="0" smtClean="0"/>
                        <a:t>High BMI</a:t>
                      </a:r>
                      <a:endParaRPr lang="en-US" sz="1800" b="1" dirty="0"/>
                    </a:p>
                  </a:txBody>
                  <a:tcPr>
                    <a:lnL w="12700" cmpd="sng">
                      <a:solidFill>
                        <a:sysClr val="windowText" lastClr="000000"/>
                      </a:solidFill>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dirty="0" smtClean="0"/>
                        <a:t>36</a:t>
                      </a:r>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34</a:t>
                      </a:r>
                      <a:endParaRPr lang="en-US" sz="1800"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35</a:t>
                      </a:r>
                      <a:endParaRPr lang="en-US" sz="1800" dirty="0"/>
                    </a:p>
                  </a:txBody>
                  <a:tcPr>
                    <a:lnL w="12700" cap="flat" cmpd="sng" algn="ctr">
                      <a:solidFill>
                        <a:sysClr val="windowText" lastClr="000000"/>
                      </a:solidFill>
                      <a:prstDash val="solid"/>
                      <a:round/>
                      <a:headEnd type="none" w="med" len="med"/>
                      <a:tailEnd type="none" w="med" len="med"/>
                    </a:lnL>
                    <a:lnR w="12700" cmpd="sng">
                      <a:solidFill>
                        <a:sysClr val="windowText" lastClr="000000"/>
                      </a:solidFill>
                    </a:lnR>
                    <a:lnT w="12700" cap="flat" cmpd="sng" algn="ctr">
                      <a:solidFill>
                        <a:sysClr val="windowText" lastClr="000000"/>
                      </a:solidFill>
                      <a:prstDash val="solid"/>
                      <a:round/>
                      <a:headEnd type="none" w="med" len="med"/>
                      <a:tailEnd type="none" w="med" len="med"/>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800" b="1" dirty="0" smtClean="0"/>
                        <a:t>Insufficient physical activity</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dirty="0" smtClean="0"/>
                        <a:t>13</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17</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 15</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800" b="1" dirty="0" smtClean="0"/>
                        <a:t>Overall health</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dirty="0" smtClean="0"/>
                        <a:t>18</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10</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 13</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800" b="1" dirty="0" smtClean="0"/>
                        <a:t>Stress</a:t>
                      </a:r>
                      <a:r>
                        <a:rPr lang="en-US" sz="1800" b="1" baseline="0" dirty="0" smtClean="0"/>
                        <a:t> level</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dirty="0" smtClean="0"/>
                        <a:t>11</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12</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 11</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t>Fruit &amp; vegetable intake</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dirty="0" smtClean="0"/>
                        <a:t>8</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9</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   9</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800" b="1" dirty="0" smtClean="0"/>
                        <a:t>Tobacco</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dirty="0" smtClean="0"/>
                        <a:t>4</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17</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   5</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800" b="1" dirty="0" smtClean="0"/>
                        <a:t>Anxiety/Worry</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dirty="0" smtClean="0"/>
                        <a:t>3</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4</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  4</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800" b="1" dirty="0" smtClean="0"/>
                        <a:t>Daytime sleepiness/snoring</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dirty="0" smtClean="0"/>
                        <a:t>1</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3</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 </a:t>
                      </a:r>
                      <a:r>
                        <a:rPr lang="en-US" sz="1800" baseline="0" dirty="0" smtClean="0"/>
                        <a:t> </a:t>
                      </a:r>
                      <a:r>
                        <a:rPr lang="en-US" sz="1800" dirty="0" smtClean="0"/>
                        <a:t>2</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800" b="1" dirty="0" smtClean="0"/>
                        <a:t>Fast food intake</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dirty="0" smtClean="0"/>
                        <a:t>2</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2</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  2</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800" b="1" dirty="0" smtClean="0"/>
                        <a:t>Depression</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dirty="0" smtClean="0"/>
                        <a:t>2</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2</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  </a:t>
                      </a:r>
                      <a:r>
                        <a:rPr lang="en-US" sz="1800" baseline="0" dirty="0" smtClean="0"/>
                        <a:t> 2</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800" b="1" dirty="0" smtClean="0"/>
                        <a:t>Soda/SSB</a:t>
                      </a:r>
                      <a:r>
                        <a:rPr lang="en-US" sz="1800" b="1" baseline="0" dirty="0" smtClean="0"/>
                        <a:t> intake</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dirty="0" smtClean="0"/>
                        <a:t>1</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.8</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   1</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800" b="1" dirty="0" smtClean="0"/>
                        <a:t>Excessive alcohol intake</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2   </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.4</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    1</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r h="37084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800" b="1" dirty="0" smtClean="0"/>
                        <a:t>Illegal drug/inappropriate prescription</a:t>
                      </a:r>
                      <a:r>
                        <a:rPr lang="en-US" sz="1800" b="1" baseline="0" dirty="0" smtClean="0"/>
                        <a:t> use </a:t>
                      </a:r>
                      <a:endParaRPr lang="en-US" sz="1800" b="1"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0 </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1</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dirty="0" smtClean="0"/>
                        <a:t>    .5</a:t>
                      </a:r>
                      <a:endParaRPr lang="en-US" sz="1800"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r>
            </a:tbl>
          </a:graphicData>
        </a:graphic>
      </p:graphicFrame>
      <p:grpSp>
        <p:nvGrpSpPr>
          <p:cNvPr id="15" name="Group 14"/>
          <p:cNvGrpSpPr/>
          <p:nvPr/>
        </p:nvGrpSpPr>
        <p:grpSpPr>
          <a:xfrm>
            <a:off x="7433512" y="2101083"/>
            <a:ext cx="391886" cy="560272"/>
            <a:chOff x="6662057" y="3060442"/>
            <a:chExt cx="391886" cy="560272"/>
          </a:xfrm>
        </p:grpSpPr>
        <p:pic>
          <p:nvPicPr>
            <p:cNvPr id="16" name="Picture 2" descr="Free Awards Clipart"/>
            <p:cNvPicPr>
              <a:picLocks noChangeAspect="1" noChangeArrowheads="1"/>
            </p:cNvPicPr>
            <p:nvPr/>
          </p:nvPicPr>
          <p:blipFill>
            <a:blip r:embed="rId3" cstate="print"/>
            <a:srcRect/>
            <a:stretch>
              <a:fillRect/>
            </a:stretch>
          </p:blipFill>
          <p:spPr bwMode="auto">
            <a:xfrm>
              <a:off x="6662057" y="3064489"/>
              <a:ext cx="391886" cy="556225"/>
            </a:xfrm>
            <a:prstGeom prst="rect">
              <a:avLst/>
            </a:prstGeom>
            <a:noFill/>
          </p:spPr>
        </p:pic>
        <p:sp>
          <p:nvSpPr>
            <p:cNvPr id="17" name="TextBox 16"/>
            <p:cNvSpPr txBox="1"/>
            <p:nvPr/>
          </p:nvSpPr>
          <p:spPr>
            <a:xfrm>
              <a:off x="6671388" y="3060442"/>
              <a:ext cx="354563" cy="369332"/>
            </a:xfrm>
            <a:prstGeom prst="rect">
              <a:avLst/>
            </a:prstGeom>
            <a:noFill/>
          </p:spPr>
          <p:txBody>
            <a:bodyPr wrap="square" rtlCol="0">
              <a:spAutoFit/>
            </a:bodyPr>
            <a:lstStyle/>
            <a:p>
              <a:r>
                <a:rPr lang="en-US" sz="1800" b="1" dirty="0" smtClean="0">
                  <a:latin typeface="+mj-lt"/>
                </a:rPr>
                <a:t>1</a:t>
              </a:r>
              <a:endParaRPr lang="en-US" sz="1800" b="1" dirty="0">
                <a:latin typeface="+mj-lt"/>
              </a:endParaRPr>
            </a:p>
          </p:txBody>
        </p:sp>
      </p:grpSp>
      <p:grpSp>
        <p:nvGrpSpPr>
          <p:cNvPr id="19" name="Group 18"/>
          <p:cNvGrpSpPr/>
          <p:nvPr/>
        </p:nvGrpSpPr>
        <p:grpSpPr>
          <a:xfrm>
            <a:off x="5952937" y="2780601"/>
            <a:ext cx="363892" cy="613928"/>
            <a:chOff x="8130075" y="2815674"/>
            <a:chExt cx="381526" cy="541521"/>
          </a:xfrm>
        </p:grpSpPr>
        <p:pic>
          <p:nvPicPr>
            <p:cNvPr id="20" name="Picture 2" descr="Free Awards Clipart"/>
            <p:cNvPicPr>
              <a:picLocks noChangeAspect="1" noChangeArrowheads="1"/>
            </p:cNvPicPr>
            <p:nvPr/>
          </p:nvPicPr>
          <p:blipFill>
            <a:blip r:embed="rId4" cstate="print"/>
            <a:srcRect/>
            <a:stretch>
              <a:fillRect/>
            </a:stretch>
          </p:blipFill>
          <p:spPr bwMode="auto">
            <a:xfrm>
              <a:off x="8130075" y="2815674"/>
              <a:ext cx="381526" cy="541521"/>
            </a:xfrm>
            <a:prstGeom prst="rect">
              <a:avLst/>
            </a:prstGeom>
            <a:noFill/>
          </p:spPr>
        </p:pic>
        <p:sp>
          <p:nvSpPr>
            <p:cNvPr id="21" name="TextBox 20"/>
            <p:cNvSpPr txBox="1"/>
            <p:nvPr/>
          </p:nvSpPr>
          <p:spPr>
            <a:xfrm>
              <a:off x="8149634" y="2817847"/>
              <a:ext cx="273645" cy="325773"/>
            </a:xfrm>
            <a:prstGeom prst="rect">
              <a:avLst/>
            </a:prstGeom>
            <a:noFill/>
          </p:spPr>
          <p:txBody>
            <a:bodyPr wrap="square" rtlCol="0">
              <a:spAutoFit/>
            </a:bodyPr>
            <a:lstStyle/>
            <a:p>
              <a:r>
                <a:rPr lang="en-US" sz="1800" b="1" dirty="0" smtClean="0">
                  <a:latin typeface="+mj-lt"/>
                </a:rPr>
                <a:t>2</a:t>
              </a:r>
              <a:endParaRPr lang="en-US" sz="1800" b="1" dirty="0">
                <a:latin typeface="+mj-lt"/>
              </a:endParaRPr>
            </a:p>
          </p:txBody>
        </p:sp>
      </p:grpSp>
      <p:grpSp>
        <p:nvGrpSpPr>
          <p:cNvPr id="23" name="Group 22"/>
          <p:cNvGrpSpPr/>
          <p:nvPr/>
        </p:nvGrpSpPr>
        <p:grpSpPr>
          <a:xfrm>
            <a:off x="7243859" y="3962171"/>
            <a:ext cx="363892" cy="613928"/>
            <a:chOff x="8130075" y="2815674"/>
            <a:chExt cx="381526" cy="541521"/>
          </a:xfrm>
        </p:grpSpPr>
        <p:pic>
          <p:nvPicPr>
            <p:cNvPr id="24" name="Picture 2" descr="Free Awards Clipart"/>
            <p:cNvPicPr>
              <a:picLocks noChangeAspect="1" noChangeArrowheads="1"/>
            </p:cNvPicPr>
            <p:nvPr/>
          </p:nvPicPr>
          <p:blipFill>
            <a:blip r:embed="rId4" cstate="print"/>
            <a:srcRect/>
            <a:stretch>
              <a:fillRect/>
            </a:stretch>
          </p:blipFill>
          <p:spPr bwMode="auto">
            <a:xfrm>
              <a:off x="8130075" y="2815674"/>
              <a:ext cx="381526" cy="541521"/>
            </a:xfrm>
            <a:prstGeom prst="rect">
              <a:avLst/>
            </a:prstGeom>
            <a:noFill/>
          </p:spPr>
        </p:pic>
        <p:sp>
          <p:nvSpPr>
            <p:cNvPr id="25" name="TextBox 24"/>
            <p:cNvSpPr txBox="1"/>
            <p:nvPr/>
          </p:nvSpPr>
          <p:spPr>
            <a:xfrm>
              <a:off x="8149634" y="2817847"/>
              <a:ext cx="273645" cy="325773"/>
            </a:xfrm>
            <a:prstGeom prst="rect">
              <a:avLst/>
            </a:prstGeom>
            <a:noFill/>
          </p:spPr>
          <p:txBody>
            <a:bodyPr wrap="square" rtlCol="0">
              <a:spAutoFit/>
            </a:bodyPr>
            <a:lstStyle/>
            <a:p>
              <a:r>
                <a:rPr lang="en-US" sz="1800" b="1" dirty="0" smtClean="0">
                  <a:latin typeface="+mj-lt"/>
                </a:rPr>
                <a:t>2</a:t>
              </a:r>
              <a:endParaRPr lang="en-US" sz="1800" b="1" dirty="0">
                <a:latin typeface="+mj-lt"/>
              </a:endParaRPr>
            </a:p>
          </p:txBody>
        </p:sp>
      </p:grpSp>
      <p:grpSp>
        <p:nvGrpSpPr>
          <p:cNvPr id="26" name="Group 25"/>
          <p:cNvGrpSpPr/>
          <p:nvPr/>
        </p:nvGrpSpPr>
        <p:grpSpPr>
          <a:xfrm>
            <a:off x="5085183" y="2099698"/>
            <a:ext cx="438539" cy="566055"/>
            <a:chOff x="7977673" y="1430695"/>
            <a:chExt cx="430440" cy="611885"/>
          </a:xfrm>
        </p:grpSpPr>
        <p:pic>
          <p:nvPicPr>
            <p:cNvPr id="27" name="Picture 2" descr="Free Awards Clipart"/>
            <p:cNvPicPr>
              <a:picLocks noChangeAspect="1" noChangeArrowheads="1"/>
            </p:cNvPicPr>
            <p:nvPr/>
          </p:nvPicPr>
          <p:blipFill>
            <a:blip r:embed="rId5" cstate="print"/>
            <a:srcRect/>
            <a:stretch>
              <a:fillRect/>
            </a:stretch>
          </p:blipFill>
          <p:spPr bwMode="auto">
            <a:xfrm>
              <a:off x="7977673" y="1431633"/>
              <a:ext cx="430440" cy="610947"/>
            </a:xfrm>
            <a:prstGeom prst="rect">
              <a:avLst/>
            </a:prstGeom>
            <a:noFill/>
          </p:spPr>
        </p:pic>
        <p:sp>
          <p:nvSpPr>
            <p:cNvPr id="28" name="TextBox 27"/>
            <p:cNvSpPr txBox="1"/>
            <p:nvPr/>
          </p:nvSpPr>
          <p:spPr>
            <a:xfrm>
              <a:off x="8018106" y="1430695"/>
              <a:ext cx="335902" cy="369332"/>
            </a:xfrm>
            <a:prstGeom prst="rect">
              <a:avLst/>
            </a:prstGeom>
            <a:noFill/>
          </p:spPr>
          <p:txBody>
            <a:bodyPr wrap="square" rtlCol="0">
              <a:spAutoFit/>
            </a:bodyPr>
            <a:lstStyle/>
            <a:p>
              <a:r>
                <a:rPr lang="en-US" sz="1800" b="1" dirty="0" smtClean="0">
                  <a:latin typeface="+mj-lt"/>
                </a:rPr>
                <a:t>3</a:t>
              </a:r>
              <a:endParaRPr lang="en-US" sz="1800" b="1" dirty="0">
                <a:latin typeface="+mj-lt"/>
              </a:endParaRPr>
            </a:p>
          </p:txBody>
        </p:sp>
      </p:grpSp>
      <p:grpSp>
        <p:nvGrpSpPr>
          <p:cNvPr id="29" name="Group 28"/>
          <p:cNvGrpSpPr/>
          <p:nvPr/>
        </p:nvGrpSpPr>
        <p:grpSpPr>
          <a:xfrm>
            <a:off x="6332643" y="2415365"/>
            <a:ext cx="438539" cy="566055"/>
            <a:chOff x="7977673" y="1430695"/>
            <a:chExt cx="430440" cy="611885"/>
          </a:xfrm>
        </p:grpSpPr>
        <p:pic>
          <p:nvPicPr>
            <p:cNvPr id="30" name="Picture 2" descr="Free Awards Clipart"/>
            <p:cNvPicPr>
              <a:picLocks noChangeAspect="1" noChangeArrowheads="1"/>
            </p:cNvPicPr>
            <p:nvPr/>
          </p:nvPicPr>
          <p:blipFill>
            <a:blip r:embed="rId5" cstate="print"/>
            <a:srcRect/>
            <a:stretch>
              <a:fillRect/>
            </a:stretch>
          </p:blipFill>
          <p:spPr bwMode="auto">
            <a:xfrm>
              <a:off x="7977673" y="1431633"/>
              <a:ext cx="430440" cy="610947"/>
            </a:xfrm>
            <a:prstGeom prst="rect">
              <a:avLst/>
            </a:prstGeom>
            <a:noFill/>
          </p:spPr>
        </p:pic>
        <p:sp>
          <p:nvSpPr>
            <p:cNvPr id="31" name="TextBox 30"/>
            <p:cNvSpPr txBox="1"/>
            <p:nvPr/>
          </p:nvSpPr>
          <p:spPr>
            <a:xfrm>
              <a:off x="8018106" y="1430695"/>
              <a:ext cx="335902" cy="369332"/>
            </a:xfrm>
            <a:prstGeom prst="rect">
              <a:avLst/>
            </a:prstGeom>
            <a:noFill/>
          </p:spPr>
          <p:txBody>
            <a:bodyPr wrap="square" rtlCol="0">
              <a:spAutoFit/>
            </a:bodyPr>
            <a:lstStyle/>
            <a:p>
              <a:r>
                <a:rPr lang="en-US" sz="1800" b="1" dirty="0" smtClean="0">
                  <a:latin typeface="+mj-lt"/>
                </a:rPr>
                <a:t>3</a:t>
              </a:r>
              <a:endParaRPr lang="en-US" sz="1800" b="1" dirty="0">
                <a:latin typeface="+mj-lt"/>
              </a:endParaRPr>
            </a:p>
          </p:txBody>
        </p:sp>
      </p:gr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Summary</a:t>
            </a:r>
            <a:endParaRPr lang="en-US" b="1" dirty="0"/>
          </a:p>
        </p:txBody>
      </p:sp>
      <p:sp>
        <p:nvSpPr>
          <p:cNvPr id="3" name="Content Placeholder 2"/>
          <p:cNvSpPr>
            <a:spLocks noGrp="1"/>
          </p:cNvSpPr>
          <p:nvPr>
            <p:ph idx="1"/>
          </p:nvPr>
        </p:nvSpPr>
        <p:spPr/>
        <p:txBody>
          <a:bodyPr/>
          <a:lstStyle/>
          <a:p>
            <a:pPr>
              <a:lnSpc>
                <a:spcPct val="100000"/>
              </a:lnSpc>
            </a:pPr>
            <a:r>
              <a:rPr lang="en-US" dirty="0" smtClean="0"/>
              <a:t>Patients screen positive for many domains</a:t>
            </a:r>
          </a:p>
          <a:p>
            <a:pPr>
              <a:lnSpc>
                <a:spcPct val="100000"/>
              </a:lnSpc>
            </a:pPr>
            <a:r>
              <a:rPr lang="en-US" dirty="0" smtClean="0"/>
              <a:t>Few motivated to make changes at this time</a:t>
            </a:r>
          </a:p>
          <a:p>
            <a:pPr>
              <a:lnSpc>
                <a:spcPct val="100000"/>
              </a:lnSpc>
            </a:pPr>
            <a:r>
              <a:rPr lang="en-US" dirty="0" smtClean="0"/>
              <a:t>Despite FQHC and PBRN sample differences,  same level of need</a:t>
            </a:r>
          </a:p>
          <a:p>
            <a:pPr>
              <a:lnSpc>
                <a:spcPct val="100000"/>
              </a:lnSpc>
            </a:pPr>
            <a:r>
              <a:rPr lang="en-US" dirty="0" smtClean="0"/>
              <a:t>Some interesting differences between FQHC and PBRN patients</a:t>
            </a:r>
          </a:p>
          <a:p>
            <a:pPr lvl="1">
              <a:lnSpc>
                <a:spcPct val="100000"/>
              </a:lnSpc>
            </a:pPr>
            <a:r>
              <a:rPr lang="en-US" dirty="0" smtClean="0"/>
              <a:t>Anxiety more commonly reported in PBRN </a:t>
            </a:r>
            <a:r>
              <a:rPr lang="en-US" dirty="0" err="1" smtClean="0"/>
              <a:t>pts</a:t>
            </a:r>
            <a:endParaRPr lang="en-US" dirty="0" smtClean="0"/>
          </a:p>
          <a:p>
            <a:pPr lvl="1">
              <a:lnSpc>
                <a:spcPct val="100000"/>
              </a:lnSpc>
            </a:pPr>
            <a:r>
              <a:rPr lang="en-US" dirty="0" smtClean="0"/>
              <a:t>Fewer FQHC patients want tobacco cessation</a:t>
            </a:r>
          </a:p>
          <a:p>
            <a:pPr>
              <a:lnSpc>
                <a:spcPct val="100000"/>
              </a:lnSpc>
            </a:pPr>
            <a:r>
              <a:rPr lang="en-US" dirty="0" smtClean="0"/>
              <a:t>Results highlight need for prioritization and involvement of care team vs. reliance on provider</a:t>
            </a:r>
          </a:p>
          <a:p>
            <a:pPr marL="457200" lvl="1" indent="0">
              <a:buNone/>
            </a:pPr>
            <a:endParaRPr lang="en-US" dirty="0" smtClean="0"/>
          </a:p>
          <a:p>
            <a:pPr lvl="1"/>
            <a:endParaRPr lang="en-US" dirty="0" smtClean="0"/>
          </a:p>
        </p:txBody>
      </p:sp>
    </p:spTree>
    <p:extLst>
      <p:ext uri="{BB962C8B-B14F-4D97-AF65-F5344CB8AC3E}">
        <p14:creationId xmlns:p14="http://schemas.microsoft.com/office/powerpoint/2010/main" val="93145555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CPCRN ppt template">
  <a:themeElements>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PCRN pp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PCRN pp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PCRN pp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PCRN pp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PCRN pp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PCRN ppt templat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PCRN pp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PCRN pp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PCRN pp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PCRN pp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PCRN pp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2374</TotalTime>
  <Words>2163</Words>
  <Application>Microsoft Macintosh PowerPoint</Application>
  <PresentationFormat>On-screen Show (4:3)</PresentationFormat>
  <Paragraphs>414</Paragraphs>
  <Slides>14</Slides>
  <Notes>13</Notes>
  <HiddenSlides>0</HiddenSlides>
  <MMClips>0</MMClips>
  <ScaleCrop>false</ScaleCrop>
  <HeadingPairs>
    <vt:vector size="6" baseType="variant">
      <vt:variant>
        <vt:lpstr>Theme</vt:lpstr>
      </vt:variant>
      <vt:variant>
        <vt:i4>1</vt:i4>
      </vt:variant>
      <vt:variant>
        <vt:lpstr>Links</vt:lpstr>
      </vt:variant>
      <vt:variant>
        <vt:i4>1</vt:i4>
      </vt:variant>
      <vt:variant>
        <vt:lpstr>Slide Titles</vt:lpstr>
      </vt:variant>
      <vt:variant>
        <vt:i4>14</vt:i4>
      </vt:variant>
    </vt:vector>
  </HeadingPairs>
  <TitlesOfParts>
    <vt:vector size="16" baseType="lpstr">
      <vt:lpstr>CPCRN ppt template</vt:lpstr>
      <vt:lpstr>\\localhost\Volumes\KINGSTON\Macintosh HD:Users:Sarah:Downloads:Number of Patients Completing the MOHR Assessment-1.doc!OLE_LINK1</vt:lpstr>
      <vt:lpstr>     Preliminary Results: MOHR Reach</vt:lpstr>
      <vt:lpstr>PowerPoint Presentation</vt:lpstr>
      <vt:lpstr>PowerPoint Presentation</vt:lpstr>
      <vt:lpstr>PowerPoint Presentation</vt:lpstr>
      <vt:lpstr>PowerPoint Presentation</vt:lpstr>
      <vt:lpstr>PowerPoint Presentation</vt:lpstr>
      <vt:lpstr>PowerPoint Presentation</vt:lpstr>
      <vt:lpstr>     Data from MOHR Assessment Tool:  Patient-Reported Health Behaviors and Psychological Status</vt:lpstr>
      <vt:lpstr>PowerPoint Presentation</vt:lpstr>
      <vt:lpstr>PowerPoint Presentation</vt:lpstr>
      <vt:lpstr>PowerPoint Presentation</vt:lpstr>
      <vt:lpstr>PowerPoint Presentation</vt:lpstr>
      <vt:lpstr>PowerPoint Presentation</vt:lpstr>
      <vt:lpstr>Summary</vt:lpstr>
    </vt:vector>
  </TitlesOfParts>
  <Company>UNC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UNC</dc:creator>
  <cp:lastModifiedBy>Rebecca Williams</cp:lastModifiedBy>
  <cp:revision>109</cp:revision>
  <cp:lastPrinted>2013-10-02T13:17:00Z</cp:lastPrinted>
  <dcterms:created xsi:type="dcterms:W3CDTF">2012-07-30T12:34:59Z</dcterms:created>
  <dcterms:modified xsi:type="dcterms:W3CDTF">2013-10-10T21:13:59Z</dcterms:modified>
</cp:coreProperties>
</file>