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xlsx" ContentType="application/vnd.openxmlformats-officedocument.spreadsheetml.sheet"/>
  <Default Extension="vml" ContentType="application/vnd.openxmlformats-officedocument.vmlDrawing"/>
  <Default Extension="gif" ContentType="image/gif"/>
  <Default Extension="xls" ContentType="application/vnd.ms-exce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embeddings/oleObject1.bin" ContentType="application/vnd.openxmlformats-officedocument.oleObject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embeddings/oleObject2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57" r:id="rId1"/>
    <p:sldMasterId id="2147483660" r:id="rId2"/>
  </p:sldMasterIdLst>
  <p:notesMasterIdLst>
    <p:notesMasterId r:id="rId31"/>
  </p:notesMasterIdLst>
  <p:handoutMasterIdLst>
    <p:handoutMasterId r:id="rId32"/>
  </p:handoutMasterIdLst>
  <p:sldIdLst>
    <p:sldId id="304" r:id="rId3"/>
    <p:sldId id="306" r:id="rId4"/>
    <p:sldId id="305" r:id="rId5"/>
    <p:sldId id="327" r:id="rId6"/>
    <p:sldId id="328" r:id="rId7"/>
    <p:sldId id="329" r:id="rId8"/>
    <p:sldId id="330" r:id="rId9"/>
    <p:sldId id="307" r:id="rId10"/>
    <p:sldId id="308" r:id="rId11"/>
    <p:sldId id="309" r:id="rId12"/>
    <p:sldId id="310" r:id="rId13"/>
    <p:sldId id="311" r:id="rId14"/>
    <p:sldId id="312" r:id="rId15"/>
    <p:sldId id="313" r:id="rId16"/>
    <p:sldId id="314" r:id="rId17"/>
    <p:sldId id="315" r:id="rId18"/>
    <p:sldId id="316" r:id="rId19"/>
    <p:sldId id="317" r:id="rId20"/>
    <p:sldId id="318" r:id="rId21"/>
    <p:sldId id="319" r:id="rId22"/>
    <p:sldId id="320" r:id="rId23"/>
    <p:sldId id="321" r:id="rId24"/>
    <p:sldId id="322" r:id="rId25"/>
    <p:sldId id="323" r:id="rId26"/>
    <p:sldId id="324" r:id="rId27"/>
    <p:sldId id="325" r:id="rId28"/>
    <p:sldId id="326" r:id="rId29"/>
    <p:sldId id="278" r:id="rId30"/>
  </p:sldIdLst>
  <p:sldSz cx="9144000" cy="6858000" type="screen4x3"/>
  <p:notesSz cx="6881813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99"/>
    <a:srgbClr val="9ADC5E"/>
    <a:srgbClr val="92D950"/>
    <a:srgbClr val="92E450"/>
    <a:srgbClr val="5A2781"/>
    <a:srgbClr val="672C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21843" autoAdjust="0"/>
    <p:restoredTop sz="89033" autoAdjust="0"/>
  </p:normalViewPr>
  <p:slideViewPr>
    <p:cSldViewPr snapToObjects="1">
      <p:cViewPr varScale="1">
        <p:scale>
          <a:sx n="107" d="100"/>
          <a:sy n="107" d="100"/>
        </p:scale>
        <p:origin x="-2088" y="-96"/>
      </p:cViewPr>
      <p:guideLst>
        <p:guide orient="horz" pos="240"/>
        <p:guide pos="153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notesViewPr>
    <p:cSldViewPr snapToObjects="1">
      <p:cViewPr varScale="1">
        <p:scale>
          <a:sx n="99" d="100"/>
          <a:sy n="99" d="100"/>
        </p:scale>
        <p:origin x="-2256" y="-102"/>
      </p:cViewPr>
      <p:guideLst>
        <p:guide orient="horz" pos="2928"/>
        <p:guide pos="216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30" Type="http://schemas.openxmlformats.org/officeDocument/2006/relationships/slide" Target="slides/slide28.xml"/><Relationship Id="rId31" Type="http://schemas.openxmlformats.org/officeDocument/2006/relationships/notesMaster" Target="notesMasters/notesMaster1.xml"/><Relationship Id="rId32" Type="http://schemas.openxmlformats.org/officeDocument/2006/relationships/handoutMaster" Target="handoutMasters/handoutMaster1.xml"/><Relationship Id="rId9" Type="http://schemas.openxmlformats.org/officeDocument/2006/relationships/slide" Target="slides/slide7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33" Type="http://schemas.openxmlformats.org/officeDocument/2006/relationships/printerSettings" Target="printerSettings/printerSettings1.bin"/><Relationship Id="rId34" Type="http://schemas.openxmlformats.org/officeDocument/2006/relationships/presProps" Target="presProps.xml"/><Relationship Id="rId35" Type="http://schemas.openxmlformats.org/officeDocument/2006/relationships/viewProps" Target="viewProps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3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Grant Applications</c:v>
                </c:pt>
              </c:strCache>
            </c:strRef>
          </c:tx>
          <c:spPr>
            <a:ln>
              <a:solidFill>
                <a:srgbClr val="74C835"/>
              </a:solidFill>
            </a:ln>
          </c:spPr>
          <c:marker>
            <c:spPr>
              <a:solidFill>
                <a:srgbClr val="74C835"/>
              </a:solidFill>
              <a:ln>
                <a:solidFill>
                  <a:srgbClr val="74C835"/>
                </a:solidFill>
              </a:ln>
            </c:spPr>
          </c:marker>
          <c:cat>
            <c:strRef>
              <c:f>Sheet1!$B$1:$K$1</c:f>
              <c:strCache>
                <c:ptCount val="10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</c:strCache>
            </c:strRef>
          </c:cat>
          <c:val>
            <c:numRef>
              <c:f>Sheet1!$B$2:$K$2</c:f>
              <c:numCache>
                <c:formatCode>General</c:formatCode>
                <c:ptCount val="10"/>
                <c:pt idx="0">
                  <c:v>36.0</c:v>
                </c:pt>
                <c:pt idx="1">
                  <c:v>85.0</c:v>
                </c:pt>
                <c:pt idx="2">
                  <c:v>175.0</c:v>
                </c:pt>
                <c:pt idx="3">
                  <c:v>301.0</c:v>
                </c:pt>
                <c:pt idx="4">
                  <c:v>431.0</c:v>
                </c:pt>
                <c:pt idx="5">
                  <c:v>561.0</c:v>
                </c:pt>
                <c:pt idx="6">
                  <c:v>678.0</c:v>
                </c:pt>
                <c:pt idx="7">
                  <c:v>785.0</c:v>
                </c:pt>
                <c:pt idx="8">
                  <c:v>910.0</c:v>
                </c:pt>
                <c:pt idx="9">
                  <c:v>968.0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Funded Grants</c:v>
                </c:pt>
              </c:strCache>
            </c:strRef>
          </c:tx>
          <c:cat>
            <c:strRef>
              <c:f>Sheet1!$B$1:$K$1</c:f>
              <c:strCache>
                <c:ptCount val="10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</c:strCache>
            </c:strRef>
          </c:cat>
          <c:val>
            <c:numRef>
              <c:f>Sheet1!$B$3:$K$3</c:f>
              <c:numCache>
                <c:formatCode>General</c:formatCode>
                <c:ptCount val="10"/>
                <c:pt idx="0">
                  <c:v>36.0</c:v>
                </c:pt>
                <c:pt idx="1">
                  <c:v>70.0</c:v>
                </c:pt>
                <c:pt idx="2">
                  <c:v>114.0</c:v>
                </c:pt>
                <c:pt idx="3">
                  <c:v>176.0</c:v>
                </c:pt>
                <c:pt idx="4">
                  <c:v>225.0</c:v>
                </c:pt>
                <c:pt idx="5">
                  <c:v>274.0</c:v>
                </c:pt>
                <c:pt idx="6">
                  <c:v>338.0</c:v>
                </c:pt>
                <c:pt idx="7">
                  <c:v>377.0</c:v>
                </c:pt>
                <c:pt idx="8">
                  <c:v>431.0</c:v>
                </c:pt>
                <c:pt idx="9">
                  <c:v>445.0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93082552"/>
        <c:axId val="2093079560"/>
      </c:lineChart>
      <c:catAx>
        <c:axId val="20930825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93079560"/>
        <c:crosses val="autoZero"/>
        <c:auto val="1"/>
        <c:lblAlgn val="ctr"/>
        <c:lblOffset val="100"/>
        <c:noMultiLvlLbl val="0"/>
      </c:catAx>
      <c:valAx>
        <c:axId val="2093079560"/>
        <c:scaling>
          <c:orientation val="minMax"/>
          <c:max val="1000.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093082552"/>
        <c:crosses val="autoZero"/>
        <c:crossBetween val="between"/>
      </c:valAx>
      <c:spPr>
        <a:noFill/>
        <a:ln w="24827">
          <a:noFill/>
        </a:ln>
      </c:spPr>
    </c:plotArea>
    <c:plotVisOnly val="1"/>
    <c:dispBlanksAs val="gap"/>
    <c:showDLblsOverMax val="0"/>
  </c:chart>
  <c:txPr>
    <a:bodyPr/>
    <a:lstStyle/>
    <a:p>
      <a:pPr>
        <a:defRPr sz="1759"/>
      </a:pPr>
      <a:endParaRPr lang="en-US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82119" cy="464820"/>
          </a:xfrm>
          <a:prstGeom prst="rect">
            <a:avLst/>
          </a:prstGeom>
        </p:spPr>
        <p:txBody>
          <a:bodyPr vert="horz" lIns="93492" tIns="46746" rIns="93492" bIns="46746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8104" y="0"/>
            <a:ext cx="2982119" cy="464820"/>
          </a:xfrm>
          <a:prstGeom prst="rect">
            <a:avLst/>
          </a:prstGeom>
        </p:spPr>
        <p:txBody>
          <a:bodyPr vert="horz" lIns="93492" tIns="46746" rIns="93492" bIns="46746" rtlCol="0"/>
          <a:lstStyle>
            <a:lvl1pPr algn="r">
              <a:defRPr sz="1200"/>
            </a:lvl1pPr>
          </a:lstStyle>
          <a:p>
            <a:fld id="{36875781-92B0-45B1-9181-6D63C194258A}" type="datetimeFigureOut">
              <a:rPr lang="en-US" smtClean="0"/>
              <a:pPr/>
              <a:t>10/3/13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8829966"/>
            <a:ext cx="2982119" cy="464820"/>
          </a:xfrm>
          <a:prstGeom prst="rect">
            <a:avLst/>
          </a:prstGeom>
        </p:spPr>
        <p:txBody>
          <a:bodyPr vert="horz" lIns="93492" tIns="46746" rIns="93492" bIns="46746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8104" y="8829966"/>
            <a:ext cx="2982119" cy="464820"/>
          </a:xfrm>
          <a:prstGeom prst="rect">
            <a:avLst/>
          </a:prstGeom>
        </p:spPr>
        <p:txBody>
          <a:bodyPr vert="horz" lIns="93492" tIns="46746" rIns="93492" bIns="46746" rtlCol="0" anchor="b"/>
          <a:lstStyle>
            <a:lvl1pPr algn="r">
              <a:defRPr sz="1200"/>
            </a:lvl1pPr>
          </a:lstStyle>
          <a:p>
            <a:fld id="{9268E24D-3B96-4486-B221-D41E284D04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22416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82119" cy="464820"/>
          </a:xfrm>
          <a:prstGeom prst="rect">
            <a:avLst/>
          </a:prstGeom>
        </p:spPr>
        <p:txBody>
          <a:bodyPr vert="horz" lIns="93492" tIns="46746" rIns="93492" bIns="46746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4" y="0"/>
            <a:ext cx="2982119" cy="464820"/>
          </a:xfrm>
          <a:prstGeom prst="rect">
            <a:avLst/>
          </a:prstGeom>
        </p:spPr>
        <p:txBody>
          <a:bodyPr vert="horz" lIns="93492" tIns="46746" rIns="93492" bIns="46746" rtlCol="0"/>
          <a:lstStyle>
            <a:lvl1pPr algn="r">
              <a:defRPr sz="1200"/>
            </a:lvl1pPr>
          </a:lstStyle>
          <a:p>
            <a:fld id="{0230BDE6-4E85-4A6F-80F6-88781F3271F9}" type="datetimeFigureOut">
              <a:rPr lang="en-US" smtClean="0"/>
              <a:pPr/>
              <a:t>10/3/13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17600" y="696913"/>
            <a:ext cx="4646613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492" tIns="46746" rIns="93492" bIns="46746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415790"/>
            <a:ext cx="5505450" cy="4183380"/>
          </a:xfrm>
          <a:prstGeom prst="rect">
            <a:avLst/>
          </a:prstGeom>
        </p:spPr>
        <p:txBody>
          <a:bodyPr vert="horz" lIns="93492" tIns="46746" rIns="93492" bIns="4674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8829966"/>
            <a:ext cx="2982119" cy="464820"/>
          </a:xfrm>
          <a:prstGeom prst="rect">
            <a:avLst/>
          </a:prstGeom>
        </p:spPr>
        <p:txBody>
          <a:bodyPr vert="horz" lIns="93492" tIns="46746" rIns="93492" bIns="46746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4" y="8829966"/>
            <a:ext cx="2982119" cy="464820"/>
          </a:xfrm>
          <a:prstGeom prst="rect">
            <a:avLst/>
          </a:prstGeom>
        </p:spPr>
        <p:txBody>
          <a:bodyPr vert="horz" lIns="93492" tIns="46746" rIns="93492" bIns="46746" rtlCol="0" anchor="b"/>
          <a:lstStyle>
            <a:lvl1pPr algn="r">
              <a:defRPr sz="1200"/>
            </a:lvl1pPr>
          </a:lstStyle>
          <a:p>
            <a:fld id="{EB425539-E251-4053-9A4D-8F8D7FFF5CE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92887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B3D9C5B-CBF9-49EE-9985-E1805271A8A0}" type="slidenum">
              <a:rPr lang="en-US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Times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7170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Times" charset="0"/>
            </a:endParaRPr>
          </a:p>
        </p:txBody>
      </p:sp>
      <p:sp>
        <p:nvSpPr>
          <p:cNvPr id="7171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 defTabSz="930275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 defTabSz="930275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 defTabSz="930275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 defTabSz="930275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fld id="{AE73AE8F-8204-A144-846A-0199F1E8858B}" type="slidenum">
              <a:rPr lang="en-US" sz="1200">
                <a:cs typeface="Arial" charset="0"/>
              </a:rPr>
              <a:pPr/>
              <a:t>5</a:t>
            </a:fld>
            <a:endParaRPr lang="en-US" sz="1200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7170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Times" charset="0"/>
            </a:endParaRPr>
          </a:p>
        </p:txBody>
      </p:sp>
      <p:sp>
        <p:nvSpPr>
          <p:cNvPr id="7171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 defTabSz="930275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 defTabSz="930275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 defTabSz="930275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 defTabSz="930275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fld id="{AE73AE8F-8204-A144-846A-0199F1E8858B}" type="slidenum">
              <a:rPr lang="en-US" sz="1200">
                <a:cs typeface="Arial" charset="0"/>
              </a:rPr>
              <a:pPr/>
              <a:t>6</a:t>
            </a:fld>
            <a:endParaRPr lang="en-US" sz="1200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7170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Times" charset="0"/>
            </a:endParaRPr>
          </a:p>
        </p:txBody>
      </p:sp>
      <p:sp>
        <p:nvSpPr>
          <p:cNvPr id="7171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 defTabSz="930275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 defTabSz="930275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 defTabSz="930275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 defTabSz="930275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fld id="{AE73AE8F-8204-A144-846A-0199F1E8858B}" type="slidenum">
              <a:rPr lang="en-US" sz="1200">
                <a:cs typeface="Arial" charset="0"/>
              </a:rPr>
              <a:pPr/>
              <a:t>7</a:t>
            </a:fld>
            <a:endParaRPr lang="en-US" sz="1200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7170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Times" charset="0"/>
            </a:endParaRPr>
          </a:p>
        </p:txBody>
      </p:sp>
      <p:sp>
        <p:nvSpPr>
          <p:cNvPr id="7171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 defTabSz="930275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 defTabSz="930275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 defTabSz="930275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 defTabSz="930275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fld id="{AE73AE8F-8204-A144-846A-0199F1E8858B}" type="slidenum">
              <a:rPr lang="en-US" sz="1200">
                <a:cs typeface="Arial" charset="0"/>
              </a:rPr>
              <a:pPr/>
              <a:t>8</a:t>
            </a:fld>
            <a:endParaRPr lang="en-US" sz="1200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gi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gif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jpe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jpe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jpe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6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jpe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jpe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6.jpe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6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41178" y="1143000"/>
            <a:ext cx="7772400" cy="1219200"/>
          </a:xfrm>
        </p:spPr>
        <p:txBody>
          <a:bodyPr/>
          <a:lstStyle>
            <a:lvl1pPr algn="l">
              <a:defRPr sz="4000" b="0">
                <a:solidFill>
                  <a:schemeClr val="bg1"/>
                </a:solidFill>
                <a:latin typeface="Georgia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41178" y="3048000"/>
            <a:ext cx="7772400" cy="1752600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800">
                <a:solidFill>
                  <a:srgbClr val="00206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714639396"/>
      </p:ext>
    </p:extLst>
  </p:cSld>
  <p:clrMapOvr>
    <a:masterClrMapping/>
  </p:clrMapOvr>
  <p:transition xmlns:p14="http://schemas.microsoft.com/office/powerpoint/2010/main" spd="slow" advClick="0" advTm="500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side slid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990600" y="331787"/>
            <a:ext cx="7543800" cy="963613"/>
          </a:xfrm>
          <a:prstGeom prst="rect">
            <a:avLst/>
          </a:prstGeom>
        </p:spPr>
        <p:txBody>
          <a:bodyPr wrap="square" anchor="ctr">
            <a:normAutofit/>
          </a:bodyPr>
          <a:lstStyle>
            <a:lvl1pPr marL="0" indent="0" algn="l">
              <a:spcAft>
                <a:spcPts val="0"/>
              </a:spcAft>
              <a:buNone/>
              <a:defRPr sz="3200" b="0" i="0" baseline="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pPr lvl="0"/>
            <a:r>
              <a:rPr lang="en-US" dirty="0" smtClean="0"/>
              <a:t>Interior slide - 32 point Georgia Regular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990600" y="1752600"/>
            <a:ext cx="7543800" cy="4114800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3200" baseline="0"/>
            </a:lvl1pPr>
          </a:lstStyle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Slide body text is 24pt Arial regular</a:t>
            </a:r>
          </a:p>
        </p:txBody>
      </p:sp>
    </p:spTree>
  </p:cSld>
  <p:clrMapOvr>
    <a:masterClrMapping/>
  </p:clrMapOvr>
  <p:transition xmlns:p14="http://schemas.microsoft.com/office/powerpoint/2010/main" spd="slow" advClick="0" advTm="500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7467600" cy="990600"/>
          </a:xfrm>
        </p:spPr>
        <p:txBody>
          <a:bodyPr/>
          <a:lstStyle>
            <a:lvl1pPr algn="l">
              <a:defRPr sz="4000" b="0">
                <a:solidFill>
                  <a:schemeClr val="bg1"/>
                </a:solidFill>
                <a:latin typeface="Georgia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76400"/>
            <a:ext cx="7467600" cy="4343400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Arial" pitchFamily="34" charset="0"/>
                <a:cs typeface="Arial" pitchFamily="34" charset="0"/>
              </a:defRPr>
            </a:lvl1pPr>
            <a:lvl2pPr>
              <a:defRPr sz="2400">
                <a:latin typeface="Arial" pitchFamily="34" charset="0"/>
                <a:cs typeface="Arial" pitchFamily="34" charset="0"/>
              </a:defRPr>
            </a:lvl2pPr>
            <a:lvl3pPr>
              <a:defRPr sz="2400">
                <a:latin typeface="Arial" pitchFamily="34" charset="0"/>
                <a:cs typeface="Arial" pitchFamily="34" charset="0"/>
              </a:defRPr>
            </a:lvl3pPr>
            <a:lvl4pPr>
              <a:defRPr sz="2400">
                <a:latin typeface="Arial" pitchFamily="34" charset="0"/>
                <a:cs typeface="Arial" pitchFamily="34" charset="0"/>
              </a:defRPr>
            </a:lvl4pPr>
            <a:lvl5pPr>
              <a:defRPr sz="2400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95660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990600" y="1169987"/>
            <a:ext cx="7543800" cy="1192213"/>
          </a:xfrm>
          <a:prstGeom prst="rect">
            <a:avLst/>
          </a:prstGeom>
        </p:spPr>
        <p:txBody>
          <a:bodyPr wrap="square" anchor="ctr">
            <a:normAutofit/>
          </a:bodyPr>
          <a:lstStyle>
            <a:lvl1pPr marL="0" indent="0" algn="l">
              <a:spcAft>
                <a:spcPts val="0"/>
              </a:spcAft>
              <a:buNone/>
              <a:defRPr sz="4000" b="0" i="0" baseline="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pPr lvl="0"/>
            <a:r>
              <a:rPr lang="en-US" dirty="0" smtClean="0"/>
              <a:t>Main Slide Title Font is 40pt Georgia regular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990600" y="3009900"/>
            <a:ext cx="7772400" cy="17526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800" baseline="0">
                <a:solidFill>
                  <a:schemeClr val="tx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Subtitle font is 28pt Arial regular</a:t>
            </a:r>
            <a:endParaRPr lang="en-US" dirty="0"/>
          </a:p>
        </p:txBody>
      </p:sp>
    </p:spTree>
  </p:cSld>
  <p:clrMapOvr>
    <a:masterClrMapping/>
  </p:clrMapOvr>
  <p:transition xmlns:p14="http://schemas.microsoft.com/office/powerpoint/2010/main" spd="slow" advClick="0" advTm="500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41178" y="1143000"/>
            <a:ext cx="7772400" cy="1219200"/>
          </a:xfrm>
        </p:spPr>
        <p:txBody>
          <a:bodyPr/>
          <a:lstStyle>
            <a:lvl1pPr algn="l">
              <a:defRPr sz="4000" b="0">
                <a:solidFill>
                  <a:schemeClr val="bg1"/>
                </a:solidFill>
                <a:latin typeface="Georgia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41178" y="3048000"/>
            <a:ext cx="7772400" cy="1752600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800">
                <a:solidFill>
                  <a:srgbClr val="00206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4688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7467600" cy="990600"/>
          </a:xfrm>
        </p:spPr>
        <p:txBody>
          <a:bodyPr/>
          <a:lstStyle>
            <a:lvl1pPr algn="l">
              <a:defRPr sz="4000" b="0">
                <a:solidFill>
                  <a:schemeClr val="bg1"/>
                </a:solidFill>
                <a:latin typeface="Georgia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76400"/>
            <a:ext cx="7467600" cy="4343400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Arial" pitchFamily="34" charset="0"/>
                <a:cs typeface="Arial" pitchFamily="34" charset="0"/>
              </a:defRPr>
            </a:lvl1pPr>
            <a:lvl2pPr>
              <a:defRPr sz="2400">
                <a:latin typeface="Arial" pitchFamily="34" charset="0"/>
                <a:cs typeface="Arial" pitchFamily="34" charset="0"/>
              </a:defRPr>
            </a:lvl2pPr>
            <a:lvl3pPr>
              <a:defRPr sz="2400">
                <a:latin typeface="Arial" pitchFamily="34" charset="0"/>
                <a:cs typeface="Arial" pitchFamily="34" charset="0"/>
              </a:defRPr>
            </a:lvl3pPr>
            <a:lvl4pPr>
              <a:defRPr sz="2400">
                <a:latin typeface="Arial" pitchFamily="34" charset="0"/>
                <a:cs typeface="Arial" pitchFamily="34" charset="0"/>
              </a:defRPr>
            </a:lvl4pPr>
            <a:lvl5pPr>
              <a:defRPr sz="2400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3732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 bwMode="auto">
          <a:xfrm>
            <a:off x="914400" y="304800"/>
            <a:ext cx="7467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 algn="l">
              <a:defRPr sz="3200" b="0">
                <a:solidFill>
                  <a:schemeClr val="bg1"/>
                </a:solidFill>
                <a:latin typeface="Georgia" pitchFamily="18" charset="0"/>
              </a:defRPr>
            </a:lvl1pPr>
          </a:lstStyle>
          <a:p>
            <a:pPr>
              <a:defRPr/>
            </a:pPr>
            <a:r>
              <a:rPr lang="en-US" sz="4000" kern="0" dirty="0" smtClean="0">
                <a:solidFill>
                  <a:srgbClr val="FFFFFF"/>
                </a:solidFill>
                <a:cs typeface="Arial" pitchFamily="34" charset="0"/>
              </a:rPr>
              <a:t>Click to edit Master title style</a:t>
            </a:r>
            <a:endParaRPr lang="en-US" sz="4000" kern="0" dirty="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7962"/>
            <a:ext cx="7162800" cy="1362075"/>
          </a:xfrm>
        </p:spPr>
        <p:txBody>
          <a:bodyPr anchor="t"/>
          <a:lstStyle>
            <a:lvl1pPr algn="l">
              <a:defRPr sz="3200" b="0" cap="none" baseline="0">
                <a:solidFill>
                  <a:srgbClr val="00206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7767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80086"/>
            <a:ext cx="7467600" cy="1054444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76400"/>
            <a:ext cx="3657600" cy="41910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1676400"/>
            <a:ext cx="3657600" cy="41910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2199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5576" y="502508"/>
            <a:ext cx="3834705" cy="81561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00" b="0">
                <a:latin typeface="Georgia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5576" y="1507524"/>
            <a:ext cx="3834705" cy="4473145"/>
          </a:xfrm>
          <a:prstGeom prst="rect">
            <a:avLst/>
          </a:prstGeom>
        </p:spPr>
        <p:txBody>
          <a:bodyPr/>
          <a:lstStyle>
            <a:lvl1pPr marL="230188" indent="-230188">
              <a:defRPr sz="2400"/>
            </a:lvl1pPr>
            <a:lvl2pPr marL="461963" indent="-231775">
              <a:tabLst/>
              <a:defRPr sz="2000"/>
            </a:lvl2pPr>
            <a:lvl3pPr marL="684213" indent="-222250">
              <a:defRPr sz="1800"/>
            </a:lvl3pPr>
            <a:lvl4pPr marL="914400" indent="-230188">
              <a:defRPr sz="1600"/>
            </a:lvl4pPr>
            <a:lvl5pPr marL="1144588" indent="-230188">
              <a:tabLst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73401" y="502508"/>
            <a:ext cx="3836211" cy="81561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00" b="0">
                <a:latin typeface="Georgia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3"/>
          <p:cNvSpPr>
            <a:spLocks noGrp="1"/>
          </p:cNvSpPr>
          <p:nvPr>
            <p:ph sz="half" idx="10"/>
          </p:nvPr>
        </p:nvSpPr>
        <p:spPr>
          <a:xfrm>
            <a:off x="5086873" y="1507524"/>
            <a:ext cx="3834705" cy="4473145"/>
          </a:xfrm>
          <a:prstGeom prst="rect">
            <a:avLst/>
          </a:prstGeom>
        </p:spPr>
        <p:txBody>
          <a:bodyPr/>
          <a:lstStyle>
            <a:lvl1pPr marL="230188" indent="-230188">
              <a:defRPr sz="2400"/>
            </a:lvl1pPr>
            <a:lvl2pPr marL="461963" indent="-231775">
              <a:tabLst/>
              <a:defRPr sz="2000"/>
            </a:lvl2pPr>
            <a:lvl3pPr marL="684213" indent="-222250">
              <a:defRPr sz="1800"/>
            </a:lvl3pPr>
            <a:lvl4pPr marL="914400" indent="-230188">
              <a:defRPr sz="1600"/>
            </a:lvl4pPr>
            <a:lvl5pPr marL="1144588" indent="-230188">
              <a:tabLst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30307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8010"/>
            <a:ext cx="7467600" cy="107299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862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94821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41716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41716" y="5070770"/>
            <a:ext cx="5486400" cy="57214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0712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Tabl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980304" y="897929"/>
            <a:ext cx="7467600" cy="5072449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</a:lstStyle>
          <a:p>
            <a:pPr lvl="0"/>
            <a:r>
              <a:rPr lang="en-US" noProof="0" smtClean="0"/>
              <a:t>Click icon to add table</a:t>
            </a:r>
            <a:endParaRPr lang="en-US" noProof="0" dirty="0" smtClean="0"/>
          </a:p>
        </p:txBody>
      </p:sp>
    </p:spTree>
    <p:extLst>
      <p:ext uri="{BB962C8B-B14F-4D97-AF65-F5344CB8AC3E}">
        <p14:creationId xmlns:p14="http://schemas.microsoft.com/office/powerpoint/2010/main" val="538767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theme" Target="../theme/theme1.xml"/><Relationship Id="rId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slideLayout" Target="../slideLayouts/slideLayout8.xml"/><Relationship Id="rId5" Type="http://schemas.openxmlformats.org/officeDocument/2006/relationships/slideLayout" Target="../slideLayouts/slideLayout9.xml"/><Relationship Id="rId6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1.xml"/><Relationship Id="rId8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3.xml"/><Relationship Id="rId10" Type="http://schemas.openxmlformats.org/officeDocument/2006/relationships/theme" Target="../theme/theme2.xml"/><Relationship Id="rId11" Type="http://schemas.openxmlformats.org/officeDocument/2006/relationships/image" Target="../media/image5.jpeg"/><Relationship Id="rId1" Type="http://schemas.openxmlformats.org/officeDocument/2006/relationships/slideLayout" Target="../slideLayouts/slideLayout5.xml"/><Relationship Id="rId2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1143000"/>
            <a:ext cx="74676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52655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71" r:id="rId2"/>
    <p:sldLayoutId id="2147483674" r:id="rId3"/>
    <p:sldLayoutId id="2147483649" r:id="rId4"/>
  </p:sldLayoutIdLst>
  <p:transition xmlns:p14="http://schemas.microsoft.com/office/powerpoint/2010/main" spd="slow" advClick="0" advTm="5000">
    <p:push dir="u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itchFamily="18" charset="0"/>
          <a:ea typeface="Arial" charset="0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charset="0"/>
          <a:ea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charset="0"/>
          <a:ea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charset="0"/>
          <a:ea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charset="0"/>
          <a:ea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5000" b="1">
          <a:solidFill>
            <a:schemeClr val="accent2"/>
          </a:solidFill>
          <a:latin typeface="Blue Highway" pitchFamily="2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5000" b="1">
          <a:solidFill>
            <a:schemeClr val="accent2"/>
          </a:solidFill>
          <a:latin typeface="Blue Highway" pitchFamily="2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5000" b="1">
          <a:solidFill>
            <a:schemeClr val="accent2"/>
          </a:solidFill>
          <a:latin typeface="Blue Highway" pitchFamily="2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5000" b="1">
          <a:solidFill>
            <a:schemeClr val="accent2"/>
          </a:solidFill>
          <a:latin typeface="Blue Highway" pitchFamily="2" charset="0"/>
        </a:defRPr>
      </a:lvl9pPr>
    </p:titleStyle>
    <p:bodyStyle>
      <a:lvl1pPr marL="342900" indent="-342900" algn="l" rtl="0" eaLnBrk="0" fontAlgn="base" hangingPunct="0">
        <a:lnSpc>
          <a:spcPct val="70000"/>
        </a:lnSpc>
        <a:spcBef>
          <a:spcPct val="0"/>
        </a:spcBef>
        <a:spcAft>
          <a:spcPct val="20000"/>
        </a:spcAft>
        <a:buChar char="•"/>
        <a:defRPr sz="4000">
          <a:solidFill>
            <a:schemeClr val="tx1"/>
          </a:solidFill>
          <a:latin typeface="+mn-lt"/>
          <a:ea typeface="ヒラギノ角ゴ Pro W3" charset="-128"/>
          <a:cs typeface="+mn-cs"/>
        </a:defRPr>
      </a:lvl1pPr>
      <a:lvl2pPr marL="742950" indent="-285750" algn="l" rtl="0" eaLnBrk="0" fontAlgn="base" hangingPunct="0">
        <a:lnSpc>
          <a:spcPct val="70000"/>
        </a:lnSpc>
        <a:spcBef>
          <a:spcPct val="0"/>
        </a:spcBef>
        <a:spcAft>
          <a:spcPct val="20000"/>
        </a:spcAft>
        <a:buChar char="–"/>
        <a:defRPr sz="3600">
          <a:solidFill>
            <a:schemeClr val="tx1"/>
          </a:solidFill>
          <a:latin typeface="+mn-lt"/>
          <a:ea typeface="ヒラギノ角ゴ Pro W3" charset="-128"/>
        </a:defRPr>
      </a:lvl2pPr>
      <a:lvl3pPr marL="1143000" indent="-228600" algn="l" rtl="0" eaLnBrk="0" fontAlgn="base" hangingPunct="0">
        <a:lnSpc>
          <a:spcPct val="70000"/>
        </a:lnSpc>
        <a:spcBef>
          <a:spcPct val="0"/>
        </a:spcBef>
        <a:spcAft>
          <a:spcPct val="20000"/>
        </a:spcAft>
        <a:buChar char="•"/>
        <a:defRPr sz="3200">
          <a:solidFill>
            <a:schemeClr val="tx1"/>
          </a:solidFill>
          <a:latin typeface="+mn-lt"/>
          <a:ea typeface="ヒラギノ角ゴ Pro W3" charset="-128"/>
        </a:defRPr>
      </a:lvl3pPr>
      <a:lvl4pPr marL="1600200" indent="-228600" algn="l" rtl="0" eaLnBrk="0" fontAlgn="base" hangingPunct="0">
        <a:lnSpc>
          <a:spcPct val="70000"/>
        </a:lnSpc>
        <a:spcBef>
          <a:spcPct val="0"/>
        </a:spcBef>
        <a:spcAft>
          <a:spcPct val="20000"/>
        </a:spcAft>
        <a:buChar char="–"/>
        <a:defRPr sz="2800">
          <a:solidFill>
            <a:schemeClr val="tx1"/>
          </a:solidFill>
          <a:latin typeface="+mn-lt"/>
          <a:ea typeface="ヒラギノ角ゴ Pro W3" charset="-128"/>
        </a:defRPr>
      </a:lvl4pPr>
      <a:lvl5pPr marL="2057400" indent="-228600" algn="l" rtl="0" eaLnBrk="0" fontAlgn="base" hangingPunct="0">
        <a:lnSpc>
          <a:spcPct val="70000"/>
        </a:lnSpc>
        <a:spcBef>
          <a:spcPct val="0"/>
        </a:spcBef>
        <a:spcAft>
          <a:spcPct val="20000"/>
        </a:spcAft>
        <a:buChar char="»"/>
        <a:defRPr sz="2800">
          <a:solidFill>
            <a:schemeClr val="tx1"/>
          </a:solidFill>
          <a:latin typeface="+mn-lt"/>
          <a:ea typeface="ヒラギノ角ゴ Pro W3" charset="-128"/>
        </a:defRPr>
      </a:lvl5pPr>
      <a:lvl6pPr marL="2514600" indent="-228600" algn="l" rtl="0" fontAlgn="base">
        <a:lnSpc>
          <a:spcPct val="70000"/>
        </a:lnSpc>
        <a:spcBef>
          <a:spcPct val="0"/>
        </a:spcBef>
        <a:spcAft>
          <a:spcPct val="20000"/>
        </a:spcAft>
        <a:buChar char="»"/>
        <a:defRPr sz="2800">
          <a:solidFill>
            <a:schemeClr val="tx1"/>
          </a:solidFill>
          <a:latin typeface="+mn-lt"/>
        </a:defRPr>
      </a:lvl6pPr>
      <a:lvl7pPr marL="2971800" indent="-228600" algn="l" rtl="0" fontAlgn="base">
        <a:lnSpc>
          <a:spcPct val="70000"/>
        </a:lnSpc>
        <a:spcBef>
          <a:spcPct val="0"/>
        </a:spcBef>
        <a:spcAft>
          <a:spcPct val="20000"/>
        </a:spcAft>
        <a:buChar char="»"/>
        <a:defRPr sz="2800">
          <a:solidFill>
            <a:schemeClr val="tx1"/>
          </a:solidFill>
          <a:latin typeface="+mn-lt"/>
        </a:defRPr>
      </a:lvl7pPr>
      <a:lvl8pPr marL="3429000" indent="-228600" algn="l" rtl="0" fontAlgn="base">
        <a:lnSpc>
          <a:spcPct val="70000"/>
        </a:lnSpc>
        <a:spcBef>
          <a:spcPct val="0"/>
        </a:spcBef>
        <a:spcAft>
          <a:spcPct val="20000"/>
        </a:spcAft>
        <a:buChar char="»"/>
        <a:defRPr sz="2800">
          <a:solidFill>
            <a:schemeClr val="tx1"/>
          </a:solidFill>
          <a:latin typeface="+mn-lt"/>
        </a:defRPr>
      </a:lvl8pPr>
      <a:lvl9pPr marL="3886200" indent="-228600" algn="l" rtl="0" fontAlgn="base">
        <a:lnSpc>
          <a:spcPct val="70000"/>
        </a:lnSpc>
        <a:spcBef>
          <a:spcPct val="0"/>
        </a:spcBef>
        <a:spcAft>
          <a:spcPct val="20000"/>
        </a:spcAft>
        <a:buChar char="»"/>
        <a:defRPr sz="28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1143000"/>
            <a:ext cx="74676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046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itchFamily="18" charset="0"/>
          <a:ea typeface="ＭＳ Ｐゴシック" charset="0"/>
          <a:cs typeface="Arial" pitchFamily="34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charset="0"/>
          <a:ea typeface="ＭＳ Ｐゴシック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charset="0"/>
          <a:ea typeface="ＭＳ Ｐゴシック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charset="0"/>
          <a:ea typeface="ＭＳ Ｐゴシック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charset="0"/>
          <a:ea typeface="ＭＳ Ｐゴシック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5000" b="1">
          <a:solidFill>
            <a:schemeClr val="accent2"/>
          </a:solidFill>
          <a:latin typeface="Blue Highway" pitchFamily="2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5000" b="1">
          <a:solidFill>
            <a:schemeClr val="accent2"/>
          </a:solidFill>
          <a:latin typeface="Blue Highway" pitchFamily="2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5000" b="1">
          <a:solidFill>
            <a:schemeClr val="accent2"/>
          </a:solidFill>
          <a:latin typeface="Blue Highway" pitchFamily="2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5000" b="1">
          <a:solidFill>
            <a:schemeClr val="accent2"/>
          </a:solidFill>
          <a:latin typeface="Blue Highway" pitchFamily="2" charset="0"/>
        </a:defRPr>
      </a:lvl9pPr>
    </p:titleStyle>
    <p:bodyStyle>
      <a:lvl1pPr marL="342900" indent="-342900" algn="l" rtl="0" eaLnBrk="1" fontAlgn="base" hangingPunct="1">
        <a:lnSpc>
          <a:spcPct val="70000"/>
        </a:lnSpc>
        <a:spcBef>
          <a:spcPct val="0"/>
        </a:spcBef>
        <a:spcAft>
          <a:spcPct val="20000"/>
        </a:spcAft>
        <a:buChar char="•"/>
        <a:defRPr sz="40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1" fontAlgn="base" hangingPunct="1">
        <a:lnSpc>
          <a:spcPct val="70000"/>
        </a:lnSpc>
        <a:spcBef>
          <a:spcPct val="0"/>
        </a:spcBef>
        <a:spcAft>
          <a:spcPct val="20000"/>
        </a:spcAft>
        <a:buChar char="–"/>
        <a:defRPr sz="3600">
          <a:solidFill>
            <a:schemeClr val="tx1"/>
          </a:solidFill>
          <a:latin typeface="+mn-lt"/>
          <a:ea typeface="ＭＳ Ｐゴシック" charset="0"/>
        </a:defRPr>
      </a:lvl2pPr>
      <a:lvl3pPr marL="1143000" indent="-228600" algn="l" rtl="0" eaLnBrk="1" fontAlgn="base" hangingPunct="1">
        <a:lnSpc>
          <a:spcPct val="70000"/>
        </a:lnSpc>
        <a:spcBef>
          <a:spcPct val="0"/>
        </a:spcBef>
        <a:spcAft>
          <a:spcPct val="2000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</a:defRPr>
      </a:lvl3pPr>
      <a:lvl4pPr marL="1600200" indent="-228600" algn="l" rtl="0" eaLnBrk="1" fontAlgn="base" hangingPunct="1">
        <a:lnSpc>
          <a:spcPct val="70000"/>
        </a:lnSpc>
        <a:spcBef>
          <a:spcPct val="0"/>
        </a:spcBef>
        <a:spcAft>
          <a:spcPct val="20000"/>
        </a:spcAft>
        <a:buChar char="–"/>
        <a:defRPr sz="2800">
          <a:solidFill>
            <a:schemeClr val="tx1"/>
          </a:solidFill>
          <a:latin typeface="+mn-lt"/>
          <a:ea typeface="ＭＳ Ｐゴシック" charset="0"/>
        </a:defRPr>
      </a:lvl4pPr>
      <a:lvl5pPr marL="2057400" indent="-228600" algn="l" rtl="0" eaLnBrk="1" fontAlgn="base" hangingPunct="1">
        <a:lnSpc>
          <a:spcPct val="70000"/>
        </a:lnSpc>
        <a:spcBef>
          <a:spcPct val="0"/>
        </a:spcBef>
        <a:spcAft>
          <a:spcPct val="20000"/>
        </a:spcAft>
        <a:buChar char="»"/>
        <a:defRPr sz="2800">
          <a:solidFill>
            <a:schemeClr val="tx1"/>
          </a:solidFill>
          <a:latin typeface="+mn-lt"/>
          <a:ea typeface="ＭＳ Ｐゴシック" charset="0"/>
        </a:defRPr>
      </a:lvl5pPr>
      <a:lvl6pPr marL="2514600" indent="-228600" algn="l" rtl="0" eaLnBrk="1" fontAlgn="base" hangingPunct="1">
        <a:lnSpc>
          <a:spcPct val="70000"/>
        </a:lnSpc>
        <a:spcBef>
          <a:spcPct val="0"/>
        </a:spcBef>
        <a:spcAft>
          <a:spcPct val="20000"/>
        </a:spcAft>
        <a:buChar char="»"/>
        <a:defRPr sz="28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lnSpc>
          <a:spcPct val="70000"/>
        </a:lnSpc>
        <a:spcBef>
          <a:spcPct val="0"/>
        </a:spcBef>
        <a:spcAft>
          <a:spcPct val="20000"/>
        </a:spcAft>
        <a:buChar char="»"/>
        <a:defRPr sz="28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lnSpc>
          <a:spcPct val="70000"/>
        </a:lnSpc>
        <a:spcBef>
          <a:spcPct val="0"/>
        </a:spcBef>
        <a:spcAft>
          <a:spcPct val="20000"/>
        </a:spcAft>
        <a:buChar char="»"/>
        <a:defRPr sz="28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lnSpc>
          <a:spcPct val="70000"/>
        </a:lnSpc>
        <a:spcBef>
          <a:spcPct val="0"/>
        </a:spcBef>
        <a:spcAft>
          <a:spcPct val="20000"/>
        </a:spcAft>
        <a:buChar char="»"/>
        <a:defRPr sz="28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oleObject" Target="../embeddings/Microsoft_Excel_97_-_2004_Worksheet1.xls"/><Relationship Id="rId5" Type="http://schemas.openxmlformats.org/officeDocument/2006/relationships/image" Target="../media/image8.pn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4" Type="http://schemas.openxmlformats.org/officeDocument/2006/relationships/oleObject" Target="../embeddings/Microsoft_Excel_97_-_2004_Worksheet2.xls"/><Relationship Id="rId5" Type="http://schemas.openxmlformats.org/officeDocument/2006/relationships/image" Target="../media/image9.png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941388" y="1143000"/>
            <a:ext cx="7772400" cy="1219200"/>
          </a:xfrm>
        </p:spPr>
        <p:txBody>
          <a:bodyPr>
            <a:normAutofit/>
          </a:bodyPr>
          <a:lstStyle/>
          <a:p>
            <a:pPr eaLnBrk="1" hangingPunct="1"/>
            <a:r>
              <a:rPr lang="en-US" smtClean="0">
                <a:latin typeface="Georgia" charset="0"/>
                <a:cs typeface="Arial" charset="0"/>
              </a:rPr>
              <a:t>CPCRN Presentation Template</a:t>
            </a:r>
          </a:p>
        </p:txBody>
      </p:sp>
      <p:sp>
        <p:nvSpPr>
          <p:cNvPr id="4" name="Rectangle 3"/>
          <p:cNvSpPr/>
          <p:nvPr/>
        </p:nvSpPr>
        <p:spPr bwMode="auto">
          <a:xfrm>
            <a:off x="76200" y="0"/>
            <a:ext cx="9144000" cy="28194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400" smtClean="0">
              <a:solidFill>
                <a:srgbClr val="000000"/>
              </a:solidFill>
              <a:latin typeface="Times" pitchFamily="18" charset="0"/>
            </a:endParaRPr>
          </a:p>
        </p:txBody>
      </p:sp>
      <p:pic>
        <p:nvPicPr>
          <p:cNvPr id="5" name="Picture 4" descr="logo_cpcrn 1200x39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467" y="228600"/>
            <a:ext cx="4625510" cy="152256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04800" y="2286000"/>
            <a:ext cx="8610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000" dirty="0" smtClean="0">
              <a:solidFill>
                <a:srgbClr val="002060"/>
              </a:solidFill>
              <a:latin typeface="Georgia" pitchFamily="18" charset="0"/>
            </a:endParaRPr>
          </a:p>
          <a:p>
            <a:pPr algn="ctr"/>
            <a:r>
              <a:rPr lang="en-US" sz="3200" dirty="0" smtClean="0">
                <a:solidFill>
                  <a:srgbClr val="002060"/>
                </a:solidFill>
                <a:latin typeface="Georgia" pitchFamily="18" charset="0"/>
              </a:rPr>
              <a:t>Accelerating the Adoption of Evidence-Based Cancer Prevention and Control In </a:t>
            </a:r>
            <a:r>
              <a:rPr lang="en-US" sz="3200" dirty="0" smtClean="0">
                <a:solidFill>
                  <a:srgbClr val="002060"/>
                </a:solidFill>
                <a:latin typeface="Georgia" pitchFamily="18" charset="0"/>
              </a:rPr>
              <a:t>Communities-Accomplishments</a:t>
            </a:r>
            <a:endParaRPr lang="en-US" sz="3200" dirty="0" smtClean="0">
              <a:solidFill>
                <a:srgbClr val="002060"/>
              </a:solidFill>
              <a:latin typeface="Georgia" pitchFamily="18" charset="0"/>
            </a:endParaRPr>
          </a:p>
          <a:p>
            <a:pPr algn="ctr"/>
            <a:endParaRPr lang="en-US" sz="3200" dirty="0" smtClean="0">
              <a:solidFill>
                <a:srgbClr val="002060"/>
              </a:solidFill>
              <a:latin typeface="Georgia" pitchFamily="18" charset="0"/>
            </a:endParaRPr>
          </a:p>
          <a:p>
            <a:pPr algn="ctr"/>
            <a:r>
              <a:rPr lang="en-US" sz="3200" dirty="0" smtClean="0">
                <a:solidFill>
                  <a:srgbClr val="002060"/>
                </a:solidFill>
                <a:latin typeface="Georgia" pitchFamily="18" charset="0"/>
              </a:rPr>
              <a:t>September 24, 2013</a:t>
            </a:r>
            <a:endParaRPr lang="en-US" sz="3200" dirty="0">
              <a:solidFill>
                <a:srgbClr val="002060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4146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04800"/>
            <a:ext cx="8458200" cy="990600"/>
          </a:xfrm>
        </p:spPr>
        <p:txBody>
          <a:bodyPr/>
          <a:lstStyle/>
          <a:p>
            <a:pPr eaLnBrk="1" hangingPunct="1"/>
            <a:r>
              <a:rPr lang="en-US" sz="3600" dirty="0" smtClean="0">
                <a:latin typeface="Arial" charset="0"/>
              </a:rPr>
              <a:t>CPCRN Grant Applications </a:t>
            </a:r>
            <a:r>
              <a:rPr lang="en-US" sz="2400" dirty="0">
                <a:latin typeface="Arial" charset="0"/>
              </a:rPr>
              <a:t>(cumulative)</a:t>
            </a:r>
            <a:endParaRPr lang="en-US" sz="4600" dirty="0">
              <a:solidFill>
                <a:srgbClr val="FF0000"/>
              </a:solidFill>
              <a:latin typeface="Arial" charset="0"/>
            </a:endParaRPr>
          </a:p>
        </p:txBody>
      </p:sp>
      <p:graphicFrame>
        <p:nvGraphicFramePr>
          <p:cNvPr id="2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336213"/>
              </p:ext>
            </p:extLst>
          </p:nvPr>
        </p:nvGraphicFramePr>
        <p:xfrm>
          <a:off x="1001713" y="1727200"/>
          <a:ext cx="7292975" cy="4241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123" name="TextBox 4"/>
          <p:cNvSpPr txBox="1">
            <a:spLocks noChangeArrowheads="1"/>
          </p:cNvSpPr>
          <p:nvPr/>
        </p:nvSpPr>
        <p:spPr bwMode="auto">
          <a:xfrm>
            <a:off x="4953000" y="2286000"/>
            <a:ext cx="16417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r>
              <a:rPr lang="en-US" sz="1400" dirty="0" smtClean="0">
                <a:latin typeface="Arial" charset="0"/>
                <a:cs typeface="Arial" charset="0"/>
              </a:rPr>
              <a:t>Grant </a:t>
            </a:r>
            <a:r>
              <a:rPr lang="en-US" sz="1400" dirty="0">
                <a:latin typeface="Arial" charset="0"/>
                <a:cs typeface="Arial" charset="0"/>
              </a:rPr>
              <a:t>Applications</a:t>
            </a:r>
          </a:p>
        </p:txBody>
      </p:sp>
      <p:sp>
        <p:nvSpPr>
          <p:cNvPr id="5124" name="TextBox 6"/>
          <p:cNvSpPr txBox="1">
            <a:spLocks noChangeArrowheads="1"/>
          </p:cNvSpPr>
          <p:nvPr/>
        </p:nvSpPr>
        <p:spPr bwMode="auto">
          <a:xfrm>
            <a:off x="6101323" y="4346377"/>
            <a:ext cx="138224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r>
              <a:rPr lang="en-US" sz="1400" dirty="0" smtClean="0">
                <a:latin typeface="Arial" charset="0"/>
                <a:cs typeface="Arial" charset="0"/>
              </a:rPr>
              <a:t>Funded </a:t>
            </a:r>
            <a:r>
              <a:rPr lang="en-US" sz="1400" dirty="0">
                <a:latin typeface="Arial" charset="0"/>
                <a:cs typeface="Arial" charset="0"/>
              </a:rPr>
              <a:t>Grants</a:t>
            </a:r>
          </a:p>
        </p:txBody>
      </p:sp>
    </p:spTree>
    <p:extLst>
      <p:ext uri="{BB962C8B-B14F-4D97-AF65-F5344CB8AC3E}">
        <p14:creationId xmlns:p14="http://schemas.microsoft.com/office/powerpoint/2010/main" val="1548076374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>
                <a:latin typeface="Georgia" charset="0"/>
              </a:rPr>
              <a:t>CPCRN Multi-Center* Collaborations 2004-2012</a:t>
            </a:r>
          </a:p>
        </p:txBody>
      </p:sp>
      <p:sp>
        <p:nvSpPr>
          <p:cNvPr id="4098" name="Subtitle 2"/>
          <p:cNvSpPr>
            <a:spLocks noGrp="1"/>
          </p:cNvSpPr>
          <p:nvPr>
            <p:ph type="subTitle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>
                <a:latin typeface="Arial" charset="0"/>
                <a:cs typeface="Arial" charset="0"/>
              </a:rPr>
              <a:t>*More than two centers</a:t>
            </a:r>
          </a:p>
        </p:txBody>
      </p:sp>
    </p:spTree>
    <p:extLst>
      <p:ext uri="{BB962C8B-B14F-4D97-AF65-F5344CB8AC3E}">
        <p14:creationId xmlns:p14="http://schemas.microsoft.com/office/powerpoint/2010/main" val="315394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04800"/>
            <a:ext cx="8458200" cy="990600"/>
          </a:xfrm>
        </p:spPr>
        <p:txBody>
          <a:bodyPr/>
          <a:lstStyle/>
          <a:p>
            <a:pPr eaLnBrk="1" hangingPunct="1"/>
            <a:r>
              <a:rPr lang="en-US" sz="3600">
                <a:latin typeface="Arial" charset="0"/>
              </a:rPr>
              <a:t>Multi-center Grants </a:t>
            </a:r>
            <a:r>
              <a:rPr lang="en-US" sz="2400">
                <a:latin typeface="Arial" charset="0"/>
              </a:rPr>
              <a:t>(cumulative)</a:t>
            </a:r>
            <a:endParaRPr lang="en-US" sz="4600">
              <a:solidFill>
                <a:srgbClr val="FF0000"/>
              </a:solidFill>
              <a:latin typeface="Arial" charset="0"/>
            </a:endParaRPr>
          </a:p>
        </p:txBody>
      </p:sp>
      <p:graphicFrame>
        <p:nvGraphicFramePr>
          <p:cNvPr id="5122" name="Content Placeholder 2"/>
          <p:cNvGraphicFramePr>
            <a:graphicFrameLocks noGrp="1"/>
          </p:cNvGraphicFramePr>
          <p:nvPr>
            <p:ph idx="1"/>
          </p:nvPr>
        </p:nvGraphicFramePr>
        <p:xfrm>
          <a:off x="950913" y="1676400"/>
          <a:ext cx="7394575" cy="434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Chart" r:id="rId4" imgW="7564511" imgH="4443617" progId="Excel.Chart.8">
                  <p:embed/>
                </p:oleObj>
              </mc:Choice>
              <mc:Fallback>
                <p:oleObj name="Chart" r:id="rId4" imgW="7564511" imgH="4443617" progId="Excel.Chart.8">
                  <p:embed/>
                  <p:pic>
                    <p:nvPicPr>
                      <p:cNvPr id="0" name="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0913" y="1676400"/>
                        <a:ext cx="7394575" cy="434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3" name="TextBox 4"/>
          <p:cNvSpPr txBox="1">
            <a:spLocks noChangeArrowheads="1"/>
          </p:cNvSpPr>
          <p:nvPr/>
        </p:nvSpPr>
        <p:spPr bwMode="auto">
          <a:xfrm>
            <a:off x="4305300" y="1905000"/>
            <a:ext cx="26289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r>
              <a:rPr lang="en-US" sz="1400">
                <a:latin typeface="Arial" charset="0"/>
                <a:cs typeface="Arial" charset="0"/>
              </a:rPr>
              <a:t>Multi-center Grant Applications</a:t>
            </a:r>
          </a:p>
        </p:txBody>
      </p:sp>
      <p:sp>
        <p:nvSpPr>
          <p:cNvPr id="5124" name="TextBox 6"/>
          <p:cNvSpPr txBox="1">
            <a:spLocks noChangeArrowheads="1"/>
          </p:cNvSpPr>
          <p:nvPr/>
        </p:nvSpPr>
        <p:spPr bwMode="auto">
          <a:xfrm>
            <a:off x="5410200" y="4038600"/>
            <a:ext cx="23701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r>
              <a:rPr lang="en-US" sz="1400">
                <a:latin typeface="Arial" charset="0"/>
                <a:cs typeface="Arial" charset="0"/>
              </a:rPr>
              <a:t>Multi-center Funded Grants</a:t>
            </a:r>
          </a:p>
        </p:txBody>
      </p:sp>
    </p:spTree>
    <p:extLst>
      <p:ext uri="{BB962C8B-B14F-4D97-AF65-F5344CB8AC3E}">
        <p14:creationId xmlns:p14="http://schemas.microsoft.com/office/powerpoint/2010/main" val="3172490092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04800"/>
            <a:ext cx="8382000" cy="9906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200" dirty="0">
                <a:latin typeface="Arial" charset="0"/>
              </a:rPr>
              <a:t>Network Diagram: </a:t>
            </a:r>
            <a:r>
              <a:rPr lang="en-US" sz="3200" dirty="0" smtClean="0">
                <a:latin typeface="Arial" charset="0"/>
              </a:rPr>
              <a:t>Evolution of CPCRN</a:t>
            </a:r>
            <a:endParaRPr lang="en-US" sz="3200" dirty="0">
              <a:latin typeface="Arial" charset="0"/>
            </a:endParaRPr>
          </a:p>
        </p:txBody>
      </p:sp>
      <p:sp>
        <p:nvSpPr>
          <p:cNvPr id="6146" name="Rectangle 17"/>
          <p:cNvSpPr>
            <a:spLocks noChangeArrowheads="1"/>
          </p:cNvSpPr>
          <p:nvPr/>
        </p:nvSpPr>
        <p:spPr bwMode="auto">
          <a:xfrm>
            <a:off x="6124575" y="24765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Harvard</a:t>
            </a:r>
          </a:p>
        </p:txBody>
      </p:sp>
      <p:sp>
        <p:nvSpPr>
          <p:cNvPr id="6147" name="Rectangle 18"/>
          <p:cNvSpPr>
            <a:spLocks noChangeArrowheads="1"/>
          </p:cNvSpPr>
          <p:nvPr/>
        </p:nvSpPr>
        <p:spPr bwMode="auto">
          <a:xfrm>
            <a:off x="1981200" y="44958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U.Texas</a:t>
            </a:r>
          </a:p>
        </p:txBody>
      </p:sp>
      <p:sp>
        <p:nvSpPr>
          <p:cNvPr id="6148" name="Rectangle 19"/>
          <p:cNvSpPr>
            <a:spLocks noChangeArrowheads="1"/>
          </p:cNvSpPr>
          <p:nvPr/>
        </p:nvSpPr>
        <p:spPr bwMode="auto">
          <a:xfrm>
            <a:off x="5286375" y="53340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U.Wash</a:t>
            </a:r>
          </a:p>
        </p:txBody>
      </p:sp>
      <p:sp>
        <p:nvSpPr>
          <p:cNvPr id="6177" name="TextBox 140"/>
          <p:cNvSpPr txBox="1">
            <a:spLocks noChangeArrowheads="1"/>
          </p:cNvSpPr>
          <p:nvPr/>
        </p:nvSpPr>
        <p:spPr bwMode="auto">
          <a:xfrm>
            <a:off x="3824288" y="3289300"/>
            <a:ext cx="15700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800" dirty="0"/>
              <a:t>Centers in CPCRN1 – 2002-2004</a:t>
            </a:r>
          </a:p>
        </p:txBody>
      </p:sp>
      <p:sp>
        <p:nvSpPr>
          <p:cNvPr id="6178" name="TextBox 141"/>
          <p:cNvSpPr txBox="1">
            <a:spLocks noChangeArrowheads="1"/>
          </p:cNvSpPr>
          <p:nvPr/>
        </p:nvSpPr>
        <p:spPr bwMode="auto">
          <a:xfrm>
            <a:off x="3824288" y="3594100"/>
            <a:ext cx="15700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800"/>
              <a:t>Centers in CPCRN2 – 2004-2009</a:t>
            </a:r>
          </a:p>
        </p:txBody>
      </p:sp>
      <p:sp>
        <p:nvSpPr>
          <p:cNvPr id="6179" name="TextBox 142"/>
          <p:cNvSpPr txBox="1">
            <a:spLocks noChangeArrowheads="1"/>
          </p:cNvSpPr>
          <p:nvPr/>
        </p:nvSpPr>
        <p:spPr bwMode="auto">
          <a:xfrm>
            <a:off x="3824288" y="3886200"/>
            <a:ext cx="15700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800"/>
              <a:t>Centers in CPCRN3 – 2009-2014</a:t>
            </a:r>
          </a:p>
        </p:txBody>
      </p:sp>
      <p:sp>
        <p:nvSpPr>
          <p:cNvPr id="6180" name="TextBox 143"/>
          <p:cNvSpPr txBox="1">
            <a:spLocks noChangeArrowheads="1"/>
          </p:cNvSpPr>
          <p:nvPr/>
        </p:nvSpPr>
        <p:spPr bwMode="auto">
          <a:xfrm>
            <a:off x="3675063" y="3048000"/>
            <a:ext cx="17240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1000" b="1" dirty="0"/>
              <a:t>Rounds of CPCRN Funding</a:t>
            </a:r>
          </a:p>
        </p:txBody>
      </p:sp>
      <p:grpSp>
        <p:nvGrpSpPr>
          <p:cNvPr id="6199" name="Group 2"/>
          <p:cNvGrpSpPr>
            <a:grpSpLocks/>
          </p:cNvGrpSpPr>
          <p:nvPr/>
        </p:nvGrpSpPr>
        <p:grpSpPr bwMode="auto">
          <a:xfrm>
            <a:off x="7010400" y="2476579"/>
            <a:ext cx="228600" cy="228622"/>
            <a:chOff x="7010400" y="2480736"/>
            <a:chExt cx="228600" cy="228600"/>
          </a:xfrm>
        </p:grpSpPr>
        <p:sp>
          <p:nvSpPr>
            <p:cNvPr id="6221" name="Rectangle 113"/>
            <p:cNvSpPr>
              <a:spLocks noChangeArrowheads="1"/>
            </p:cNvSpPr>
            <p:nvPr/>
          </p:nvSpPr>
          <p:spPr bwMode="auto">
            <a:xfrm>
              <a:off x="7010400" y="2480736"/>
              <a:ext cx="228600" cy="76200"/>
            </a:xfrm>
            <a:prstGeom prst="rect">
              <a:avLst/>
            </a:prstGeom>
            <a:solidFill>
              <a:srgbClr val="90CA7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22" name="Rectangle 114"/>
            <p:cNvSpPr>
              <a:spLocks noChangeArrowheads="1"/>
            </p:cNvSpPr>
            <p:nvPr/>
          </p:nvSpPr>
          <p:spPr bwMode="auto">
            <a:xfrm>
              <a:off x="7010400" y="2633136"/>
              <a:ext cx="228600" cy="762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23" name="Rectangle 115"/>
            <p:cNvSpPr>
              <a:spLocks noChangeArrowheads="1"/>
            </p:cNvSpPr>
            <p:nvPr/>
          </p:nvSpPr>
          <p:spPr bwMode="auto">
            <a:xfrm>
              <a:off x="7010400" y="2556936"/>
              <a:ext cx="228600" cy="762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05" name="Group 127"/>
          <p:cNvGrpSpPr>
            <a:grpSpLocks/>
          </p:cNvGrpSpPr>
          <p:nvPr/>
        </p:nvGrpSpPr>
        <p:grpSpPr bwMode="auto">
          <a:xfrm>
            <a:off x="1752600" y="4496077"/>
            <a:ext cx="228600" cy="228622"/>
            <a:chOff x="7010400" y="2480736"/>
            <a:chExt cx="228600" cy="228600"/>
          </a:xfrm>
        </p:grpSpPr>
        <p:sp>
          <p:nvSpPr>
            <p:cNvPr id="6216" name="Rectangle 128"/>
            <p:cNvSpPr>
              <a:spLocks noChangeArrowheads="1"/>
            </p:cNvSpPr>
            <p:nvPr/>
          </p:nvSpPr>
          <p:spPr bwMode="auto">
            <a:xfrm>
              <a:off x="7010400" y="2480736"/>
              <a:ext cx="228600" cy="76200"/>
            </a:xfrm>
            <a:prstGeom prst="rect">
              <a:avLst/>
            </a:prstGeom>
            <a:solidFill>
              <a:srgbClr val="90CA7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17" name="Rectangle 129"/>
            <p:cNvSpPr>
              <a:spLocks noChangeArrowheads="1"/>
            </p:cNvSpPr>
            <p:nvPr/>
          </p:nvSpPr>
          <p:spPr bwMode="auto">
            <a:xfrm>
              <a:off x="7010400" y="2633136"/>
              <a:ext cx="228600" cy="762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18" name="Rectangle 130"/>
            <p:cNvSpPr>
              <a:spLocks noChangeArrowheads="1"/>
            </p:cNvSpPr>
            <p:nvPr/>
          </p:nvSpPr>
          <p:spPr bwMode="auto">
            <a:xfrm>
              <a:off x="7010400" y="2556936"/>
              <a:ext cx="228600" cy="762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06" name="Group 131"/>
          <p:cNvGrpSpPr>
            <a:grpSpLocks/>
          </p:cNvGrpSpPr>
          <p:nvPr/>
        </p:nvGrpSpPr>
        <p:grpSpPr bwMode="auto">
          <a:xfrm>
            <a:off x="6172200" y="5334360"/>
            <a:ext cx="228600" cy="228622"/>
            <a:chOff x="7010400" y="2480736"/>
            <a:chExt cx="228600" cy="228600"/>
          </a:xfrm>
        </p:grpSpPr>
        <p:sp>
          <p:nvSpPr>
            <p:cNvPr id="6213" name="Rectangle 132"/>
            <p:cNvSpPr>
              <a:spLocks noChangeArrowheads="1"/>
            </p:cNvSpPr>
            <p:nvPr/>
          </p:nvSpPr>
          <p:spPr bwMode="auto">
            <a:xfrm>
              <a:off x="7010400" y="2480736"/>
              <a:ext cx="228600" cy="76200"/>
            </a:xfrm>
            <a:prstGeom prst="rect">
              <a:avLst/>
            </a:prstGeom>
            <a:solidFill>
              <a:srgbClr val="90CA7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14" name="Rectangle 134"/>
            <p:cNvSpPr>
              <a:spLocks noChangeArrowheads="1"/>
            </p:cNvSpPr>
            <p:nvPr/>
          </p:nvSpPr>
          <p:spPr bwMode="auto">
            <a:xfrm>
              <a:off x="7010400" y="2633136"/>
              <a:ext cx="228600" cy="762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15" name="Rectangle 135"/>
            <p:cNvSpPr>
              <a:spLocks noChangeArrowheads="1"/>
            </p:cNvSpPr>
            <p:nvPr/>
          </p:nvSpPr>
          <p:spPr bwMode="auto">
            <a:xfrm>
              <a:off x="7010400" y="2556936"/>
              <a:ext cx="228600" cy="762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183" name="Rectangle 144"/>
          <p:cNvSpPr>
            <a:spLocks noChangeArrowheads="1"/>
          </p:cNvSpPr>
          <p:nvPr/>
        </p:nvSpPr>
        <p:spPr bwMode="auto">
          <a:xfrm>
            <a:off x="3581400" y="3276600"/>
            <a:ext cx="228600" cy="228600"/>
          </a:xfrm>
          <a:prstGeom prst="rect">
            <a:avLst/>
          </a:prstGeom>
          <a:solidFill>
            <a:srgbClr val="A2D39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184" name="Rectangle 145"/>
          <p:cNvSpPr>
            <a:spLocks noChangeArrowheads="1"/>
          </p:cNvSpPr>
          <p:nvPr/>
        </p:nvSpPr>
        <p:spPr bwMode="auto">
          <a:xfrm>
            <a:off x="3581400" y="3581400"/>
            <a:ext cx="228600" cy="2286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185" name="Rectangle 146"/>
          <p:cNvSpPr>
            <a:spLocks noChangeArrowheads="1"/>
          </p:cNvSpPr>
          <p:nvPr/>
        </p:nvSpPr>
        <p:spPr bwMode="auto">
          <a:xfrm>
            <a:off x="3581400" y="3886200"/>
            <a:ext cx="228600" cy="228600"/>
          </a:xfrm>
          <a:prstGeom prst="rect">
            <a:avLst/>
          </a:prstGeom>
          <a:solidFill>
            <a:srgbClr val="9A5CE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3752850" y="2286000"/>
            <a:ext cx="1552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Times"/>
                <a:cs typeface="Times"/>
              </a:rPr>
              <a:t>CPCRN1: 2002-2004</a:t>
            </a:r>
            <a:endParaRPr lang="en-US" b="1" dirty="0">
              <a:latin typeface="Times"/>
              <a:cs typeface="Times"/>
            </a:endParaRPr>
          </a:p>
        </p:txBody>
      </p:sp>
    </p:spTree>
    <p:extLst>
      <p:ext uri="{BB962C8B-B14F-4D97-AF65-F5344CB8AC3E}">
        <p14:creationId xmlns:p14="http://schemas.microsoft.com/office/powerpoint/2010/main" val="3725651943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04800"/>
            <a:ext cx="8382000" cy="9906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200" dirty="0">
                <a:latin typeface="Arial" charset="0"/>
              </a:rPr>
              <a:t>Network Diagram: </a:t>
            </a:r>
            <a:r>
              <a:rPr lang="en-US" sz="3200" dirty="0" smtClean="0">
                <a:latin typeface="Arial" charset="0"/>
              </a:rPr>
              <a:t>Evolution of CPCRN</a:t>
            </a:r>
            <a:endParaRPr lang="en-US" sz="3200" dirty="0">
              <a:latin typeface="Arial" charset="0"/>
            </a:endParaRPr>
          </a:p>
        </p:txBody>
      </p:sp>
      <p:sp>
        <p:nvSpPr>
          <p:cNvPr id="6146" name="Rectangle 17"/>
          <p:cNvSpPr>
            <a:spLocks noChangeArrowheads="1"/>
          </p:cNvSpPr>
          <p:nvPr/>
        </p:nvSpPr>
        <p:spPr bwMode="auto">
          <a:xfrm>
            <a:off x="6124575" y="24765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Harvard</a:t>
            </a:r>
          </a:p>
        </p:txBody>
      </p:sp>
      <p:sp>
        <p:nvSpPr>
          <p:cNvPr id="6147" name="Rectangle 18"/>
          <p:cNvSpPr>
            <a:spLocks noChangeArrowheads="1"/>
          </p:cNvSpPr>
          <p:nvPr/>
        </p:nvSpPr>
        <p:spPr bwMode="auto">
          <a:xfrm>
            <a:off x="1981200" y="44958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U.Texas</a:t>
            </a:r>
          </a:p>
        </p:txBody>
      </p:sp>
      <p:sp>
        <p:nvSpPr>
          <p:cNvPr id="6148" name="Rectangle 19"/>
          <p:cNvSpPr>
            <a:spLocks noChangeArrowheads="1"/>
          </p:cNvSpPr>
          <p:nvPr/>
        </p:nvSpPr>
        <p:spPr bwMode="auto">
          <a:xfrm>
            <a:off x="5286375" y="53340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U.Wash</a:t>
            </a:r>
          </a:p>
        </p:txBody>
      </p:sp>
      <p:sp>
        <p:nvSpPr>
          <p:cNvPr id="6149" name="Rectangle 20"/>
          <p:cNvSpPr>
            <a:spLocks noChangeArrowheads="1"/>
          </p:cNvSpPr>
          <p:nvPr/>
        </p:nvSpPr>
        <p:spPr bwMode="auto">
          <a:xfrm>
            <a:off x="2743200" y="5334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UCLA</a:t>
            </a:r>
          </a:p>
        </p:txBody>
      </p:sp>
      <p:sp>
        <p:nvSpPr>
          <p:cNvPr id="6150" name="Rectangle 21"/>
          <p:cNvSpPr>
            <a:spLocks noChangeArrowheads="1"/>
          </p:cNvSpPr>
          <p:nvPr/>
        </p:nvSpPr>
        <p:spPr bwMode="auto">
          <a:xfrm>
            <a:off x="5286375" y="16764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UNC</a:t>
            </a:r>
          </a:p>
        </p:txBody>
      </p:sp>
      <p:sp>
        <p:nvSpPr>
          <p:cNvPr id="6151" name="Rectangle 22"/>
          <p:cNvSpPr>
            <a:spLocks noChangeArrowheads="1"/>
          </p:cNvSpPr>
          <p:nvPr/>
        </p:nvSpPr>
        <p:spPr bwMode="auto">
          <a:xfrm>
            <a:off x="6126163" y="4495800"/>
            <a:ext cx="882650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Morehouse</a:t>
            </a:r>
          </a:p>
        </p:txBody>
      </p:sp>
      <p:sp>
        <p:nvSpPr>
          <p:cNvPr id="6152" name="Rectangle 23"/>
          <p:cNvSpPr>
            <a:spLocks noChangeArrowheads="1"/>
          </p:cNvSpPr>
          <p:nvPr/>
        </p:nvSpPr>
        <p:spPr bwMode="auto">
          <a:xfrm>
            <a:off x="6507163" y="3581400"/>
            <a:ext cx="884237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Emory</a:t>
            </a:r>
          </a:p>
        </p:txBody>
      </p:sp>
      <p:sp>
        <p:nvSpPr>
          <p:cNvPr id="6153" name="Rectangle 24"/>
          <p:cNvSpPr>
            <a:spLocks noChangeArrowheads="1"/>
          </p:cNvSpPr>
          <p:nvPr/>
        </p:nvSpPr>
        <p:spPr bwMode="auto">
          <a:xfrm>
            <a:off x="4038600" y="5715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Wash.U</a:t>
            </a:r>
          </a:p>
        </p:txBody>
      </p:sp>
      <p:sp>
        <p:nvSpPr>
          <p:cNvPr id="6177" name="TextBox 140"/>
          <p:cNvSpPr txBox="1">
            <a:spLocks noChangeArrowheads="1"/>
          </p:cNvSpPr>
          <p:nvPr/>
        </p:nvSpPr>
        <p:spPr bwMode="auto">
          <a:xfrm>
            <a:off x="3824288" y="3289300"/>
            <a:ext cx="15700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800"/>
              <a:t>Centers in CPCRN1 – 2002-2004</a:t>
            </a:r>
          </a:p>
        </p:txBody>
      </p:sp>
      <p:sp>
        <p:nvSpPr>
          <p:cNvPr id="6178" name="TextBox 141"/>
          <p:cNvSpPr txBox="1">
            <a:spLocks noChangeArrowheads="1"/>
          </p:cNvSpPr>
          <p:nvPr/>
        </p:nvSpPr>
        <p:spPr bwMode="auto">
          <a:xfrm>
            <a:off x="3824288" y="3594100"/>
            <a:ext cx="15700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800"/>
              <a:t>Centers in CPCRN2 – 2004-2009</a:t>
            </a:r>
          </a:p>
        </p:txBody>
      </p:sp>
      <p:sp>
        <p:nvSpPr>
          <p:cNvPr id="6179" name="TextBox 142"/>
          <p:cNvSpPr txBox="1">
            <a:spLocks noChangeArrowheads="1"/>
          </p:cNvSpPr>
          <p:nvPr/>
        </p:nvSpPr>
        <p:spPr bwMode="auto">
          <a:xfrm>
            <a:off x="3824288" y="3886200"/>
            <a:ext cx="15700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800"/>
              <a:t>Centers in CPCRN3 – 2009-2014</a:t>
            </a:r>
          </a:p>
        </p:txBody>
      </p:sp>
      <p:sp>
        <p:nvSpPr>
          <p:cNvPr id="6180" name="TextBox 143"/>
          <p:cNvSpPr txBox="1">
            <a:spLocks noChangeArrowheads="1"/>
          </p:cNvSpPr>
          <p:nvPr/>
        </p:nvSpPr>
        <p:spPr bwMode="auto">
          <a:xfrm>
            <a:off x="3675063" y="3048000"/>
            <a:ext cx="17240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1000" b="1"/>
              <a:t>Rounds of CPCRN Funding</a:t>
            </a:r>
          </a:p>
        </p:txBody>
      </p:sp>
      <p:grpSp>
        <p:nvGrpSpPr>
          <p:cNvPr id="6198" name="Group 3"/>
          <p:cNvGrpSpPr>
            <a:grpSpLocks/>
          </p:cNvGrpSpPr>
          <p:nvPr/>
        </p:nvGrpSpPr>
        <p:grpSpPr bwMode="auto">
          <a:xfrm>
            <a:off x="6172200" y="1676400"/>
            <a:ext cx="228600" cy="228622"/>
            <a:chOff x="6172200" y="1676399"/>
            <a:chExt cx="228600" cy="228601"/>
          </a:xfrm>
        </p:grpSpPr>
        <p:sp>
          <p:nvSpPr>
            <p:cNvPr id="6224" name="Rectangle 111"/>
            <p:cNvSpPr>
              <a:spLocks noChangeArrowheads="1"/>
            </p:cNvSpPr>
            <p:nvPr/>
          </p:nvSpPr>
          <p:spPr bwMode="auto">
            <a:xfrm>
              <a:off x="6172200" y="1784048"/>
              <a:ext cx="228600" cy="120952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25" name="Rectangle 112"/>
            <p:cNvSpPr>
              <a:spLocks noChangeArrowheads="1"/>
            </p:cNvSpPr>
            <p:nvPr/>
          </p:nvSpPr>
          <p:spPr bwMode="auto">
            <a:xfrm>
              <a:off x="6172200" y="1676399"/>
              <a:ext cx="228600" cy="113695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199" name="Group 2"/>
          <p:cNvGrpSpPr>
            <a:grpSpLocks/>
          </p:cNvGrpSpPr>
          <p:nvPr/>
        </p:nvGrpSpPr>
        <p:grpSpPr bwMode="auto">
          <a:xfrm>
            <a:off x="7010400" y="2476579"/>
            <a:ext cx="228600" cy="228622"/>
            <a:chOff x="7010400" y="2480736"/>
            <a:chExt cx="228600" cy="228600"/>
          </a:xfrm>
        </p:grpSpPr>
        <p:sp>
          <p:nvSpPr>
            <p:cNvPr id="6221" name="Rectangle 113"/>
            <p:cNvSpPr>
              <a:spLocks noChangeArrowheads="1"/>
            </p:cNvSpPr>
            <p:nvPr/>
          </p:nvSpPr>
          <p:spPr bwMode="auto">
            <a:xfrm>
              <a:off x="7010400" y="2480736"/>
              <a:ext cx="228600" cy="76200"/>
            </a:xfrm>
            <a:prstGeom prst="rect">
              <a:avLst/>
            </a:prstGeom>
            <a:solidFill>
              <a:srgbClr val="90CA7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22" name="Rectangle 114"/>
            <p:cNvSpPr>
              <a:spLocks noChangeArrowheads="1"/>
            </p:cNvSpPr>
            <p:nvPr/>
          </p:nvSpPr>
          <p:spPr bwMode="auto">
            <a:xfrm>
              <a:off x="7010400" y="2633136"/>
              <a:ext cx="228600" cy="762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23" name="Rectangle 115"/>
            <p:cNvSpPr>
              <a:spLocks noChangeArrowheads="1"/>
            </p:cNvSpPr>
            <p:nvPr/>
          </p:nvSpPr>
          <p:spPr bwMode="auto">
            <a:xfrm>
              <a:off x="7010400" y="2556936"/>
              <a:ext cx="228600" cy="762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00" name="Group 118"/>
          <p:cNvGrpSpPr>
            <a:grpSpLocks/>
          </p:cNvGrpSpPr>
          <p:nvPr/>
        </p:nvGrpSpPr>
        <p:grpSpPr bwMode="auto">
          <a:xfrm>
            <a:off x="7391400" y="3581587"/>
            <a:ext cx="228600" cy="228622"/>
            <a:chOff x="6172200" y="1676399"/>
            <a:chExt cx="228600" cy="228601"/>
          </a:xfrm>
        </p:grpSpPr>
        <p:sp>
          <p:nvSpPr>
            <p:cNvPr id="6219" name="Rectangle 119"/>
            <p:cNvSpPr>
              <a:spLocks noChangeArrowheads="1"/>
            </p:cNvSpPr>
            <p:nvPr/>
          </p:nvSpPr>
          <p:spPr bwMode="auto">
            <a:xfrm>
              <a:off x="6172200" y="1784048"/>
              <a:ext cx="228600" cy="120952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20" name="Rectangle 120"/>
            <p:cNvSpPr>
              <a:spLocks noChangeArrowheads="1"/>
            </p:cNvSpPr>
            <p:nvPr/>
          </p:nvSpPr>
          <p:spPr bwMode="auto">
            <a:xfrm>
              <a:off x="6172200" y="1676399"/>
              <a:ext cx="228600" cy="113695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201" name="Rectangle 123"/>
          <p:cNvSpPr>
            <a:spLocks noChangeArrowheads="1"/>
          </p:cNvSpPr>
          <p:nvPr/>
        </p:nvSpPr>
        <p:spPr bwMode="auto">
          <a:xfrm>
            <a:off x="7010400" y="4496077"/>
            <a:ext cx="228600" cy="228622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6205" name="Group 127"/>
          <p:cNvGrpSpPr>
            <a:grpSpLocks/>
          </p:cNvGrpSpPr>
          <p:nvPr/>
        </p:nvGrpSpPr>
        <p:grpSpPr bwMode="auto">
          <a:xfrm>
            <a:off x="1752600" y="4496077"/>
            <a:ext cx="228600" cy="228622"/>
            <a:chOff x="7010400" y="2480736"/>
            <a:chExt cx="228600" cy="228600"/>
          </a:xfrm>
        </p:grpSpPr>
        <p:sp>
          <p:nvSpPr>
            <p:cNvPr id="6216" name="Rectangle 128"/>
            <p:cNvSpPr>
              <a:spLocks noChangeArrowheads="1"/>
            </p:cNvSpPr>
            <p:nvPr/>
          </p:nvSpPr>
          <p:spPr bwMode="auto">
            <a:xfrm>
              <a:off x="7010400" y="2480736"/>
              <a:ext cx="228600" cy="76200"/>
            </a:xfrm>
            <a:prstGeom prst="rect">
              <a:avLst/>
            </a:prstGeom>
            <a:solidFill>
              <a:srgbClr val="90CA7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17" name="Rectangle 129"/>
            <p:cNvSpPr>
              <a:spLocks noChangeArrowheads="1"/>
            </p:cNvSpPr>
            <p:nvPr/>
          </p:nvSpPr>
          <p:spPr bwMode="auto">
            <a:xfrm>
              <a:off x="7010400" y="2633136"/>
              <a:ext cx="228600" cy="762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18" name="Rectangle 130"/>
            <p:cNvSpPr>
              <a:spLocks noChangeArrowheads="1"/>
            </p:cNvSpPr>
            <p:nvPr/>
          </p:nvSpPr>
          <p:spPr bwMode="auto">
            <a:xfrm>
              <a:off x="7010400" y="2556936"/>
              <a:ext cx="228600" cy="762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06" name="Group 131"/>
          <p:cNvGrpSpPr>
            <a:grpSpLocks/>
          </p:cNvGrpSpPr>
          <p:nvPr/>
        </p:nvGrpSpPr>
        <p:grpSpPr bwMode="auto">
          <a:xfrm>
            <a:off x="6172200" y="5334360"/>
            <a:ext cx="228600" cy="228622"/>
            <a:chOff x="7010400" y="2480736"/>
            <a:chExt cx="228600" cy="228600"/>
          </a:xfrm>
        </p:grpSpPr>
        <p:sp>
          <p:nvSpPr>
            <p:cNvPr id="6213" name="Rectangle 132"/>
            <p:cNvSpPr>
              <a:spLocks noChangeArrowheads="1"/>
            </p:cNvSpPr>
            <p:nvPr/>
          </p:nvSpPr>
          <p:spPr bwMode="auto">
            <a:xfrm>
              <a:off x="7010400" y="2480736"/>
              <a:ext cx="228600" cy="76200"/>
            </a:xfrm>
            <a:prstGeom prst="rect">
              <a:avLst/>
            </a:prstGeom>
            <a:solidFill>
              <a:srgbClr val="90CA7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14" name="Rectangle 134"/>
            <p:cNvSpPr>
              <a:spLocks noChangeArrowheads="1"/>
            </p:cNvSpPr>
            <p:nvPr/>
          </p:nvSpPr>
          <p:spPr bwMode="auto">
            <a:xfrm>
              <a:off x="7010400" y="2633136"/>
              <a:ext cx="228600" cy="762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15" name="Rectangle 135"/>
            <p:cNvSpPr>
              <a:spLocks noChangeArrowheads="1"/>
            </p:cNvSpPr>
            <p:nvPr/>
          </p:nvSpPr>
          <p:spPr bwMode="auto">
            <a:xfrm>
              <a:off x="7010400" y="2556936"/>
              <a:ext cx="228600" cy="762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07" name="Group 137"/>
          <p:cNvGrpSpPr>
            <a:grpSpLocks/>
          </p:cNvGrpSpPr>
          <p:nvPr/>
        </p:nvGrpSpPr>
        <p:grpSpPr bwMode="auto">
          <a:xfrm>
            <a:off x="2514600" y="5334360"/>
            <a:ext cx="228600" cy="228622"/>
            <a:chOff x="6172200" y="1676399"/>
            <a:chExt cx="228600" cy="228601"/>
          </a:xfrm>
        </p:grpSpPr>
        <p:sp>
          <p:nvSpPr>
            <p:cNvPr id="6211" name="Rectangle 138"/>
            <p:cNvSpPr>
              <a:spLocks noChangeArrowheads="1"/>
            </p:cNvSpPr>
            <p:nvPr/>
          </p:nvSpPr>
          <p:spPr bwMode="auto">
            <a:xfrm>
              <a:off x="6172200" y="1784048"/>
              <a:ext cx="228600" cy="120952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12" name="Rectangle 140"/>
            <p:cNvSpPr>
              <a:spLocks noChangeArrowheads="1"/>
            </p:cNvSpPr>
            <p:nvPr/>
          </p:nvSpPr>
          <p:spPr bwMode="auto">
            <a:xfrm>
              <a:off x="6172200" y="1676399"/>
              <a:ext cx="228600" cy="113695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08" name="Group 141"/>
          <p:cNvGrpSpPr>
            <a:grpSpLocks/>
          </p:cNvGrpSpPr>
          <p:nvPr/>
        </p:nvGrpSpPr>
        <p:grpSpPr bwMode="auto">
          <a:xfrm>
            <a:off x="4919663" y="5710216"/>
            <a:ext cx="228600" cy="228622"/>
            <a:chOff x="6172200" y="1676399"/>
            <a:chExt cx="228600" cy="228601"/>
          </a:xfrm>
        </p:grpSpPr>
        <p:sp>
          <p:nvSpPr>
            <p:cNvPr id="6209" name="Rectangle 142"/>
            <p:cNvSpPr>
              <a:spLocks noChangeArrowheads="1"/>
            </p:cNvSpPr>
            <p:nvPr/>
          </p:nvSpPr>
          <p:spPr bwMode="auto">
            <a:xfrm>
              <a:off x="6172200" y="1784048"/>
              <a:ext cx="228600" cy="120952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10" name="Rectangle 143"/>
            <p:cNvSpPr>
              <a:spLocks noChangeArrowheads="1"/>
            </p:cNvSpPr>
            <p:nvPr/>
          </p:nvSpPr>
          <p:spPr bwMode="auto">
            <a:xfrm>
              <a:off x="6172200" y="1676399"/>
              <a:ext cx="228600" cy="113695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183" name="Rectangle 144"/>
          <p:cNvSpPr>
            <a:spLocks noChangeArrowheads="1"/>
          </p:cNvSpPr>
          <p:nvPr/>
        </p:nvSpPr>
        <p:spPr bwMode="auto">
          <a:xfrm>
            <a:off x="3581400" y="3276600"/>
            <a:ext cx="228600" cy="228600"/>
          </a:xfrm>
          <a:prstGeom prst="rect">
            <a:avLst/>
          </a:prstGeom>
          <a:solidFill>
            <a:srgbClr val="A2D39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184" name="Rectangle 145"/>
          <p:cNvSpPr>
            <a:spLocks noChangeArrowheads="1"/>
          </p:cNvSpPr>
          <p:nvPr/>
        </p:nvSpPr>
        <p:spPr bwMode="auto">
          <a:xfrm>
            <a:off x="3581400" y="3581400"/>
            <a:ext cx="228600" cy="2286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185" name="Rectangle 146"/>
          <p:cNvSpPr>
            <a:spLocks noChangeArrowheads="1"/>
          </p:cNvSpPr>
          <p:nvPr/>
        </p:nvSpPr>
        <p:spPr bwMode="auto">
          <a:xfrm>
            <a:off x="3581400" y="3886200"/>
            <a:ext cx="228600" cy="228600"/>
          </a:xfrm>
          <a:prstGeom prst="rect">
            <a:avLst/>
          </a:prstGeom>
          <a:solidFill>
            <a:srgbClr val="9A5CE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0" name="TextBox 49"/>
          <p:cNvSpPr txBox="1"/>
          <p:nvPr/>
        </p:nvSpPr>
        <p:spPr>
          <a:xfrm>
            <a:off x="3752850" y="2286000"/>
            <a:ext cx="1552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Times"/>
                <a:cs typeface="Times"/>
              </a:rPr>
              <a:t>CPCRN2: 2004-2009</a:t>
            </a:r>
            <a:endParaRPr lang="en-US" b="1" dirty="0">
              <a:latin typeface="Times"/>
              <a:cs typeface="Times"/>
            </a:endParaRPr>
          </a:p>
        </p:txBody>
      </p:sp>
    </p:spTree>
    <p:extLst>
      <p:ext uri="{BB962C8B-B14F-4D97-AF65-F5344CB8AC3E}">
        <p14:creationId xmlns:p14="http://schemas.microsoft.com/office/powerpoint/2010/main" val="1317644379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04800"/>
            <a:ext cx="8382000" cy="9906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200" dirty="0">
                <a:latin typeface="Arial" charset="0"/>
              </a:rPr>
              <a:t>Network Diagram: </a:t>
            </a:r>
            <a:r>
              <a:rPr lang="en-US" sz="3200" dirty="0" smtClean="0">
                <a:latin typeface="Arial" charset="0"/>
              </a:rPr>
              <a:t>Evolution of CPCRN</a:t>
            </a:r>
            <a:endParaRPr lang="en-US" sz="3200" dirty="0">
              <a:latin typeface="Arial" charset="0"/>
            </a:endParaRPr>
          </a:p>
        </p:txBody>
      </p:sp>
      <p:sp>
        <p:nvSpPr>
          <p:cNvPr id="6146" name="Rectangle 17"/>
          <p:cNvSpPr>
            <a:spLocks noChangeArrowheads="1"/>
          </p:cNvSpPr>
          <p:nvPr/>
        </p:nvSpPr>
        <p:spPr bwMode="auto">
          <a:xfrm>
            <a:off x="6124575" y="24765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Harvard</a:t>
            </a:r>
          </a:p>
        </p:txBody>
      </p:sp>
      <p:sp>
        <p:nvSpPr>
          <p:cNvPr id="6147" name="Rectangle 18"/>
          <p:cNvSpPr>
            <a:spLocks noChangeArrowheads="1"/>
          </p:cNvSpPr>
          <p:nvPr/>
        </p:nvSpPr>
        <p:spPr bwMode="auto">
          <a:xfrm>
            <a:off x="1981200" y="44958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U.Texas</a:t>
            </a:r>
          </a:p>
        </p:txBody>
      </p:sp>
      <p:sp>
        <p:nvSpPr>
          <p:cNvPr id="6148" name="Rectangle 19"/>
          <p:cNvSpPr>
            <a:spLocks noChangeArrowheads="1"/>
          </p:cNvSpPr>
          <p:nvPr/>
        </p:nvSpPr>
        <p:spPr bwMode="auto">
          <a:xfrm>
            <a:off x="5286375" y="53340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U.Wash</a:t>
            </a:r>
          </a:p>
        </p:txBody>
      </p:sp>
      <p:sp>
        <p:nvSpPr>
          <p:cNvPr id="6149" name="Rectangle 20"/>
          <p:cNvSpPr>
            <a:spLocks noChangeArrowheads="1"/>
          </p:cNvSpPr>
          <p:nvPr/>
        </p:nvSpPr>
        <p:spPr bwMode="auto">
          <a:xfrm>
            <a:off x="2743200" y="5334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UCLA</a:t>
            </a:r>
          </a:p>
        </p:txBody>
      </p:sp>
      <p:sp>
        <p:nvSpPr>
          <p:cNvPr id="6150" name="Rectangle 21"/>
          <p:cNvSpPr>
            <a:spLocks noChangeArrowheads="1"/>
          </p:cNvSpPr>
          <p:nvPr/>
        </p:nvSpPr>
        <p:spPr bwMode="auto">
          <a:xfrm>
            <a:off x="5286375" y="16764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UNC</a:t>
            </a:r>
          </a:p>
        </p:txBody>
      </p:sp>
      <p:sp>
        <p:nvSpPr>
          <p:cNvPr id="6151" name="Rectangle 22"/>
          <p:cNvSpPr>
            <a:spLocks noChangeArrowheads="1"/>
          </p:cNvSpPr>
          <p:nvPr/>
        </p:nvSpPr>
        <p:spPr bwMode="auto">
          <a:xfrm>
            <a:off x="6126163" y="4495800"/>
            <a:ext cx="882650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>
                <a:solidFill>
                  <a:schemeClr val="bg2"/>
                </a:solidFill>
                <a:cs typeface="Arial" charset="0"/>
              </a:rPr>
              <a:t>Morehouse</a:t>
            </a:r>
          </a:p>
        </p:txBody>
      </p:sp>
      <p:sp>
        <p:nvSpPr>
          <p:cNvPr id="6152" name="Rectangle 23"/>
          <p:cNvSpPr>
            <a:spLocks noChangeArrowheads="1"/>
          </p:cNvSpPr>
          <p:nvPr/>
        </p:nvSpPr>
        <p:spPr bwMode="auto">
          <a:xfrm>
            <a:off x="6507163" y="3581400"/>
            <a:ext cx="884237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Emory</a:t>
            </a:r>
          </a:p>
        </p:txBody>
      </p:sp>
      <p:sp>
        <p:nvSpPr>
          <p:cNvPr id="6153" name="Rectangle 24"/>
          <p:cNvSpPr>
            <a:spLocks noChangeArrowheads="1"/>
          </p:cNvSpPr>
          <p:nvPr/>
        </p:nvSpPr>
        <p:spPr bwMode="auto">
          <a:xfrm>
            <a:off x="4038600" y="5715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Wash.U</a:t>
            </a:r>
          </a:p>
        </p:txBody>
      </p:sp>
      <p:sp>
        <p:nvSpPr>
          <p:cNvPr id="6154" name="Rectangle 18"/>
          <p:cNvSpPr>
            <a:spLocks noChangeArrowheads="1"/>
          </p:cNvSpPr>
          <p:nvPr/>
        </p:nvSpPr>
        <p:spPr bwMode="auto">
          <a:xfrm>
            <a:off x="2743200" y="16764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Texas A&amp;M</a:t>
            </a:r>
          </a:p>
        </p:txBody>
      </p:sp>
      <p:sp>
        <p:nvSpPr>
          <p:cNvPr id="6155" name="Rectangle 22"/>
          <p:cNvSpPr>
            <a:spLocks noChangeArrowheads="1"/>
          </p:cNvSpPr>
          <p:nvPr/>
        </p:nvSpPr>
        <p:spPr bwMode="auto">
          <a:xfrm>
            <a:off x="1981200" y="24765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USC</a:t>
            </a:r>
          </a:p>
        </p:txBody>
      </p:sp>
      <p:sp>
        <p:nvSpPr>
          <p:cNvPr id="6156" name="Rectangle 22"/>
          <p:cNvSpPr>
            <a:spLocks noChangeArrowheads="1"/>
          </p:cNvSpPr>
          <p:nvPr/>
        </p:nvSpPr>
        <p:spPr bwMode="auto">
          <a:xfrm>
            <a:off x="1676400" y="35814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U.Colorado</a:t>
            </a:r>
          </a:p>
        </p:txBody>
      </p:sp>
      <p:sp>
        <p:nvSpPr>
          <p:cNvPr id="6177" name="TextBox 140"/>
          <p:cNvSpPr txBox="1">
            <a:spLocks noChangeArrowheads="1"/>
          </p:cNvSpPr>
          <p:nvPr/>
        </p:nvSpPr>
        <p:spPr bwMode="auto">
          <a:xfrm>
            <a:off x="3824288" y="3289300"/>
            <a:ext cx="15700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800"/>
              <a:t>Centers in CPCRN1 – 2002-2004</a:t>
            </a:r>
          </a:p>
        </p:txBody>
      </p:sp>
      <p:sp>
        <p:nvSpPr>
          <p:cNvPr id="6178" name="TextBox 141"/>
          <p:cNvSpPr txBox="1">
            <a:spLocks noChangeArrowheads="1"/>
          </p:cNvSpPr>
          <p:nvPr/>
        </p:nvSpPr>
        <p:spPr bwMode="auto">
          <a:xfrm>
            <a:off x="3824288" y="3594100"/>
            <a:ext cx="15700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800"/>
              <a:t>Centers in CPCRN2 – 2004-2009</a:t>
            </a:r>
          </a:p>
        </p:txBody>
      </p:sp>
      <p:sp>
        <p:nvSpPr>
          <p:cNvPr id="6179" name="TextBox 142"/>
          <p:cNvSpPr txBox="1">
            <a:spLocks noChangeArrowheads="1"/>
          </p:cNvSpPr>
          <p:nvPr/>
        </p:nvSpPr>
        <p:spPr bwMode="auto">
          <a:xfrm>
            <a:off x="3824288" y="3886200"/>
            <a:ext cx="15700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800"/>
              <a:t>Centers in CPCRN3 – 2009-2014</a:t>
            </a:r>
          </a:p>
        </p:txBody>
      </p:sp>
      <p:sp>
        <p:nvSpPr>
          <p:cNvPr id="6180" name="TextBox 143"/>
          <p:cNvSpPr txBox="1">
            <a:spLocks noChangeArrowheads="1"/>
          </p:cNvSpPr>
          <p:nvPr/>
        </p:nvSpPr>
        <p:spPr bwMode="auto">
          <a:xfrm>
            <a:off x="3675063" y="3048000"/>
            <a:ext cx="17240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1000" b="1"/>
              <a:t>Rounds of CPCRN Funding</a:t>
            </a:r>
          </a:p>
        </p:txBody>
      </p:sp>
      <p:grpSp>
        <p:nvGrpSpPr>
          <p:cNvPr id="6182" name="Group 1"/>
          <p:cNvGrpSpPr>
            <a:grpSpLocks/>
          </p:cNvGrpSpPr>
          <p:nvPr/>
        </p:nvGrpSpPr>
        <p:grpSpPr bwMode="auto">
          <a:xfrm>
            <a:off x="1447800" y="1676400"/>
            <a:ext cx="6172200" cy="4262438"/>
            <a:chOff x="1447800" y="1676400"/>
            <a:chExt cx="6172200" cy="4262019"/>
          </a:xfrm>
        </p:grpSpPr>
        <p:grpSp>
          <p:nvGrpSpPr>
            <p:cNvPr id="6198" name="Group 3"/>
            <p:cNvGrpSpPr>
              <a:grpSpLocks/>
            </p:cNvGrpSpPr>
            <p:nvPr/>
          </p:nvGrpSpPr>
          <p:grpSpPr bwMode="auto">
            <a:xfrm>
              <a:off x="6172200" y="1676400"/>
              <a:ext cx="228600" cy="228600"/>
              <a:chOff x="6172200" y="1676399"/>
              <a:chExt cx="228600" cy="228601"/>
            </a:xfrm>
          </p:grpSpPr>
          <p:sp>
            <p:nvSpPr>
              <p:cNvPr id="6224" name="Rectangle 111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25" name="Rectangle 112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6199" name="Group 2"/>
            <p:cNvGrpSpPr>
              <a:grpSpLocks/>
            </p:cNvGrpSpPr>
            <p:nvPr/>
          </p:nvGrpSpPr>
          <p:grpSpPr bwMode="auto">
            <a:xfrm>
              <a:off x="7010400" y="2476500"/>
              <a:ext cx="228600" cy="228600"/>
              <a:chOff x="7010400" y="2480736"/>
              <a:chExt cx="228600" cy="228600"/>
            </a:xfrm>
          </p:grpSpPr>
          <p:sp>
            <p:nvSpPr>
              <p:cNvPr id="6221" name="Rectangle 113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22" name="Rectangle 11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23" name="Rectangle 11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6200" name="Group 118"/>
            <p:cNvGrpSpPr>
              <a:grpSpLocks/>
            </p:cNvGrpSpPr>
            <p:nvPr/>
          </p:nvGrpSpPr>
          <p:grpSpPr bwMode="auto">
            <a:xfrm>
              <a:off x="7391400" y="3581400"/>
              <a:ext cx="228600" cy="228600"/>
              <a:chOff x="6172200" y="1676399"/>
              <a:chExt cx="228600" cy="228601"/>
            </a:xfrm>
          </p:grpSpPr>
          <p:sp>
            <p:nvSpPr>
              <p:cNvPr id="6219" name="Rectangle 119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20" name="Rectangle 12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6201" name="Rectangle 123"/>
            <p:cNvSpPr>
              <a:spLocks noChangeArrowheads="1"/>
            </p:cNvSpPr>
            <p:nvPr/>
          </p:nvSpPr>
          <p:spPr bwMode="auto">
            <a:xfrm>
              <a:off x="7010400" y="4495800"/>
              <a:ext cx="228600" cy="2286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02" name="Rectangle 124"/>
            <p:cNvSpPr>
              <a:spLocks noChangeArrowheads="1"/>
            </p:cNvSpPr>
            <p:nvPr/>
          </p:nvSpPr>
          <p:spPr bwMode="auto">
            <a:xfrm>
              <a:off x="2514600" y="1676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03" name="Rectangle 125"/>
            <p:cNvSpPr>
              <a:spLocks noChangeArrowheads="1"/>
            </p:cNvSpPr>
            <p:nvPr/>
          </p:nvSpPr>
          <p:spPr bwMode="auto">
            <a:xfrm>
              <a:off x="1447800" y="3581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04" name="Rectangle 126"/>
            <p:cNvSpPr>
              <a:spLocks noChangeArrowheads="1"/>
            </p:cNvSpPr>
            <p:nvPr/>
          </p:nvSpPr>
          <p:spPr bwMode="auto">
            <a:xfrm>
              <a:off x="1749425" y="24765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6205" name="Group 127"/>
            <p:cNvGrpSpPr>
              <a:grpSpLocks/>
            </p:cNvGrpSpPr>
            <p:nvPr/>
          </p:nvGrpSpPr>
          <p:grpSpPr bwMode="auto">
            <a:xfrm>
              <a:off x="1752600" y="4495800"/>
              <a:ext cx="228600" cy="228600"/>
              <a:chOff x="7010400" y="2480736"/>
              <a:chExt cx="228600" cy="228600"/>
            </a:xfrm>
          </p:grpSpPr>
          <p:sp>
            <p:nvSpPr>
              <p:cNvPr id="6216" name="Rectangle 128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17" name="Rectangle 129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18" name="Rectangle 130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6206" name="Group 131"/>
            <p:cNvGrpSpPr>
              <a:grpSpLocks/>
            </p:cNvGrpSpPr>
            <p:nvPr/>
          </p:nvGrpSpPr>
          <p:grpSpPr bwMode="auto">
            <a:xfrm>
              <a:off x="6172200" y="5334000"/>
              <a:ext cx="228600" cy="228600"/>
              <a:chOff x="7010400" y="2480736"/>
              <a:chExt cx="228600" cy="228600"/>
            </a:xfrm>
          </p:grpSpPr>
          <p:sp>
            <p:nvSpPr>
              <p:cNvPr id="6213" name="Rectangle 132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14" name="Rectangle 13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15" name="Rectangle 13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6207" name="Group 137"/>
            <p:cNvGrpSpPr>
              <a:grpSpLocks/>
            </p:cNvGrpSpPr>
            <p:nvPr/>
          </p:nvGrpSpPr>
          <p:grpSpPr bwMode="auto">
            <a:xfrm>
              <a:off x="2514600" y="5334000"/>
              <a:ext cx="228600" cy="228600"/>
              <a:chOff x="6172200" y="1676399"/>
              <a:chExt cx="228600" cy="228601"/>
            </a:xfrm>
          </p:grpSpPr>
          <p:sp>
            <p:nvSpPr>
              <p:cNvPr id="6211" name="Rectangle 138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12" name="Rectangle 14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6208" name="Group 141"/>
            <p:cNvGrpSpPr>
              <a:grpSpLocks/>
            </p:cNvGrpSpPr>
            <p:nvPr/>
          </p:nvGrpSpPr>
          <p:grpSpPr bwMode="auto">
            <a:xfrm>
              <a:off x="4919663" y="5709819"/>
              <a:ext cx="228600" cy="228600"/>
              <a:chOff x="6172200" y="1676399"/>
              <a:chExt cx="228600" cy="228601"/>
            </a:xfrm>
          </p:grpSpPr>
          <p:sp>
            <p:nvSpPr>
              <p:cNvPr id="6209" name="Rectangle 142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10" name="Rectangle 143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6183" name="Rectangle 144"/>
          <p:cNvSpPr>
            <a:spLocks noChangeArrowheads="1"/>
          </p:cNvSpPr>
          <p:nvPr/>
        </p:nvSpPr>
        <p:spPr bwMode="auto">
          <a:xfrm>
            <a:off x="3581400" y="3276600"/>
            <a:ext cx="228600" cy="228600"/>
          </a:xfrm>
          <a:prstGeom prst="rect">
            <a:avLst/>
          </a:prstGeom>
          <a:solidFill>
            <a:srgbClr val="A2D39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184" name="Rectangle 145"/>
          <p:cNvSpPr>
            <a:spLocks noChangeArrowheads="1"/>
          </p:cNvSpPr>
          <p:nvPr/>
        </p:nvSpPr>
        <p:spPr bwMode="auto">
          <a:xfrm>
            <a:off x="3581400" y="3581400"/>
            <a:ext cx="228600" cy="2286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185" name="Rectangle 146"/>
          <p:cNvSpPr>
            <a:spLocks noChangeArrowheads="1"/>
          </p:cNvSpPr>
          <p:nvPr/>
        </p:nvSpPr>
        <p:spPr bwMode="auto">
          <a:xfrm>
            <a:off x="3581400" y="3886200"/>
            <a:ext cx="228600" cy="228600"/>
          </a:xfrm>
          <a:prstGeom prst="rect">
            <a:avLst/>
          </a:prstGeom>
          <a:solidFill>
            <a:srgbClr val="9A5CE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0" name="TextBox 49"/>
          <p:cNvSpPr txBox="1"/>
          <p:nvPr/>
        </p:nvSpPr>
        <p:spPr>
          <a:xfrm>
            <a:off x="3752850" y="2286000"/>
            <a:ext cx="1552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Times"/>
                <a:cs typeface="Times"/>
              </a:rPr>
              <a:t>CPCRN3: 2009-2014</a:t>
            </a:r>
            <a:endParaRPr lang="en-US" b="1" dirty="0">
              <a:latin typeface="Times"/>
              <a:cs typeface="Times"/>
            </a:endParaRPr>
          </a:p>
        </p:txBody>
      </p:sp>
    </p:spTree>
    <p:extLst>
      <p:ext uri="{BB962C8B-B14F-4D97-AF65-F5344CB8AC3E}">
        <p14:creationId xmlns:p14="http://schemas.microsoft.com/office/powerpoint/2010/main" val="1317644379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04800"/>
            <a:ext cx="8382000" cy="990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3200">
                <a:latin typeface="Arial" charset="0"/>
              </a:rPr>
              <a:t>Network Diagram: Multi-center Connections Grants and Publications Legend</a:t>
            </a:r>
          </a:p>
        </p:txBody>
      </p:sp>
      <p:sp>
        <p:nvSpPr>
          <p:cNvPr id="6146" name="Rectangle 17"/>
          <p:cNvSpPr>
            <a:spLocks noChangeArrowheads="1"/>
          </p:cNvSpPr>
          <p:nvPr/>
        </p:nvSpPr>
        <p:spPr bwMode="auto">
          <a:xfrm>
            <a:off x="6124575" y="24765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Harvard</a:t>
            </a:r>
          </a:p>
        </p:txBody>
      </p:sp>
      <p:sp>
        <p:nvSpPr>
          <p:cNvPr id="6147" name="Rectangle 18"/>
          <p:cNvSpPr>
            <a:spLocks noChangeArrowheads="1"/>
          </p:cNvSpPr>
          <p:nvPr/>
        </p:nvSpPr>
        <p:spPr bwMode="auto">
          <a:xfrm>
            <a:off x="1981200" y="44958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U.Texas</a:t>
            </a:r>
          </a:p>
        </p:txBody>
      </p:sp>
      <p:sp>
        <p:nvSpPr>
          <p:cNvPr id="6148" name="Rectangle 19"/>
          <p:cNvSpPr>
            <a:spLocks noChangeArrowheads="1"/>
          </p:cNvSpPr>
          <p:nvPr/>
        </p:nvSpPr>
        <p:spPr bwMode="auto">
          <a:xfrm>
            <a:off x="5286375" y="53340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U.Wash</a:t>
            </a:r>
          </a:p>
        </p:txBody>
      </p:sp>
      <p:sp>
        <p:nvSpPr>
          <p:cNvPr id="6149" name="Rectangle 20"/>
          <p:cNvSpPr>
            <a:spLocks noChangeArrowheads="1"/>
          </p:cNvSpPr>
          <p:nvPr/>
        </p:nvSpPr>
        <p:spPr bwMode="auto">
          <a:xfrm>
            <a:off x="2743200" y="5334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UCLA</a:t>
            </a:r>
          </a:p>
        </p:txBody>
      </p:sp>
      <p:sp>
        <p:nvSpPr>
          <p:cNvPr id="6150" name="Rectangle 21"/>
          <p:cNvSpPr>
            <a:spLocks noChangeArrowheads="1"/>
          </p:cNvSpPr>
          <p:nvPr/>
        </p:nvSpPr>
        <p:spPr bwMode="auto">
          <a:xfrm>
            <a:off x="5286375" y="16764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UNC</a:t>
            </a:r>
          </a:p>
        </p:txBody>
      </p:sp>
      <p:sp>
        <p:nvSpPr>
          <p:cNvPr id="6151" name="Rectangle 22"/>
          <p:cNvSpPr>
            <a:spLocks noChangeArrowheads="1"/>
          </p:cNvSpPr>
          <p:nvPr/>
        </p:nvSpPr>
        <p:spPr bwMode="auto">
          <a:xfrm>
            <a:off x="6126163" y="4495800"/>
            <a:ext cx="882650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Morehouse</a:t>
            </a:r>
          </a:p>
        </p:txBody>
      </p:sp>
      <p:sp>
        <p:nvSpPr>
          <p:cNvPr id="6152" name="Rectangle 23"/>
          <p:cNvSpPr>
            <a:spLocks noChangeArrowheads="1"/>
          </p:cNvSpPr>
          <p:nvPr/>
        </p:nvSpPr>
        <p:spPr bwMode="auto">
          <a:xfrm>
            <a:off x="6507163" y="3581400"/>
            <a:ext cx="884237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Emory</a:t>
            </a:r>
          </a:p>
        </p:txBody>
      </p:sp>
      <p:sp>
        <p:nvSpPr>
          <p:cNvPr id="6153" name="Rectangle 24"/>
          <p:cNvSpPr>
            <a:spLocks noChangeArrowheads="1"/>
          </p:cNvSpPr>
          <p:nvPr/>
        </p:nvSpPr>
        <p:spPr bwMode="auto">
          <a:xfrm>
            <a:off x="4038600" y="5715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Wash.U</a:t>
            </a:r>
          </a:p>
        </p:txBody>
      </p:sp>
      <p:sp>
        <p:nvSpPr>
          <p:cNvPr id="6154" name="Rectangle 18"/>
          <p:cNvSpPr>
            <a:spLocks noChangeArrowheads="1"/>
          </p:cNvSpPr>
          <p:nvPr/>
        </p:nvSpPr>
        <p:spPr bwMode="auto">
          <a:xfrm>
            <a:off x="2743200" y="16764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Texas A&amp;M</a:t>
            </a:r>
          </a:p>
        </p:txBody>
      </p:sp>
      <p:sp>
        <p:nvSpPr>
          <p:cNvPr id="6155" name="Rectangle 22"/>
          <p:cNvSpPr>
            <a:spLocks noChangeArrowheads="1"/>
          </p:cNvSpPr>
          <p:nvPr/>
        </p:nvSpPr>
        <p:spPr bwMode="auto">
          <a:xfrm>
            <a:off x="1981200" y="24765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USC</a:t>
            </a:r>
          </a:p>
        </p:txBody>
      </p:sp>
      <p:sp>
        <p:nvSpPr>
          <p:cNvPr id="6156" name="Rectangle 22"/>
          <p:cNvSpPr>
            <a:spLocks noChangeArrowheads="1"/>
          </p:cNvSpPr>
          <p:nvPr/>
        </p:nvSpPr>
        <p:spPr bwMode="auto">
          <a:xfrm>
            <a:off x="1676400" y="35814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U.Colorado</a:t>
            </a:r>
          </a:p>
        </p:txBody>
      </p:sp>
      <p:cxnSp>
        <p:nvCxnSpPr>
          <p:cNvPr id="6157" name="Straight Connector 110"/>
          <p:cNvCxnSpPr>
            <a:cxnSpLocks noChangeShapeType="1"/>
          </p:cNvCxnSpPr>
          <p:nvPr/>
        </p:nvCxnSpPr>
        <p:spPr bwMode="auto">
          <a:xfrm>
            <a:off x="3886200" y="3743325"/>
            <a:ext cx="838200" cy="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58" name="Straight Connector 112"/>
          <p:cNvCxnSpPr>
            <a:cxnSpLocks noChangeShapeType="1"/>
          </p:cNvCxnSpPr>
          <p:nvPr/>
        </p:nvCxnSpPr>
        <p:spPr bwMode="auto">
          <a:xfrm>
            <a:off x="4800600" y="3743325"/>
            <a:ext cx="838200" cy="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59" name="Straight Connector 113"/>
          <p:cNvCxnSpPr>
            <a:cxnSpLocks noChangeShapeType="1"/>
          </p:cNvCxnSpPr>
          <p:nvPr/>
        </p:nvCxnSpPr>
        <p:spPr bwMode="auto">
          <a:xfrm>
            <a:off x="3886200" y="3895725"/>
            <a:ext cx="838200" cy="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60" name="Straight Connector 114"/>
          <p:cNvCxnSpPr>
            <a:cxnSpLocks noChangeShapeType="1"/>
          </p:cNvCxnSpPr>
          <p:nvPr/>
        </p:nvCxnSpPr>
        <p:spPr bwMode="auto">
          <a:xfrm>
            <a:off x="4800600" y="3895725"/>
            <a:ext cx="838200" cy="0"/>
          </a:xfrm>
          <a:prstGeom prst="line">
            <a:avLst/>
          </a:prstGeom>
          <a:noFill/>
          <a:ln w="28575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161" name="TextBox 111"/>
          <p:cNvSpPr txBox="1">
            <a:spLocks noChangeArrowheads="1"/>
          </p:cNvSpPr>
          <p:nvPr/>
        </p:nvSpPr>
        <p:spPr bwMode="auto">
          <a:xfrm>
            <a:off x="3927475" y="3438525"/>
            <a:ext cx="1655763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r>
              <a:rPr lang="en-US" sz="1200"/>
              <a:t>CPCRN2        CPCRN3</a:t>
            </a:r>
          </a:p>
        </p:txBody>
      </p:sp>
      <p:cxnSp>
        <p:nvCxnSpPr>
          <p:cNvPr id="6162" name="Straight Connector 116"/>
          <p:cNvCxnSpPr>
            <a:cxnSpLocks noChangeShapeType="1"/>
          </p:cNvCxnSpPr>
          <p:nvPr/>
        </p:nvCxnSpPr>
        <p:spPr bwMode="auto">
          <a:xfrm>
            <a:off x="3886200" y="4048125"/>
            <a:ext cx="838200" cy="0"/>
          </a:xfrm>
          <a:prstGeom prst="line">
            <a:avLst/>
          </a:prstGeom>
          <a:noFill/>
          <a:ln w="571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63" name="Straight Connector 117"/>
          <p:cNvCxnSpPr>
            <a:cxnSpLocks noChangeShapeType="1"/>
          </p:cNvCxnSpPr>
          <p:nvPr/>
        </p:nvCxnSpPr>
        <p:spPr bwMode="auto">
          <a:xfrm>
            <a:off x="4800600" y="4048125"/>
            <a:ext cx="838200" cy="0"/>
          </a:xfrm>
          <a:prstGeom prst="line">
            <a:avLst/>
          </a:prstGeom>
          <a:noFill/>
          <a:ln w="571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64" name="Straight Connector 118"/>
          <p:cNvCxnSpPr>
            <a:cxnSpLocks noChangeShapeType="1"/>
          </p:cNvCxnSpPr>
          <p:nvPr/>
        </p:nvCxnSpPr>
        <p:spPr bwMode="auto">
          <a:xfrm>
            <a:off x="3886200" y="4200525"/>
            <a:ext cx="838200" cy="0"/>
          </a:xfrm>
          <a:prstGeom prst="line">
            <a:avLst/>
          </a:prstGeom>
          <a:noFill/>
          <a:ln w="7620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65" name="Straight Connector 119"/>
          <p:cNvCxnSpPr>
            <a:cxnSpLocks noChangeShapeType="1"/>
          </p:cNvCxnSpPr>
          <p:nvPr/>
        </p:nvCxnSpPr>
        <p:spPr bwMode="auto">
          <a:xfrm>
            <a:off x="4800600" y="4200525"/>
            <a:ext cx="838200" cy="0"/>
          </a:xfrm>
          <a:prstGeom prst="line">
            <a:avLst/>
          </a:prstGeom>
          <a:noFill/>
          <a:ln w="76200">
            <a:solidFill>
              <a:srgbClr val="9A5CE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66" name="Straight Connector 120"/>
          <p:cNvCxnSpPr>
            <a:cxnSpLocks noChangeShapeType="1"/>
          </p:cNvCxnSpPr>
          <p:nvPr/>
        </p:nvCxnSpPr>
        <p:spPr bwMode="auto">
          <a:xfrm>
            <a:off x="3886200" y="4352925"/>
            <a:ext cx="838200" cy="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67" name="Straight Connector 121"/>
          <p:cNvCxnSpPr>
            <a:cxnSpLocks noChangeShapeType="1"/>
          </p:cNvCxnSpPr>
          <p:nvPr/>
        </p:nvCxnSpPr>
        <p:spPr bwMode="auto">
          <a:xfrm>
            <a:off x="4800600" y="4352925"/>
            <a:ext cx="838200" cy="0"/>
          </a:xfrm>
          <a:prstGeom prst="line">
            <a:avLst/>
          </a:prstGeom>
          <a:noFill/>
          <a:ln w="76200">
            <a:solidFill>
              <a:srgbClr val="7948B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68" name="Straight Connector 122"/>
          <p:cNvCxnSpPr>
            <a:cxnSpLocks noChangeShapeType="1"/>
          </p:cNvCxnSpPr>
          <p:nvPr/>
        </p:nvCxnSpPr>
        <p:spPr bwMode="auto">
          <a:xfrm>
            <a:off x="3886200" y="4505325"/>
            <a:ext cx="838200" cy="0"/>
          </a:xfrm>
          <a:prstGeom prst="line">
            <a:avLst/>
          </a:prstGeom>
          <a:noFill/>
          <a:ln w="76200">
            <a:solidFill>
              <a:srgbClr val="0A28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69" name="Straight Connector 123"/>
          <p:cNvCxnSpPr>
            <a:cxnSpLocks noChangeShapeType="1"/>
          </p:cNvCxnSpPr>
          <p:nvPr/>
        </p:nvCxnSpPr>
        <p:spPr bwMode="auto">
          <a:xfrm>
            <a:off x="4800600" y="4505325"/>
            <a:ext cx="838200" cy="0"/>
          </a:xfrm>
          <a:prstGeom prst="line">
            <a:avLst/>
          </a:prstGeom>
          <a:noFill/>
          <a:ln w="76200">
            <a:solidFill>
              <a:srgbClr val="6712B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170" name="TextBox 115"/>
          <p:cNvSpPr txBox="1">
            <a:spLocks noChangeArrowheads="1"/>
          </p:cNvSpPr>
          <p:nvPr/>
        </p:nvSpPr>
        <p:spPr bwMode="auto">
          <a:xfrm>
            <a:off x="3246438" y="3384550"/>
            <a:ext cx="6985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800"/>
              <a:t>Number of</a:t>
            </a:r>
          </a:p>
          <a:p>
            <a:pPr algn="ctr"/>
            <a:r>
              <a:rPr lang="en-US" sz="800"/>
              <a:t>Connections</a:t>
            </a:r>
          </a:p>
        </p:txBody>
      </p:sp>
      <p:sp>
        <p:nvSpPr>
          <p:cNvPr id="6171" name="TextBox 125"/>
          <p:cNvSpPr txBox="1">
            <a:spLocks noChangeArrowheads="1"/>
          </p:cNvSpPr>
          <p:nvPr/>
        </p:nvSpPr>
        <p:spPr bwMode="auto">
          <a:xfrm>
            <a:off x="3429000" y="3630613"/>
            <a:ext cx="2365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800"/>
              <a:t>1</a:t>
            </a:r>
          </a:p>
        </p:txBody>
      </p:sp>
      <p:sp>
        <p:nvSpPr>
          <p:cNvPr id="6172" name="TextBox 126"/>
          <p:cNvSpPr txBox="1">
            <a:spLocks noChangeArrowheads="1"/>
          </p:cNvSpPr>
          <p:nvPr/>
        </p:nvSpPr>
        <p:spPr bwMode="auto">
          <a:xfrm>
            <a:off x="3429000" y="3940175"/>
            <a:ext cx="2365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800"/>
              <a:t>3</a:t>
            </a:r>
          </a:p>
        </p:txBody>
      </p:sp>
      <p:sp>
        <p:nvSpPr>
          <p:cNvPr id="6173" name="TextBox 127"/>
          <p:cNvSpPr txBox="1">
            <a:spLocks noChangeArrowheads="1"/>
          </p:cNvSpPr>
          <p:nvPr/>
        </p:nvSpPr>
        <p:spPr bwMode="auto">
          <a:xfrm>
            <a:off x="3429000" y="4090988"/>
            <a:ext cx="2365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800"/>
              <a:t>4</a:t>
            </a:r>
          </a:p>
        </p:txBody>
      </p:sp>
      <p:sp>
        <p:nvSpPr>
          <p:cNvPr id="6174" name="TextBox 128"/>
          <p:cNvSpPr txBox="1">
            <a:spLocks noChangeArrowheads="1"/>
          </p:cNvSpPr>
          <p:nvPr/>
        </p:nvSpPr>
        <p:spPr bwMode="auto">
          <a:xfrm>
            <a:off x="3429000" y="4237038"/>
            <a:ext cx="2365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800"/>
              <a:t>5</a:t>
            </a:r>
          </a:p>
        </p:txBody>
      </p:sp>
      <p:sp>
        <p:nvSpPr>
          <p:cNvPr id="6175" name="TextBox 129"/>
          <p:cNvSpPr txBox="1">
            <a:spLocks noChangeArrowheads="1"/>
          </p:cNvSpPr>
          <p:nvPr/>
        </p:nvSpPr>
        <p:spPr bwMode="auto">
          <a:xfrm>
            <a:off x="3429000" y="4398963"/>
            <a:ext cx="2365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800"/>
              <a:t>6</a:t>
            </a:r>
          </a:p>
        </p:txBody>
      </p:sp>
      <p:sp>
        <p:nvSpPr>
          <p:cNvPr id="6176" name="TextBox 130"/>
          <p:cNvSpPr txBox="1">
            <a:spLocks noChangeArrowheads="1"/>
          </p:cNvSpPr>
          <p:nvPr/>
        </p:nvSpPr>
        <p:spPr bwMode="auto">
          <a:xfrm>
            <a:off x="3429000" y="3778250"/>
            <a:ext cx="2365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800"/>
              <a:t>2</a:t>
            </a:r>
          </a:p>
        </p:txBody>
      </p:sp>
      <p:sp>
        <p:nvSpPr>
          <p:cNvPr id="6177" name="TextBox 140"/>
          <p:cNvSpPr txBox="1">
            <a:spLocks noChangeArrowheads="1"/>
          </p:cNvSpPr>
          <p:nvPr/>
        </p:nvSpPr>
        <p:spPr bwMode="auto">
          <a:xfrm>
            <a:off x="3824288" y="2265363"/>
            <a:ext cx="15700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800"/>
              <a:t>Centers in CPCRN1 – 2002-2004</a:t>
            </a:r>
          </a:p>
        </p:txBody>
      </p:sp>
      <p:sp>
        <p:nvSpPr>
          <p:cNvPr id="6178" name="TextBox 141"/>
          <p:cNvSpPr txBox="1">
            <a:spLocks noChangeArrowheads="1"/>
          </p:cNvSpPr>
          <p:nvPr/>
        </p:nvSpPr>
        <p:spPr bwMode="auto">
          <a:xfrm>
            <a:off x="3824288" y="2570163"/>
            <a:ext cx="15700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800"/>
              <a:t>Centers in CPCRN2 – 2004-2009</a:t>
            </a:r>
          </a:p>
        </p:txBody>
      </p:sp>
      <p:sp>
        <p:nvSpPr>
          <p:cNvPr id="6179" name="TextBox 142"/>
          <p:cNvSpPr txBox="1">
            <a:spLocks noChangeArrowheads="1"/>
          </p:cNvSpPr>
          <p:nvPr/>
        </p:nvSpPr>
        <p:spPr bwMode="auto">
          <a:xfrm>
            <a:off x="3824288" y="2862263"/>
            <a:ext cx="15700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800"/>
              <a:t>Centers in CPCRN3 – 2009-2014</a:t>
            </a:r>
          </a:p>
        </p:txBody>
      </p:sp>
      <p:sp>
        <p:nvSpPr>
          <p:cNvPr id="6180" name="TextBox 143"/>
          <p:cNvSpPr txBox="1">
            <a:spLocks noChangeArrowheads="1"/>
          </p:cNvSpPr>
          <p:nvPr/>
        </p:nvSpPr>
        <p:spPr bwMode="auto">
          <a:xfrm>
            <a:off x="3675063" y="2024063"/>
            <a:ext cx="17240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1000" b="1"/>
              <a:t>Rounds of CPCRN Funding</a:t>
            </a:r>
          </a:p>
        </p:txBody>
      </p:sp>
      <p:sp>
        <p:nvSpPr>
          <p:cNvPr id="6181" name="TextBox 144"/>
          <p:cNvSpPr txBox="1">
            <a:spLocks noChangeArrowheads="1"/>
          </p:cNvSpPr>
          <p:nvPr/>
        </p:nvSpPr>
        <p:spPr bwMode="auto">
          <a:xfrm>
            <a:off x="3654425" y="3238500"/>
            <a:ext cx="17668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1000" b="1"/>
              <a:t>Connections between centers</a:t>
            </a:r>
          </a:p>
        </p:txBody>
      </p:sp>
      <p:grpSp>
        <p:nvGrpSpPr>
          <p:cNvPr id="6182" name="Group 1"/>
          <p:cNvGrpSpPr>
            <a:grpSpLocks/>
          </p:cNvGrpSpPr>
          <p:nvPr/>
        </p:nvGrpSpPr>
        <p:grpSpPr bwMode="auto">
          <a:xfrm>
            <a:off x="1447800" y="1676400"/>
            <a:ext cx="6172200" cy="4262438"/>
            <a:chOff x="1447800" y="1676400"/>
            <a:chExt cx="6172200" cy="4262019"/>
          </a:xfrm>
        </p:grpSpPr>
        <p:grpSp>
          <p:nvGrpSpPr>
            <p:cNvPr id="6198" name="Group 3"/>
            <p:cNvGrpSpPr>
              <a:grpSpLocks/>
            </p:cNvGrpSpPr>
            <p:nvPr/>
          </p:nvGrpSpPr>
          <p:grpSpPr bwMode="auto">
            <a:xfrm>
              <a:off x="6172200" y="1676400"/>
              <a:ext cx="228600" cy="228600"/>
              <a:chOff x="6172200" y="1676399"/>
              <a:chExt cx="228600" cy="228601"/>
            </a:xfrm>
          </p:grpSpPr>
          <p:sp>
            <p:nvSpPr>
              <p:cNvPr id="6224" name="Rectangle 111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25" name="Rectangle 112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6199" name="Group 2"/>
            <p:cNvGrpSpPr>
              <a:grpSpLocks/>
            </p:cNvGrpSpPr>
            <p:nvPr/>
          </p:nvGrpSpPr>
          <p:grpSpPr bwMode="auto">
            <a:xfrm>
              <a:off x="7010400" y="2476500"/>
              <a:ext cx="228600" cy="228600"/>
              <a:chOff x="7010400" y="2480736"/>
              <a:chExt cx="228600" cy="228600"/>
            </a:xfrm>
          </p:grpSpPr>
          <p:sp>
            <p:nvSpPr>
              <p:cNvPr id="6221" name="Rectangle 113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22" name="Rectangle 11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23" name="Rectangle 11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6200" name="Group 118"/>
            <p:cNvGrpSpPr>
              <a:grpSpLocks/>
            </p:cNvGrpSpPr>
            <p:nvPr/>
          </p:nvGrpSpPr>
          <p:grpSpPr bwMode="auto">
            <a:xfrm>
              <a:off x="7391400" y="3581400"/>
              <a:ext cx="228600" cy="228600"/>
              <a:chOff x="6172200" y="1676399"/>
              <a:chExt cx="228600" cy="228601"/>
            </a:xfrm>
          </p:grpSpPr>
          <p:sp>
            <p:nvSpPr>
              <p:cNvPr id="6219" name="Rectangle 119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20" name="Rectangle 12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6201" name="Rectangle 123"/>
            <p:cNvSpPr>
              <a:spLocks noChangeArrowheads="1"/>
            </p:cNvSpPr>
            <p:nvPr/>
          </p:nvSpPr>
          <p:spPr bwMode="auto">
            <a:xfrm>
              <a:off x="7010400" y="4495800"/>
              <a:ext cx="228600" cy="2286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02" name="Rectangle 124"/>
            <p:cNvSpPr>
              <a:spLocks noChangeArrowheads="1"/>
            </p:cNvSpPr>
            <p:nvPr/>
          </p:nvSpPr>
          <p:spPr bwMode="auto">
            <a:xfrm>
              <a:off x="2514600" y="1676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03" name="Rectangle 125"/>
            <p:cNvSpPr>
              <a:spLocks noChangeArrowheads="1"/>
            </p:cNvSpPr>
            <p:nvPr/>
          </p:nvSpPr>
          <p:spPr bwMode="auto">
            <a:xfrm>
              <a:off x="1447800" y="3581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04" name="Rectangle 126"/>
            <p:cNvSpPr>
              <a:spLocks noChangeArrowheads="1"/>
            </p:cNvSpPr>
            <p:nvPr/>
          </p:nvSpPr>
          <p:spPr bwMode="auto">
            <a:xfrm>
              <a:off x="1749425" y="24765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6205" name="Group 127"/>
            <p:cNvGrpSpPr>
              <a:grpSpLocks/>
            </p:cNvGrpSpPr>
            <p:nvPr/>
          </p:nvGrpSpPr>
          <p:grpSpPr bwMode="auto">
            <a:xfrm>
              <a:off x="1752600" y="4495800"/>
              <a:ext cx="228600" cy="228600"/>
              <a:chOff x="7010400" y="2480736"/>
              <a:chExt cx="228600" cy="228600"/>
            </a:xfrm>
          </p:grpSpPr>
          <p:sp>
            <p:nvSpPr>
              <p:cNvPr id="6216" name="Rectangle 128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17" name="Rectangle 129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18" name="Rectangle 130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6206" name="Group 131"/>
            <p:cNvGrpSpPr>
              <a:grpSpLocks/>
            </p:cNvGrpSpPr>
            <p:nvPr/>
          </p:nvGrpSpPr>
          <p:grpSpPr bwMode="auto">
            <a:xfrm>
              <a:off x="6172200" y="5334000"/>
              <a:ext cx="228600" cy="228600"/>
              <a:chOff x="7010400" y="2480736"/>
              <a:chExt cx="228600" cy="228600"/>
            </a:xfrm>
          </p:grpSpPr>
          <p:sp>
            <p:nvSpPr>
              <p:cNvPr id="6213" name="Rectangle 132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14" name="Rectangle 13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15" name="Rectangle 13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6207" name="Group 137"/>
            <p:cNvGrpSpPr>
              <a:grpSpLocks/>
            </p:cNvGrpSpPr>
            <p:nvPr/>
          </p:nvGrpSpPr>
          <p:grpSpPr bwMode="auto">
            <a:xfrm>
              <a:off x="2514600" y="5334000"/>
              <a:ext cx="228600" cy="228600"/>
              <a:chOff x="6172200" y="1676399"/>
              <a:chExt cx="228600" cy="228601"/>
            </a:xfrm>
          </p:grpSpPr>
          <p:sp>
            <p:nvSpPr>
              <p:cNvPr id="6211" name="Rectangle 138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12" name="Rectangle 14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6208" name="Group 141"/>
            <p:cNvGrpSpPr>
              <a:grpSpLocks/>
            </p:cNvGrpSpPr>
            <p:nvPr/>
          </p:nvGrpSpPr>
          <p:grpSpPr bwMode="auto">
            <a:xfrm>
              <a:off x="4919663" y="5709819"/>
              <a:ext cx="228600" cy="228600"/>
              <a:chOff x="6172200" y="1676399"/>
              <a:chExt cx="228600" cy="228601"/>
            </a:xfrm>
          </p:grpSpPr>
          <p:sp>
            <p:nvSpPr>
              <p:cNvPr id="6209" name="Rectangle 142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10" name="Rectangle 143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6183" name="Rectangle 144"/>
          <p:cNvSpPr>
            <a:spLocks noChangeArrowheads="1"/>
          </p:cNvSpPr>
          <p:nvPr/>
        </p:nvSpPr>
        <p:spPr bwMode="auto">
          <a:xfrm>
            <a:off x="3581400" y="2252663"/>
            <a:ext cx="228600" cy="228600"/>
          </a:xfrm>
          <a:prstGeom prst="rect">
            <a:avLst/>
          </a:prstGeom>
          <a:solidFill>
            <a:srgbClr val="A2D39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184" name="Rectangle 145"/>
          <p:cNvSpPr>
            <a:spLocks noChangeArrowheads="1"/>
          </p:cNvSpPr>
          <p:nvPr/>
        </p:nvSpPr>
        <p:spPr bwMode="auto">
          <a:xfrm>
            <a:off x="3581400" y="2557463"/>
            <a:ext cx="228600" cy="2286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185" name="Rectangle 146"/>
          <p:cNvSpPr>
            <a:spLocks noChangeArrowheads="1"/>
          </p:cNvSpPr>
          <p:nvPr/>
        </p:nvSpPr>
        <p:spPr bwMode="auto">
          <a:xfrm>
            <a:off x="3581400" y="2862263"/>
            <a:ext cx="228600" cy="228600"/>
          </a:xfrm>
          <a:prstGeom prst="rect">
            <a:avLst/>
          </a:prstGeom>
          <a:solidFill>
            <a:srgbClr val="9A5CE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6186" name="Straight Connector 122"/>
          <p:cNvCxnSpPr>
            <a:cxnSpLocks noChangeShapeType="1"/>
          </p:cNvCxnSpPr>
          <p:nvPr/>
        </p:nvCxnSpPr>
        <p:spPr bwMode="auto">
          <a:xfrm>
            <a:off x="3886200" y="4657725"/>
            <a:ext cx="838200" cy="0"/>
          </a:xfrm>
          <a:prstGeom prst="line">
            <a:avLst/>
          </a:prstGeom>
          <a:noFill/>
          <a:ln w="88900">
            <a:solidFill>
              <a:srgbClr val="07217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87" name="Straight Connector 123"/>
          <p:cNvCxnSpPr>
            <a:cxnSpLocks noChangeShapeType="1"/>
          </p:cNvCxnSpPr>
          <p:nvPr/>
        </p:nvCxnSpPr>
        <p:spPr bwMode="auto">
          <a:xfrm>
            <a:off x="4800600" y="4657725"/>
            <a:ext cx="838200" cy="0"/>
          </a:xfrm>
          <a:prstGeom prst="line">
            <a:avLst/>
          </a:prstGeom>
          <a:noFill/>
          <a:ln w="88900">
            <a:solidFill>
              <a:srgbClr val="520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188" name="TextBox 129"/>
          <p:cNvSpPr txBox="1">
            <a:spLocks noChangeArrowheads="1"/>
          </p:cNvSpPr>
          <p:nvPr/>
        </p:nvSpPr>
        <p:spPr bwMode="auto">
          <a:xfrm>
            <a:off x="3429000" y="4551363"/>
            <a:ext cx="2365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800"/>
              <a:t>7</a:t>
            </a:r>
          </a:p>
        </p:txBody>
      </p:sp>
      <p:cxnSp>
        <p:nvCxnSpPr>
          <p:cNvPr id="6189" name="Straight Connector 122"/>
          <p:cNvCxnSpPr>
            <a:cxnSpLocks noChangeShapeType="1"/>
          </p:cNvCxnSpPr>
          <p:nvPr/>
        </p:nvCxnSpPr>
        <p:spPr bwMode="auto">
          <a:xfrm>
            <a:off x="3886200" y="4810125"/>
            <a:ext cx="838200" cy="0"/>
          </a:xfrm>
          <a:prstGeom prst="line">
            <a:avLst/>
          </a:prstGeom>
          <a:noFill/>
          <a:ln w="101600">
            <a:solidFill>
              <a:srgbClr val="061B5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90" name="Straight Connector 123"/>
          <p:cNvCxnSpPr>
            <a:cxnSpLocks noChangeShapeType="1"/>
          </p:cNvCxnSpPr>
          <p:nvPr/>
        </p:nvCxnSpPr>
        <p:spPr bwMode="auto">
          <a:xfrm>
            <a:off x="4800600" y="4810125"/>
            <a:ext cx="838200" cy="0"/>
          </a:xfrm>
          <a:prstGeom prst="line">
            <a:avLst/>
          </a:prstGeom>
          <a:noFill/>
          <a:ln w="101600">
            <a:solidFill>
              <a:srgbClr val="410B7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191" name="TextBox 129"/>
          <p:cNvSpPr txBox="1">
            <a:spLocks noChangeArrowheads="1"/>
          </p:cNvSpPr>
          <p:nvPr/>
        </p:nvSpPr>
        <p:spPr bwMode="auto">
          <a:xfrm>
            <a:off x="3429000" y="4703763"/>
            <a:ext cx="236538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800"/>
              <a:t>8</a:t>
            </a:r>
          </a:p>
        </p:txBody>
      </p:sp>
      <p:cxnSp>
        <p:nvCxnSpPr>
          <p:cNvPr id="6192" name="Straight Connector 122"/>
          <p:cNvCxnSpPr>
            <a:cxnSpLocks noChangeShapeType="1"/>
          </p:cNvCxnSpPr>
          <p:nvPr/>
        </p:nvCxnSpPr>
        <p:spPr bwMode="auto">
          <a:xfrm>
            <a:off x="3886200" y="4962525"/>
            <a:ext cx="838200" cy="0"/>
          </a:xfrm>
          <a:prstGeom prst="line">
            <a:avLst/>
          </a:prstGeom>
          <a:noFill/>
          <a:ln w="114300">
            <a:solidFill>
              <a:srgbClr val="03103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93" name="Straight Connector 123"/>
          <p:cNvCxnSpPr>
            <a:cxnSpLocks noChangeShapeType="1"/>
          </p:cNvCxnSpPr>
          <p:nvPr/>
        </p:nvCxnSpPr>
        <p:spPr bwMode="auto">
          <a:xfrm>
            <a:off x="4800600" y="4962525"/>
            <a:ext cx="838200" cy="0"/>
          </a:xfrm>
          <a:prstGeom prst="line">
            <a:avLst/>
          </a:prstGeom>
          <a:noFill/>
          <a:ln w="114300">
            <a:solidFill>
              <a:srgbClr val="29064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194" name="TextBox 129"/>
          <p:cNvSpPr txBox="1">
            <a:spLocks noChangeArrowheads="1"/>
          </p:cNvSpPr>
          <p:nvPr/>
        </p:nvSpPr>
        <p:spPr bwMode="auto">
          <a:xfrm>
            <a:off x="3429000" y="4856163"/>
            <a:ext cx="236538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800"/>
              <a:t>9</a:t>
            </a:r>
          </a:p>
        </p:txBody>
      </p:sp>
      <p:cxnSp>
        <p:nvCxnSpPr>
          <p:cNvPr id="6195" name="Straight Connector 122"/>
          <p:cNvCxnSpPr>
            <a:cxnSpLocks noChangeShapeType="1"/>
          </p:cNvCxnSpPr>
          <p:nvPr/>
        </p:nvCxnSpPr>
        <p:spPr bwMode="auto">
          <a:xfrm>
            <a:off x="3886200" y="5114925"/>
            <a:ext cx="838200" cy="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96" name="Straight Connector 123"/>
          <p:cNvCxnSpPr>
            <a:cxnSpLocks noChangeShapeType="1"/>
          </p:cNvCxnSpPr>
          <p:nvPr/>
        </p:nvCxnSpPr>
        <p:spPr bwMode="auto">
          <a:xfrm>
            <a:off x="4800600" y="5114925"/>
            <a:ext cx="838200" cy="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197" name="TextBox 129"/>
          <p:cNvSpPr txBox="1">
            <a:spLocks noChangeArrowheads="1"/>
          </p:cNvSpPr>
          <p:nvPr/>
        </p:nvSpPr>
        <p:spPr bwMode="auto">
          <a:xfrm>
            <a:off x="3371850" y="5008563"/>
            <a:ext cx="350838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800"/>
              <a:t>10+</a:t>
            </a:r>
          </a:p>
        </p:txBody>
      </p:sp>
    </p:spTree>
    <p:extLst>
      <p:ext uri="{BB962C8B-B14F-4D97-AF65-F5344CB8AC3E}">
        <p14:creationId xmlns:p14="http://schemas.microsoft.com/office/powerpoint/2010/main" val="970475152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3200">
                <a:latin typeface="Arial" charset="0"/>
              </a:rPr>
              <a:t>Network Diagram:</a:t>
            </a:r>
            <a:br>
              <a:rPr lang="en-US" sz="3200">
                <a:latin typeface="Arial" charset="0"/>
              </a:rPr>
            </a:br>
            <a:r>
              <a:rPr lang="en-US" sz="3200">
                <a:latin typeface="Arial" charset="0"/>
              </a:rPr>
              <a:t>Multi-center Grants, 2004</a:t>
            </a:r>
          </a:p>
        </p:txBody>
      </p:sp>
      <p:cxnSp>
        <p:nvCxnSpPr>
          <p:cNvPr id="8194" name="Straight Connector 28"/>
          <p:cNvCxnSpPr>
            <a:cxnSpLocks noChangeShapeType="1"/>
            <a:stCxn id="8199" idx="1"/>
            <a:endCxn id="8201" idx="0"/>
          </p:cNvCxnSpPr>
          <p:nvPr/>
        </p:nvCxnSpPr>
        <p:spPr bwMode="auto">
          <a:xfrm flipH="1">
            <a:off x="5729288" y="2590800"/>
            <a:ext cx="395287" cy="2743200"/>
          </a:xfrm>
          <a:prstGeom prst="line">
            <a:avLst/>
          </a:prstGeom>
          <a:noFill/>
          <a:ln w="28575">
            <a:solidFill>
              <a:srgbClr val="426BF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95" name="Straight Connector 30"/>
          <p:cNvCxnSpPr>
            <a:cxnSpLocks noChangeShapeType="1"/>
            <a:stCxn id="8199" idx="1"/>
            <a:endCxn id="8200" idx="3"/>
          </p:cNvCxnSpPr>
          <p:nvPr/>
        </p:nvCxnSpPr>
        <p:spPr bwMode="auto">
          <a:xfrm flipH="1">
            <a:off x="2865438" y="2590800"/>
            <a:ext cx="3259137" cy="20193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96" name="Straight Connector 39"/>
          <p:cNvCxnSpPr>
            <a:cxnSpLocks noChangeShapeType="1"/>
            <a:stCxn id="8201" idx="1"/>
            <a:endCxn id="8200" idx="3"/>
          </p:cNvCxnSpPr>
          <p:nvPr/>
        </p:nvCxnSpPr>
        <p:spPr bwMode="auto">
          <a:xfrm flipH="1" flipV="1">
            <a:off x="2865438" y="4610100"/>
            <a:ext cx="2420937" cy="838200"/>
          </a:xfrm>
          <a:prstGeom prst="line">
            <a:avLst/>
          </a:prstGeom>
          <a:noFill/>
          <a:ln w="28575">
            <a:solidFill>
              <a:srgbClr val="6D8DF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97" name="Straight Connector 41"/>
          <p:cNvCxnSpPr>
            <a:cxnSpLocks noChangeShapeType="1"/>
            <a:stCxn id="8203" idx="2"/>
            <a:endCxn id="8205" idx="1"/>
          </p:cNvCxnSpPr>
          <p:nvPr/>
        </p:nvCxnSpPr>
        <p:spPr bwMode="auto">
          <a:xfrm>
            <a:off x="5729288" y="1905000"/>
            <a:ext cx="777875" cy="17907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98" name="Straight Connector 43"/>
          <p:cNvCxnSpPr>
            <a:cxnSpLocks noChangeShapeType="1"/>
            <a:stCxn id="8202" idx="3"/>
            <a:endCxn id="8201" idx="1"/>
          </p:cNvCxnSpPr>
          <p:nvPr/>
        </p:nvCxnSpPr>
        <p:spPr bwMode="auto">
          <a:xfrm>
            <a:off x="3629025" y="5448300"/>
            <a:ext cx="1657350" cy="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199" name="Rectangle 17"/>
          <p:cNvSpPr>
            <a:spLocks noChangeArrowheads="1"/>
          </p:cNvSpPr>
          <p:nvPr/>
        </p:nvSpPr>
        <p:spPr bwMode="auto">
          <a:xfrm>
            <a:off x="6124575" y="24765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Harvard</a:t>
            </a:r>
          </a:p>
        </p:txBody>
      </p:sp>
      <p:sp>
        <p:nvSpPr>
          <p:cNvPr id="8200" name="Rectangle 18"/>
          <p:cNvSpPr>
            <a:spLocks noChangeArrowheads="1"/>
          </p:cNvSpPr>
          <p:nvPr/>
        </p:nvSpPr>
        <p:spPr bwMode="auto">
          <a:xfrm>
            <a:off x="1981200" y="44958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U.Texas</a:t>
            </a:r>
          </a:p>
        </p:txBody>
      </p:sp>
      <p:sp>
        <p:nvSpPr>
          <p:cNvPr id="8201" name="Rectangle 19"/>
          <p:cNvSpPr>
            <a:spLocks noChangeArrowheads="1"/>
          </p:cNvSpPr>
          <p:nvPr/>
        </p:nvSpPr>
        <p:spPr bwMode="auto">
          <a:xfrm>
            <a:off x="5286375" y="53340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U.Wash</a:t>
            </a:r>
          </a:p>
        </p:txBody>
      </p:sp>
      <p:sp>
        <p:nvSpPr>
          <p:cNvPr id="8202" name="Rectangle 20"/>
          <p:cNvSpPr>
            <a:spLocks noChangeArrowheads="1"/>
          </p:cNvSpPr>
          <p:nvPr/>
        </p:nvSpPr>
        <p:spPr bwMode="auto">
          <a:xfrm>
            <a:off x="2743200" y="5334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UCLA</a:t>
            </a:r>
          </a:p>
        </p:txBody>
      </p:sp>
      <p:sp>
        <p:nvSpPr>
          <p:cNvPr id="8203" name="Rectangle 21"/>
          <p:cNvSpPr>
            <a:spLocks noChangeArrowheads="1"/>
          </p:cNvSpPr>
          <p:nvPr/>
        </p:nvSpPr>
        <p:spPr bwMode="auto">
          <a:xfrm>
            <a:off x="5286375" y="16764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UNC</a:t>
            </a:r>
          </a:p>
        </p:txBody>
      </p:sp>
      <p:sp>
        <p:nvSpPr>
          <p:cNvPr id="8204" name="Rectangle 22"/>
          <p:cNvSpPr>
            <a:spLocks noChangeArrowheads="1"/>
          </p:cNvSpPr>
          <p:nvPr/>
        </p:nvSpPr>
        <p:spPr bwMode="auto">
          <a:xfrm>
            <a:off x="6126163" y="4495800"/>
            <a:ext cx="882650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Morehouse</a:t>
            </a:r>
          </a:p>
        </p:txBody>
      </p:sp>
      <p:sp>
        <p:nvSpPr>
          <p:cNvPr id="8205" name="Rectangle 23"/>
          <p:cNvSpPr>
            <a:spLocks noChangeArrowheads="1"/>
          </p:cNvSpPr>
          <p:nvPr/>
        </p:nvSpPr>
        <p:spPr bwMode="auto">
          <a:xfrm>
            <a:off x="6507163" y="3581400"/>
            <a:ext cx="884237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Emory</a:t>
            </a:r>
          </a:p>
        </p:txBody>
      </p:sp>
      <p:sp>
        <p:nvSpPr>
          <p:cNvPr id="8206" name="Rectangle 24"/>
          <p:cNvSpPr>
            <a:spLocks noChangeArrowheads="1"/>
          </p:cNvSpPr>
          <p:nvPr/>
        </p:nvSpPr>
        <p:spPr bwMode="auto">
          <a:xfrm>
            <a:off x="4038600" y="5715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Wash.U</a:t>
            </a:r>
          </a:p>
        </p:txBody>
      </p:sp>
      <p:sp>
        <p:nvSpPr>
          <p:cNvPr id="36" name="Rectangle 18"/>
          <p:cNvSpPr>
            <a:spLocks noChangeArrowheads="1"/>
          </p:cNvSpPr>
          <p:nvPr/>
        </p:nvSpPr>
        <p:spPr bwMode="auto">
          <a:xfrm>
            <a:off x="2743200" y="16764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>
                <a:solidFill>
                  <a:schemeClr val="bg2"/>
                </a:solidFill>
                <a:cs typeface="Arial" charset="0"/>
              </a:rPr>
              <a:t>Texas A&amp;M</a:t>
            </a:r>
          </a:p>
        </p:txBody>
      </p:sp>
      <p:sp>
        <p:nvSpPr>
          <p:cNvPr id="37" name="Rectangle 22"/>
          <p:cNvSpPr>
            <a:spLocks noChangeArrowheads="1"/>
          </p:cNvSpPr>
          <p:nvPr/>
        </p:nvSpPr>
        <p:spPr bwMode="auto">
          <a:xfrm>
            <a:off x="1981200" y="24765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>
                <a:solidFill>
                  <a:schemeClr val="bg2"/>
                </a:solidFill>
                <a:cs typeface="Arial" charset="0"/>
              </a:rPr>
              <a:t>USC</a:t>
            </a:r>
          </a:p>
        </p:txBody>
      </p:sp>
      <p:sp>
        <p:nvSpPr>
          <p:cNvPr id="38" name="Rectangle 22"/>
          <p:cNvSpPr>
            <a:spLocks noChangeArrowheads="1"/>
          </p:cNvSpPr>
          <p:nvPr/>
        </p:nvSpPr>
        <p:spPr bwMode="auto">
          <a:xfrm>
            <a:off x="1676400" y="35814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 err="1">
                <a:solidFill>
                  <a:schemeClr val="bg2"/>
                </a:solidFill>
                <a:cs typeface="Arial" charset="0"/>
              </a:rPr>
              <a:t>U.Colorado</a:t>
            </a:r>
            <a:endParaRPr lang="en-US" sz="1000" dirty="0">
              <a:solidFill>
                <a:schemeClr val="bg2"/>
              </a:solidFill>
              <a:cs typeface="Arial" charset="0"/>
            </a:endParaRPr>
          </a:p>
        </p:txBody>
      </p:sp>
      <p:grpSp>
        <p:nvGrpSpPr>
          <p:cNvPr id="8210" name="Group 18"/>
          <p:cNvGrpSpPr>
            <a:grpSpLocks/>
          </p:cNvGrpSpPr>
          <p:nvPr/>
        </p:nvGrpSpPr>
        <p:grpSpPr bwMode="auto">
          <a:xfrm>
            <a:off x="1447800" y="1676400"/>
            <a:ext cx="6172200" cy="4262438"/>
            <a:chOff x="1447800" y="1676400"/>
            <a:chExt cx="6172200" cy="4262019"/>
          </a:xfrm>
        </p:grpSpPr>
        <p:grpSp>
          <p:nvGrpSpPr>
            <p:cNvPr id="8211" name="Group 3"/>
            <p:cNvGrpSpPr>
              <a:grpSpLocks/>
            </p:cNvGrpSpPr>
            <p:nvPr/>
          </p:nvGrpSpPr>
          <p:grpSpPr bwMode="auto">
            <a:xfrm>
              <a:off x="6172200" y="1676400"/>
              <a:ext cx="228600" cy="228600"/>
              <a:chOff x="6172200" y="1676399"/>
              <a:chExt cx="228600" cy="228601"/>
            </a:xfrm>
          </p:grpSpPr>
          <p:sp>
            <p:nvSpPr>
              <p:cNvPr id="8237" name="Rectangle 111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38" name="Rectangle 112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212" name="Group 2"/>
            <p:cNvGrpSpPr>
              <a:grpSpLocks/>
            </p:cNvGrpSpPr>
            <p:nvPr/>
          </p:nvGrpSpPr>
          <p:grpSpPr bwMode="auto">
            <a:xfrm>
              <a:off x="7010400" y="2476500"/>
              <a:ext cx="228600" cy="228600"/>
              <a:chOff x="7010400" y="2480736"/>
              <a:chExt cx="228600" cy="228600"/>
            </a:xfrm>
          </p:grpSpPr>
          <p:sp>
            <p:nvSpPr>
              <p:cNvPr id="8234" name="Rectangle 113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35" name="Rectangle 11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36" name="Rectangle 11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213" name="Group 118"/>
            <p:cNvGrpSpPr>
              <a:grpSpLocks/>
            </p:cNvGrpSpPr>
            <p:nvPr/>
          </p:nvGrpSpPr>
          <p:grpSpPr bwMode="auto">
            <a:xfrm>
              <a:off x="7391400" y="3581400"/>
              <a:ext cx="228600" cy="228600"/>
              <a:chOff x="6172200" y="1676399"/>
              <a:chExt cx="228600" cy="228601"/>
            </a:xfrm>
          </p:grpSpPr>
          <p:sp>
            <p:nvSpPr>
              <p:cNvPr id="8232" name="Rectangle 119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33" name="Rectangle 12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8214" name="Rectangle 123"/>
            <p:cNvSpPr>
              <a:spLocks noChangeArrowheads="1"/>
            </p:cNvSpPr>
            <p:nvPr/>
          </p:nvSpPr>
          <p:spPr bwMode="auto">
            <a:xfrm>
              <a:off x="7010400" y="4495800"/>
              <a:ext cx="228600" cy="2286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215" name="Rectangle 124"/>
            <p:cNvSpPr>
              <a:spLocks noChangeArrowheads="1"/>
            </p:cNvSpPr>
            <p:nvPr/>
          </p:nvSpPr>
          <p:spPr bwMode="auto">
            <a:xfrm>
              <a:off x="2514600" y="1676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216" name="Rectangle 125"/>
            <p:cNvSpPr>
              <a:spLocks noChangeArrowheads="1"/>
            </p:cNvSpPr>
            <p:nvPr/>
          </p:nvSpPr>
          <p:spPr bwMode="auto">
            <a:xfrm>
              <a:off x="1447800" y="3581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217" name="Rectangle 126"/>
            <p:cNvSpPr>
              <a:spLocks noChangeArrowheads="1"/>
            </p:cNvSpPr>
            <p:nvPr/>
          </p:nvSpPr>
          <p:spPr bwMode="auto">
            <a:xfrm>
              <a:off x="1749425" y="24765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8218" name="Group 127"/>
            <p:cNvGrpSpPr>
              <a:grpSpLocks/>
            </p:cNvGrpSpPr>
            <p:nvPr/>
          </p:nvGrpSpPr>
          <p:grpSpPr bwMode="auto">
            <a:xfrm>
              <a:off x="1752600" y="4495800"/>
              <a:ext cx="228600" cy="228600"/>
              <a:chOff x="7010400" y="2480736"/>
              <a:chExt cx="228600" cy="228600"/>
            </a:xfrm>
          </p:grpSpPr>
          <p:sp>
            <p:nvSpPr>
              <p:cNvPr id="8229" name="Rectangle 128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30" name="Rectangle 129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31" name="Rectangle 130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219" name="Group 131"/>
            <p:cNvGrpSpPr>
              <a:grpSpLocks/>
            </p:cNvGrpSpPr>
            <p:nvPr/>
          </p:nvGrpSpPr>
          <p:grpSpPr bwMode="auto">
            <a:xfrm>
              <a:off x="6172200" y="5334000"/>
              <a:ext cx="228600" cy="228600"/>
              <a:chOff x="7010400" y="2480736"/>
              <a:chExt cx="228600" cy="228600"/>
            </a:xfrm>
          </p:grpSpPr>
          <p:sp>
            <p:nvSpPr>
              <p:cNvPr id="8226" name="Rectangle 132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27" name="Rectangle 13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28" name="Rectangle 13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220" name="Group 137"/>
            <p:cNvGrpSpPr>
              <a:grpSpLocks/>
            </p:cNvGrpSpPr>
            <p:nvPr/>
          </p:nvGrpSpPr>
          <p:grpSpPr bwMode="auto">
            <a:xfrm>
              <a:off x="2514600" y="5334000"/>
              <a:ext cx="228600" cy="228600"/>
              <a:chOff x="6172200" y="1676399"/>
              <a:chExt cx="228600" cy="228601"/>
            </a:xfrm>
          </p:grpSpPr>
          <p:sp>
            <p:nvSpPr>
              <p:cNvPr id="8224" name="Rectangle 138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25" name="Rectangle 14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221" name="Group 141"/>
            <p:cNvGrpSpPr>
              <a:grpSpLocks/>
            </p:cNvGrpSpPr>
            <p:nvPr/>
          </p:nvGrpSpPr>
          <p:grpSpPr bwMode="auto">
            <a:xfrm>
              <a:off x="4919663" y="5709819"/>
              <a:ext cx="228600" cy="228600"/>
              <a:chOff x="6172200" y="1676399"/>
              <a:chExt cx="228600" cy="228601"/>
            </a:xfrm>
          </p:grpSpPr>
          <p:sp>
            <p:nvSpPr>
              <p:cNvPr id="8222" name="Rectangle 142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23" name="Rectangle 143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22379971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3200">
                <a:latin typeface="Arial" charset="0"/>
              </a:rPr>
              <a:t>Network Diagram: </a:t>
            </a:r>
            <a:br>
              <a:rPr lang="en-US" sz="3200">
                <a:latin typeface="Arial" charset="0"/>
              </a:rPr>
            </a:br>
            <a:r>
              <a:rPr lang="en-US" sz="3200">
                <a:latin typeface="Arial" charset="0"/>
              </a:rPr>
              <a:t>Multi-center Grants, 2005</a:t>
            </a:r>
          </a:p>
        </p:txBody>
      </p:sp>
      <p:cxnSp>
        <p:nvCxnSpPr>
          <p:cNvPr id="9218" name="Straight Connector 28"/>
          <p:cNvCxnSpPr>
            <a:cxnSpLocks noChangeShapeType="1"/>
            <a:stCxn id="9223" idx="1"/>
            <a:endCxn id="9225" idx="0"/>
          </p:cNvCxnSpPr>
          <p:nvPr/>
        </p:nvCxnSpPr>
        <p:spPr bwMode="auto">
          <a:xfrm flipH="1">
            <a:off x="5729288" y="2590800"/>
            <a:ext cx="395287" cy="2743200"/>
          </a:xfrm>
          <a:prstGeom prst="line">
            <a:avLst/>
          </a:prstGeom>
          <a:noFill/>
          <a:ln w="57150">
            <a:solidFill>
              <a:srgbClr val="426BF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19" name="Straight Connector 30"/>
          <p:cNvCxnSpPr>
            <a:cxnSpLocks noChangeShapeType="1"/>
            <a:stCxn id="9223" idx="1"/>
            <a:endCxn id="9224" idx="3"/>
          </p:cNvCxnSpPr>
          <p:nvPr/>
        </p:nvCxnSpPr>
        <p:spPr bwMode="auto">
          <a:xfrm flipH="1">
            <a:off x="2865438" y="2590800"/>
            <a:ext cx="3259137" cy="20193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20" name="Straight Connector 39"/>
          <p:cNvCxnSpPr>
            <a:cxnSpLocks noChangeShapeType="1"/>
            <a:stCxn id="9225" idx="1"/>
            <a:endCxn id="9224" idx="3"/>
          </p:cNvCxnSpPr>
          <p:nvPr/>
        </p:nvCxnSpPr>
        <p:spPr bwMode="auto">
          <a:xfrm flipH="1" flipV="1">
            <a:off x="2865438" y="4610100"/>
            <a:ext cx="2420937" cy="838200"/>
          </a:xfrm>
          <a:prstGeom prst="line">
            <a:avLst/>
          </a:prstGeom>
          <a:noFill/>
          <a:ln w="28575">
            <a:solidFill>
              <a:srgbClr val="6D8DF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21" name="Straight Connector 41"/>
          <p:cNvCxnSpPr>
            <a:cxnSpLocks noChangeShapeType="1"/>
            <a:stCxn id="9227" idx="2"/>
            <a:endCxn id="9229" idx="1"/>
          </p:cNvCxnSpPr>
          <p:nvPr/>
        </p:nvCxnSpPr>
        <p:spPr bwMode="auto">
          <a:xfrm>
            <a:off x="5729288" y="1905000"/>
            <a:ext cx="777875" cy="17907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22" name="Straight Connector 43"/>
          <p:cNvCxnSpPr>
            <a:cxnSpLocks noChangeShapeType="1"/>
            <a:stCxn id="9226" idx="3"/>
            <a:endCxn id="9225" idx="1"/>
          </p:cNvCxnSpPr>
          <p:nvPr/>
        </p:nvCxnSpPr>
        <p:spPr bwMode="auto">
          <a:xfrm>
            <a:off x="3629025" y="5448300"/>
            <a:ext cx="1657350" cy="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223" name="Rectangle 17"/>
          <p:cNvSpPr>
            <a:spLocks noChangeArrowheads="1"/>
          </p:cNvSpPr>
          <p:nvPr/>
        </p:nvSpPr>
        <p:spPr bwMode="auto">
          <a:xfrm>
            <a:off x="6124575" y="24765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Harvard</a:t>
            </a:r>
          </a:p>
        </p:txBody>
      </p:sp>
      <p:sp>
        <p:nvSpPr>
          <p:cNvPr id="9224" name="Rectangle 18"/>
          <p:cNvSpPr>
            <a:spLocks noChangeArrowheads="1"/>
          </p:cNvSpPr>
          <p:nvPr/>
        </p:nvSpPr>
        <p:spPr bwMode="auto">
          <a:xfrm>
            <a:off x="1981200" y="44958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U.Texas</a:t>
            </a:r>
          </a:p>
        </p:txBody>
      </p:sp>
      <p:sp>
        <p:nvSpPr>
          <p:cNvPr id="9225" name="Rectangle 19"/>
          <p:cNvSpPr>
            <a:spLocks noChangeArrowheads="1"/>
          </p:cNvSpPr>
          <p:nvPr/>
        </p:nvSpPr>
        <p:spPr bwMode="auto">
          <a:xfrm>
            <a:off x="5286375" y="53340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U.Wash</a:t>
            </a:r>
          </a:p>
        </p:txBody>
      </p:sp>
      <p:sp>
        <p:nvSpPr>
          <p:cNvPr id="9226" name="Rectangle 20"/>
          <p:cNvSpPr>
            <a:spLocks noChangeArrowheads="1"/>
          </p:cNvSpPr>
          <p:nvPr/>
        </p:nvSpPr>
        <p:spPr bwMode="auto">
          <a:xfrm>
            <a:off x="2743200" y="5334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UCLA</a:t>
            </a:r>
          </a:p>
        </p:txBody>
      </p:sp>
      <p:sp>
        <p:nvSpPr>
          <p:cNvPr id="9227" name="Rectangle 21"/>
          <p:cNvSpPr>
            <a:spLocks noChangeArrowheads="1"/>
          </p:cNvSpPr>
          <p:nvPr/>
        </p:nvSpPr>
        <p:spPr bwMode="auto">
          <a:xfrm>
            <a:off x="5286375" y="16764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UNC</a:t>
            </a:r>
          </a:p>
        </p:txBody>
      </p:sp>
      <p:sp>
        <p:nvSpPr>
          <p:cNvPr id="9228" name="Rectangle 22"/>
          <p:cNvSpPr>
            <a:spLocks noChangeArrowheads="1"/>
          </p:cNvSpPr>
          <p:nvPr/>
        </p:nvSpPr>
        <p:spPr bwMode="auto">
          <a:xfrm>
            <a:off x="6126163" y="4495800"/>
            <a:ext cx="882650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Morehouse</a:t>
            </a:r>
          </a:p>
        </p:txBody>
      </p:sp>
      <p:sp>
        <p:nvSpPr>
          <p:cNvPr id="9229" name="Rectangle 23"/>
          <p:cNvSpPr>
            <a:spLocks noChangeArrowheads="1"/>
          </p:cNvSpPr>
          <p:nvPr/>
        </p:nvSpPr>
        <p:spPr bwMode="auto">
          <a:xfrm>
            <a:off x="6507163" y="3581400"/>
            <a:ext cx="884237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Emory</a:t>
            </a:r>
          </a:p>
        </p:txBody>
      </p:sp>
      <p:sp>
        <p:nvSpPr>
          <p:cNvPr id="9230" name="Rectangle 24"/>
          <p:cNvSpPr>
            <a:spLocks noChangeArrowheads="1"/>
          </p:cNvSpPr>
          <p:nvPr/>
        </p:nvSpPr>
        <p:spPr bwMode="auto">
          <a:xfrm>
            <a:off x="4038600" y="5715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Wash.U</a:t>
            </a:r>
          </a:p>
        </p:txBody>
      </p:sp>
      <p:cxnSp>
        <p:nvCxnSpPr>
          <p:cNvPr id="9231" name="Straight Connector 41"/>
          <p:cNvCxnSpPr>
            <a:cxnSpLocks noChangeShapeType="1"/>
            <a:stCxn id="9226" idx="3"/>
            <a:endCxn id="9230" idx="0"/>
          </p:cNvCxnSpPr>
          <p:nvPr/>
        </p:nvCxnSpPr>
        <p:spPr bwMode="auto">
          <a:xfrm>
            <a:off x="3629025" y="5448300"/>
            <a:ext cx="852488" cy="2667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6" name="Rectangle 18"/>
          <p:cNvSpPr>
            <a:spLocks noChangeArrowheads="1"/>
          </p:cNvSpPr>
          <p:nvPr/>
        </p:nvSpPr>
        <p:spPr bwMode="auto">
          <a:xfrm>
            <a:off x="2743200" y="16764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>
                <a:solidFill>
                  <a:srgbClr val="808080"/>
                </a:solidFill>
                <a:cs typeface="Arial" charset="0"/>
              </a:rPr>
              <a:t>Texas A&amp;M</a:t>
            </a:r>
          </a:p>
        </p:txBody>
      </p:sp>
      <p:sp>
        <p:nvSpPr>
          <p:cNvPr id="37" name="Rectangle 22"/>
          <p:cNvSpPr>
            <a:spLocks noChangeArrowheads="1"/>
          </p:cNvSpPr>
          <p:nvPr/>
        </p:nvSpPr>
        <p:spPr bwMode="auto">
          <a:xfrm>
            <a:off x="1981200" y="24765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>
                <a:solidFill>
                  <a:srgbClr val="808080"/>
                </a:solidFill>
                <a:cs typeface="Arial" charset="0"/>
              </a:rPr>
              <a:t>USC</a:t>
            </a:r>
          </a:p>
        </p:txBody>
      </p:sp>
      <p:sp>
        <p:nvSpPr>
          <p:cNvPr id="38" name="Rectangle 22"/>
          <p:cNvSpPr>
            <a:spLocks noChangeArrowheads="1"/>
          </p:cNvSpPr>
          <p:nvPr/>
        </p:nvSpPr>
        <p:spPr bwMode="auto">
          <a:xfrm>
            <a:off x="1676400" y="35814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 err="1">
                <a:solidFill>
                  <a:srgbClr val="808080"/>
                </a:solidFill>
                <a:cs typeface="Arial" charset="0"/>
              </a:rPr>
              <a:t>U.Colorado</a:t>
            </a:r>
            <a:endParaRPr lang="en-US" sz="1000" dirty="0">
              <a:solidFill>
                <a:srgbClr val="808080"/>
              </a:solidFill>
              <a:cs typeface="Arial" charset="0"/>
            </a:endParaRPr>
          </a:p>
        </p:txBody>
      </p:sp>
      <p:grpSp>
        <p:nvGrpSpPr>
          <p:cNvPr id="9235" name="Group 19"/>
          <p:cNvGrpSpPr>
            <a:grpSpLocks/>
          </p:cNvGrpSpPr>
          <p:nvPr/>
        </p:nvGrpSpPr>
        <p:grpSpPr bwMode="auto">
          <a:xfrm>
            <a:off x="1447800" y="1676400"/>
            <a:ext cx="6172200" cy="4262438"/>
            <a:chOff x="1447800" y="1676400"/>
            <a:chExt cx="6172200" cy="4262019"/>
          </a:xfrm>
        </p:grpSpPr>
        <p:grpSp>
          <p:nvGrpSpPr>
            <p:cNvPr id="9236" name="Group 3"/>
            <p:cNvGrpSpPr>
              <a:grpSpLocks/>
            </p:cNvGrpSpPr>
            <p:nvPr/>
          </p:nvGrpSpPr>
          <p:grpSpPr bwMode="auto">
            <a:xfrm>
              <a:off x="6172200" y="1676400"/>
              <a:ext cx="228600" cy="228600"/>
              <a:chOff x="6172200" y="1676399"/>
              <a:chExt cx="228600" cy="228601"/>
            </a:xfrm>
          </p:grpSpPr>
          <p:sp>
            <p:nvSpPr>
              <p:cNvPr id="9262" name="Rectangle 111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63" name="Rectangle 112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9237" name="Group 2"/>
            <p:cNvGrpSpPr>
              <a:grpSpLocks/>
            </p:cNvGrpSpPr>
            <p:nvPr/>
          </p:nvGrpSpPr>
          <p:grpSpPr bwMode="auto">
            <a:xfrm>
              <a:off x="7010400" y="2476500"/>
              <a:ext cx="228600" cy="228600"/>
              <a:chOff x="7010400" y="2480736"/>
              <a:chExt cx="228600" cy="228600"/>
            </a:xfrm>
          </p:grpSpPr>
          <p:sp>
            <p:nvSpPr>
              <p:cNvPr id="9259" name="Rectangle 113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60" name="Rectangle 11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61" name="Rectangle 11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9238" name="Group 118"/>
            <p:cNvGrpSpPr>
              <a:grpSpLocks/>
            </p:cNvGrpSpPr>
            <p:nvPr/>
          </p:nvGrpSpPr>
          <p:grpSpPr bwMode="auto">
            <a:xfrm>
              <a:off x="7391400" y="3581400"/>
              <a:ext cx="228600" cy="228600"/>
              <a:chOff x="6172200" y="1676399"/>
              <a:chExt cx="228600" cy="228601"/>
            </a:xfrm>
          </p:grpSpPr>
          <p:sp>
            <p:nvSpPr>
              <p:cNvPr id="9257" name="Rectangle 119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58" name="Rectangle 12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9239" name="Rectangle 123"/>
            <p:cNvSpPr>
              <a:spLocks noChangeArrowheads="1"/>
            </p:cNvSpPr>
            <p:nvPr/>
          </p:nvSpPr>
          <p:spPr bwMode="auto">
            <a:xfrm>
              <a:off x="7010400" y="4495800"/>
              <a:ext cx="228600" cy="2286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240" name="Rectangle 124"/>
            <p:cNvSpPr>
              <a:spLocks noChangeArrowheads="1"/>
            </p:cNvSpPr>
            <p:nvPr/>
          </p:nvSpPr>
          <p:spPr bwMode="auto">
            <a:xfrm>
              <a:off x="2514600" y="1676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241" name="Rectangle 125"/>
            <p:cNvSpPr>
              <a:spLocks noChangeArrowheads="1"/>
            </p:cNvSpPr>
            <p:nvPr/>
          </p:nvSpPr>
          <p:spPr bwMode="auto">
            <a:xfrm>
              <a:off x="1447800" y="3581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242" name="Rectangle 126"/>
            <p:cNvSpPr>
              <a:spLocks noChangeArrowheads="1"/>
            </p:cNvSpPr>
            <p:nvPr/>
          </p:nvSpPr>
          <p:spPr bwMode="auto">
            <a:xfrm>
              <a:off x="1749425" y="24765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9243" name="Group 127"/>
            <p:cNvGrpSpPr>
              <a:grpSpLocks/>
            </p:cNvGrpSpPr>
            <p:nvPr/>
          </p:nvGrpSpPr>
          <p:grpSpPr bwMode="auto">
            <a:xfrm>
              <a:off x="1752600" y="4495800"/>
              <a:ext cx="228600" cy="228600"/>
              <a:chOff x="7010400" y="2480736"/>
              <a:chExt cx="228600" cy="228600"/>
            </a:xfrm>
          </p:grpSpPr>
          <p:sp>
            <p:nvSpPr>
              <p:cNvPr id="9254" name="Rectangle 128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55" name="Rectangle 129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56" name="Rectangle 130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9244" name="Group 131"/>
            <p:cNvGrpSpPr>
              <a:grpSpLocks/>
            </p:cNvGrpSpPr>
            <p:nvPr/>
          </p:nvGrpSpPr>
          <p:grpSpPr bwMode="auto">
            <a:xfrm>
              <a:off x="6172200" y="5334000"/>
              <a:ext cx="228600" cy="228600"/>
              <a:chOff x="7010400" y="2480736"/>
              <a:chExt cx="228600" cy="228600"/>
            </a:xfrm>
          </p:grpSpPr>
          <p:sp>
            <p:nvSpPr>
              <p:cNvPr id="9251" name="Rectangle 132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52" name="Rectangle 13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53" name="Rectangle 13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9245" name="Group 137"/>
            <p:cNvGrpSpPr>
              <a:grpSpLocks/>
            </p:cNvGrpSpPr>
            <p:nvPr/>
          </p:nvGrpSpPr>
          <p:grpSpPr bwMode="auto">
            <a:xfrm>
              <a:off x="2514600" y="5334000"/>
              <a:ext cx="228600" cy="228600"/>
              <a:chOff x="6172200" y="1676399"/>
              <a:chExt cx="228600" cy="228601"/>
            </a:xfrm>
          </p:grpSpPr>
          <p:sp>
            <p:nvSpPr>
              <p:cNvPr id="9249" name="Rectangle 138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50" name="Rectangle 14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9246" name="Group 141"/>
            <p:cNvGrpSpPr>
              <a:grpSpLocks/>
            </p:cNvGrpSpPr>
            <p:nvPr/>
          </p:nvGrpSpPr>
          <p:grpSpPr bwMode="auto">
            <a:xfrm>
              <a:off x="4919663" y="5709819"/>
              <a:ext cx="228600" cy="228600"/>
              <a:chOff x="6172200" y="1676399"/>
              <a:chExt cx="228600" cy="228601"/>
            </a:xfrm>
          </p:grpSpPr>
          <p:sp>
            <p:nvSpPr>
              <p:cNvPr id="9247" name="Rectangle 142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48" name="Rectangle 143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81071397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3200">
                <a:latin typeface="Arial" charset="0"/>
              </a:rPr>
              <a:t>Network Diagram: </a:t>
            </a:r>
            <a:br>
              <a:rPr lang="en-US" sz="3200">
                <a:latin typeface="Arial" charset="0"/>
              </a:rPr>
            </a:br>
            <a:r>
              <a:rPr lang="en-US" sz="3200">
                <a:latin typeface="Arial" charset="0"/>
              </a:rPr>
              <a:t>Multi-center Grants, 2006</a:t>
            </a:r>
          </a:p>
        </p:txBody>
      </p:sp>
      <p:cxnSp>
        <p:nvCxnSpPr>
          <p:cNvPr id="10242" name="Straight Connector 28"/>
          <p:cNvCxnSpPr>
            <a:cxnSpLocks noChangeShapeType="1"/>
            <a:stCxn id="10247" idx="1"/>
            <a:endCxn id="10249" idx="0"/>
          </p:cNvCxnSpPr>
          <p:nvPr/>
        </p:nvCxnSpPr>
        <p:spPr bwMode="auto">
          <a:xfrm flipH="1">
            <a:off x="5729288" y="2590800"/>
            <a:ext cx="395287" cy="27432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43" name="Straight Connector 30"/>
          <p:cNvCxnSpPr>
            <a:cxnSpLocks noChangeShapeType="1"/>
            <a:stCxn id="10247" idx="1"/>
            <a:endCxn id="10248" idx="3"/>
          </p:cNvCxnSpPr>
          <p:nvPr/>
        </p:nvCxnSpPr>
        <p:spPr bwMode="auto">
          <a:xfrm flipH="1">
            <a:off x="2865438" y="2590800"/>
            <a:ext cx="3259137" cy="20193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44" name="Straight Connector 39"/>
          <p:cNvCxnSpPr>
            <a:cxnSpLocks noChangeShapeType="1"/>
            <a:stCxn id="10249" idx="1"/>
            <a:endCxn id="10248" idx="3"/>
          </p:cNvCxnSpPr>
          <p:nvPr/>
        </p:nvCxnSpPr>
        <p:spPr bwMode="auto">
          <a:xfrm flipH="1" flipV="1">
            <a:off x="2865438" y="4610100"/>
            <a:ext cx="2420937" cy="838200"/>
          </a:xfrm>
          <a:prstGeom prst="line">
            <a:avLst/>
          </a:prstGeom>
          <a:noFill/>
          <a:ln w="57150">
            <a:solidFill>
              <a:srgbClr val="6D8DF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45" name="Straight Connector 41"/>
          <p:cNvCxnSpPr>
            <a:cxnSpLocks noChangeShapeType="1"/>
            <a:stCxn id="10251" idx="2"/>
            <a:endCxn id="10253" idx="1"/>
          </p:cNvCxnSpPr>
          <p:nvPr/>
        </p:nvCxnSpPr>
        <p:spPr bwMode="auto">
          <a:xfrm>
            <a:off x="5729288" y="1905000"/>
            <a:ext cx="777875" cy="17907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46" name="Straight Connector 43"/>
          <p:cNvCxnSpPr>
            <a:cxnSpLocks noChangeShapeType="1"/>
            <a:stCxn id="10250" idx="3"/>
            <a:endCxn id="10249" idx="1"/>
          </p:cNvCxnSpPr>
          <p:nvPr/>
        </p:nvCxnSpPr>
        <p:spPr bwMode="auto">
          <a:xfrm>
            <a:off x="3629025" y="5448300"/>
            <a:ext cx="1657350" cy="0"/>
          </a:xfrm>
          <a:prstGeom prst="line">
            <a:avLst/>
          </a:prstGeom>
          <a:noFill/>
          <a:ln w="7620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251" name="Rectangle 21"/>
          <p:cNvSpPr>
            <a:spLocks noChangeArrowheads="1"/>
          </p:cNvSpPr>
          <p:nvPr/>
        </p:nvSpPr>
        <p:spPr bwMode="auto">
          <a:xfrm>
            <a:off x="5286375" y="16764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UNC</a:t>
            </a:r>
          </a:p>
        </p:txBody>
      </p:sp>
      <p:sp>
        <p:nvSpPr>
          <p:cNvPr id="10253" name="Rectangle 23"/>
          <p:cNvSpPr>
            <a:spLocks noChangeArrowheads="1"/>
          </p:cNvSpPr>
          <p:nvPr/>
        </p:nvSpPr>
        <p:spPr bwMode="auto">
          <a:xfrm>
            <a:off x="6507163" y="3581400"/>
            <a:ext cx="884237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Emory</a:t>
            </a:r>
          </a:p>
        </p:txBody>
      </p:sp>
      <p:cxnSp>
        <p:nvCxnSpPr>
          <p:cNvPr id="10255" name="Straight Connector 41"/>
          <p:cNvCxnSpPr>
            <a:cxnSpLocks noChangeShapeType="1"/>
            <a:stCxn id="10250" idx="3"/>
            <a:endCxn id="10254" idx="0"/>
          </p:cNvCxnSpPr>
          <p:nvPr/>
        </p:nvCxnSpPr>
        <p:spPr bwMode="auto">
          <a:xfrm>
            <a:off x="3629025" y="5448300"/>
            <a:ext cx="852488" cy="2667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6" name="Rectangle 18"/>
          <p:cNvSpPr>
            <a:spLocks noChangeArrowheads="1"/>
          </p:cNvSpPr>
          <p:nvPr/>
        </p:nvSpPr>
        <p:spPr bwMode="auto">
          <a:xfrm>
            <a:off x="2743200" y="16764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>
                <a:solidFill>
                  <a:srgbClr val="808080"/>
                </a:solidFill>
                <a:cs typeface="Arial" charset="0"/>
              </a:rPr>
              <a:t>Texas A&amp;M</a:t>
            </a:r>
          </a:p>
        </p:txBody>
      </p:sp>
      <p:sp>
        <p:nvSpPr>
          <p:cNvPr id="37" name="Rectangle 22"/>
          <p:cNvSpPr>
            <a:spLocks noChangeArrowheads="1"/>
          </p:cNvSpPr>
          <p:nvPr/>
        </p:nvSpPr>
        <p:spPr bwMode="auto">
          <a:xfrm>
            <a:off x="1981200" y="24765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>
                <a:solidFill>
                  <a:srgbClr val="808080"/>
                </a:solidFill>
                <a:cs typeface="Arial" charset="0"/>
              </a:rPr>
              <a:t>USC</a:t>
            </a:r>
          </a:p>
        </p:txBody>
      </p:sp>
      <p:sp>
        <p:nvSpPr>
          <p:cNvPr id="38" name="Rectangle 22"/>
          <p:cNvSpPr>
            <a:spLocks noChangeArrowheads="1"/>
          </p:cNvSpPr>
          <p:nvPr/>
        </p:nvSpPr>
        <p:spPr bwMode="auto">
          <a:xfrm>
            <a:off x="1676400" y="35814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 err="1">
                <a:solidFill>
                  <a:srgbClr val="808080"/>
                </a:solidFill>
                <a:cs typeface="Arial" charset="0"/>
              </a:rPr>
              <a:t>U.Colorado</a:t>
            </a:r>
            <a:endParaRPr lang="en-US" sz="1000" dirty="0">
              <a:solidFill>
                <a:srgbClr val="808080"/>
              </a:solidFill>
              <a:cs typeface="Arial" charset="0"/>
            </a:endParaRPr>
          </a:p>
        </p:txBody>
      </p:sp>
      <p:cxnSp>
        <p:nvCxnSpPr>
          <p:cNvPr id="10259" name="Straight Connector 8"/>
          <p:cNvCxnSpPr>
            <a:cxnSpLocks noChangeShapeType="1"/>
            <a:stCxn id="10251" idx="2"/>
            <a:endCxn id="10249" idx="0"/>
          </p:cNvCxnSpPr>
          <p:nvPr/>
        </p:nvCxnSpPr>
        <p:spPr bwMode="auto">
          <a:xfrm flipH="1">
            <a:off x="5729288" y="1905000"/>
            <a:ext cx="0" cy="3429000"/>
          </a:xfrm>
          <a:prstGeom prst="line">
            <a:avLst/>
          </a:prstGeom>
          <a:noFill/>
          <a:ln w="571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60" name="Straight Connector 11"/>
          <p:cNvCxnSpPr>
            <a:cxnSpLocks noChangeShapeType="1"/>
            <a:stCxn id="10251" idx="2"/>
            <a:endCxn id="10247" idx="0"/>
          </p:cNvCxnSpPr>
          <p:nvPr/>
        </p:nvCxnSpPr>
        <p:spPr bwMode="auto">
          <a:xfrm>
            <a:off x="5729288" y="1905000"/>
            <a:ext cx="838200" cy="5715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61" name="Straight Connector 13"/>
          <p:cNvCxnSpPr>
            <a:cxnSpLocks noChangeShapeType="1"/>
            <a:stCxn id="10251" idx="2"/>
            <a:endCxn id="10254" idx="0"/>
          </p:cNvCxnSpPr>
          <p:nvPr/>
        </p:nvCxnSpPr>
        <p:spPr bwMode="auto">
          <a:xfrm flipH="1">
            <a:off x="4481513" y="1905000"/>
            <a:ext cx="1247775" cy="38100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62" name="Straight Connector 15"/>
          <p:cNvCxnSpPr>
            <a:cxnSpLocks noChangeShapeType="1"/>
            <a:stCxn id="10251" idx="2"/>
            <a:endCxn id="10250" idx="3"/>
          </p:cNvCxnSpPr>
          <p:nvPr/>
        </p:nvCxnSpPr>
        <p:spPr bwMode="auto">
          <a:xfrm flipH="1">
            <a:off x="3629025" y="1905000"/>
            <a:ext cx="2100263" cy="35433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63" name="Straight Connector 17"/>
          <p:cNvCxnSpPr>
            <a:cxnSpLocks noChangeShapeType="1"/>
            <a:stCxn id="10251" idx="2"/>
            <a:endCxn id="10248" idx="3"/>
          </p:cNvCxnSpPr>
          <p:nvPr/>
        </p:nvCxnSpPr>
        <p:spPr bwMode="auto">
          <a:xfrm flipH="1">
            <a:off x="2865438" y="1905000"/>
            <a:ext cx="2863850" cy="27051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64" name="Straight Connector 32"/>
          <p:cNvCxnSpPr>
            <a:cxnSpLocks noChangeShapeType="1"/>
            <a:stCxn id="10247" idx="2"/>
            <a:endCxn id="10253" idx="0"/>
          </p:cNvCxnSpPr>
          <p:nvPr/>
        </p:nvCxnSpPr>
        <p:spPr bwMode="auto">
          <a:xfrm>
            <a:off x="6567488" y="2705100"/>
            <a:ext cx="382587" cy="8763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65" name="Straight Connector 34"/>
          <p:cNvCxnSpPr>
            <a:cxnSpLocks noChangeShapeType="1"/>
            <a:stCxn id="10247" idx="1"/>
            <a:endCxn id="10252" idx="0"/>
          </p:cNvCxnSpPr>
          <p:nvPr/>
        </p:nvCxnSpPr>
        <p:spPr bwMode="auto">
          <a:xfrm>
            <a:off x="6124575" y="2590800"/>
            <a:ext cx="442913" cy="19050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66" name="Straight Connector 40"/>
          <p:cNvCxnSpPr>
            <a:cxnSpLocks noChangeShapeType="1"/>
            <a:stCxn id="10247" idx="1"/>
          </p:cNvCxnSpPr>
          <p:nvPr/>
        </p:nvCxnSpPr>
        <p:spPr bwMode="auto">
          <a:xfrm flipH="1">
            <a:off x="4495800" y="2590800"/>
            <a:ext cx="1628775" cy="30480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67" name="Straight Connector 42"/>
          <p:cNvCxnSpPr>
            <a:cxnSpLocks noChangeShapeType="1"/>
            <a:stCxn id="10247" idx="1"/>
            <a:endCxn id="10250" idx="3"/>
          </p:cNvCxnSpPr>
          <p:nvPr/>
        </p:nvCxnSpPr>
        <p:spPr bwMode="auto">
          <a:xfrm flipH="1">
            <a:off x="3629025" y="2590800"/>
            <a:ext cx="2495550" cy="28575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68" name="Straight Connector 45"/>
          <p:cNvCxnSpPr>
            <a:cxnSpLocks noChangeShapeType="1"/>
            <a:stCxn id="10253" idx="2"/>
            <a:endCxn id="10252" idx="0"/>
          </p:cNvCxnSpPr>
          <p:nvPr/>
        </p:nvCxnSpPr>
        <p:spPr bwMode="auto">
          <a:xfrm flipH="1">
            <a:off x="6567488" y="3810000"/>
            <a:ext cx="382587" cy="6858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69" name="Straight Connector 47"/>
          <p:cNvCxnSpPr>
            <a:cxnSpLocks noChangeShapeType="1"/>
            <a:stCxn id="10253" idx="1"/>
            <a:endCxn id="10249" idx="0"/>
          </p:cNvCxnSpPr>
          <p:nvPr/>
        </p:nvCxnSpPr>
        <p:spPr bwMode="auto">
          <a:xfrm flipH="1">
            <a:off x="5729288" y="3695700"/>
            <a:ext cx="777875" cy="16383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70" name="Straight Connector 49"/>
          <p:cNvCxnSpPr>
            <a:cxnSpLocks noChangeShapeType="1"/>
            <a:stCxn id="10253" idx="1"/>
            <a:endCxn id="10254" idx="0"/>
          </p:cNvCxnSpPr>
          <p:nvPr/>
        </p:nvCxnSpPr>
        <p:spPr bwMode="auto">
          <a:xfrm flipH="1">
            <a:off x="4481513" y="3695700"/>
            <a:ext cx="2025650" cy="20193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71" name="Straight Connector 51"/>
          <p:cNvCxnSpPr>
            <a:cxnSpLocks noChangeShapeType="1"/>
            <a:stCxn id="10253" idx="1"/>
            <a:endCxn id="10250" idx="3"/>
          </p:cNvCxnSpPr>
          <p:nvPr/>
        </p:nvCxnSpPr>
        <p:spPr bwMode="auto">
          <a:xfrm flipH="1">
            <a:off x="3629025" y="3695700"/>
            <a:ext cx="2878138" cy="17526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72" name="Straight Connector 53"/>
          <p:cNvCxnSpPr>
            <a:cxnSpLocks noChangeShapeType="1"/>
            <a:stCxn id="10253" idx="1"/>
            <a:endCxn id="10248" idx="3"/>
          </p:cNvCxnSpPr>
          <p:nvPr/>
        </p:nvCxnSpPr>
        <p:spPr bwMode="auto">
          <a:xfrm flipH="1">
            <a:off x="2865438" y="3695700"/>
            <a:ext cx="3641725" cy="9144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73" name="Straight Connector 55"/>
          <p:cNvCxnSpPr>
            <a:cxnSpLocks noChangeShapeType="1"/>
            <a:stCxn id="10252" idx="2"/>
            <a:endCxn id="10249" idx="0"/>
          </p:cNvCxnSpPr>
          <p:nvPr/>
        </p:nvCxnSpPr>
        <p:spPr bwMode="auto">
          <a:xfrm flipH="1">
            <a:off x="5729288" y="4724400"/>
            <a:ext cx="838200" cy="6096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74" name="Straight Connector 57"/>
          <p:cNvCxnSpPr>
            <a:cxnSpLocks noChangeShapeType="1"/>
            <a:stCxn id="10252" idx="1"/>
            <a:endCxn id="10254" idx="0"/>
          </p:cNvCxnSpPr>
          <p:nvPr/>
        </p:nvCxnSpPr>
        <p:spPr bwMode="auto">
          <a:xfrm flipH="1">
            <a:off x="4481513" y="4610100"/>
            <a:ext cx="1644650" cy="11049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75" name="Straight Connector 59"/>
          <p:cNvCxnSpPr>
            <a:cxnSpLocks noChangeShapeType="1"/>
            <a:stCxn id="10252" idx="1"/>
            <a:endCxn id="10250" idx="3"/>
          </p:cNvCxnSpPr>
          <p:nvPr/>
        </p:nvCxnSpPr>
        <p:spPr bwMode="auto">
          <a:xfrm flipH="1">
            <a:off x="3629025" y="4610100"/>
            <a:ext cx="2497138" cy="8382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76" name="Straight Connector 61"/>
          <p:cNvCxnSpPr>
            <a:cxnSpLocks noChangeShapeType="1"/>
            <a:stCxn id="10252" idx="1"/>
            <a:endCxn id="10248" idx="3"/>
          </p:cNvCxnSpPr>
          <p:nvPr/>
        </p:nvCxnSpPr>
        <p:spPr bwMode="auto">
          <a:xfrm flipH="1">
            <a:off x="2865438" y="4610100"/>
            <a:ext cx="3260725" cy="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77" name="Straight Connector 38911"/>
          <p:cNvCxnSpPr>
            <a:cxnSpLocks noChangeShapeType="1"/>
            <a:stCxn id="10249" idx="1"/>
            <a:endCxn id="10254" idx="0"/>
          </p:cNvCxnSpPr>
          <p:nvPr/>
        </p:nvCxnSpPr>
        <p:spPr bwMode="auto">
          <a:xfrm flipH="1">
            <a:off x="4481513" y="5448300"/>
            <a:ext cx="804862" cy="2667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78" name="Straight Connector 38914"/>
          <p:cNvCxnSpPr>
            <a:cxnSpLocks noChangeShapeType="1"/>
            <a:stCxn id="10254" idx="0"/>
            <a:endCxn id="10248" idx="3"/>
          </p:cNvCxnSpPr>
          <p:nvPr/>
        </p:nvCxnSpPr>
        <p:spPr bwMode="auto">
          <a:xfrm flipH="1" flipV="1">
            <a:off x="2865438" y="4610100"/>
            <a:ext cx="1616075" cy="11049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79" name="Straight Connector 38916"/>
          <p:cNvCxnSpPr>
            <a:cxnSpLocks noChangeShapeType="1"/>
          </p:cNvCxnSpPr>
          <p:nvPr/>
        </p:nvCxnSpPr>
        <p:spPr bwMode="auto">
          <a:xfrm flipH="1" flipV="1">
            <a:off x="2424113" y="4724400"/>
            <a:ext cx="762000" cy="6096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80" name="Straight Connector 38920"/>
          <p:cNvCxnSpPr>
            <a:cxnSpLocks noChangeShapeType="1"/>
            <a:stCxn id="10251" idx="2"/>
            <a:endCxn id="10252" idx="0"/>
          </p:cNvCxnSpPr>
          <p:nvPr/>
        </p:nvCxnSpPr>
        <p:spPr bwMode="auto">
          <a:xfrm>
            <a:off x="5729288" y="1905000"/>
            <a:ext cx="838200" cy="25908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0281" name="Group 41"/>
          <p:cNvGrpSpPr>
            <a:grpSpLocks/>
          </p:cNvGrpSpPr>
          <p:nvPr/>
        </p:nvGrpSpPr>
        <p:grpSpPr bwMode="auto">
          <a:xfrm>
            <a:off x="1447800" y="1676400"/>
            <a:ext cx="6172200" cy="4262438"/>
            <a:chOff x="1447800" y="1676400"/>
            <a:chExt cx="6172200" cy="4262019"/>
          </a:xfrm>
        </p:grpSpPr>
        <p:grpSp>
          <p:nvGrpSpPr>
            <p:cNvPr id="10282" name="Group 3"/>
            <p:cNvGrpSpPr>
              <a:grpSpLocks/>
            </p:cNvGrpSpPr>
            <p:nvPr/>
          </p:nvGrpSpPr>
          <p:grpSpPr bwMode="auto">
            <a:xfrm>
              <a:off x="6172200" y="1676400"/>
              <a:ext cx="228600" cy="228600"/>
              <a:chOff x="6172200" y="1676399"/>
              <a:chExt cx="228600" cy="228601"/>
            </a:xfrm>
          </p:grpSpPr>
          <p:sp>
            <p:nvSpPr>
              <p:cNvPr id="10308" name="Rectangle 111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09" name="Rectangle 112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0283" name="Group 2"/>
            <p:cNvGrpSpPr>
              <a:grpSpLocks/>
            </p:cNvGrpSpPr>
            <p:nvPr/>
          </p:nvGrpSpPr>
          <p:grpSpPr bwMode="auto">
            <a:xfrm>
              <a:off x="7010400" y="2476500"/>
              <a:ext cx="228600" cy="228600"/>
              <a:chOff x="7010400" y="2480736"/>
              <a:chExt cx="228600" cy="228600"/>
            </a:xfrm>
          </p:grpSpPr>
          <p:sp>
            <p:nvSpPr>
              <p:cNvPr id="10305" name="Rectangle 113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06" name="Rectangle 11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07" name="Rectangle 11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0284" name="Group 118"/>
            <p:cNvGrpSpPr>
              <a:grpSpLocks/>
            </p:cNvGrpSpPr>
            <p:nvPr/>
          </p:nvGrpSpPr>
          <p:grpSpPr bwMode="auto">
            <a:xfrm>
              <a:off x="7391400" y="3581400"/>
              <a:ext cx="228600" cy="228600"/>
              <a:chOff x="6172200" y="1676399"/>
              <a:chExt cx="228600" cy="228601"/>
            </a:xfrm>
          </p:grpSpPr>
          <p:sp>
            <p:nvSpPr>
              <p:cNvPr id="10303" name="Rectangle 119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04" name="Rectangle 12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285" name="Rectangle 123"/>
            <p:cNvSpPr>
              <a:spLocks noChangeArrowheads="1"/>
            </p:cNvSpPr>
            <p:nvPr/>
          </p:nvSpPr>
          <p:spPr bwMode="auto">
            <a:xfrm>
              <a:off x="7010400" y="4495800"/>
              <a:ext cx="228600" cy="2286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286" name="Rectangle 124"/>
            <p:cNvSpPr>
              <a:spLocks noChangeArrowheads="1"/>
            </p:cNvSpPr>
            <p:nvPr/>
          </p:nvSpPr>
          <p:spPr bwMode="auto">
            <a:xfrm>
              <a:off x="2514600" y="1676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287" name="Rectangle 125"/>
            <p:cNvSpPr>
              <a:spLocks noChangeArrowheads="1"/>
            </p:cNvSpPr>
            <p:nvPr/>
          </p:nvSpPr>
          <p:spPr bwMode="auto">
            <a:xfrm>
              <a:off x="1447800" y="3581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288" name="Rectangle 126"/>
            <p:cNvSpPr>
              <a:spLocks noChangeArrowheads="1"/>
            </p:cNvSpPr>
            <p:nvPr/>
          </p:nvSpPr>
          <p:spPr bwMode="auto">
            <a:xfrm>
              <a:off x="1749425" y="24765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10289" name="Group 127"/>
            <p:cNvGrpSpPr>
              <a:grpSpLocks/>
            </p:cNvGrpSpPr>
            <p:nvPr/>
          </p:nvGrpSpPr>
          <p:grpSpPr bwMode="auto">
            <a:xfrm>
              <a:off x="1752600" y="4495800"/>
              <a:ext cx="228600" cy="228600"/>
              <a:chOff x="7010400" y="2480736"/>
              <a:chExt cx="228600" cy="228600"/>
            </a:xfrm>
          </p:grpSpPr>
          <p:sp>
            <p:nvSpPr>
              <p:cNvPr id="10300" name="Rectangle 128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01" name="Rectangle 129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02" name="Rectangle 130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0290" name="Group 131"/>
            <p:cNvGrpSpPr>
              <a:grpSpLocks/>
            </p:cNvGrpSpPr>
            <p:nvPr/>
          </p:nvGrpSpPr>
          <p:grpSpPr bwMode="auto">
            <a:xfrm>
              <a:off x="6172200" y="5334000"/>
              <a:ext cx="228600" cy="228600"/>
              <a:chOff x="7010400" y="2480736"/>
              <a:chExt cx="228600" cy="228600"/>
            </a:xfrm>
          </p:grpSpPr>
          <p:sp>
            <p:nvSpPr>
              <p:cNvPr id="10297" name="Rectangle 132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298" name="Rectangle 13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299" name="Rectangle 13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0291" name="Group 137"/>
            <p:cNvGrpSpPr>
              <a:grpSpLocks/>
            </p:cNvGrpSpPr>
            <p:nvPr/>
          </p:nvGrpSpPr>
          <p:grpSpPr bwMode="auto">
            <a:xfrm>
              <a:off x="2514600" y="5334000"/>
              <a:ext cx="228600" cy="228600"/>
              <a:chOff x="6172200" y="1676399"/>
              <a:chExt cx="228600" cy="228601"/>
            </a:xfrm>
          </p:grpSpPr>
          <p:sp>
            <p:nvSpPr>
              <p:cNvPr id="10295" name="Rectangle 138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296" name="Rectangle 14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0292" name="Group 141"/>
            <p:cNvGrpSpPr>
              <a:grpSpLocks/>
            </p:cNvGrpSpPr>
            <p:nvPr/>
          </p:nvGrpSpPr>
          <p:grpSpPr bwMode="auto">
            <a:xfrm>
              <a:off x="4919663" y="5709819"/>
              <a:ext cx="228600" cy="228600"/>
              <a:chOff x="6172200" y="1676399"/>
              <a:chExt cx="228600" cy="228601"/>
            </a:xfrm>
          </p:grpSpPr>
          <p:sp>
            <p:nvSpPr>
              <p:cNvPr id="10293" name="Rectangle 142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294" name="Rectangle 143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0247" name="Rectangle 17"/>
          <p:cNvSpPr>
            <a:spLocks noChangeArrowheads="1"/>
          </p:cNvSpPr>
          <p:nvPr/>
        </p:nvSpPr>
        <p:spPr bwMode="auto">
          <a:xfrm>
            <a:off x="6124575" y="24765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 dirty="0"/>
              <a:t>Harvard</a:t>
            </a:r>
          </a:p>
        </p:txBody>
      </p:sp>
      <p:sp>
        <p:nvSpPr>
          <p:cNvPr id="10248" name="Rectangle 18"/>
          <p:cNvSpPr>
            <a:spLocks noChangeArrowheads="1"/>
          </p:cNvSpPr>
          <p:nvPr/>
        </p:nvSpPr>
        <p:spPr bwMode="auto">
          <a:xfrm>
            <a:off x="1981200" y="44958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U.Texas</a:t>
            </a:r>
          </a:p>
        </p:txBody>
      </p:sp>
      <p:sp>
        <p:nvSpPr>
          <p:cNvPr id="10249" name="Rectangle 19"/>
          <p:cNvSpPr>
            <a:spLocks noChangeArrowheads="1"/>
          </p:cNvSpPr>
          <p:nvPr/>
        </p:nvSpPr>
        <p:spPr bwMode="auto">
          <a:xfrm>
            <a:off x="5286375" y="53340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U.Wash</a:t>
            </a:r>
          </a:p>
        </p:txBody>
      </p:sp>
      <p:sp>
        <p:nvSpPr>
          <p:cNvPr id="10250" name="Rectangle 20"/>
          <p:cNvSpPr>
            <a:spLocks noChangeArrowheads="1"/>
          </p:cNvSpPr>
          <p:nvPr/>
        </p:nvSpPr>
        <p:spPr bwMode="auto">
          <a:xfrm>
            <a:off x="2743200" y="5334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UCLA</a:t>
            </a:r>
          </a:p>
        </p:txBody>
      </p:sp>
      <p:sp>
        <p:nvSpPr>
          <p:cNvPr id="10252" name="Rectangle 22"/>
          <p:cNvSpPr>
            <a:spLocks noChangeArrowheads="1"/>
          </p:cNvSpPr>
          <p:nvPr/>
        </p:nvSpPr>
        <p:spPr bwMode="auto">
          <a:xfrm>
            <a:off x="6126163" y="4495800"/>
            <a:ext cx="882650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Morehouse</a:t>
            </a:r>
          </a:p>
        </p:txBody>
      </p:sp>
      <p:sp>
        <p:nvSpPr>
          <p:cNvPr id="10254" name="Rectangle 24"/>
          <p:cNvSpPr>
            <a:spLocks noChangeArrowheads="1"/>
          </p:cNvSpPr>
          <p:nvPr/>
        </p:nvSpPr>
        <p:spPr bwMode="auto">
          <a:xfrm>
            <a:off x="4038600" y="5715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Wash.U</a:t>
            </a:r>
          </a:p>
        </p:txBody>
      </p:sp>
    </p:spTree>
    <p:extLst>
      <p:ext uri="{BB962C8B-B14F-4D97-AF65-F5344CB8AC3E}">
        <p14:creationId xmlns:p14="http://schemas.microsoft.com/office/powerpoint/2010/main" val="3784691507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3200">
                <a:latin typeface="Arial" charset="0"/>
              </a:rPr>
              <a:t>Network Diagram: </a:t>
            </a:r>
            <a:br>
              <a:rPr lang="en-US" sz="3200">
                <a:latin typeface="Arial" charset="0"/>
              </a:rPr>
            </a:br>
            <a:r>
              <a:rPr lang="en-US" sz="3200">
                <a:latin typeface="Arial" charset="0"/>
              </a:rPr>
              <a:t>Multi-center Grants, 2007</a:t>
            </a:r>
          </a:p>
        </p:txBody>
      </p:sp>
      <p:cxnSp>
        <p:nvCxnSpPr>
          <p:cNvPr id="11266" name="Straight Connector 28"/>
          <p:cNvCxnSpPr>
            <a:cxnSpLocks noChangeShapeType="1"/>
            <a:stCxn id="11271" idx="1"/>
            <a:endCxn id="11273" idx="0"/>
          </p:cNvCxnSpPr>
          <p:nvPr/>
        </p:nvCxnSpPr>
        <p:spPr bwMode="auto">
          <a:xfrm flipH="1">
            <a:off x="5729288" y="2590800"/>
            <a:ext cx="395287" cy="27432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267" name="Straight Connector 30"/>
          <p:cNvCxnSpPr>
            <a:cxnSpLocks noChangeShapeType="1"/>
            <a:stCxn id="11271" idx="1"/>
            <a:endCxn id="11272" idx="3"/>
          </p:cNvCxnSpPr>
          <p:nvPr/>
        </p:nvCxnSpPr>
        <p:spPr bwMode="auto">
          <a:xfrm flipH="1">
            <a:off x="2865438" y="2590800"/>
            <a:ext cx="3259137" cy="20193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268" name="Straight Connector 39"/>
          <p:cNvCxnSpPr>
            <a:cxnSpLocks noChangeShapeType="1"/>
            <a:stCxn id="11273" idx="1"/>
            <a:endCxn id="11272" idx="3"/>
          </p:cNvCxnSpPr>
          <p:nvPr/>
        </p:nvCxnSpPr>
        <p:spPr bwMode="auto">
          <a:xfrm flipH="1" flipV="1">
            <a:off x="2865438" y="4610100"/>
            <a:ext cx="2420937" cy="8382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269" name="Straight Connector 41"/>
          <p:cNvCxnSpPr>
            <a:cxnSpLocks noChangeShapeType="1"/>
            <a:stCxn id="11275" idx="2"/>
            <a:endCxn id="11277" idx="1"/>
          </p:cNvCxnSpPr>
          <p:nvPr/>
        </p:nvCxnSpPr>
        <p:spPr bwMode="auto">
          <a:xfrm>
            <a:off x="5729288" y="1905000"/>
            <a:ext cx="777875" cy="1790700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270" name="Straight Connector 43"/>
          <p:cNvCxnSpPr>
            <a:cxnSpLocks noChangeShapeType="1"/>
            <a:stCxn id="11274" idx="3"/>
            <a:endCxn id="11273" idx="1"/>
          </p:cNvCxnSpPr>
          <p:nvPr/>
        </p:nvCxnSpPr>
        <p:spPr bwMode="auto">
          <a:xfrm>
            <a:off x="3629025" y="5448300"/>
            <a:ext cx="1657350" cy="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279" name="Straight Connector 41"/>
          <p:cNvCxnSpPr>
            <a:cxnSpLocks noChangeShapeType="1"/>
            <a:stCxn id="11274" idx="3"/>
            <a:endCxn id="11278" idx="0"/>
          </p:cNvCxnSpPr>
          <p:nvPr/>
        </p:nvCxnSpPr>
        <p:spPr bwMode="auto">
          <a:xfrm>
            <a:off x="3629025" y="5448300"/>
            <a:ext cx="852488" cy="2667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6" name="Rectangle 18"/>
          <p:cNvSpPr>
            <a:spLocks noChangeArrowheads="1"/>
          </p:cNvSpPr>
          <p:nvPr/>
        </p:nvSpPr>
        <p:spPr bwMode="auto">
          <a:xfrm>
            <a:off x="2743200" y="16764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>
                <a:solidFill>
                  <a:srgbClr val="808080"/>
                </a:solidFill>
                <a:cs typeface="Arial" charset="0"/>
              </a:rPr>
              <a:t>Texas A&amp;M</a:t>
            </a:r>
          </a:p>
        </p:txBody>
      </p:sp>
      <p:sp>
        <p:nvSpPr>
          <p:cNvPr id="37" name="Rectangle 22"/>
          <p:cNvSpPr>
            <a:spLocks noChangeArrowheads="1"/>
          </p:cNvSpPr>
          <p:nvPr/>
        </p:nvSpPr>
        <p:spPr bwMode="auto">
          <a:xfrm>
            <a:off x="1981200" y="24765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>
                <a:solidFill>
                  <a:srgbClr val="808080"/>
                </a:solidFill>
                <a:cs typeface="Arial" charset="0"/>
              </a:rPr>
              <a:t>USC</a:t>
            </a:r>
          </a:p>
        </p:txBody>
      </p:sp>
      <p:sp>
        <p:nvSpPr>
          <p:cNvPr id="38" name="Rectangle 22"/>
          <p:cNvSpPr>
            <a:spLocks noChangeArrowheads="1"/>
          </p:cNvSpPr>
          <p:nvPr/>
        </p:nvSpPr>
        <p:spPr bwMode="auto">
          <a:xfrm>
            <a:off x="1676400" y="35814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 err="1">
                <a:solidFill>
                  <a:srgbClr val="808080"/>
                </a:solidFill>
                <a:cs typeface="Arial" charset="0"/>
              </a:rPr>
              <a:t>U.Colorado</a:t>
            </a:r>
            <a:endParaRPr lang="en-US" sz="1000" dirty="0">
              <a:solidFill>
                <a:srgbClr val="808080"/>
              </a:solidFill>
              <a:cs typeface="Arial" charset="0"/>
            </a:endParaRPr>
          </a:p>
        </p:txBody>
      </p:sp>
      <p:cxnSp>
        <p:nvCxnSpPr>
          <p:cNvPr id="11283" name="Straight Connector 8"/>
          <p:cNvCxnSpPr>
            <a:cxnSpLocks noChangeShapeType="1"/>
            <a:stCxn id="11275" idx="2"/>
            <a:endCxn id="11273" idx="0"/>
          </p:cNvCxnSpPr>
          <p:nvPr/>
        </p:nvCxnSpPr>
        <p:spPr bwMode="auto">
          <a:xfrm flipH="1">
            <a:off x="5729288" y="1905000"/>
            <a:ext cx="0" cy="3429000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284" name="Straight Connector 11"/>
          <p:cNvCxnSpPr>
            <a:cxnSpLocks noChangeShapeType="1"/>
            <a:stCxn id="11275" idx="2"/>
            <a:endCxn id="11271" idx="0"/>
          </p:cNvCxnSpPr>
          <p:nvPr/>
        </p:nvCxnSpPr>
        <p:spPr bwMode="auto">
          <a:xfrm>
            <a:off x="5729288" y="1905000"/>
            <a:ext cx="838200" cy="5715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285" name="Straight Connector 13"/>
          <p:cNvCxnSpPr>
            <a:cxnSpLocks noChangeShapeType="1"/>
            <a:stCxn id="11275" idx="2"/>
            <a:endCxn id="11278" idx="0"/>
          </p:cNvCxnSpPr>
          <p:nvPr/>
        </p:nvCxnSpPr>
        <p:spPr bwMode="auto">
          <a:xfrm flipH="1">
            <a:off x="4481513" y="1905000"/>
            <a:ext cx="1247775" cy="38100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286" name="Straight Connector 15"/>
          <p:cNvCxnSpPr>
            <a:cxnSpLocks noChangeShapeType="1"/>
            <a:stCxn id="11275" idx="2"/>
            <a:endCxn id="11274" idx="3"/>
          </p:cNvCxnSpPr>
          <p:nvPr/>
        </p:nvCxnSpPr>
        <p:spPr bwMode="auto">
          <a:xfrm flipH="1">
            <a:off x="3629025" y="1905000"/>
            <a:ext cx="2100263" cy="35433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287" name="Straight Connector 17"/>
          <p:cNvCxnSpPr>
            <a:cxnSpLocks noChangeShapeType="1"/>
            <a:stCxn id="11275" idx="2"/>
            <a:endCxn id="11272" idx="3"/>
          </p:cNvCxnSpPr>
          <p:nvPr/>
        </p:nvCxnSpPr>
        <p:spPr bwMode="auto">
          <a:xfrm flipH="1">
            <a:off x="2865438" y="1905000"/>
            <a:ext cx="2863850" cy="27051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288" name="Straight Connector 32"/>
          <p:cNvCxnSpPr>
            <a:cxnSpLocks noChangeShapeType="1"/>
            <a:stCxn id="11271" idx="2"/>
            <a:endCxn id="11277" idx="0"/>
          </p:cNvCxnSpPr>
          <p:nvPr/>
        </p:nvCxnSpPr>
        <p:spPr bwMode="auto">
          <a:xfrm>
            <a:off x="6567488" y="2705100"/>
            <a:ext cx="382587" cy="8763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289" name="Straight Connector 34"/>
          <p:cNvCxnSpPr>
            <a:cxnSpLocks noChangeShapeType="1"/>
            <a:stCxn id="11271" idx="1"/>
            <a:endCxn id="11276" idx="0"/>
          </p:cNvCxnSpPr>
          <p:nvPr/>
        </p:nvCxnSpPr>
        <p:spPr bwMode="auto">
          <a:xfrm>
            <a:off x="6124575" y="2590800"/>
            <a:ext cx="442913" cy="19050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290" name="Straight Connector 40"/>
          <p:cNvCxnSpPr>
            <a:cxnSpLocks noChangeShapeType="1"/>
            <a:stCxn id="11271" idx="1"/>
          </p:cNvCxnSpPr>
          <p:nvPr/>
        </p:nvCxnSpPr>
        <p:spPr bwMode="auto">
          <a:xfrm flipH="1">
            <a:off x="4495800" y="2590800"/>
            <a:ext cx="1628775" cy="30480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291" name="Straight Connector 42"/>
          <p:cNvCxnSpPr>
            <a:cxnSpLocks noChangeShapeType="1"/>
            <a:stCxn id="11271" idx="1"/>
            <a:endCxn id="11274" idx="3"/>
          </p:cNvCxnSpPr>
          <p:nvPr/>
        </p:nvCxnSpPr>
        <p:spPr bwMode="auto">
          <a:xfrm flipH="1">
            <a:off x="3629025" y="2590800"/>
            <a:ext cx="2495550" cy="2857500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292" name="Straight Connector 45"/>
          <p:cNvCxnSpPr>
            <a:cxnSpLocks noChangeShapeType="1"/>
            <a:stCxn id="11277" idx="2"/>
            <a:endCxn id="11276" idx="0"/>
          </p:cNvCxnSpPr>
          <p:nvPr/>
        </p:nvCxnSpPr>
        <p:spPr bwMode="auto">
          <a:xfrm flipH="1">
            <a:off x="6567488" y="3810000"/>
            <a:ext cx="382587" cy="6858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293" name="Straight Connector 47"/>
          <p:cNvCxnSpPr>
            <a:cxnSpLocks noChangeShapeType="1"/>
            <a:stCxn id="11277" idx="1"/>
            <a:endCxn id="11273" idx="0"/>
          </p:cNvCxnSpPr>
          <p:nvPr/>
        </p:nvCxnSpPr>
        <p:spPr bwMode="auto">
          <a:xfrm flipH="1">
            <a:off x="5729288" y="3695700"/>
            <a:ext cx="777875" cy="16383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294" name="Straight Connector 49"/>
          <p:cNvCxnSpPr>
            <a:cxnSpLocks noChangeShapeType="1"/>
            <a:stCxn id="11277" idx="1"/>
            <a:endCxn id="11278" idx="0"/>
          </p:cNvCxnSpPr>
          <p:nvPr/>
        </p:nvCxnSpPr>
        <p:spPr bwMode="auto">
          <a:xfrm flipH="1">
            <a:off x="4481513" y="3695700"/>
            <a:ext cx="2025650" cy="20193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295" name="Straight Connector 51"/>
          <p:cNvCxnSpPr>
            <a:cxnSpLocks noChangeShapeType="1"/>
            <a:stCxn id="11277" idx="1"/>
            <a:endCxn id="11274" idx="3"/>
          </p:cNvCxnSpPr>
          <p:nvPr/>
        </p:nvCxnSpPr>
        <p:spPr bwMode="auto">
          <a:xfrm flipH="1">
            <a:off x="3629025" y="3695700"/>
            <a:ext cx="2878138" cy="17526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296" name="Straight Connector 53"/>
          <p:cNvCxnSpPr>
            <a:cxnSpLocks noChangeShapeType="1"/>
            <a:stCxn id="11277" idx="1"/>
            <a:endCxn id="11272" idx="3"/>
          </p:cNvCxnSpPr>
          <p:nvPr/>
        </p:nvCxnSpPr>
        <p:spPr bwMode="auto">
          <a:xfrm flipH="1">
            <a:off x="2865438" y="3695700"/>
            <a:ext cx="3641725" cy="9144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297" name="Straight Connector 55"/>
          <p:cNvCxnSpPr>
            <a:cxnSpLocks noChangeShapeType="1"/>
            <a:stCxn id="11276" idx="2"/>
            <a:endCxn id="11273" idx="0"/>
          </p:cNvCxnSpPr>
          <p:nvPr/>
        </p:nvCxnSpPr>
        <p:spPr bwMode="auto">
          <a:xfrm flipH="1">
            <a:off x="5729288" y="4724400"/>
            <a:ext cx="838200" cy="6096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298" name="Straight Connector 57"/>
          <p:cNvCxnSpPr>
            <a:cxnSpLocks noChangeShapeType="1"/>
            <a:stCxn id="11276" idx="1"/>
            <a:endCxn id="11278" idx="0"/>
          </p:cNvCxnSpPr>
          <p:nvPr/>
        </p:nvCxnSpPr>
        <p:spPr bwMode="auto">
          <a:xfrm flipH="1">
            <a:off x="4481513" y="4610100"/>
            <a:ext cx="1644650" cy="11049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299" name="Straight Connector 59"/>
          <p:cNvCxnSpPr>
            <a:cxnSpLocks noChangeShapeType="1"/>
            <a:stCxn id="11276" idx="1"/>
            <a:endCxn id="11274" idx="3"/>
          </p:cNvCxnSpPr>
          <p:nvPr/>
        </p:nvCxnSpPr>
        <p:spPr bwMode="auto">
          <a:xfrm flipH="1">
            <a:off x="3629025" y="4610100"/>
            <a:ext cx="2497138" cy="8382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300" name="Straight Connector 61"/>
          <p:cNvCxnSpPr>
            <a:cxnSpLocks noChangeShapeType="1"/>
            <a:stCxn id="11276" idx="1"/>
            <a:endCxn id="11272" idx="3"/>
          </p:cNvCxnSpPr>
          <p:nvPr/>
        </p:nvCxnSpPr>
        <p:spPr bwMode="auto">
          <a:xfrm flipH="1">
            <a:off x="2865438" y="4610100"/>
            <a:ext cx="3260725" cy="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301" name="Straight Connector 38911"/>
          <p:cNvCxnSpPr>
            <a:cxnSpLocks noChangeShapeType="1"/>
            <a:stCxn id="11273" idx="1"/>
            <a:endCxn id="11278" idx="0"/>
          </p:cNvCxnSpPr>
          <p:nvPr/>
        </p:nvCxnSpPr>
        <p:spPr bwMode="auto">
          <a:xfrm flipH="1">
            <a:off x="4481513" y="5448300"/>
            <a:ext cx="804862" cy="2667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302" name="Straight Connector 38914"/>
          <p:cNvCxnSpPr>
            <a:cxnSpLocks noChangeShapeType="1"/>
            <a:stCxn id="11278" idx="0"/>
            <a:endCxn id="11272" idx="3"/>
          </p:cNvCxnSpPr>
          <p:nvPr/>
        </p:nvCxnSpPr>
        <p:spPr bwMode="auto">
          <a:xfrm flipH="1" flipV="1">
            <a:off x="2865438" y="4610100"/>
            <a:ext cx="1616075" cy="11049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303" name="Straight Connector 38916"/>
          <p:cNvCxnSpPr>
            <a:cxnSpLocks noChangeShapeType="1"/>
            <a:stCxn id="11274" idx="0"/>
            <a:endCxn id="11272" idx="2"/>
          </p:cNvCxnSpPr>
          <p:nvPr/>
        </p:nvCxnSpPr>
        <p:spPr bwMode="auto">
          <a:xfrm flipH="1" flipV="1">
            <a:off x="2424113" y="4724400"/>
            <a:ext cx="762000" cy="6096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304" name="Straight Connector 38920"/>
          <p:cNvCxnSpPr>
            <a:cxnSpLocks noChangeShapeType="1"/>
            <a:stCxn id="11275" idx="2"/>
            <a:endCxn id="11276" idx="0"/>
          </p:cNvCxnSpPr>
          <p:nvPr/>
        </p:nvCxnSpPr>
        <p:spPr bwMode="auto">
          <a:xfrm>
            <a:off x="5729288" y="1905000"/>
            <a:ext cx="838200" cy="25908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1305" name="Group 41"/>
          <p:cNvGrpSpPr>
            <a:grpSpLocks/>
          </p:cNvGrpSpPr>
          <p:nvPr/>
        </p:nvGrpSpPr>
        <p:grpSpPr bwMode="auto">
          <a:xfrm>
            <a:off x="1447800" y="1676400"/>
            <a:ext cx="6172200" cy="4262438"/>
            <a:chOff x="1447800" y="1676400"/>
            <a:chExt cx="6172200" cy="4262019"/>
          </a:xfrm>
        </p:grpSpPr>
        <p:grpSp>
          <p:nvGrpSpPr>
            <p:cNvPr id="11306" name="Group 3"/>
            <p:cNvGrpSpPr>
              <a:grpSpLocks/>
            </p:cNvGrpSpPr>
            <p:nvPr/>
          </p:nvGrpSpPr>
          <p:grpSpPr bwMode="auto">
            <a:xfrm>
              <a:off x="6172200" y="1676400"/>
              <a:ext cx="228600" cy="228600"/>
              <a:chOff x="6172200" y="1676399"/>
              <a:chExt cx="228600" cy="228601"/>
            </a:xfrm>
          </p:grpSpPr>
          <p:sp>
            <p:nvSpPr>
              <p:cNvPr id="11332" name="Rectangle 111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33" name="Rectangle 112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1307" name="Group 2"/>
            <p:cNvGrpSpPr>
              <a:grpSpLocks/>
            </p:cNvGrpSpPr>
            <p:nvPr/>
          </p:nvGrpSpPr>
          <p:grpSpPr bwMode="auto">
            <a:xfrm>
              <a:off x="7010400" y="2476500"/>
              <a:ext cx="228600" cy="228600"/>
              <a:chOff x="7010400" y="2480736"/>
              <a:chExt cx="228600" cy="228600"/>
            </a:xfrm>
          </p:grpSpPr>
          <p:sp>
            <p:nvSpPr>
              <p:cNvPr id="11329" name="Rectangle 113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30" name="Rectangle 11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31" name="Rectangle 11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1308" name="Group 118"/>
            <p:cNvGrpSpPr>
              <a:grpSpLocks/>
            </p:cNvGrpSpPr>
            <p:nvPr/>
          </p:nvGrpSpPr>
          <p:grpSpPr bwMode="auto">
            <a:xfrm>
              <a:off x="7391400" y="3581400"/>
              <a:ext cx="228600" cy="228600"/>
              <a:chOff x="6172200" y="1676399"/>
              <a:chExt cx="228600" cy="228601"/>
            </a:xfrm>
          </p:grpSpPr>
          <p:sp>
            <p:nvSpPr>
              <p:cNvPr id="11327" name="Rectangle 119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28" name="Rectangle 12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1309" name="Rectangle 123"/>
            <p:cNvSpPr>
              <a:spLocks noChangeArrowheads="1"/>
            </p:cNvSpPr>
            <p:nvPr/>
          </p:nvSpPr>
          <p:spPr bwMode="auto">
            <a:xfrm>
              <a:off x="7010400" y="4495800"/>
              <a:ext cx="228600" cy="2286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310" name="Rectangle 124"/>
            <p:cNvSpPr>
              <a:spLocks noChangeArrowheads="1"/>
            </p:cNvSpPr>
            <p:nvPr/>
          </p:nvSpPr>
          <p:spPr bwMode="auto">
            <a:xfrm>
              <a:off x="2514600" y="1676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311" name="Rectangle 125"/>
            <p:cNvSpPr>
              <a:spLocks noChangeArrowheads="1"/>
            </p:cNvSpPr>
            <p:nvPr/>
          </p:nvSpPr>
          <p:spPr bwMode="auto">
            <a:xfrm>
              <a:off x="1447800" y="3581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312" name="Rectangle 126"/>
            <p:cNvSpPr>
              <a:spLocks noChangeArrowheads="1"/>
            </p:cNvSpPr>
            <p:nvPr/>
          </p:nvSpPr>
          <p:spPr bwMode="auto">
            <a:xfrm>
              <a:off x="1749425" y="24765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11313" name="Group 127"/>
            <p:cNvGrpSpPr>
              <a:grpSpLocks/>
            </p:cNvGrpSpPr>
            <p:nvPr/>
          </p:nvGrpSpPr>
          <p:grpSpPr bwMode="auto">
            <a:xfrm>
              <a:off x="1752600" y="4495800"/>
              <a:ext cx="228600" cy="228600"/>
              <a:chOff x="7010400" y="2480736"/>
              <a:chExt cx="228600" cy="228600"/>
            </a:xfrm>
          </p:grpSpPr>
          <p:sp>
            <p:nvSpPr>
              <p:cNvPr id="11324" name="Rectangle 128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25" name="Rectangle 129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26" name="Rectangle 130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1314" name="Group 131"/>
            <p:cNvGrpSpPr>
              <a:grpSpLocks/>
            </p:cNvGrpSpPr>
            <p:nvPr/>
          </p:nvGrpSpPr>
          <p:grpSpPr bwMode="auto">
            <a:xfrm>
              <a:off x="6172200" y="5334000"/>
              <a:ext cx="228600" cy="228600"/>
              <a:chOff x="7010400" y="2480736"/>
              <a:chExt cx="228600" cy="228600"/>
            </a:xfrm>
          </p:grpSpPr>
          <p:sp>
            <p:nvSpPr>
              <p:cNvPr id="11321" name="Rectangle 132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22" name="Rectangle 13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23" name="Rectangle 13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1315" name="Group 137"/>
            <p:cNvGrpSpPr>
              <a:grpSpLocks/>
            </p:cNvGrpSpPr>
            <p:nvPr/>
          </p:nvGrpSpPr>
          <p:grpSpPr bwMode="auto">
            <a:xfrm>
              <a:off x="2514600" y="5334000"/>
              <a:ext cx="228600" cy="228600"/>
              <a:chOff x="6172200" y="1676399"/>
              <a:chExt cx="228600" cy="228601"/>
            </a:xfrm>
          </p:grpSpPr>
          <p:sp>
            <p:nvSpPr>
              <p:cNvPr id="11319" name="Rectangle 138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20" name="Rectangle 14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1316" name="Group 141"/>
            <p:cNvGrpSpPr>
              <a:grpSpLocks/>
            </p:cNvGrpSpPr>
            <p:nvPr/>
          </p:nvGrpSpPr>
          <p:grpSpPr bwMode="auto">
            <a:xfrm>
              <a:off x="4919663" y="5709819"/>
              <a:ext cx="228600" cy="228600"/>
              <a:chOff x="6172200" y="1676399"/>
              <a:chExt cx="228600" cy="228601"/>
            </a:xfrm>
          </p:grpSpPr>
          <p:sp>
            <p:nvSpPr>
              <p:cNvPr id="11317" name="Rectangle 142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18" name="Rectangle 143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1271" name="Rectangle 17"/>
          <p:cNvSpPr>
            <a:spLocks noChangeArrowheads="1"/>
          </p:cNvSpPr>
          <p:nvPr/>
        </p:nvSpPr>
        <p:spPr bwMode="auto">
          <a:xfrm>
            <a:off x="6124575" y="24765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Harvard</a:t>
            </a:r>
          </a:p>
        </p:txBody>
      </p:sp>
      <p:sp>
        <p:nvSpPr>
          <p:cNvPr id="11272" name="Rectangle 18"/>
          <p:cNvSpPr>
            <a:spLocks noChangeArrowheads="1"/>
          </p:cNvSpPr>
          <p:nvPr/>
        </p:nvSpPr>
        <p:spPr bwMode="auto">
          <a:xfrm>
            <a:off x="1981200" y="44958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U.Texas</a:t>
            </a:r>
          </a:p>
        </p:txBody>
      </p:sp>
      <p:sp>
        <p:nvSpPr>
          <p:cNvPr id="11273" name="Rectangle 19"/>
          <p:cNvSpPr>
            <a:spLocks noChangeArrowheads="1"/>
          </p:cNvSpPr>
          <p:nvPr/>
        </p:nvSpPr>
        <p:spPr bwMode="auto">
          <a:xfrm>
            <a:off x="5286375" y="53340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U.Wash</a:t>
            </a:r>
          </a:p>
        </p:txBody>
      </p:sp>
      <p:sp>
        <p:nvSpPr>
          <p:cNvPr id="11274" name="Rectangle 20"/>
          <p:cNvSpPr>
            <a:spLocks noChangeArrowheads="1"/>
          </p:cNvSpPr>
          <p:nvPr/>
        </p:nvSpPr>
        <p:spPr bwMode="auto">
          <a:xfrm>
            <a:off x="2743200" y="5334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UCLA</a:t>
            </a:r>
          </a:p>
        </p:txBody>
      </p:sp>
      <p:sp>
        <p:nvSpPr>
          <p:cNvPr id="11275" name="Rectangle 21"/>
          <p:cNvSpPr>
            <a:spLocks noChangeArrowheads="1"/>
          </p:cNvSpPr>
          <p:nvPr/>
        </p:nvSpPr>
        <p:spPr bwMode="auto">
          <a:xfrm>
            <a:off x="5286375" y="16764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UNC</a:t>
            </a:r>
          </a:p>
        </p:txBody>
      </p:sp>
      <p:sp>
        <p:nvSpPr>
          <p:cNvPr id="11276" name="Rectangle 22"/>
          <p:cNvSpPr>
            <a:spLocks noChangeArrowheads="1"/>
          </p:cNvSpPr>
          <p:nvPr/>
        </p:nvSpPr>
        <p:spPr bwMode="auto">
          <a:xfrm>
            <a:off x="6126163" y="4495800"/>
            <a:ext cx="882650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Morehouse</a:t>
            </a:r>
          </a:p>
        </p:txBody>
      </p:sp>
      <p:sp>
        <p:nvSpPr>
          <p:cNvPr id="11277" name="Rectangle 23"/>
          <p:cNvSpPr>
            <a:spLocks noChangeArrowheads="1"/>
          </p:cNvSpPr>
          <p:nvPr/>
        </p:nvSpPr>
        <p:spPr bwMode="auto">
          <a:xfrm>
            <a:off x="6507163" y="3581400"/>
            <a:ext cx="884237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Emory</a:t>
            </a:r>
          </a:p>
        </p:txBody>
      </p:sp>
      <p:sp>
        <p:nvSpPr>
          <p:cNvPr id="11278" name="Rectangle 24"/>
          <p:cNvSpPr>
            <a:spLocks noChangeArrowheads="1"/>
          </p:cNvSpPr>
          <p:nvPr/>
        </p:nvSpPr>
        <p:spPr bwMode="auto">
          <a:xfrm>
            <a:off x="4038600" y="5715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Wash.U</a:t>
            </a:r>
          </a:p>
        </p:txBody>
      </p:sp>
    </p:spTree>
    <p:extLst>
      <p:ext uri="{BB962C8B-B14F-4D97-AF65-F5344CB8AC3E}">
        <p14:creationId xmlns:p14="http://schemas.microsoft.com/office/powerpoint/2010/main" val="3908321808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3200">
                <a:latin typeface="Arial" charset="0"/>
              </a:rPr>
              <a:t>Network Diagram: </a:t>
            </a:r>
            <a:br>
              <a:rPr lang="en-US" sz="3200">
                <a:latin typeface="Arial" charset="0"/>
              </a:rPr>
            </a:br>
            <a:r>
              <a:rPr lang="en-US" sz="3200">
                <a:latin typeface="Arial" charset="0"/>
              </a:rPr>
              <a:t>Multi-center Grants, 2008</a:t>
            </a:r>
          </a:p>
        </p:txBody>
      </p:sp>
      <p:cxnSp>
        <p:nvCxnSpPr>
          <p:cNvPr id="12290" name="Straight Connector 28"/>
          <p:cNvCxnSpPr>
            <a:cxnSpLocks noChangeShapeType="1"/>
            <a:stCxn id="12295" idx="1"/>
            <a:endCxn id="12297" idx="0"/>
          </p:cNvCxnSpPr>
          <p:nvPr/>
        </p:nvCxnSpPr>
        <p:spPr bwMode="auto">
          <a:xfrm flipH="1">
            <a:off x="5729288" y="2590800"/>
            <a:ext cx="395287" cy="27432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291" name="Straight Connector 30"/>
          <p:cNvCxnSpPr>
            <a:cxnSpLocks noChangeShapeType="1"/>
            <a:stCxn id="12295" idx="1"/>
            <a:endCxn id="12296" idx="3"/>
          </p:cNvCxnSpPr>
          <p:nvPr/>
        </p:nvCxnSpPr>
        <p:spPr bwMode="auto">
          <a:xfrm flipH="1">
            <a:off x="2865438" y="2590800"/>
            <a:ext cx="3259137" cy="2019300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292" name="Straight Connector 39"/>
          <p:cNvCxnSpPr>
            <a:cxnSpLocks noChangeShapeType="1"/>
            <a:stCxn id="12297" idx="1"/>
            <a:endCxn id="12296" idx="3"/>
          </p:cNvCxnSpPr>
          <p:nvPr/>
        </p:nvCxnSpPr>
        <p:spPr bwMode="auto">
          <a:xfrm flipH="1" flipV="1">
            <a:off x="2865438" y="4610100"/>
            <a:ext cx="2420937" cy="8382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293" name="Straight Connector 41"/>
          <p:cNvCxnSpPr>
            <a:cxnSpLocks noChangeShapeType="1"/>
            <a:stCxn id="12299" idx="2"/>
            <a:endCxn id="12301" idx="1"/>
          </p:cNvCxnSpPr>
          <p:nvPr/>
        </p:nvCxnSpPr>
        <p:spPr bwMode="auto">
          <a:xfrm>
            <a:off x="5729288" y="1905000"/>
            <a:ext cx="777875" cy="17907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294" name="Straight Connector 43"/>
          <p:cNvCxnSpPr>
            <a:cxnSpLocks noChangeShapeType="1"/>
            <a:stCxn id="12298" idx="3"/>
            <a:endCxn id="12297" idx="1"/>
          </p:cNvCxnSpPr>
          <p:nvPr/>
        </p:nvCxnSpPr>
        <p:spPr bwMode="auto">
          <a:xfrm>
            <a:off x="3629025" y="5448300"/>
            <a:ext cx="1657350" cy="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303" name="Straight Connector 41"/>
          <p:cNvCxnSpPr>
            <a:cxnSpLocks noChangeShapeType="1"/>
            <a:stCxn id="12298" idx="3"/>
            <a:endCxn id="12302" idx="0"/>
          </p:cNvCxnSpPr>
          <p:nvPr/>
        </p:nvCxnSpPr>
        <p:spPr bwMode="auto">
          <a:xfrm>
            <a:off x="3629025" y="5448300"/>
            <a:ext cx="852488" cy="2667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6" name="Rectangle 18"/>
          <p:cNvSpPr>
            <a:spLocks noChangeArrowheads="1"/>
          </p:cNvSpPr>
          <p:nvPr/>
        </p:nvSpPr>
        <p:spPr bwMode="auto">
          <a:xfrm>
            <a:off x="2743200" y="16764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>
                <a:solidFill>
                  <a:srgbClr val="808080"/>
                </a:solidFill>
                <a:cs typeface="Arial" charset="0"/>
              </a:rPr>
              <a:t>Texas A&amp;M</a:t>
            </a:r>
          </a:p>
        </p:txBody>
      </p:sp>
      <p:sp>
        <p:nvSpPr>
          <p:cNvPr id="37" name="Rectangle 22"/>
          <p:cNvSpPr>
            <a:spLocks noChangeArrowheads="1"/>
          </p:cNvSpPr>
          <p:nvPr/>
        </p:nvSpPr>
        <p:spPr bwMode="auto">
          <a:xfrm>
            <a:off x="1981200" y="24765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>
                <a:solidFill>
                  <a:srgbClr val="808080"/>
                </a:solidFill>
                <a:cs typeface="Arial" charset="0"/>
              </a:rPr>
              <a:t>USC</a:t>
            </a:r>
          </a:p>
        </p:txBody>
      </p:sp>
      <p:sp>
        <p:nvSpPr>
          <p:cNvPr id="38" name="Rectangle 22"/>
          <p:cNvSpPr>
            <a:spLocks noChangeArrowheads="1"/>
          </p:cNvSpPr>
          <p:nvPr/>
        </p:nvSpPr>
        <p:spPr bwMode="auto">
          <a:xfrm>
            <a:off x="1676400" y="35814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 err="1">
                <a:solidFill>
                  <a:srgbClr val="808080"/>
                </a:solidFill>
                <a:cs typeface="Arial" charset="0"/>
              </a:rPr>
              <a:t>U.Colorado</a:t>
            </a:r>
            <a:endParaRPr lang="en-US" sz="1000" dirty="0">
              <a:solidFill>
                <a:srgbClr val="808080"/>
              </a:solidFill>
              <a:cs typeface="Arial" charset="0"/>
            </a:endParaRPr>
          </a:p>
        </p:txBody>
      </p:sp>
      <p:cxnSp>
        <p:nvCxnSpPr>
          <p:cNvPr id="12307" name="Straight Connector 8"/>
          <p:cNvCxnSpPr>
            <a:cxnSpLocks noChangeShapeType="1"/>
            <a:stCxn id="12299" idx="2"/>
            <a:endCxn id="12297" idx="0"/>
          </p:cNvCxnSpPr>
          <p:nvPr/>
        </p:nvCxnSpPr>
        <p:spPr bwMode="auto">
          <a:xfrm flipH="1">
            <a:off x="5729288" y="1905000"/>
            <a:ext cx="0" cy="34290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308" name="Straight Connector 11"/>
          <p:cNvCxnSpPr>
            <a:cxnSpLocks noChangeShapeType="1"/>
            <a:stCxn id="12299" idx="2"/>
            <a:endCxn id="12295" idx="0"/>
          </p:cNvCxnSpPr>
          <p:nvPr/>
        </p:nvCxnSpPr>
        <p:spPr bwMode="auto">
          <a:xfrm>
            <a:off x="5729288" y="1905000"/>
            <a:ext cx="838200" cy="571500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309" name="Straight Connector 13"/>
          <p:cNvCxnSpPr>
            <a:cxnSpLocks noChangeShapeType="1"/>
            <a:stCxn id="12299" idx="2"/>
            <a:endCxn id="12302" idx="0"/>
          </p:cNvCxnSpPr>
          <p:nvPr/>
        </p:nvCxnSpPr>
        <p:spPr bwMode="auto">
          <a:xfrm flipH="1">
            <a:off x="4481513" y="1905000"/>
            <a:ext cx="1247775" cy="38100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310" name="Straight Connector 15"/>
          <p:cNvCxnSpPr>
            <a:cxnSpLocks noChangeShapeType="1"/>
            <a:stCxn id="12299" idx="2"/>
            <a:endCxn id="12298" idx="3"/>
          </p:cNvCxnSpPr>
          <p:nvPr/>
        </p:nvCxnSpPr>
        <p:spPr bwMode="auto">
          <a:xfrm flipH="1">
            <a:off x="3629025" y="1905000"/>
            <a:ext cx="2100263" cy="35433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311" name="Straight Connector 17"/>
          <p:cNvCxnSpPr>
            <a:cxnSpLocks noChangeShapeType="1"/>
            <a:stCxn id="12299" idx="2"/>
            <a:endCxn id="12296" idx="3"/>
          </p:cNvCxnSpPr>
          <p:nvPr/>
        </p:nvCxnSpPr>
        <p:spPr bwMode="auto">
          <a:xfrm flipH="1">
            <a:off x="2865438" y="1905000"/>
            <a:ext cx="2863850" cy="27051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312" name="Straight Connector 32"/>
          <p:cNvCxnSpPr>
            <a:cxnSpLocks noChangeShapeType="1"/>
            <a:stCxn id="12295" idx="2"/>
            <a:endCxn id="12301" idx="0"/>
          </p:cNvCxnSpPr>
          <p:nvPr/>
        </p:nvCxnSpPr>
        <p:spPr bwMode="auto">
          <a:xfrm>
            <a:off x="6567488" y="2705100"/>
            <a:ext cx="382587" cy="8763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313" name="Straight Connector 34"/>
          <p:cNvCxnSpPr>
            <a:cxnSpLocks noChangeShapeType="1"/>
            <a:stCxn id="12295" idx="1"/>
            <a:endCxn id="12300" idx="0"/>
          </p:cNvCxnSpPr>
          <p:nvPr/>
        </p:nvCxnSpPr>
        <p:spPr bwMode="auto">
          <a:xfrm>
            <a:off x="6124575" y="2590800"/>
            <a:ext cx="442913" cy="19050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314" name="Straight Connector 40"/>
          <p:cNvCxnSpPr>
            <a:cxnSpLocks noChangeShapeType="1"/>
            <a:stCxn id="12295" idx="1"/>
          </p:cNvCxnSpPr>
          <p:nvPr/>
        </p:nvCxnSpPr>
        <p:spPr bwMode="auto">
          <a:xfrm flipH="1">
            <a:off x="4495800" y="2590800"/>
            <a:ext cx="1628775" cy="30480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315" name="Straight Connector 42"/>
          <p:cNvCxnSpPr>
            <a:cxnSpLocks noChangeShapeType="1"/>
            <a:stCxn id="12295" idx="1"/>
            <a:endCxn id="12298" idx="3"/>
          </p:cNvCxnSpPr>
          <p:nvPr/>
        </p:nvCxnSpPr>
        <p:spPr bwMode="auto">
          <a:xfrm flipH="1">
            <a:off x="3629025" y="2590800"/>
            <a:ext cx="2495550" cy="28575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316" name="Straight Connector 45"/>
          <p:cNvCxnSpPr>
            <a:cxnSpLocks noChangeShapeType="1"/>
            <a:stCxn id="12301" idx="2"/>
            <a:endCxn id="12300" idx="0"/>
          </p:cNvCxnSpPr>
          <p:nvPr/>
        </p:nvCxnSpPr>
        <p:spPr bwMode="auto">
          <a:xfrm flipH="1">
            <a:off x="6567488" y="3810000"/>
            <a:ext cx="382587" cy="685800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317" name="Straight Connector 47"/>
          <p:cNvCxnSpPr>
            <a:cxnSpLocks noChangeShapeType="1"/>
            <a:stCxn id="12301" idx="1"/>
            <a:endCxn id="12297" idx="0"/>
          </p:cNvCxnSpPr>
          <p:nvPr/>
        </p:nvCxnSpPr>
        <p:spPr bwMode="auto">
          <a:xfrm flipH="1">
            <a:off x="5729288" y="3695700"/>
            <a:ext cx="777875" cy="16383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318" name="Straight Connector 49"/>
          <p:cNvCxnSpPr>
            <a:cxnSpLocks noChangeShapeType="1"/>
            <a:stCxn id="12301" idx="1"/>
            <a:endCxn id="12302" idx="0"/>
          </p:cNvCxnSpPr>
          <p:nvPr/>
        </p:nvCxnSpPr>
        <p:spPr bwMode="auto">
          <a:xfrm flipH="1">
            <a:off x="4481513" y="3695700"/>
            <a:ext cx="2025650" cy="2019300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319" name="Straight Connector 51"/>
          <p:cNvCxnSpPr>
            <a:cxnSpLocks noChangeShapeType="1"/>
            <a:stCxn id="12301" idx="1"/>
            <a:endCxn id="12298" idx="3"/>
          </p:cNvCxnSpPr>
          <p:nvPr/>
        </p:nvCxnSpPr>
        <p:spPr bwMode="auto">
          <a:xfrm flipH="1">
            <a:off x="3629025" y="3695700"/>
            <a:ext cx="2878138" cy="17526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320" name="Straight Connector 53"/>
          <p:cNvCxnSpPr>
            <a:cxnSpLocks noChangeShapeType="1"/>
            <a:stCxn id="12301" idx="1"/>
            <a:endCxn id="12296" idx="3"/>
          </p:cNvCxnSpPr>
          <p:nvPr/>
        </p:nvCxnSpPr>
        <p:spPr bwMode="auto">
          <a:xfrm flipH="1">
            <a:off x="2865438" y="3695700"/>
            <a:ext cx="3641725" cy="9144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321" name="Straight Connector 55"/>
          <p:cNvCxnSpPr>
            <a:cxnSpLocks noChangeShapeType="1"/>
            <a:stCxn id="12300" idx="2"/>
            <a:endCxn id="12297" idx="0"/>
          </p:cNvCxnSpPr>
          <p:nvPr/>
        </p:nvCxnSpPr>
        <p:spPr bwMode="auto">
          <a:xfrm flipH="1">
            <a:off x="5729288" y="4724400"/>
            <a:ext cx="838200" cy="6096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322" name="Straight Connector 57"/>
          <p:cNvCxnSpPr>
            <a:cxnSpLocks noChangeShapeType="1"/>
            <a:stCxn id="12300" idx="1"/>
            <a:endCxn id="12302" idx="0"/>
          </p:cNvCxnSpPr>
          <p:nvPr/>
        </p:nvCxnSpPr>
        <p:spPr bwMode="auto">
          <a:xfrm flipH="1">
            <a:off x="4481513" y="4610100"/>
            <a:ext cx="1644650" cy="11049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323" name="Straight Connector 59"/>
          <p:cNvCxnSpPr>
            <a:cxnSpLocks noChangeShapeType="1"/>
            <a:stCxn id="12300" idx="1"/>
            <a:endCxn id="12298" idx="3"/>
          </p:cNvCxnSpPr>
          <p:nvPr/>
        </p:nvCxnSpPr>
        <p:spPr bwMode="auto">
          <a:xfrm flipH="1">
            <a:off x="3629025" y="4610100"/>
            <a:ext cx="2497138" cy="8382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324" name="Straight Connector 61"/>
          <p:cNvCxnSpPr>
            <a:cxnSpLocks noChangeShapeType="1"/>
            <a:stCxn id="12300" idx="1"/>
            <a:endCxn id="12296" idx="3"/>
          </p:cNvCxnSpPr>
          <p:nvPr/>
        </p:nvCxnSpPr>
        <p:spPr bwMode="auto">
          <a:xfrm flipH="1">
            <a:off x="2865438" y="4610100"/>
            <a:ext cx="3260725" cy="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325" name="Straight Connector 38911"/>
          <p:cNvCxnSpPr>
            <a:cxnSpLocks noChangeShapeType="1"/>
            <a:stCxn id="12297" idx="1"/>
            <a:endCxn id="12302" idx="0"/>
          </p:cNvCxnSpPr>
          <p:nvPr/>
        </p:nvCxnSpPr>
        <p:spPr bwMode="auto">
          <a:xfrm flipH="1">
            <a:off x="4481513" y="5448300"/>
            <a:ext cx="804862" cy="2667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326" name="Straight Connector 38914"/>
          <p:cNvCxnSpPr>
            <a:cxnSpLocks noChangeShapeType="1"/>
            <a:stCxn id="12302" idx="0"/>
            <a:endCxn id="12296" idx="3"/>
          </p:cNvCxnSpPr>
          <p:nvPr/>
        </p:nvCxnSpPr>
        <p:spPr bwMode="auto">
          <a:xfrm flipH="1" flipV="1">
            <a:off x="2865438" y="4610100"/>
            <a:ext cx="1616075" cy="1104900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327" name="Straight Connector 38916"/>
          <p:cNvCxnSpPr>
            <a:cxnSpLocks noChangeShapeType="1"/>
            <a:stCxn id="12298" idx="0"/>
            <a:endCxn id="12296" idx="2"/>
          </p:cNvCxnSpPr>
          <p:nvPr/>
        </p:nvCxnSpPr>
        <p:spPr bwMode="auto">
          <a:xfrm flipH="1" flipV="1">
            <a:off x="2424113" y="4724400"/>
            <a:ext cx="762000" cy="609600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328" name="Straight Connector 38920"/>
          <p:cNvCxnSpPr>
            <a:cxnSpLocks noChangeShapeType="1"/>
            <a:stCxn id="12299" idx="2"/>
            <a:endCxn id="12300" idx="0"/>
          </p:cNvCxnSpPr>
          <p:nvPr/>
        </p:nvCxnSpPr>
        <p:spPr bwMode="auto">
          <a:xfrm>
            <a:off x="5729288" y="1905000"/>
            <a:ext cx="838200" cy="2590800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2329" name="Group 41"/>
          <p:cNvGrpSpPr>
            <a:grpSpLocks/>
          </p:cNvGrpSpPr>
          <p:nvPr/>
        </p:nvGrpSpPr>
        <p:grpSpPr bwMode="auto">
          <a:xfrm>
            <a:off x="1447800" y="1676400"/>
            <a:ext cx="6172200" cy="4262438"/>
            <a:chOff x="1447800" y="1676400"/>
            <a:chExt cx="6172200" cy="4262019"/>
          </a:xfrm>
        </p:grpSpPr>
        <p:grpSp>
          <p:nvGrpSpPr>
            <p:cNvPr id="12330" name="Group 3"/>
            <p:cNvGrpSpPr>
              <a:grpSpLocks/>
            </p:cNvGrpSpPr>
            <p:nvPr/>
          </p:nvGrpSpPr>
          <p:grpSpPr bwMode="auto">
            <a:xfrm>
              <a:off x="6172200" y="1676400"/>
              <a:ext cx="228600" cy="228600"/>
              <a:chOff x="6172200" y="1676399"/>
              <a:chExt cx="228600" cy="228601"/>
            </a:xfrm>
          </p:grpSpPr>
          <p:sp>
            <p:nvSpPr>
              <p:cNvPr id="12356" name="Rectangle 111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57" name="Rectangle 112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2331" name="Group 2"/>
            <p:cNvGrpSpPr>
              <a:grpSpLocks/>
            </p:cNvGrpSpPr>
            <p:nvPr/>
          </p:nvGrpSpPr>
          <p:grpSpPr bwMode="auto">
            <a:xfrm>
              <a:off x="7010400" y="2476500"/>
              <a:ext cx="228600" cy="228600"/>
              <a:chOff x="7010400" y="2480736"/>
              <a:chExt cx="228600" cy="228600"/>
            </a:xfrm>
          </p:grpSpPr>
          <p:sp>
            <p:nvSpPr>
              <p:cNvPr id="12353" name="Rectangle 113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54" name="Rectangle 11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55" name="Rectangle 11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2332" name="Group 118"/>
            <p:cNvGrpSpPr>
              <a:grpSpLocks/>
            </p:cNvGrpSpPr>
            <p:nvPr/>
          </p:nvGrpSpPr>
          <p:grpSpPr bwMode="auto">
            <a:xfrm>
              <a:off x="7391400" y="3581400"/>
              <a:ext cx="228600" cy="228600"/>
              <a:chOff x="6172200" y="1676399"/>
              <a:chExt cx="228600" cy="228601"/>
            </a:xfrm>
          </p:grpSpPr>
          <p:sp>
            <p:nvSpPr>
              <p:cNvPr id="12351" name="Rectangle 119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52" name="Rectangle 12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2333" name="Rectangle 123"/>
            <p:cNvSpPr>
              <a:spLocks noChangeArrowheads="1"/>
            </p:cNvSpPr>
            <p:nvPr/>
          </p:nvSpPr>
          <p:spPr bwMode="auto">
            <a:xfrm>
              <a:off x="7010400" y="4495800"/>
              <a:ext cx="228600" cy="2286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334" name="Rectangle 124"/>
            <p:cNvSpPr>
              <a:spLocks noChangeArrowheads="1"/>
            </p:cNvSpPr>
            <p:nvPr/>
          </p:nvSpPr>
          <p:spPr bwMode="auto">
            <a:xfrm>
              <a:off x="2514600" y="1676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335" name="Rectangle 125"/>
            <p:cNvSpPr>
              <a:spLocks noChangeArrowheads="1"/>
            </p:cNvSpPr>
            <p:nvPr/>
          </p:nvSpPr>
          <p:spPr bwMode="auto">
            <a:xfrm>
              <a:off x="1447800" y="3581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336" name="Rectangle 126"/>
            <p:cNvSpPr>
              <a:spLocks noChangeArrowheads="1"/>
            </p:cNvSpPr>
            <p:nvPr/>
          </p:nvSpPr>
          <p:spPr bwMode="auto">
            <a:xfrm>
              <a:off x="1749425" y="24765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12337" name="Group 127"/>
            <p:cNvGrpSpPr>
              <a:grpSpLocks/>
            </p:cNvGrpSpPr>
            <p:nvPr/>
          </p:nvGrpSpPr>
          <p:grpSpPr bwMode="auto">
            <a:xfrm>
              <a:off x="1752600" y="4495800"/>
              <a:ext cx="228600" cy="228600"/>
              <a:chOff x="7010400" y="2480736"/>
              <a:chExt cx="228600" cy="228600"/>
            </a:xfrm>
          </p:grpSpPr>
          <p:sp>
            <p:nvSpPr>
              <p:cNvPr id="12348" name="Rectangle 128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49" name="Rectangle 129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50" name="Rectangle 130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2338" name="Group 131"/>
            <p:cNvGrpSpPr>
              <a:grpSpLocks/>
            </p:cNvGrpSpPr>
            <p:nvPr/>
          </p:nvGrpSpPr>
          <p:grpSpPr bwMode="auto">
            <a:xfrm>
              <a:off x="6172200" y="5334000"/>
              <a:ext cx="228600" cy="228600"/>
              <a:chOff x="7010400" y="2480736"/>
              <a:chExt cx="228600" cy="228600"/>
            </a:xfrm>
          </p:grpSpPr>
          <p:sp>
            <p:nvSpPr>
              <p:cNvPr id="12345" name="Rectangle 132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46" name="Rectangle 13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47" name="Rectangle 13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2339" name="Group 137"/>
            <p:cNvGrpSpPr>
              <a:grpSpLocks/>
            </p:cNvGrpSpPr>
            <p:nvPr/>
          </p:nvGrpSpPr>
          <p:grpSpPr bwMode="auto">
            <a:xfrm>
              <a:off x="2514600" y="5334000"/>
              <a:ext cx="228600" cy="228600"/>
              <a:chOff x="6172200" y="1676399"/>
              <a:chExt cx="228600" cy="228601"/>
            </a:xfrm>
          </p:grpSpPr>
          <p:sp>
            <p:nvSpPr>
              <p:cNvPr id="12343" name="Rectangle 138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44" name="Rectangle 14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2340" name="Group 141"/>
            <p:cNvGrpSpPr>
              <a:grpSpLocks/>
            </p:cNvGrpSpPr>
            <p:nvPr/>
          </p:nvGrpSpPr>
          <p:grpSpPr bwMode="auto">
            <a:xfrm>
              <a:off x="4919663" y="5709819"/>
              <a:ext cx="228600" cy="228600"/>
              <a:chOff x="6172200" y="1676399"/>
              <a:chExt cx="228600" cy="228601"/>
            </a:xfrm>
          </p:grpSpPr>
          <p:sp>
            <p:nvSpPr>
              <p:cNvPr id="12341" name="Rectangle 142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42" name="Rectangle 143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2295" name="Rectangle 17"/>
          <p:cNvSpPr>
            <a:spLocks noChangeArrowheads="1"/>
          </p:cNvSpPr>
          <p:nvPr/>
        </p:nvSpPr>
        <p:spPr bwMode="auto">
          <a:xfrm>
            <a:off x="6124575" y="24765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Harvard</a:t>
            </a:r>
          </a:p>
        </p:txBody>
      </p:sp>
      <p:sp>
        <p:nvSpPr>
          <p:cNvPr id="12296" name="Rectangle 18"/>
          <p:cNvSpPr>
            <a:spLocks noChangeArrowheads="1"/>
          </p:cNvSpPr>
          <p:nvPr/>
        </p:nvSpPr>
        <p:spPr bwMode="auto">
          <a:xfrm>
            <a:off x="1981200" y="44958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U.Texas</a:t>
            </a:r>
          </a:p>
        </p:txBody>
      </p:sp>
      <p:sp>
        <p:nvSpPr>
          <p:cNvPr id="12297" name="Rectangle 19"/>
          <p:cNvSpPr>
            <a:spLocks noChangeArrowheads="1"/>
          </p:cNvSpPr>
          <p:nvPr/>
        </p:nvSpPr>
        <p:spPr bwMode="auto">
          <a:xfrm>
            <a:off x="5286375" y="53340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U.Wash</a:t>
            </a:r>
          </a:p>
        </p:txBody>
      </p:sp>
      <p:sp>
        <p:nvSpPr>
          <p:cNvPr id="12298" name="Rectangle 20"/>
          <p:cNvSpPr>
            <a:spLocks noChangeArrowheads="1"/>
          </p:cNvSpPr>
          <p:nvPr/>
        </p:nvSpPr>
        <p:spPr bwMode="auto">
          <a:xfrm>
            <a:off x="2743200" y="5334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UCLA</a:t>
            </a:r>
          </a:p>
        </p:txBody>
      </p:sp>
      <p:sp>
        <p:nvSpPr>
          <p:cNvPr id="12299" name="Rectangle 21"/>
          <p:cNvSpPr>
            <a:spLocks noChangeArrowheads="1"/>
          </p:cNvSpPr>
          <p:nvPr/>
        </p:nvSpPr>
        <p:spPr bwMode="auto">
          <a:xfrm>
            <a:off x="5286375" y="16764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 dirty="0"/>
              <a:t>UNC</a:t>
            </a:r>
          </a:p>
        </p:txBody>
      </p:sp>
      <p:sp>
        <p:nvSpPr>
          <p:cNvPr id="12300" name="Rectangle 22"/>
          <p:cNvSpPr>
            <a:spLocks noChangeArrowheads="1"/>
          </p:cNvSpPr>
          <p:nvPr/>
        </p:nvSpPr>
        <p:spPr bwMode="auto">
          <a:xfrm>
            <a:off x="6126163" y="4495800"/>
            <a:ext cx="882650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Morehouse</a:t>
            </a:r>
          </a:p>
        </p:txBody>
      </p:sp>
      <p:sp>
        <p:nvSpPr>
          <p:cNvPr id="12301" name="Rectangle 23"/>
          <p:cNvSpPr>
            <a:spLocks noChangeArrowheads="1"/>
          </p:cNvSpPr>
          <p:nvPr/>
        </p:nvSpPr>
        <p:spPr bwMode="auto">
          <a:xfrm>
            <a:off x="6507163" y="3581400"/>
            <a:ext cx="884237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Emory</a:t>
            </a:r>
          </a:p>
        </p:txBody>
      </p:sp>
      <p:sp>
        <p:nvSpPr>
          <p:cNvPr id="12302" name="Rectangle 24"/>
          <p:cNvSpPr>
            <a:spLocks noChangeArrowheads="1"/>
          </p:cNvSpPr>
          <p:nvPr/>
        </p:nvSpPr>
        <p:spPr bwMode="auto">
          <a:xfrm>
            <a:off x="4038600" y="5715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Wash.U</a:t>
            </a:r>
          </a:p>
        </p:txBody>
      </p:sp>
    </p:spTree>
    <p:extLst>
      <p:ext uri="{BB962C8B-B14F-4D97-AF65-F5344CB8AC3E}">
        <p14:creationId xmlns:p14="http://schemas.microsoft.com/office/powerpoint/2010/main" val="1397221561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3200">
                <a:latin typeface="Arial" charset="0"/>
              </a:rPr>
              <a:t>Network Diagram: </a:t>
            </a:r>
            <a:br>
              <a:rPr lang="en-US" sz="3200">
                <a:latin typeface="Arial" charset="0"/>
              </a:rPr>
            </a:br>
            <a:r>
              <a:rPr lang="en-US" sz="3200">
                <a:latin typeface="Arial" charset="0"/>
              </a:rPr>
              <a:t>Multi-center Grants, 2009</a:t>
            </a:r>
          </a:p>
        </p:txBody>
      </p:sp>
      <p:cxnSp>
        <p:nvCxnSpPr>
          <p:cNvPr id="13314" name="Straight Connector 28"/>
          <p:cNvCxnSpPr>
            <a:cxnSpLocks noChangeShapeType="1"/>
            <a:stCxn id="13319" idx="1"/>
            <a:endCxn id="13321" idx="0"/>
          </p:cNvCxnSpPr>
          <p:nvPr/>
        </p:nvCxnSpPr>
        <p:spPr bwMode="auto">
          <a:xfrm flipH="1">
            <a:off x="5729288" y="2590800"/>
            <a:ext cx="395287" cy="27432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15" name="Straight Connector 30"/>
          <p:cNvCxnSpPr>
            <a:cxnSpLocks noChangeShapeType="1"/>
            <a:stCxn id="13319" idx="1"/>
            <a:endCxn id="13320" idx="3"/>
          </p:cNvCxnSpPr>
          <p:nvPr/>
        </p:nvCxnSpPr>
        <p:spPr bwMode="auto">
          <a:xfrm flipH="1">
            <a:off x="2865438" y="2590800"/>
            <a:ext cx="3259137" cy="2019300"/>
          </a:xfrm>
          <a:prstGeom prst="line">
            <a:avLst/>
          </a:prstGeom>
          <a:noFill/>
          <a:ln w="88900">
            <a:solidFill>
              <a:srgbClr val="0000D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16" name="Straight Connector 39"/>
          <p:cNvCxnSpPr>
            <a:cxnSpLocks noChangeShapeType="1"/>
            <a:stCxn id="13321" idx="1"/>
            <a:endCxn id="13320" idx="3"/>
          </p:cNvCxnSpPr>
          <p:nvPr/>
        </p:nvCxnSpPr>
        <p:spPr bwMode="auto">
          <a:xfrm flipH="1" flipV="1">
            <a:off x="2865438" y="4610100"/>
            <a:ext cx="2420937" cy="838200"/>
          </a:xfrm>
          <a:prstGeom prst="line">
            <a:avLst/>
          </a:prstGeom>
          <a:noFill/>
          <a:ln w="88900">
            <a:solidFill>
              <a:srgbClr val="0000D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17" name="Straight Connector 41"/>
          <p:cNvCxnSpPr>
            <a:cxnSpLocks noChangeShapeType="1"/>
            <a:stCxn id="13323" idx="2"/>
            <a:endCxn id="13325" idx="1"/>
          </p:cNvCxnSpPr>
          <p:nvPr/>
        </p:nvCxnSpPr>
        <p:spPr bwMode="auto">
          <a:xfrm>
            <a:off x="5729288" y="1905000"/>
            <a:ext cx="777875" cy="1790700"/>
          </a:xfrm>
          <a:prstGeom prst="line">
            <a:avLst/>
          </a:prstGeom>
          <a:noFill/>
          <a:ln w="88900">
            <a:solidFill>
              <a:srgbClr val="0000D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18" name="Straight Connector 43"/>
          <p:cNvCxnSpPr>
            <a:cxnSpLocks noChangeShapeType="1"/>
            <a:stCxn id="13322" idx="3"/>
            <a:endCxn id="13321" idx="1"/>
          </p:cNvCxnSpPr>
          <p:nvPr/>
        </p:nvCxnSpPr>
        <p:spPr bwMode="auto">
          <a:xfrm>
            <a:off x="3629025" y="5448300"/>
            <a:ext cx="1657350" cy="0"/>
          </a:xfrm>
          <a:prstGeom prst="line">
            <a:avLst/>
          </a:prstGeom>
          <a:noFill/>
          <a:ln w="88900">
            <a:solidFill>
              <a:srgbClr val="0000D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27" name="Straight Connector 41"/>
          <p:cNvCxnSpPr>
            <a:cxnSpLocks noChangeShapeType="1"/>
            <a:stCxn id="13322" idx="3"/>
            <a:endCxn id="13326" idx="0"/>
          </p:cNvCxnSpPr>
          <p:nvPr/>
        </p:nvCxnSpPr>
        <p:spPr bwMode="auto">
          <a:xfrm>
            <a:off x="3629025" y="5448300"/>
            <a:ext cx="852488" cy="266700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6" name="Rectangle 18"/>
          <p:cNvSpPr>
            <a:spLocks noChangeArrowheads="1"/>
          </p:cNvSpPr>
          <p:nvPr/>
        </p:nvSpPr>
        <p:spPr bwMode="auto">
          <a:xfrm>
            <a:off x="2743200" y="16764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>
                <a:solidFill>
                  <a:srgbClr val="808080"/>
                </a:solidFill>
                <a:cs typeface="Arial" charset="0"/>
              </a:rPr>
              <a:t>Texas A&amp;M</a:t>
            </a:r>
          </a:p>
        </p:txBody>
      </p:sp>
      <p:sp>
        <p:nvSpPr>
          <p:cNvPr id="37" name="Rectangle 22"/>
          <p:cNvSpPr>
            <a:spLocks noChangeArrowheads="1"/>
          </p:cNvSpPr>
          <p:nvPr/>
        </p:nvSpPr>
        <p:spPr bwMode="auto">
          <a:xfrm>
            <a:off x="1981200" y="24765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>
                <a:solidFill>
                  <a:srgbClr val="808080"/>
                </a:solidFill>
                <a:cs typeface="Arial" charset="0"/>
              </a:rPr>
              <a:t>USC</a:t>
            </a:r>
          </a:p>
        </p:txBody>
      </p:sp>
      <p:sp>
        <p:nvSpPr>
          <p:cNvPr id="38" name="Rectangle 22"/>
          <p:cNvSpPr>
            <a:spLocks noChangeArrowheads="1"/>
          </p:cNvSpPr>
          <p:nvPr/>
        </p:nvSpPr>
        <p:spPr bwMode="auto">
          <a:xfrm>
            <a:off x="1676400" y="35814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 err="1">
                <a:solidFill>
                  <a:srgbClr val="808080"/>
                </a:solidFill>
                <a:cs typeface="Arial" charset="0"/>
              </a:rPr>
              <a:t>U.Colorado</a:t>
            </a:r>
            <a:endParaRPr lang="en-US" sz="1000" dirty="0">
              <a:solidFill>
                <a:srgbClr val="808080"/>
              </a:solidFill>
              <a:cs typeface="Arial" charset="0"/>
            </a:endParaRPr>
          </a:p>
        </p:txBody>
      </p:sp>
      <p:cxnSp>
        <p:nvCxnSpPr>
          <p:cNvPr id="13331" name="Straight Connector 8"/>
          <p:cNvCxnSpPr>
            <a:cxnSpLocks noChangeShapeType="1"/>
            <a:stCxn id="13323" idx="2"/>
            <a:endCxn id="13321" idx="0"/>
          </p:cNvCxnSpPr>
          <p:nvPr/>
        </p:nvCxnSpPr>
        <p:spPr bwMode="auto">
          <a:xfrm flipH="1">
            <a:off x="5729288" y="1905000"/>
            <a:ext cx="0" cy="3429000"/>
          </a:xfrm>
          <a:prstGeom prst="line">
            <a:avLst/>
          </a:prstGeom>
          <a:noFill/>
          <a:ln w="88900">
            <a:solidFill>
              <a:srgbClr val="0000D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32" name="Straight Connector 11"/>
          <p:cNvCxnSpPr>
            <a:cxnSpLocks noChangeShapeType="1"/>
            <a:stCxn id="13323" idx="2"/>
            <a:endCxn id="13319" idx="0"/>
          </p:cNvCxnSpPr>
          <p:nvPr/>
        </p:nvCxnSpPr>
        <p:spPr bwMode="auto">
          <a:xfrm>
            <a:off x="5729288" y="1905000"/>
            <a:ext cx="838200" cy="571500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33" name="Straight Connector 13"/>
          <p:cNvCxnSpPr>
            <a:cxnSpLocks noChangeShapeType="1"/>
            <a:stCxn id="13323" idx="2"/>
            <a:endCxn id="13326" idx="0"/>
          </p:cNvCxnSpPr>
          <p:nvPr/>
        </p:nvCxnSpPr>
        <p:spPr bwMode="auto">
          <a:xfrm flipH="1">
            <a:off x="4481513" y="1905000"/>
            <a:ext cx="1247775" cy="3810000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34" name="Straight Connector 15"/>
          <p:cNvCxnSpPr>
            <a:cxnSpLocks noChangeShapeType="1"/>
            <a:stCxn id="13323" idx="2"/>
            <a:endCxn id="13322" idx="3"/>
          </p:cNvCxnSpPr>
          <p:nvPr/>
        </p:nvCxnSpPr>
        <p:spPr bwMode="auto">
          <a:xfrm flipH="1">
            <a:off x="3629025" y="1905000"/>
            <a:ext cx="2100263" cy="3543300"/>
          </a:xfrm>
          <a:prstGeom prst="line">
            <a:avLst/>
          </a:prstGeom>
          <a:noFill/>
          <a:ln w="412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35" name="Straight Connector 17"/>
          <p:cNvCxnSpPr>
            <a:cxnSpLocks noChangeShapeType="1"/>
            <a:stCxn id="13323" idx="2"/>
            <a:endCxn id="13320" idx="3"/>
          </p:cNvCxnSpPr>
          <p:nvPr/>
        </p:nvCxnSpPr>
        <p:spPr bwMode="auto">
          <a:xfrm flipH="1">
            <a:off x="2865438" y="1905000"/>
            <a:ext cx="2863850" cy="2705100"/>
          </a:xfrm>
          <a:prstGeom prst="line">
            <a:avLst/>
          </a:prstGeom>
          <a:noFill/>
          <a:ln w="412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36" name="Straight Connector 32"/>
          <p:cNvCxnSpPr>
            <a:cxnSpLocks noChangeShapeType="1"/>
            <a:stCxn id="13319" idx="2"/>
            <a:endCxn id="13325" idx="0"/>
          </p:cNvCxnSpPr>
          <p:nvPr/>
        </p:nvCxnSpPr>
        <p:spPr bwMode="auto">
          <a:xfrm>
            <a:off x="6567488" y="2705100"/>
            <a:ext cx="382587" cy="876300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37" name="Straight Connector 34"/>
          <p:cNvCxnSpPr>
            <a:cxnSpLocks noChangeShapeType="1"/>
            <a:stCxn id="13319" idx="1"/>
            <a:endCxn id="13324" idx="0"/>
          </p:cNvCxnSpPr>
          <p:nvPr/>
        </p:nvCxnSpPr>
        <p:spPr bwMode="auto">
          <a:xfrm>
            <a:off x="6124575" y="2590800"/>
            <a:ext cx="442913" cy="19050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38" name="Straight Connector 40"/>
          <p:cNvCxnSpPr>
            <a:cxnSpLocks noChangeShapeType="1"/>
            <a:stCxn id="13319" idx="1"/>
          </p:cNvCxnSpPr>
          <p:nvPr/>
        </p:nvCxnSpPr>
        <p:spPr bwMode="auto">
          <a:xfrm flipH="1">
            <a:off x="4495800" y="2590800"/>
            <a:ext cx="1628775" cy="3048000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39" name="Straight Connector 42"/>
          <p:cNvCxnSpPr>
            <a:cxnSpLocks noChangeShapeType="1"/>
            <a:stCxn id="13319" idx="1"/>
            <a:endCxn id="13322" idx="3"/>
          </p:cNvCxnSpPr>
          <p:nvPr/>
        </p:nvCxnSpPr>
        <p:spPr bwMode="auto">
          <a:xfrm flipH="1">
            <a:off x="3629025" y="2590800"/>
            <a:ext cx="2495550" cy="2857500"/>
          </a:xfrm>
          <a:prstGeom prst="line">
            <a:avLst/>
          </a:prstGeom>
          <a:noFill/>
          <a:ln w="88900">
            <a:solidFill>
              <a:srgbClr val="0000D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40" name="Straight Connector 45"/>
          <p:cNvCxnSpPr>
            <a:cxnSpLocks noChangeShapeType="1"/>
            <a:stCxn id="13325" idx="2"/>
            <a:endCxn id="13324" idx="0"/>
          </p:cNvCxnSpPr>
          <p:nvPr/>
        </p:nvCxnSpPr>
        <p:spPr bwMode="auto">
          <a:xfrm flipH="1">
            <a:off x="6567488" y="3810000"/>
            <a:ext cx="382587" cy="685800"/>
          </a:xfrm>
          <a:prstGeom prst="line">
            <a:avLst/>
          </a:prstGeom>
          <a:noFill/>
          <a:ln w="88900">
            <a:solidFill>
              <a:srgbClr val="0000D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41" name="Straight Connector 47"/>
          <p:cNvCxnSpPr>
            <a:cxnSpLocks noChangeShapeType="1"/>
            <a:stCxn id="13325" idx="1"/>
            <a:endCxn id="13321" idx="0"/>
          </p:cNvCxnSpPr>
          <p:nvPr/>
        </p:nvCxnSpPr>
        <p:spPr bwMode="auto">
          <a:xfrm flipH="1">
            <a:off x="5729288" y="3695700"/>
            <a:ext cx="777875" cy="1638300"/>
          </a:xfrm>
          <a:prstGeom prst="line">
            <a:avLst/>
          </a:prstGeom>
          <a:noFill/>
          <a:ln w="412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42" name="Straight Connector 49"/>
          <p:cNvCxnSpPr>
            <a:cxnSpLocks noChangeShapeType="1"/>
            <a:stCxn id="13325" idx="1"/>
            <a:endCxn id="13326" idx="0"/>
          </p:cNvCxnSpPr>
          <p:nvPr/>
        </p:nvCxnSpPr>
        <p:spPr bwMode="auto">
          <a:xfrm flipH="1">
            <a:off x="4481513" y="3695700"/>
            <a:ext cx="2025650" cy="2019300"/>
          </a:xfrm>
          <a:prstGeom prst="line">
            <a:avLst/>
          </a:prstGeom>
          <a:noFill/>
          <a:ln w="88900">
            <a:solidFill>
              <a:srgbClr val="0000D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43" name="Straight Connector 51"/>
          <p:cNvCxnSpPr>
            <a:cxnSpLocks noChangeShapeType="1"/>
            <a:stCxn id="13325" idx="1"/>
            <a:endCxn id="13322" idx="3"/>
          </p:cNvCxnSpPr>
          <p:nvPr/>
        </p:nvCxnSpPr>
        <p:spPr bwMode="auto">
          <a:xfrm flipH="1">
            <a:off x="3629025" y="3695700"/>
            <a:ext cx="2878138" cy="1752600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44" name="Straight Connector 53"/>
          <p:cNvCxnSpPr>
            <a:cxnSpLocks noChangeShapeType="1"/>
            <a:stCxn id="13325" idx="1"/>
            <a:endCxn id="13320" idx="3"/>
          </p:cNvCxnSpPr>
          <p:nvPr/>
        </p:nvCxnSpPr>
        <p:spPr bwMode="auto">
          <a:xfrm flipH="1">
            <a:off x="2865438" y="3695700"/>
            <a:ext cx="3641725" cy="914400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45" name="Straight Connector 55"/>
          <p:cNvCxnSpPr>
            <a:cxnSpLocks noChangeShapeType="1"/>
            <a:stCxn id="13324" idx="2"/>
            <a:endCxn id="13321" idx="0"/>
          </p:cNvCxnSpPr>
          <p:nvPr/>
        </p:nvCxnSpPr>
        <p:spPr bwMode="auto">
          <a:xfrm flipH="1">
            <a:off x="5729288" y="4724400"/>
            <a:ext cx="838200" cy="609600"/>
          </a:xfrm>
          <a:prstGeom prst="line">
            <a:avLst/>
          </a:prstGeom>
          <a:noFill/>
          <a:ln w="412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46" name="Straight Connector 57"/>
          <p:cNvCxnSpPr>
            <a:cxnSpLocks noChangeShapeType="1"/>
            <a:stCxn id="13324" idx="1"/>
            <a:endCxn id="13326" idx="0"/>
          </p:cNvCxnSpPr>
          <p:nvPr/>
        </p:nvCxnSpPr>
        <p:spPr bwMode="auto">
          <a:xfrm flipH="1">
            <a:off x="4481513" y="4610100"/>
            <a:ext cx="1644650" cy="1104900"/>
          </a:xfrm>
          <a:prstGeom prst="line">
            <a:avLst/>
          </a:prstGeom>
          <a:noFill/>
          <a:ln w="412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47" name="Straight Connector 59"/>
          <p:cNvCxnSpPr>
            <a:cxnSpLocks noChangeShapeType="1"/>
            <a:stCxn id="13324" idx="1"/>
            <a:endCxn id="13322" idx="3"/>
          </p:cNvCxnSpPr>
          <p:nvPr/>
        </p:nvCxnSpPr>
        <p:spPr bwMode="auto">
          <a:xfrm flipH="1">
            <a:off x="3629025" y="4610100"/>
            <a:ext cx="2497138" cy="838200"/>
          </a:xfrm>
          <a:prstGeom prst="line">
            <a:avLst/>
          </a:prstGeom>
          <a:noFill/>
          <a:ln w="412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48" name="Straight Connector 61"/>
          <p:cNvCxnSpPr>
            <a:cxnSpLocks noChangeShapeType="1"/>
            <a:stCxn id="13324" idx="1"/>
            <a:endCxn id="13320" idx="3"/>
          </p:cNvCxnSpPr>
          <p:nvPr/>
        </p:nvCxnSpPr>
        <p:spPr bwMode="auto">
          <a:xfrm flipH="1">
            <a:off x="2865438" y="4610100"/>
            <a:ext cx="3260725" cy="0"/>
          </a:xfrm>
          <a:prstGeom prst="line">
            <a:avLst/>
          </a:prstGeom>
          <a:noFill/>
          <a:ln w="412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49" name="Straight Connector 38911"/>
          <p:cNvCxnSpPr>
            <a:cxnSpLocks noChangeShapeType="1"/>
            <a:stCxn id="13321" idx="1"/>
            <a:endCxn id="13326" idx="0"/>
          </p:cNvCxnSpPr>
          <p:nvPr/>
        </p:nvCxnSpPr>
        <p:spPr bwMode="auto">
          <a:xfrm flipH="1">
            <a:off x="4481513" y="5448300"/>
            <a:ext cx="804862" cy="266700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50" name="Straight Connector 38914"/>
          <p:cNvCxnSpPr>
            <a:cxnSpLocks noChangeShapeType="1"/>
            <a:stCxn id="13326" idx="0"/>
            <a:endCxn id="13320" idx="3"/>
          </p:cNvCxnSpPr>
          <p:nvPr/>
        </p:nvCxnSpPr>
        <p:spPr bwMode="auto">
          <a:xfrm flipH="1" flipV="1">
            <a:off x="2865438" y="4610100"/>
            <a:ext cx="1616075" cy="1104900"/>
          </a:xfrm>
          <a:prstGeom prst="line">
            <a:avLst/>
          </a:prstGeom>
          <a:noFill/>
          <a:ln w="88900">
            <a:solidFill>
              <a:srgbClr val="0000D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51" name="Straight Connector 38916"/>
          <p:cNvCxnSpPr>
            <a:cxnSpLocks noChangeShapeType="1"/>
            <a:stCxn id="13322" idx="0"/>
            <a:endCxn id="13320" idx="2"/>
          </p:cNvCxnSpPr>
          <p:nvPr/>
        </p:nvCxnSpPr>
        <p:spPr bwMode="auto">
          <a:xfrm flipH="1" flipV="1">
            <a:off x="2424113" y="4724400"/>
            <a:ext cx="762000" cy="609600"/>
          </a:xfrm>
          <a:prstGeom prst="line">
            <a:avLst/>
          </a:prstGeom>
          <a:noFill/>
          <a:ln w="88900">
            <a:solidFill>
              <a:srgbClr val="0000D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52" name="Straight Connector 38920"/>
          <p:cNvCxnSpPr>
            <a:cxnSpLocks noChangeShapeType="1"/>
            <a:stCxn id="13323" idx="2"/>
            <a:endCxn id="13324" idx="0"/>
          </p:cNvCxnSpPr>
          <p:nvPr/>
        </p:nvCxnSpPr>
        <p:spPr bwMode="auto">
          <a:xfrm>
            <a:off x="5729288" y="1905000"/>
            <a:ext cx="838200" cy="2590800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3353" name="Group 41"/>
          <p:cNvGrpSpPr>
            <a:grpSpLocks/>
          </p:cNvGrpSpPr>
          <p:nvPr/>
        </p:nvGrpSpPr>
        <p:grpSpPr bwMode="auto">
          <a:xfrm>
            <a:off x="1447800" y="1676400"/>
            <a:ext cx="6172200" cy="4262438"/>
            <a:chOff x="1447800" y="1676400"/>
            <a:chExt cx="6172200" cy="4262019"/>
          </a:xfrm>
        </p:grpSpPr>
        <p:grpSp>
          <p:nvGrpSpPr>
            <p:cNvPr id="13354" name="Group 3"/>
            <p:cNvGrpSpPr>
              <a:grpSpLocks/>
            </p:cNvGrpSpPr>
            <p:nvPr/>
          </p:nvGrpSpPr>
          <p:grpSpPr bwMode="auto">
            <a:xfrm>
              <a:off x="6172200" y="1676400"/>
              <a:ext cx="228600" cy="228600"/>
              <a:chOff x="6172200" y="1676399"/>
              <a:chExt cx="228600" cy="228601"/>
            </a:xfrm>
          </p:grpSpPr>
          <p:sp>
            <p:nvSpPr>
              <p:cNvPr id="13380" name="Rectangle 111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381" name="Rectangle 112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3355" name="Group 2"/>
            <p:cNvGrpSpPr>
              <a:grpSpLocks/>
            </p:cNvGrpSpPr>
            <p:nvPr/>
          </p:nvGrpSpPr>
          <p:grpSpPr bwMode="auto">
            <a:xfrm>
              <a:off x="7010400" y="2476500"/>
              <a:ext cx="228600" cy="228600"/>
              <a:chOff x="7010400" y="2480736"/>
              <a:chExt cx="228600" cy="228600"/>
            </a:xfrm>
          </p:grpSpPr>
          <p:sp>
            <p:nvSpPr>
              <p:cNvPr id="13377" name="Rectangle 113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378" name="Rectangle 11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379" name="Rectangle 11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3356" name="Group 118"/>
            <p:cNvGrpSpPr>
              <a:grpSpLocks/>
            </p:cNvGrpSpPr>
            <p:nvPr/>
          </p:nvGrpSpPr>
          <p:grpSpPr bwMode="auto">
            <a:xfrm>
              <a:off x="7391400" y="3581400"/>
              <a:ext cx="228600" cy="228600"/>
              <a:chOff x="6172200" y="1676399"/>
              <a:chExt cx="228600" cy="228601"/>
            </a:xfrm>
          </p:grpSpPr>
          <p:sp>
            <p:nvSpPr>
              <p:cNvPr id="13375" name="Rectangle 119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376" name="Rectangle 12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357" name="Rectangle 123"/>
            <p:cNvSpPr>
              <a:spLocks noChangeArrowheads="1"/>
            </p:cNvSpPr>
            <p:nvPr/>
          </p:nvSpPr>
          <p:spPr bwMode="auto">
            <a:xfrm>
              <a:off x="7010400" y="4495800"/>
              <a:ext cx="228600" cy="2286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358" name="Rectangle 124"/>
            <p:cNvSpPr>
              <a:spLocks noChangeArrowheads="1"/>
            </p:cNvSpPr>
            <p:nvPr/>
          </p:nvSpPr>
          <p:spPr bwMode="auto">
            <a:xfrm>
              <a:off x="2514600" y="1676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359" name="Rectangle 125"/>
            <p:cNvSpPr>
              <a:spLocks noChangeArrowheads="1"/>
            </p:cNvSpPr>
            <p:nvPr/>
          </p:nvSpPr>
          <p:spPr bwMode="auto">
            <a:xfrm>
              <a:off x="1447800" y="3581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360" name="Rectangle 126"/>
            <p:cNvSpPr>
              <a:spLocks noChangeArrowheads="1"/>
            </p:cNvSpPr>
            <p:nvPr/>
          </p:nvSpPr>
          <p:spPr bwMode="auto">
            <a:xfrm>
              <a:off x="1749425" y="24765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361" name="Group 127"/>
            <p:cNvGrpSpPr>
              <a:grpSpLocks/>
            </p:cNvGrpSpPr>
            <p:nvPr/>
          </p:nvGrpSpPr>
          <p:grpSpPr bwMode="auto">
            <a:xfrm>
              <a:off x="1752600" y="4495800"/>
              <a:ext cx="228600" cy="228600"/>
              <a:chOff x="7010400" y="2480736"/>
              <a:chExt cx="228600" cy="228600"/>
            </a:xfrm>
          </p:grpSpPr>
          <p:sp>
            <p:nvSpPr>
              <p:cNvPr id="13372" name="Rectangle 128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373" name="Rectangle 129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374" name="Rectangle 130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3362" name="Group 131"/>
            <p:cNvGrpSpPr>
              <a:grpSpLocks/>
            </p:cNvGrpSpPr>
            <p:nvPr/>
          </p:nvGrpSpPr>
          <p:grpSpPr bwMode="auto">
            <a:xfrm>
              <a:off x="6172200" y="5334000"/>
              <a:ext cx="228600" cy="228600"/>
              <a:chOff x="7010400" y="2480736"/>
              <a:chExt cx="228600" cy="228600"/>
            </a:xfrm>
          </p:grpSpPr>
          <p:sp>
            <p:nvSpPr>
              <p:cNvPr id="13369" name="Rectangle 132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370" name="Rectangle 13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371" name="Rectangle 13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3363" name="Group 137"/>
            <p:cNvGrpSpPr>
              <a:grpSpLocks/>
            </p:cNvGrpSpPr>
            <p:nvPr/>
          </p:nvGrpSpPr>
          <p:grpSpPr bwMode="auto">
            <a:xfrm>
              <a:off x="2514600" y="5334000"/>
              <a:ext cx="228600" cy="228600"/>
              <a:chOff x="6172200" y="1676399"/>
              <a:chExt cx="228600" cy="228601"/>
            </a:xfrm>
          </p:grpSpPr>
          <p:sp>
            <p:nvSpPr>
              <p:cNvPr id="13367" name="Rectangle 138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368" name="Rectangle 14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3364" name="Group 141"/>
            <p:cNvGrpSpPr>
              <a:grpSpLocks/>
            </p:cNvGrpSpPr>
            <p:nvPr/>
          </p:nvGrpSpPr>
          <p:grpSpPr bwMode="auto">
            <a:xfrm>
              <a:off x="4919663" y="5709819"/>
              <a:ext cx="228600" cy="228600"/>
              <a:chOff x="6172200" y="1676399"/>
              <a:chExt cx="228600" cy="228601"/>
            </a:xfrm>
          </p:grpSpPr>
          <p:sp>
            <p:nvSpPr>
              <p:cNvPr id="13365" name="Rectangle 142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366" name="Rectangle 143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3319" name="Rectangle 17"/>
          <p:cNvSpPr>
            <a:spLocks noChangeArrowheads="1"/>
          </p:cNvSpPr>
          <p:nvPr/>
        </p:nvSpPr>
        <p:spPr bwMode="auto">
          <a:xfrm>
            <a:off x="6124575" y="24765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Harvard</a:t>
            </a:r>
          </a:p>
        </p:txBody>
      </p:sp>
      <p:sp>
        <p:nvSpPr>
          <p:cNvPr id="13320" name="Rectangle 18"/>
          <p:cNvSpPr>
            <a:spLocks noChangeArrowheads="1"/>
          </p:cNvSpPr>
          <p:nvPr/>
        </p:nvSpPr>
        <p:spPr bwMode="auto">
          <a:xfrm>
            <a:off x="1981200" y="44958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U.Texas</a:t>
            </a:r>
          </a:p>
        </p:txBody>
      </p:sp>
      <p:sp>
        <p:nvSpPr>
          <p:cNvPr id="13321" name="Rectangle 19"/>
          <p:cNvSpPr>
            <a:spLocks noChangeArrowheads="1"/>
          </p:cNvSpPr>
          <p:nvPr/>
        </p:nvSpPr>
        <p:spPr bwMode="auto">
          <a:xfrm>
            <a:off x="5286375" y="53340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U.Wash</a:t>
            </a:r>
          </a:p>
        </p:txBody>
      </p:sp>
      <p:sp>
        <p:nvSpPr>
          <p:cNvPr id="13322" name="Rectangle 20"/>
          <p:cNvSpPr>
            <a:spLocks noChangeArrowheads="1"/>
          </p:cNvSpPr>
          <p:nvPr/>
        </p:nvSpPr>
        <p:spPr bwMode="auto">
          <a:xfrm>
            <a:off x="2743200" y="5334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UCLA</a:t>
            </a:r>
          </a:p>
        </p:txBody>
      </p:sp>
      <p:sp>
        <p:nvSpPr>
          <p:cNvPr id="13323" name="Rectangle 21"/>
          <p:cNvSpPr>
            <a:spLocks noChangeArrowheads="1"/>
          </p:cNvSpPr>
          <p:nvPr/>
        </p:nvSpPr>
        <p:spPr bwMode="auto">
          <a:xfrm>
            <a:off x="5286375" y="16764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 dirty="0"/>
              <a:t>UNC</a:t>
            </a:r>
          </a:p>
        </p:txBody>
      </p:sp>
      <p:sp>
        <p:nvSpPr>
          <p:cNvPr id="13324" name="Rectangle 22"/>
          <p:cNvSpPr>
            <a:spLocks noChangeArrowheads="1"/>
          </p:cNvSpPr>
          <p:nvPr/>
        </p:nvSpPr>
        <p:spPr bwMode="auto">
          <a:xfrm>
            <a:off x="6126163" y="4495800"/>
            <a:ext cx="882650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Morehouse</a:t>
            </a:r>
          </a:p>
        </p:txBody>
      </p:sp>
      <p:sp>
        <p:nvSpPr>
          <p:cNvPr id="13325" name="Rectangle 23"/>
          <p:cNvSpPr>
            <a:spLocks noChangeArrowheads="1"/>
          </p:cNvSpPr>
          <p:nvPr/>
        </p:nvSpPr>
        <p:spPr bwMode="auto">
          <a:xfrm>
            <a:off x="6507163" y="3581400"/>
            <a:ext cx="884237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Emory</a:t>
            </a:r>
          </a:p>
        </p:txBody>
      </p:sp>
      <p:sp>
        <p:nvSpPr>
          <p:cNvPr id="13326" name="Rectangle 24"/>
          <p:cNvSpPr>
            <a:spLocks noChangeArrowheads="1"/>
          </p:cNvSpPr>
          <p:nvPr/>
        </p:nvSpPr>
        <p:spPr bwMode="auto">
          <a:xfrm>
            <a:off x="4038600" y="5715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Wash.U</a:t>
            </a:r>
          </a:p>
        </p:txBody>
      </p:sp>
    </p:spTree>
    <p:extLst>
      <p:ext uri="{BB962C8B-B14F-4D97-AF65-F5344CB8AC3E}">
        <p14:creationId xmlns:p14="http://schemas.microsoft.com/office/powerpoint/2010/main" val="2918958179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337" name="Straight Connector 38916"/>
          <p:cNvCxnSpPr>
            <a:cxnSpLocks noChangeShapeType="1"/>
            <a:stCxn id="14347" idx="0"/>
            <a:endCxn id="14345" idx="2"/>
          </p:cNvCxnSpPr>
          <p:nvPr/>
        </p:nvCxnSpPr>
        <p:spPr bwMode="auto">
          <a:xfrm flipH="1" flipV="1">
            <a:off x="2424113" y="4724400"/>
            <a:ext cx="762000" cy="609600"/>
          </a:xfrm>
          <a:prstGeom prst="line">
            <a:avLst/>
          </a:prstGeom>
          <a:noFill/>
          <a:ln w="88900">
            <a:solidFill>
              <a:srgbClr val="9A5CE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3200">
                <a:latin typeface="Arial" charset="0"/>
              </a:rPr>
              <a:t>Network Diagram: </a:t>
            </a:r>
            <a:br>
              <a:rPr lang="en-US" sz="3200">
                <a:latin typeface="Arial" charset="0"/>
              </a:rPr>
            </a:br>
            <a:r>
              <a:rPr lang="en-US" sz="3200">
                <a:latin typeface="Arial" charset="0"/>
              </a:rPr>
              <a:t>Multi-center Grants, 2010</a:t>
            </a:r>
          </a:p>
        </p:txBody>
      </p:sp>
      <p:cxnSp>
        <p:nvCxnSpPr>
          <p:cNvPr id="14339" name="Straight Connector 28"/>
          <p:cNvCxnSpPr>
            <a:cxnSpLocks noChangeShapeType="1"/>
            <a:stCxn id="14344" idx="1"/>
            <a:endCxn id="14346" idx="0"/>
          </p:cNvCxnSpPr>
          <p:nvPr/>
        </p:nvCxnSpPr>
        <p:spPr bwMode="auto">
          <a:xfrm flipH="1">
            <a:off x="5729288" y="2590800"/>
            <a:ext cx="395287" cy="2743200"/>
          </a:xfrm>
          <a:prstGeom prst="line">
            <a:avLst/>
          </a:prstGeom>
          <a:noFill/>
          <a:ln w="889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40" name="Straight Connector 30"/>
          <p:cNvCxnSpPr>
            <a:cxnSpLocks noChangeShapeType="1"/>
            <a:stCxn id="14344" idx="1"/>
            <a:endCxn id="14345" idx="3"/>
          </p:cNvCxnSpPr>
          <p:nvPr/>
        </p:nvCxnSpPr>
        <p:spPr bwMode="auto">
          <a:xfrm flipH="1">
            <a:off x="2865438" y="2590800"/>
            <a:ext cx="3259137" cy="2019300"/>
          </a:xfrm>
          <a:prstGeom prst="line">
            <a:avLst/>
          </a:prstGeom>
          <a:noFill/>
          <a:ln w="889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41" name="Straight Connector 39"/>
          <p:cNvCxnSpPr>
            <a:cxnSpLocks noChangeShapeType="1"/>
            <a:stCxn id="14346" idx="1"/>
            <a:endCxn id="14345" idx="3"/>
          </p:cNvCxnSpPr>
          <p:nvPr/>
        </p:nvCxnSpPr>
        <p:spPr bwMode="auto">
          <a:xfrm flipH="1" flipV="1">
            <a:off x="2865438" y="4610100"/>
            <a:ext cx="2420937" cy="838200"/>
          </a:xfrm>
          <a:prstGeom prst="line">
            <a:avLst/>
          </a:prstGeom>
          <a:noFill/>
          <a:ln w="88900">
            <a:solidFill>
              <a:srgbClr val="9A5CE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42" name="Straight Connector 41"/>
          <p:cNvCxnSpPr>
            <a:cxnSpLocks noChangeShapeType="1"/>
            <a:stCxn id="14348" idx="2"/>
            <a:endCxn id="14350" idx="1"/>
          </p:cNvCxnSpPr>
          <p:nvPr/>
        </p:nvCxnSpPr>
        <p:spPr bwMode="auto">
          <a:xfrm>
            <a:off x="5729288" y="1905000"/>
            <a:ext cx="777875" cy="1790700"/>
          </a:xfrm>
          <a:prstGeom prst="line">
            <a:avLst/>
          </a:prstGeom>
          <a:noFill/>
          <a:ln w="889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43" name="Straight Connector 43"/>
          <p:cNvCxnSpPr>
            <a:cxnSpLocks noChangeShapeType="1"/>
            <a:stCxn id="14347" idx="3"/>
            <a:endCxn id="14346" idx="1"/>
          </p:cNvCxnSpPr>
          <p:nvPr/>
        </p:nvCxnSpPr>
        <p:spPr bwMode="auto">
          <a:xfrm>
            <a:off x="3629025" y="5448300"/>
            <a:ext cx="1657350" cy="0"/>
          </a:xfrm>
          <a:prstGeom prst="line">
            <a:avLst/>
          </a:prstGeom>
          <a:noFill/>
          <a:ln w="88900">
            <a:solidFill>
              <a:srgbClr val="9A5CE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4345" name="Rectangle 18"/>
          <p:cNvSpPr>
            <a:spLocks noChangeArrowheads="1"/>
          </p:cNvSpPr>
          <p:nvPr/>
        </p:nvSpPr>
        <p:spPr bwMode="auto">
          <a:xfrm>
            <a:off x="1981200" y="44958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U.Texas</a:t>
            </a:r>
          </a:p>
        </p:txBody>
      </p:sp>
      <p:cxnSp>
        <p:nvCxnSpPr>
          <p:cNvPr id="14352" name="Straight Connector 41"/>
          <p:cNvCxnSpPr>
            <a:cxnSpLocks noChangeShapeType="1"/>
            <a:stCxn id="14347" idx="3"/>
            <a:endCxn id="14351" idx="0"/>
          </p:cNvCxnSpPr>
          <p:nvPr/>
        </p:nvCxnSpPr>
        <p:spPr bwMode="auto">
          <a:xfrm>
            <a:off x="3629025" y="5448300"/>
            <a:ext cx="852488" cy="266700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4353" name="Rectangle 18"/>
          <p:cNvSpPr>
            <a:spLocks noChangeArrowheads="1"/>
          </p:cNvSpPr>
          <p:nvPr/>
        </p:nvSpPr>
        <p:spPr bwMode="auto">
          <a:xfrm>
            <a:off x="2743200" y="16764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Texas A&amp;M</a:t>
            </a:r>
          </a:p>
        </p:txBody>
      </p:sp>
      <p:sp>
        <p:nvSpPr>
          <p:cNvPr id="14354" name="Rectangle 22"/>
          <p:cNvSpPr>
            <a:spLocks noChangeArrowheads="1"/>
          </p:cNvSpPr>
          <p:nvPr/>
        </p:nvSpPr>
        <p:spPr bwMode="auto">
          <a:xfrm>
            <a:off x="1981200" y="24765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USC</a:t>
            </a:r>
          </a:p>
        </p:txBody>
      </p:sp>
      <p:sp>
        <p:nvSpPr>
          <p:cNvPr id="14355" name="Rectangle 22"/>
          <p:cNvSpPr>
            <a:spLocks noChangeArrowheads="1"/>
          </p:cNvSpPr>
          <p:nvPr/>
        </p:nvSpPr>
        <p:spPr bwMode="auto">
          <a:xfrm>
            <a:off x="1676400" y="35814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U.Colorado</a:t>
            </a:r>
          </a:p>
        </p:txBody>
      </p:sp>
      <p:cxnSp>
        <p:nvCxnSpPr>
          <p:cNvPr id="14356" name="Straight Connector 8"/>
          <p:cNvCxnSpPr>
            <a:cxnSpLocks noChangeShapeType="1"/>
            <a:stCxn id="14348" idx="2"/>
            <a:endCxn id="14346" idx="0"/>
          </p:cNvCxnSpPr>
          <p:nvPr/>
        </p:nvCxnSpPr>
        <p:spPr bwMode="auto">
          <a:xfrm flipH="1">
            <a:off x="5729288" y="1905000"/>
            <a:ext cx="0" cy="3429000"/>
          </a:xfrm>
          <a:prstGeom prst="line">
            <a:avLst/>
          </a:prstGeom>
          <a:noFill/>
          <a:ln w="889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57" name="Straight Connector 11"/>
          <p:cNvCxnSpPr>
            <a:cxnSpLocks noChangeShapeType="1"/>
            <a:stCxn id="14348" idx="2"/>
            <a:endCxn id="14344" idx="0"/>
          </p:cNvCxnSpPr>
          <p:nvPr/>
        </p:nvCxnSpPr>
        <p:spPr bwMode="auto">
          <a:xfrm>
            <a:off x="5729288" y="1905000"/>
            <a:ext cx="838200" cy="571500"/>
          </a:xfrm>
          <a:prstGeom prst="line">
            <a:avLst/>
          </a:prstGeom>
          <a:noFill/>
          <a:ln w="762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58" name="Straight Connector 13"/>
          <p:cNvCxnSpPr>
            <a:cxnSpLocks noChangeShapeType="1"/>
            <a:stCxn id="14348" idx="2"/>
            <a:endCxn id="14351" idx="0"/>
          </p:cNvCxnSpPr>
          <p:nvPr/>
        </p:nvCxnSpPr>
        <p:spPr bwMode="auto">
          <a:xfrm flipH="1">
            <a:off x="4481513" y="1905000"/>
            <a:ext cx="1247775" cy="3810000"/>
          </a:xfrm>
          <a:prstGeom prst="line">
            <a:avLst/>
          </a:prstGeom>
          <a:noFill/>
          <a:ln w="889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59" name="Straight Connector 15"/>
          <p:cNvCxnSpPr>
            <a:cxnSpLocks noChangeShapeType="1"/>
            <a:stCxn id="14348" idx="2"/>
            <a:endCxn id="14347" idx="3"/>
          </p:cNvCxnSpPr>
          <p:nvPr/>
        </p:nvCxnSpPr>
        <p:spPr bwMode="auto">
          <a:xfrm flipH="1">
            <a:off x="3629025" y="1905000"/>
            <a:ext cx="2100263" cy="3543300"/>
          </a:xfrm>
          <a:prstGeom prst="line">
            <a:avLst/>
          </a:prstGeom>
          <a:noFill/>
          <a:ln w="762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60" name="Straight Connector 17"/>
          <p:cNvCxnSpPr>
            <a:cxnSpLocks noChangeShapeType="1"/>
            <a:stCxn id="14348" idx="2"/>
            <a:endCxn id="14345" idx="3"/>
          </p:cNvCxnSpPr>
          <p:nvPr/>
        </p:nvCxnSpPr>
        <p:spPr bwMode="auto">
          <a:xfrm flipH="1">
            <a:off x="2865438" y="1905000"/>
            <a:ext cx="2863850" cy="2705100"/>
          </a:xfrm>
          <a:prstGeom prst="line">
            <a:avLst/>
          </a:prstGeom>
          <a:noFill/>
          <a:ln w="762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61" name="Straight Connector 32"/>
          <p:cNvCxnSpPr>
            <a:cxnSpLocks noChangeShapeType="1"/>
            <a:stCxn id="14344" idx="2"/>
            <a:endCxn id="14350" idx="0"/>
          </p:cNvCxnSpPr>
          <p:nvPr/>
        </p:nvCxnSpPr>
        <p:spPr bwMode="auto">
          <a:xfrm>
            <a:off x="6567488" y="2705100"/>
            <a:ext cx="382587" cy="876300"/>
          </a:xfrm>
          <a:prstGeom prst="line">
            <a:avLst/>
          </a:prstGeom>
          <a:noFill/>
          <a:ln w="762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62" name="Straight Connector 34"/>
          <p:cNvCxnSpPr>
            <a:cxnSpLocks noChangeShapeType="1"/>
            <a:stCxn id="14344" idx="1"/>
            <a:endCxn id="30" idx="0"/>
          </p:cNvCxnSpPr>
          <p:nvPr/>
        </p:nvCxnSpPr>
        <p:spPr bwMode="auto">
          <a:xfrm>
            <a:off x="6124575" y="2590800"/>
            <a:ext cx="442913" cy="19050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63" name="Straight Connector 40"/>
          <p:cNvCxnSpPr>
            <a:cxnSpLocks noChangeShapeType="1"/>
            <a:stCxn id="14344" idx="1"/>
          </p:cNvCxnSpPr>
          <p:nvPr/>
        </p:nvCxnSpPr>
        <p:spPr bwMode="auto">
          <a:xfrm flipH="1">
            <a:off x="4495800" y="2590800"/>
            <a:ext cx="1628775" cy="3048000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64" name="Straight Connector 42"/>
          <p:cNvCxnSpPr>
            <a:cxnSpLocks noChangeShapeType="1"/>
            <a:stCxn id="14344" idx="1"/>
            <a:endCxn id="14347" idx="3"/>
          </p:cNvCxnSpPr>
          <p:nvPr/>
        </p:nvCxnSpPr>
        <p:spPr bwMode="auto">
          <a:xfrm flipH="1">
            <a:off x="3629025" y="2590800"/>
            <a:ext cx="2495550" cy="2857500"/>
          </a:xfrm>
          <a:prstGeom prst="line">
            <a:avLst/>
          </a:prstGeom>
          <a:noFill/>
          <a:ln w="889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65" name="Straight Connector 45"/>
          <p:cNvCxnSpPr>
            <a:cxnSpLocks noChangeShapeType="1"/>
            <a:stCxn id="14350" idx="2"/>
            <a:endCxn id="30" idx="0"/>
          </p:cNvCxnSpPr>
          <p:nvPr/>
        </p:nvCxnSpPr>
        <p:spPr bwMode="auto">
          <a:xfrm flipH="1">
            <a:off x="6567488" y="3810000"/>
            <a:ext cx="382587" cy="685800"/>
          </a:xfrm>
          <a:prstGeom prst="line">
            <a:avLst/>
          </a:prstGeom>
          <a:noFill/>
          <a:ln w="88900">
            <a:solidFill>
              <a:srgbClr val="0000D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66" name="Straight Connector 47"/>
          <p:cNvCxnSpPr>
            <a:cxnSpLocks noChangeShapeType="1"/>
            <a:stCxn id="14350" idx="1"/>
            <a:endCxn id="14346" idx="0"/>
          </p:cNvCxnSpPr>
          <p:nvPr/>
        </p:nvCxnSpPr>
        <p:spPr bwMode="auto">
          <a:xfrm flipH="1">
            <a:off x="5729288" y="3695700"/>
            <a:ext cx="777875" cy="1638300"/>
          </a:xfrm>
          <a:prstGeom prst="line">
            <a:avLst/>
          </a:prstGeom>
          <a:noFill/>
          <a:ln w="762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67" name="Straight Connector 49"/>
          <p:cNvCxnSpPr>
            <a:cxnSpLocks noChangeShapeType="1"/>
            <a:stCxn id="14350" idx="1"/>
            <a:endCxn id="14351" idx="0"/>
          </p:cNvCxnSpPr>
          <p:nvPr/>
        </p:nvCxnSpPr>
        <p:spPr bwMode="auto">
          <a:xfrm flipH="1">
            <a:off x="4481513" y="3695700"/>
            <a:ext cx="2025650" cy="2019300"/>
          </a:xfrm>
          <a:prstGeom prst="line">
            <a:avLst/>
          </a:prstGeom>
          <a:noFill/>
          <a:ln w="889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68" name="Straight Connector 51"/>
          <p:cNvCxnSpPr>
            <a:cxnSpLocks noChangeShapeType="1"/>
            <a:stCxn id="14350" idx="1"/>
            <a:endCxn id="14347" idx="3"/>
          </p:cNvCxnSpPr>
          <p:nvPr/>
        </p:nvCxnSpPr>
        <p:spPr bwMode="auto">
          <a:xfrm flipH="1">
            <a:off x="3629025" y="3695700"/>
            <a:ext cx="2878138" cy="1752600"/>
          </a:xfrm>
          <a:prstGeom prst="line">
            <a:avLst/>
          </a:prstGeom>
          <a:noFill/>
          <a:ln w="762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69" name="Straight Connector 53"/>
          <p:cNvCxnSpPr>
            <a:cxnSpLocks noChangeShapeType="1"/>
            <a:stCxn id="14350" idx="1"/>
            <a:endCxn id="14345" idx="3"/>
          </p:cNvCxnSpPr>
          <p:nvPr/>
        </p:nvCxnSpPr>
        <p:spPr bwMode="auto">
          <a:xfrm flipH="1">
            <a:off x="2865438" y="3695700"/>
            <a:ext cx="3641725" cy="914400"/>
          </a:xfrm>
          <a:prstGeom prst="line">
            <a:avLst/>
          </a:prstGeom>
          <a:noFill/>
          <a:ln w="762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70" name="Straight Connector 55"/>
          <p:cNvCxnSpPr>
            <a:cxnSpLocks noChangeShapeType="1"/>
            <a:stCxn id="30" idx="2"/>
            <a:endCxn id="14346" idx="0"/>
          </p:cNvCxnSpPr>
          <p:nvPr/>
        </p:nvCxnSpPr>
        <p:spPr bwMode="auto">
          <a:xfrm flipH="1">
            <a:off x="5729288" y="4724400"/>
            <a:ext cx="838200" cy="609600"/>
          </a:xfrm>
          <a:prstGeom prst="line">
            <a:avLst/>
          </a:prstGeom>
          <a:noFill/>
          <a:ln w="412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71" name="Straight Connector 57"/>
          <p:cNvCxnSpPr>
            <a:cxnSpLocks noChangeShapeType="1"/>
            <a:stCxn id="30" idx="1"/>
            <a:endCxn id="14351" idx="0"/>
          </p:cNvCxnSpPr>
          <p:nvPr/>
        </p:nvCxnSpPr>
        <p:spPr bwMode="auto">
          <a:xfrm flipH="1">
            <a:off x="4481513" y="4610100"/>
            <a:ext cx="1644650" cy="1104900"/>
          </a:xfrm>
          <a:prstGeom prst="line">
            <a:avLst/>
          </a:prstGeom>
          <a:noFill/>
          <a:ln w="412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72" name="Straight Connector 59"/>
          <p:cNvCxnSpPr>
            <a:cxnSpLocks noChangeShapeType="1"/>
            <a:stCxn id="30" idx="1"/>
            <a:endCxn id="14347" idx="3"/>
          </p:cNvCxnSpPr>
          <p:nvPr/>
        </p:nvCxnSpPr>
        <p:spPr bwMode="auto">
          <a:xfrm flipH="1">
            <a:off x="3629025" y="4610100"/>
            <a:ext cx="2497138" cy="838200"/>
          </a:xfrm>
          <a:prstGeom prst="line">
            <a:avLst/>
          </a:prstGeom>
          <a:noFill/>
          <a:ln w="412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73" name="Straight Connector 61"/>
          <p:cNvCxnSpPr>
            <a:cxnSpLocks noChangeShapeType="1"/>
            <a:stCxn id="30" idx="1"/>
            <a:endCxn id="14345" idx="3"/>
          </p:cNvCxnSpPr>
          <p:nvPr/>
        </p:nvCxnSpPr>
        <p:spPr bwMode="auto">
          <a:xfrm flipH="1">
            <a:off x="2865438" y="4610100"/>
            <a:ext cx="3260725" cy="0"/>
          </a:xfrm>
          <a:prstGeom prst="line">
            <a:avLst/>
          </a:prstGeom>
          <a:noFill/>
          <a:ln w="412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74" name="Straight Connector 38911"/>
          <p:cNvCxnSpPr>
            <a:cxnSpLocks noChangeShapeType="1"/>
            <a:stCxn id="14346" idx="1"/>
            <a:endCxn id="14351" idx="0"/>
          </p:cNvCxnSpPr>
          <p:nvPr/>
        </p:nvCxnSpPr>
        <p:spPr bwMode="auto">
          <a:xfrm flipH="1">
            <a:off x="4481513" y="5448300"/>
            <a:ext cx="804862" cy="266700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75" name="Straight Connector 38914"/>
          <p:cNvCxnSpPr>
            <a:cxnSpLocks noChangeShapeType="1"/>
            <a:stCxn id="14351" idx="0"/>
            <a:endCxn id="14345" idx="3"/>
          </p:cNvCxnSpPr>
          <p:nvPr/>
        </p:nvCxnSpPr>
        <p:spPr bwMode="auto">
          <a:xfrm flipH="1" flipV="1">
            <a:off x="2865438" y="4610100"/>
            <a:ext cx="1616075" cy="1104900"/>
          </a:xfrm>
          <a:prstGeom prst="line">
            <a:avLst/>
          </a:prstGeom>
          <a:noFill/>
          <a:ln w="88900">
            <a:solidFill>
              <a:srgbClr val="9A5CE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76" name="Straight Connector 38920"/>
          <p:cNvCxnSpPr>
            <a:cxnSpLocks noChangeShapeType="1"/>
            <a:stCxn id="14348" idx="2"/>
            <a:endCxn id="30" idx="0"/>
          </p:cNvCxnSpPr>
          <p:nvPr/>
        </p:nvCxnSpPr>
        <p:spPr bwMode="auto">
          <a:xfrm>
            <a:off x="5729288" y="1905000"/>
            <a:ext cx="838200" cy="2590800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77" name="Straight Connector 3"/>
          <p:cNvCxnSpPr>
            <a:cxnSpLocks noChangeShapeType="1"/>
            <a:stCxn id="14350" idx="1"/>
            <a:endCxn id="14353" idx="3"/>
          </p:cNvCxnSpPr>
          <p:nvPr/>
        </p:nvCxnSpPr>
        <p:spPr bwMode="auto">
          <a:xfrm flipH="1" flipV="1">
            <a:off x="3627438" y="1790700"/>
            <a:ext cx="2879725" cy="190500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78" name="Straight Connector 5"/>
          <p:cNvCxnSpPr>
            <a:cxnSpLocks noChangeShapeType="1"/>
            <a:stCxn id="14350" idx="1"/>
            <a:endCxn id="14355" idx="3"/>
          </p:cNvCxnSpPr>
          <p:nvPr/>
        </p:nvCxnSpPr>
        <p:spPr bwMode="auto">
          <a:xfrm flipH="1">
            <a:off x="2560638" y="3695700"/>
            <a:ext cx="3946525" cy="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79" name="Straight Connector 7"/>
          <p:cNvCxnSpPr>
            <a:cxnSpLocks noChangeShapeType="1"/>
            <a:stCxn id="14353" idx="2"/>
            <a:endCxn id="14355" idx="3"/>
          </p:cNvCxnSpPr>
          <p:nvPr/>
        </p:nvCxnSpPr>
        <p:spPr bwMode="auto">
          <a:xfrm flipH="1">
            <a:off x="2560638" y="1905000"/>
            <a:ext cx="625475" cy="179070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80" name="Straight Connector 10"/>
          <p:cNvCxnSpPr>
            <a:cxnSpLocks noChangeShapeType="1"/>
            <a:stCxn id="14353" idx="3"/>
            <a:endCxn id="14344" idx="1"/>
          </p:cNvCxnSpPr>
          <p:nvPr/>
        </p:nvCxnSpPr>
        <p:spPr bwMode="auto">
          <a:xfrm>
            <a:off x="3627438" y="1790700"/>
            <a:ext cx="2497137" cy="80010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81" name="Straight Connector 14"/>
          <p:cNvCxnSpPr>
            <a:cxnSpLocks noChangeShapeType="1"/>
            <a:stCxn id="14353" idx="2"/>
            <a:endCxn id="14347" idx="0"/>
          </p:cNvCxnSpPr>
          <p:nvPr/>
        </p:nvCxnSpPr>
        <p:spPr bwMode="auto">
          <a:xfrm>
            <a:off x="3186113" y="1905000"/>
            <a:ext cx="0" cy="342900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82" name="Straight Connector 18"/>
          <p:cNvCxnSpPr>
            <a:cxnSpLocks noChangeShapeType="1"/>
            <a:stCxn id="14353" idx="3"/>
            <a:endCxn id="14348" idx="1"/>
          </p:cNvCxnSpPr>
          <p:nvPr/>
        </p:nvCxnSpPr>
        <p:spPr bwMode="auto">
          <a:xfrm>
            <a:off x="3627438" y="1790700"/>
            <a:ext cx="1658937" cy="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83" name="Straight Connector 38"/>
          <p:cNvCxnSpPr>
            <a:cxnSpLocks noChangeShapeType="1"/>
            <a:stCxn id="14353" idx="2"/>
            <a:endCxn id="14345" idx="3"/>
          </p:cNvCxnSpPr>
          <p:nvPr/>
        </p:nvCxnSpPr>
        <p:spPr bwMode="auto">
          <a:xfrm flipH="1">
            <a:off x="2865438" y="1905000"/>
            <a:ext cx="320675" cy="270510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84" name="Straight Connector 41"/>
          <p:cNvCxnSpPr>
            <a:cxnSpLocks noChangeShapeType="1"/>
            <a:stCxn id="14353" idx="2"/>
            <a:endCxn id="14346" idx="0"/>
          </p:cNvCxnSpPr>
          <p:nvPr/>
        </p:nvCxnSpPr>
        <p:spPr bwMode="auto">
          <a:xfrm>
            <a:off x="3186113" y="1905000"/>
            <a:ext cx="2543175" cy="342900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85" name="Straight Connector 46"/>
          <p:cNvCxnSpPr>
            <a:cxnSpLocks noChangeShapeType="1"/>
            <a:stCxn id="14344" idx="1"/>
            <a:endCxn id="14355" idx="3"/>
          </p:cNvCxnSpPr>
          <p:nvPr/>
        </p:nvCxnSpPr>
        <p:spPr bwMode="auto">
          <a:xfrm flipH="1">
            <a:off x="2560638" y="2590800"/>
            <a:ext cx="3563937" cy="110490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86" name="Straight Connector 50"/>
          <p:cNvCxnSpPr>
            <a:cxnSpLocks noChangeShapeType="1"/>
            <a:stCxn id="14355" idx="3"/>
            <a:endCxn id="14347" idx="0"/>
          </p:cNvCxnSpPr>
          <p:nvPr/>
        </p:nvCxnSpPr>
        <p:spPr bwMode="auto">
          <a:xfrm>
            <a:off x="2560638" y="3695700"/>
            <a:ext cx="625475" cy="163830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87" name="Straight Connector 54"/>
          <p:cNvCxnSpPr>
            <a:cxnSpLocks noChangeShapeType="1"/>
            <a:stCxn id="14355" idx="3"/>
            <a:endCxn id="14348" idx="2"/>
          </p:cNvCxnSpPr>
          <p:nvPr/>
        </p:nvCxnSpPr>
        <p:spPr bwMode="auto">
          <a:xfrm flipV="1">
            <a:off x="2560638" y="1905000"/>
            <a:ext cx="3168650" cy="179070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88" name="Straight Connector 58"/>
          <p:cNvCxnSpPr>
            <a:cxnSpLocks noChangeShapeType="1"/>
            <a:stCxn id="14355" idx="2"/>
            <a:endCxn id="14345" idx="0"/>
          </p:cNvCxnSpPr>
          <p:nvPr/>
        </p:nvCxnSpPr>
        <p:spPr bwMode="auto">
          <a:xfrm>
            <a:off x="2119313" y="3810000"/>
            <a:ext cx="304800" cy="68580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89" name="Straight Connector 62"/>
          <p:cNvCxnSpPr>
            <a:cxnSpLocks noChangeShapeType="1"/>
            <a:stCxn id="14355" idx="3"/>
            <a:endCxn id="14346" idx="1"/>
          </p:cNvCxnSpPr>
          <p:nvPr/>
        </p:nvCxnSpPr>
        <p:spPr bwMode="auto">
          <a:xfrm>
            <a:off x="2560638" y="3695700"/>
            <a:ext cx="2725737" cy="175260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4390" name="Group 54"/>
          <p:cNvGrpSpPr>
            <a:grpSpLocks/>
          </p:cNvGrpSpPr>
          <p:nvPr/>
        </p:nvGrpSpPr>
        <p:grpSpPr bwMode="auto">
          <a:xfrm>
            <a:off x="1447800" y="1676400"/>
            <a:ext cx="6172200" cy="4262438"/>
            <a:chOff x="1447800" y="1676400"/>
            <a:chExt cx="6172200" cy="4262019"/>
          </a:xfrm>
        </p:grpSpPr>
        <p:grpSp>
          <p:nvGrpSpPr>
            <p:cNvPr id="14391" name="Group 3"/>
            <p:cNvGrpSpPr>
              <a:grpSpLocks/>
            </p:cNvGrpSpPr>
            <p:nvPr/>
          </p:nvGrpSpPr>
          <p:grpSpPr bwMode="auto">
            <a:xfrm>
              <a:off x="6172200" y="1676400"/>
              <a:ext cx="228600" cy="228600"/>
              <a:chOff x="6172200" y="1676399"/>
              <a:chExt cx="228600" cy="228601"/>
            </a:xfrm>
          </p:grpSpPr>
          <p:sp>
            <p:nvSpPr>
              <p:cNvPr id="14417" name="Rectangle 111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18" name="Rectangle 112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4392" name="Group 2"/>
            <p:cNvGrpSpPr>
              <a:grpSpLocks/>
            </p:cNvGrpSpPr>
            <p:nvPr/>
          </p:nvGrpSpPr>
          <p:grpSpPr bwMode="auto">
            <a:xfrm>
              <a:off x="7010400" y="2476500"/>
              <a:ext cx="228600" cy="228600"/>
              <a:chOff x="7010400" y="2480736"/>
              <a:chExt cx="228600" cy="228600"/>
            </a:xfrm>
          </p:grpSpPr>
          <p:sp>
            <p:nvSpPr>
              <p:cNvPr id="14414" name="Rectangle 113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15" name="Rectangle 11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16" name="Rectangle 11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4393" name="Group 118"/>
            <p:cNvGrpSpPr>
              <a:grpSpLocks/>
            </p:cNvGrpSpPr>
            <p:nvPr/>
          </p:nvGrpSpPr>
          <p:grpSpPr bwMode="auto">
            <a:xfrm>
              <a:off x="7391400" y="3581400"/>
              <a:ext cx="228600" cy="228600"/>
              <a:chOff x="6172200" y="1676399"/>
              <a:chExt cx="228600" cy="228601"/>
            </a:xfrm>
          </p:grpSpPr>
          <p:sp>
            <p:nvSpPr>
              <p:cNvPr id="14412" name="Rectangle 119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13" name="Rectangle 12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4394" name="Rectangle 123"/>
            <p:cNvSpPr>
              <a:spLocks noChangeArrowheads="1"/>
            </p:cNvSpPr>
            <p:nvPr/>
          </p:nvSpPr>
          <p:spPr bwMode="auto">
            <a:xfrm>
              <a:off x="7010400" y="4495800"/>
              <a:ext cx="228600" cy="2286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395" name="Rectangle 124"/>
            <p:cNvSpPr>
              <a:spLocks noChangeArrowheads="1"/>
            </p:cNvSpPr>
            <p:nvPr/>
          </p:nvSpPr>
          <p:spPr bwMode="auto">
            <a:xfrm>
              <a:off x="2514600" y="1676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396" name="Rectangle 125"/>
            <p:cNvSpPr>
              <a:spLocks noChangeArrowheads="1"/>
            </p:cNvSpPr>
            <p:nvPr/>
          </p:nvSpPr>
          <p:spPr bwMode="auto">
            <a:xfrm>
              <a:off x="1447800" y="3581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397" name="Rectangle 126"/>
            <p:cNvSpPr>
              <a:spLocks noChangeArrowheads="1"/>
            </p:cNvSpPr>
            <p:nvPr/>
          </p:nvSpPr>
          <p:spPr bwMode="auto">
            <a:xfrm>
              <a:off x="1749425" y="24765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14398" name="Group 127"/>
            <p:cNvGrpSpPr>
              <a:grpSpLocks/>
            </p:cNvGrpSpPr>
            <p:nvPr/>
          </p:nvGrpSpPr>
          <p:grpSpPr bwMode="auto">
            <a:xfrm>
              <a:off x="1752600" y="4495800"/>
              <a:ext cx="228600" cy="228600"/>
              <a:chOff x="7010400" y="2480736"/>
              <a:chExt cx="228600" cy="228600"/>
            </a:xfrm>
          </p:grpSpPr>
          <p:sp>
            <p:nvSpPr>
              <p:cNvPr id="14409" name="Rectangle 128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10" name="Rectangle 129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11" name="Rectangle 130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4399" name="Group 131"/>
            <p:cNvGrpSpPr>
              <a:grpSpLocks/>
            </p:cNvGrpSpPr>
            <p:nvPr/>
          </p:nvGrpSpPr>
          <p:grpSpPr bwMode="auto">
            <a:xfrm>
              <a:off x="6172200" y="5334000"/>
              <a:ext cx="228600" cy="228600"/>
              <a:chOff x="7010400" y="2480736"/>
              <a:chExt cx="228600" cy="228600"/>
            </a:xfrm>
          </p:grpSpPr>
          <p:sp>
            <p:nvSpPr>
              <p:cNvPr id="14406" name="Rectangle 132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07" name="Rectangle 13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08" name="Rectangle 13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4400" name="Group 137"/>
            <p:cNvGrpSpPr>
              <a:grpSpLocks/>
            </p:cNvGrpSpPr>
            <p:nvPr/>
          </p:nvGrpSpPr>
          <p:grpSpPr bwMode="auto">
            <a:xfrm>
              <a:off x="2514600" y="5334000"/>
              <a:ext cx="228600" cy="228600"/>
              <a:chOff x="6172200" y="1676399"/>
              <a:chExt cx="228600" cy="228601"/>
            </a:xfrm>
          </p:grpSpPr>
          <p:sp>
            <p:nvSpPr>
              <p:cNvPr id="14404" name="Rectangle 138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05" name="Rectangle 14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4401" name="Group 141"/>
            <p:cNvGrpSpPr>
              <a:grpSpLocks/>
            </p:cNvGrpSpPr>
            <p:nvPr/>
          </p:nvGrpSpPr>
          <p:grpSpPr bwMode="auto">
            <a:xfrm>
              <a:off x="4919663" y="5709819"/>
              <a:ext cx="228600" cy="228600"/>
              <a:chOff x="6172200" y="1676399"/>
              <a:chExt cx="228600" cy="228601"/>
            </a:xfrm>
          </p:grpSpPr>
          <p:sp>
            <p:nvSpPr>
              <p:cNvPr id="14402" name="Rectangle 142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03" name="Rectangle 143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4344" name="Rectangle 17"/>
          <p:cNvSpPr>
            <a:spLocks noChangeArrowheads="1"/>
          </p:cNvSpPr>
          <p:nvPr/>
        </p:nvSpPr>
        <p:spPr bwMode="auto">
          <a:xfrm>
            <a:off x="6124575" y="24765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Harvard</a:t>
            </a:r>
          </a:p>
        </p:txBody>
      </p:sp>
      <p:sp>
        <p:nvSpPr>
          <p:cNvPr id="14346" name="Rectangle 19"/>
          <p:cNvSpPr>
            <a:spLocks noChangeArrowheads="1"/>
          </p:cNvSpPr>
          <p:nvPr/>
        </p:nvSpPr>
        <p:spPr bwMode="auto">
          <a:xfrm>
            <a:off x="5286375" y="53340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U.Wash</a:t>
            </a:r>
          </a:p>
        </p:txBody>
      </p:sp>
      <p:sp>
        <p:nvSpPr>
          <p:cNvPr id="14347" name="Rectangle 20"/>
          <p:cNvSpPr>
            <a:spLocks noChangeArrowheads="1"/>
          </p:cNvSpPr>
          <p:nvPr/>
        </p:nvSpPr>
        <p:spPr bwMode="auto">
          <a:xfrm>
            <a:off x="2743200" y="5334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UCLA</a:t>
            </a:r>
          </a:p>
        </p:txBody>
      </p:sp>
      <p:sp>
        <p:nvSpPr>
          <p:cNvPr id="14348" name="Rectangle 21"/>
          <p:cNvSpPr>
            <a:spLocks noChangeArrowheads="1"/>
          </p:cNvSpPr>
          <p:nvPr/>
        </p:nvSpPr>
        <p:spPr bwMode="auto">
          <a:xfrm>
            <a:off x="5286375" y="16764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UNC</a:t>
            </a:r>
          </a:p>
        </p:txBody>
      </p:sp>
      <p:sp>
        <p:nvSpPr>
          <p:cNvPr id="30" name="Rectangle 22"/>
          <p:cNvSpPr>
            <a:spLocks noChangeArrowheads="1"/>
          </p:cNvSpPr>
          <p:nvPr/>
        </p:nvSpPr>
        <p:spPr bwMode="auto">
          <a:xfrm>
            <a:off x="6126163" y="4495800"/>
            <a:ext cx="882650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>
                <a:solidFill>
                  <a:srgbClr val="808080"/>
                </a:solidFill>
                <a:cs typeface="Arial" charset="0"/>
              </a:rPr>
              <a:t>Morehouse</a:t>
            </a:r>
          </a:p>
        </p:txBody>
      </p:sp>
      <p:sp>
        <p:nvSpPr>
          <p:cNvPr id="14350" name="Rectangle 23"/>
          <p:cNvSpPr>
            <a:spLocks noChangeArrowheads="1"/>
          </p:cNvSpPr>
          <p:nvPr/>
        </p:nvSpPr>
        <p:spPr bwMode="auto">
          <a:xfrm>
            <a:off x="6507163" y="3581400"/>
            <a:ext cx="884237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Emory</a:t>
            </a:r>
          </a:p>
        </p:txBody>
      </p:sp>
      <p:sp>
        <p:nvSpPr>
          <p:cNvPr id="14351" name="Rectangle 24"/>
          <p:cNvSpPr>
            <a:spLocks noChangeArrowheads="1"/>
          </p:cNvSpPr>
          <p:nvPr/>
        </p:nvSpPr>
        <p:spPr bwMode="auto">
          <a:xfrm>
            <a:off x="4038600" y="5715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Wash.U</a:t>
            </a:r>
          </a:p>
        </p:txBody>
      </p:sp>
    </p:spTree>
    <p:extLst>
      <p:ext uri="{BB962C8B-B14F-4D97-AF65-F5344CB8AC3E}">
        <p14:creationId xmlns:p14="http://schemas.microsoft.com/office/powerpoint/2010/main" val="2177564210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361" name="Straight Connector 38916"/>
          <p:cNvCxnSpPr>
            <a:cxnSpLocks noChangeShapeType="1"/>
            <a:stCxn id="15371" idx="0"/>
            <a:endCxn id="15369" idx="2"/>
          </p:cNvCxnSpPr>
          <p:nvPr/>
        </p:nvCxnSpPr>
        <p:spPr bwMode="auto">
          <a:xfrm flipH="1" flipV="1">
            <a:off x="2424113" y="4724400"/>
            <a:ext cx="762000" cy="609600"/>
          </a:xfrm>
          <a:prstGeom prst="line">
            <a:avLst/>
          </a:prstGeom>
          <a:noFill/>
          <a:ln w="88900">
            <a:solidFill>
              <a:srgbClr val="9A5CE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3200">
                <a:latin typeface="Arial" charset="0"/>
              </a:rPr>
              <a:t>Network Diagram: </a:t>
            </a:r>
            <a:br>
              <a:rPr lang="en-US" sz="3200">
                <a:latin typeface="Arial" charset="0"/>
              </a:rPr>
            </a:br>
            <a:r>
              <a:rPr lang="en-US" sz="3200">
                <a:latin typeface="Arial" charset="0"/>
              </a:rPr>
              <a:t>Multi-center Grants, 2011</a:t>
            </a:r>
          </a:p>
        </p:txBody>
      </p:sp>
      <p:cxnSp>
        <p:nvCxnSpPr>
          <p:cNvPr id="15363" name="Straight Connector 28"/>
          <p:cNvCxnSpPr>
            <a:cxnSpLocks noChangeShapeType="1"/>
            <a:stCxn id="15368" idx="1"/>
            <a:endCxn id="15370" idx="0"/>
          </p:cNvCxnSpPr>
          <p:nvPr/>
        </p:nvCxnSpPr>
        <p:spPr bwMode="auto">
          <a:xfrm flipH="1">
            <a:off x="5729288" y="2590800"/>
            <a:ext cx="395287" cy="2743200"/>
          </a:xfrm>
          <a:prstGeom prst="line">
            <a:avLst/>
          </a:prstGeom>
          <a:noFill/>
          <a:ln w="889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64" name="Straight Connector 30"/>
          <p:cNvCxnSpPr>
            <a:cxnSpLocks noChangeShapeType="1"/>
            <a:stCxn id="15368" idx="1"/>
            <a:endCxn id="15369" idx="3"/>
          </p:cNvCxnSpPr>
          <p:nvPr/>
        </p:nvCxnSpPr>
        <p:spPr bwMode="auto">
          <a:xfrm flipH="1">
            <a:off x="2865438" y="2590800"/>
            <a:ext cx="3259137" cy="2019300"/>
          </a:xfrm>
          <a:prstGeom prst="line">
            <a:avLst/>
          </a:prstGeom>
          <a:noFill/>
          <a:ln w="889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65" name="Straight Connector 39"/>
          <p:cNvCxnSpPr>
            <a:cxnSpLocks noChangeShapeType="1"/>
            <a:stCxn id="15370" idx="1"/>
            <a:endCxn id="15369" idx="3"/>
          </p:cNvCxnSpPr>
          <p:nvPr/>
        </p:nvCxnSpPr>
        <p:spPr bwMode="auto">
          <a:xfrm flipH="1" flipV="1">
            <a:off x="2865438" y="4610100"/>
            <a:ext cx="2420937" cy="838200"/>
          </a:xfrm>
          <a:prstGeom prst="line">
            <a:avLst/>
          </a:prstGeom>
          <a:noFill/>
          <a:ln w="88900">
            <a:solidFill>
              <a:srgbClr val="7948B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66" name="Straight Connector 41"/>
          <p:cNvCxnSpPr>
            <a:cxnSpLocks noChangeShapeType="1"/>
            <a:stCxn id="15372" idx="2"/>
            <a:endCxn id="15374" idx="1"/>
          </p:cNvCxnSpPr>
          <p:nvPr/>
        </p:nvCxnSpPr>
        <p:spPr bwMode="auto">
          <a:xfrm>
            <a:off x="5729288" y="1905000"/>
            <a:ext cx="777875" cy="1790700"/>
          </a:xfrm>
          <a:prstGeom prst="line">
            <a:avLst/>
          </a:prstGeom>
          <a:noFill/>
          <a:ln w="889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67" name="Straight Connector 43"/>
          <p:cNvCxnSpPr>
            <a:cxnSpLocks noChangeShapeType="1"/>
            <a:stCxn id="15371" idx="3"/>
            <a:endCxn id="15370" idx="1"/>
          </p:cNvCxnSpPr>
          <p:nvPr/>
        </p:nvCxnSpPr>
        <p:spPr bwMode="auto">
          <a:xfrm>
            <a:off x="3629025" y="5448300"/>
            <a:ext cx="1657350" cy="0"/>
          </a:xfrm>
          <a:prstGeom prst="line">
            <a:avLst/>
          </a:prstGeom>
          <a:noFill/>
          <a:ln w="88900">
            <a:solidFill>
              <a:srgbClr val="7948B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6" name="Straight Connector 41"/>
          <p:cNvCxnSpPr>
            <a:cxnSpLocks noChangeShapeType="1"/>
            <a:stCxn id="15371" idx="3"/>
            <a:endCxn id="15375" idx="0"/>
          </p:cNvCxnSpPr>
          <p:nvPr/>
        </p:nvCxnSpPr>
        <p:spPr bwMode="auto">
          <a:xfrm>
            <a:off x="3629025" y="5448300"/>
            <a:ext cx="852488" cy="266700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378" name="Rectangle 22"/>
          <p:cNvSpPr>
            <a:spLocks noChangeArrowheads="1"/>
          </p:cNvSpPr>
          <p:nvPr/>
        </p:nvSpPr>
        <p:spPr bwMode="auto">
          <a:xfrm>
            <a:off x="1981200" y="24765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USC</a:t>
            </a:r>
          </a:p>
        </p:txBody>
      </p:sp>
      <p:cxnSp>
        <p:nvCxnSpPr>
          <p:cNvPr id="15380" name="Straight Connector 8"/>
          <p:cNvCxnSpPr>
            <a:cxnSpLocks noChangeShapeType="1"/>
            <a:stCxn id="15372" idx="2"/>
            <a:endCxn id="15370" idx="0"/>
          </p:cNvCxnSpPr>
          <p:nvPr/>
        </p:nvCxnSpPr>
        <p:spPr bwMode="auto">
          <a:xfrm flipH="1">
            <a:off x="5729288" y="1905000"/>
            <a:ext cx="0" cy="3429000"/>
          </a:xfrm>
          <a:prstGeom prst="line">
            <a:avLst/>
          </a:prstGeom>
          <a:noFill/>
          <a:ln w="88900">
            <a:solidFill>
              <a:srgbClr val="7948B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81" name="Straight Connector 11"/>
          <p:cNvCxnSpPr>
            <a:cxnSpLocks noChangeShapeType="1"/>
            <a:stCxn id="15372" idx="2"/>
            <a:endCxn id="15368" idx="0"/>
          </p:cNvCxnSpPr>
          <p:nvPr/>
        </p:nvCxnSpPr>
        <p:spPr bwMode="auto">
          <a:xfrm>
            <a:off x="5729288" y="1905000"/>
            <a:ext cx="838200" cy="571500"/>
          </a:xfrm>
          <a:prstGeom prst="line">
            <a:avLst/>
          </a:prstGeom>
          <a:noFill/>
          <a:ln w="762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82" name="Straight Connector 13"/>
          <p:cNvCxnSpPr>
            <a:cxnSpLocks noChangeShapeType="1"/>
            <a:stCxn id="15372" idx="2"/>
            <a:endCxn id="15375" idx="0"/>
          </p:cNvCxnSpPr>
          <p:nvPr/>
        </p:nvCxnSpPr>
        <p:spPr bwMode="auto">
          <a:xfrm flipH="1">
            <a:off x="4481513" y="1905000"/>
            <a:ext cx="1247775" cy="3810000"/>
          </a:xfrm>
          <a:prstGeom prst="line">
            <a:avLst/>
          </a:prstGeom>
          <a:noFill/>
          <a:ln w="889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83" name="Straight Connector 15"/>
          <p:cNvCxnSpPr>
            <a:cxnSpLocks noChangeShapeType="1"/>
            <a:stCxn id="15372" idx="2"/>
            <a:endCxn id="15371" idx="3"/>
          </p:cNvCxnSpPr>
          <p:nvPr/>
        </p:nvCxnSpPr>
        <p:spPr bwMode="auto">
          <a:xfrm flipH="1">
            <a:off x="3629025" y="1905000"/>
            <a:ext cx="2100263" cy="3543300"/>
          </a:xfrm>
          <a:prstGeom prst="line">
            <a:avLst/>
          </a:prstGeom>
          <a:noFill/>
          <a:ln w="762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84" name="Straight Connector 17"/>
          <p:cNvCxnSpPr>
            <a:cxnSpLocks noChangeShapeType="1"/>
            <a:stCxn id="15372" idx="2"/>
            <a:endCxn id="15369" idx="3"/>
          </p:cNvCxnSpPr>
          <p:nvPr/>
        </p:nvCxnSpPr>
        <p:spPr bwMode="auto">
          <a:xfrm flipH="1">
            <a:off x="2865438" y="1905000"/>
            <a:ext cx="2863850" cy="2705100"/>
          </a:xfrm>
          <a:prstGeom prst="line">
            <a:avLst/>
          </a:prstGeom>
          <a:noFill/>
          <a:ln w="762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85" name="Straight Connector 32"/>
          <p:cNvCxnSpPr>
            <a:cxnSpLocks noChangeShapeType="1"/>
            <a:stCxn id="15368" idx="2"/>
            <a:endCxn id="15374" idx="0"/>
          </p:cNvCxnSpPr>
          <p:nvPr/>
        </p:nvCxnSpPr>
        <p:spPr bwMode="auto">
          <a:xfrm>
            <a:off x="6567488" y="2705100"/>
            <a:ext cx="382587" cy="876300"/>
          </a:xfrm>
          <a:prstGeom prst="line">
            <a:avLst/>
          </a:prstGeom>
          <a:noFill/>
          <a:ln w="762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86" name="Straight Connector 34"/>
          <p:cNvCxnSpPr>
            <a:cxnSpLocks noChangeShapeType="1"/>
            <a:stCxn id="15368" idx="1"/>
            <a:endCxn id="30" idx="0"/>
          </p:cNvCxnSpPr>
          <p:nvPr/>
        </p:nvCxnSpPr>
        <p:spPr bwMode="auto">
          <a:xfrm>
            <a:off x="6124575" y="2590800"/>
            <a:ext cx="442913" cy="19050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87" name="Straight Connector 40"/>
          <p:cNvCxnSpPr>
            <a:cxnSpLocks noChangeShapeType="1"/>
            <a:stCxn id="15368" idx="1"/>
          </p:cNvCxnSpPr>
          <p:nvPr/>
        </p:nvCxnSpPr>
        <p:spPr bwMode="auto">
          <a:xfrm flipH="1">
            <a:off x="4495800" y="2590800"/>
            <a:ext cx="1628775" cy="3048000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88" name="Straight Connector 42"/>
          <p:cNvCxnSpPr>
            <a:cxnSpLocks noChangeShapeType="1"/>
            <a:stCxn id="15368" idx="1"/>
            <a:endCxn id="15371" idx="3"/>
          </p:cNvCxnSpPr>
          <p:nvPr/>
        </p:nvCxnSpPr>
        <p:spPr bwMode="auto">
          <a:xfrm flipH="1">
            <a:off x="3629025" y="2590800"/>
            <a:ext cx="2495550" cy="2857500"/>
          </a:xfrm>
          <a:prstGeom prst="line">
            <a:avLst/>
          </a:prstGeom>
          <a:noFill/>
          <a:ln w="889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89" name="Straight Connector 45"/>
          <p:cNvCxnSpPr>
            <a:cxnSpLocks noChangeShapeType="1"/>
            <a:stCxn id="15374" idx="2"/>
            <a:endCxn id="30" idx="0"/>
          </p:cNvCxnSpPr>
          <p:nvPr/>
        </p:nvCxnSpPr>
        <p:spPr bwMode="auto">
          <a:xfrm flipH="1">
            <a:off x="6567488" y="3810000"/>
            <a:ext cx="382587" cy="685800"/>
          </a:xfrm>
          <a:prstGeom prst="line">
            <a:avLst/>
          </a:prstGeom>
          <a:noFill/>
          <a:ln w="88900">
            <a:solidFill>
              <a:srgbClr val="0000D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90" name="Straight Connector 47"/>
          <p:cNvCxnSpPr>
            <a:cxnSpLocks noChangeShapeType="1"/>
            <a:stCxn id="15374" idx="1"/>
            <a:endCxn id="15370" idx="0"/>
          </p:cNvCxnSpPr>
          <p:nvPr/>
        </p:nvCxnSpPr>
        <p:spPr bwMode="auto">
          <a:xfrm flipH="1">
            <a:off x="5729288" y="3695700"/>
            <a:ext cx="777875" cy="1638300"/>
          </a:xfrm>
          <a:prstGeom prst="line">
            <a:avLst/>
          </a:prstGeom>
          <a:noFill/>
          <a:ln w="762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91" name="Straight Connector 49"/>
          <p:cNvCxnSpPr>
            <a:cxnSpLocks noChangeShapeType="1"/>
            <a:stCxn id="15374" idx="1"/>
            <a:endCxn id="15375" idx="0"/>
          </p:cNvCxnSpPr>
          <p:nvPr/>
        </p:nvCxnSpPr>
        <p:spPr bwMode="auto">
          <a:xfrm flipH="1">
            <a:off x="4481513" y="3695700"/>
            <a:ext cx="2025650" cy="2019300"/>
          </a:xfrm>
          <a:prstGeom prst="line">
            <a:avLst/>
          </a:prstGeom>
          <a:noFill/>
          <a:ln w="889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92" name="Straight Connector 51"/>
          <p:cNvCxnSpPr>
            <a:cxnSpLocks noChangeShapeType="1"/>
            <a:stCxn id="15374" idx="1"/>
            <a:endCxn id="15371" idx="3"/>
          </p:cNvCxnSpPr>
          <p:nvPr/>
        </p:nvCxnSpPr>
        <p:spPr bwMode="auto">
          <a:xfrm flipH="1">
            <a:off x="3629025" y="3695700"/>
            <a:ext cx="2878138" cy="1752600"/>
          </a:xfrm>
          <a:prstGeom prst="line">
            <a:avLst/>
          </a:prstGeom>
          <a:noFill/>
          <a:ln w="762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93" name="Straight Connector 53"/>
          <p:cNvCxnSpPr>
            <a:cxnSpLocks noChangeShapeType="1"/>
            <a:stCxn id="15374" idx="1"/>
            <a:endCxn id="15369" idx="3"/>
          </p:cNvCxnSpPr>
          <p:nvPr/>
        </p:nvCxnSpPr>
        <p:spPr bwMode="auto">
          <a:xfrm flipH="1">
            <a:off x="2865438" y="3695700"/>
            <a:ext cx="3641725" cy="914400"/>
          </a:xfrm>
          <a:prstGeom prst="line">
            <a:avLst/>
          </a:prstGeom>
          <a:noFill/>
          <a:ln w="762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94" name="Straight Connector 55"/>
          <p:cNvCxnSpPr>
            <a:cxnSpLocks noChangeShapeType="1"/>
            <a:stCxn id="30" idx="2"/>
            <a:endCxn id="15370" idx="0"/>
          </p:cNvCxnSpPr>
          <p:nvPr/>
        </p:nvCxnSpPr>
        <p:spPr bwMode="auto">
          <a:xfrm flipH="1">
            <a:off x="5729288" y="4724400"/>
            <a:ext cx="838200" cy="609600"/>
          </a:xfrm>
          <a:prstGeom prst="line">
            <a:avLst/>
          </a:prstGeom>
          <a:noFill/>
          <a:ln w="412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95" name="Straight Connector 57"/>
          <p:cNvCxnSpPr>
            <a:cxnSpLocks noChangeShapeType="1"/>
            <a:stCxn id="30" idx="1"/>
            <a:endCxn id="15375" idx="0"/>
          </p:cNvCxnSpPr>
          <p:nvPr/>
        </p:nvCxnSpPr>
        <p:spPr bwMode="auto">
          <a:xfrm flipH="1">
            <a:off x="4481513" y="4610100"/>
            <a:ext cx="1644650" cy="1104900"/>
          </a:xfrm>
          <a:prstGeom prst="line">
            <a:avLst/>
          </a:prstGeom>
          <a:noFill/>
          <a:ln w="412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96" name="Straight Connector 59"/>
          <p:cNvCxnSpPr>
            <a:cxnSpLocks noChangeShapeType="1"/>
            <a:stCxn id="30" idx="1"/>
            <a:endCxn id="15371" idx="3"/>
          </p:cNvCxnSpPr>
          <p:nvPr/>
        </p:nvCxnSpPr>
        <p:spPr bwMode="auto">
          <a:xfrm flipH="1">
            <a:off x="3629025" y="4610100"/>
            <a:ext cx="2497138" cy="838200"/>
          </a:xfrm>
          <a:prstGeom prst="line">
            <a:avLst/>
          </a:prstGeom>
          <a:noFill/>
          <a:ln w="412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97" name="Straight Connector 61"/>
          <p:cNvCxnSpPr>
            <a:cxnSpLocks noChangeShapeType="1"/>
            <a:stCxn id="30" idx="1"/>
            <a:endCxn id="15369" idx="3"/>
          </p:cNvCxnSpPr>
          <p:nvPr/>
        </p:nvCxnSpPr>
        <p:spPr bwMode="auto">
          <a:xfrm flipH="1">
            <a:off x="2865438" y="4610100"/>
            <a:ext cx="3260725" cy="0"/>
          </a:xfrm>
          <a:prstGeom prst="line">
            <a:avLst/>
          </a:prstGeom>
          <a:noFill/>
          <a:ln w="412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98" name="Straight Connector 38911"/>
          <p:cNvCxnSpPr>
            <a:cxnSpLocks noChangeShapeType="1"/>
            <a:stCxn id="15370" idx="1"/>
            <a:endCxn id="15375" idx="0"/>
          </p:cNvCxnSpPr>
          <p:nvPr/>
        </p:nvCxnSpPr>
        <p:spPr bwMode="auto">
          <a:xfrm flipH="1">
            <a:off x="4481513" y="5448300"/>
            <a:ext cx="804862" cy="266700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99" name="Straight Connector 38914"/>
          <p:cNvCxnSpPr>
            <a:cxnSpLocks noChangeShapeType="1"/>
            <a:stCxn id="15375" idx="0"/>
            <a:endCxn id="15369" idx="3"/>
          </p:cNvCxnSpPr>
          <p:nvPr/>
        </p:nvCxnSpPr>
        <p:spPr bwMode="auto">
          <a:xfrm flipH="1" flipV="1">
            <a:off x="2865438" y="4610100"/>
            <a:ext cx="1616075" cy="1104900"/>
          </a:xfrm>
          <a:prstGeom prst="line">
            <a:avLst/>
          </a:prstGeom>
          <a:noFill/>
          <a:ln w="88900">
            <a:solidFill>
              <a:srgbClr val="9A5CE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400" name="Straight Connector 38920"/>
          <p:cNvCxnSpPr>
            <a:cxnSpLocks noChangeShapeType="1"/>
            <a:stCxn id="15372" idx="2"/>
            <a:endCxn id="30" idx="0"/>
          </p:cNvCxnSpPr>
          <p:nvPr/>
        </p:nvCxnSpPr>
        <p:spPr bwMode="auto">
          <a:xfrm>
            <a:off x="5729288" y="1905000"/>
            <a:ext cx="838200" cy="2590800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401" name="Straight Connector 3"/>
          <p:cNvCxnSpPr>
            <a:cxnSpLocks noChangeShapeType="1"/>
            <a:stCxn id="15374" idx="1"/>
            <a:endCxn id="15377" idx="3"/>
          </p:cNvCxnSpPr>
          <p:nvPr/>
        </p:nvCxnSpPr>
        <p:spPr bwMode="auto">
          <a:xfrm flipH="1" flipV="1">
            <a:off x="3627438" y="1790700"/>
            <a:ext cx="2879725" cy="190500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402" name="Straight Connector 5"/>
          <p:cNvCxnSpPr>
            <a:cxnSpLocks noChangeShapeType="1"/>
            <a:stCxn id="15374" idx="1"/>
            <a:endCxn id="15379" idx="3"/>
          </p:cNvCxnSpPr>
          <p:nvPr/>
        </p:nvCxnSpPr>
        <p:spPr bwMode="auto">
          <a:xfrm flipH="1">
            <a:off x="2560638" y="3695700"/>
            <a:ext cx="3946525" cy="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403" name="Straight Connector 7"/>
          <p:cNvCxnSpPr>
            <a:cxnSpLocks noChangeShapeType="1"/>
            <a:stCxn id="15377" idx="2"/>
            <a:endCxn id="15379" idx="3"/>
          </p:cNvCxnSpPr>
          <p:nvPr/>
        </p:nvCxnSpPr>
        <p:spPr bwMode="auto">
          <a:xfrm flipH="1">
            <a:off x="2560638" y="1905000"/>
            <a:ext cx="625475" cy="179070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404" name="Straight Connector 10"/>
          <p:cNvCxnSpPr>
            <a:cxnSpLocks noChangeShapeType="1"/>
            <a:stCxn id="15377" idx="3"/>
            <a:endCxn id="15368" idx="1"/>
          </p:cNvCxnSpPr>
          <p:nvPr/>
        </p:nvCxnSpPr>
        <p:spPr bwMode="auto">
          <a:xfrm>
            <a:off x="3627438" y="1790700"/>
            <a:ext cx="2497137" cy="80010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405" name="Straight Connector 14"/>
          <p:cNvCxnSpPr>
            <a:cxnSpLocks noChangeShapeType="1"/>
            <a:stCxn id="15377" idx="2"/>
            <a:endCxn id="15371" idx="0"/>
          </p:cNvCxnSpPr>
          <p:nvPr/>
        </p:nvCxnSpPr>
        <p:spPr bwMode="auto">
          <a:xfrm>
            <a:off x="3186113" y="1905000"/>
            <a:ext cx="0" cy="342900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406" name="Straight Connector 18"/>
          <p:cNvCxnSpPr>
            <a:cxnSpLocks noChangeShapeType="1"/>
            <a:stCxn id="15377" idx="3"/>
            <a:endCxn id="15372" idx="1"/>
          </p:cNvCxnSpPr>
          <p:nvPr/>
        </p:nvCxnSpPr>
        <p:spPr bwMode="auto">
          <a:xfrm>
            <a:off x="3627438" y="1790700"/>
            <a:ext cx="1658937" cy="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407" name="Straight Connector 38"/>
          <p:cNvCxnSpPr>
            <a:cxnSpLocks noChangeShapeType="1"/>
            <a:stCxn id="15377" idx="2"/>
            <a:endCxn id="15369" idx="3"/>
          </p:cNvCxnSpPr>
          <p:nvPr/>
        </p:nvCxnSpPr>
        <p:spPr bwMode="auto">
          <a:xfrm flipH="1">
            <a:off x="2865438" y="1905000"/>
            <a:ext cx="320675" cy="270510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408" name="Straight Connector 41"/>
          <p:cNvCxnSpPr>
            <a:cxnSpLocks noChangeShapeType="1"/>
            <a:stCxn id="15377" idx="2"/>
            <a:endCxn id="15370" idx="0"/>
          </p:cNvCxnSpPr>
          <p:nvPr/>
        </p:nvCxnSpPr>
        <p:spPr bwMode="auto">
          <a:xfrm>
            <a:off x="3186113" y="1905000"/>
            <a:ext cx="2543175" cy="342900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409" name="Straight Connector 46"/>
          <p:cNvCxnSpPr>
            <a:cxnSpLocks noChangeShapeType="1"/>
            <a:stCxn id="15368" idx="1"/>
            <a:endCxn id="15379" idx="3"/>
          </p:cNvCxnSpPr>
          <p:nvPr/>
        </p:nvCxnSpPr>
        <p:spPr bwMode="auto">
          <a:xfrm flipH="1">
            <a:off x="2560638" y="2590800"/>
            <a:ext cx="3563937" cy="110490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410" name="Straight Connector 50"/>
          <p:cNvCxnSpPr>
            <a:cxnSpLocks noChangeShapeType="1"/>
            <a:stCxn id="15379" idx="3"/>
            <a:endCxn id="15371" idx="0"/>
          </p:cNvCxnSpPr>
          <p:nvPr/>
        </p:nvCxnSpPr>
        <p:spPr bwMode="auto">
          <a:xfrm>
            <a:off x="2560638" y="3695700"/>
            <a:ext cx="625475" cy="163830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411" name="Straight Connector 54"/>
          <p:cNvCxnSpPr>
            <a:cxnSpLocks noChangeShapeType="1"/>
            <a:stCxn id="15379" idx="3"/>
            <a:endCxn id="15372" idx="2"/>
          </p:cNvCxnSpPr>
          <p:nvPr/>
        </p:nvCxnSpPr>
        <p:spPr bwMode="auto">
          <a:xfrm flipV="1">
            <a:off x="2560638" y="1905000"/>
            <a:ext cx="3168650" cy="179070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412" name="Straight Connector 58"/>
          <p:cNvCxnSpPr>
            <a:cxnSpLocks noChangeShapeType="1"/>
            <a:stCxn id="15379" idx="2"/>
            <a:endCxn id="15369" idx="0"/>
          </p:cNvCxnSpPr>
          <p:nvPr/>
        </p:nvCxnSpPr>
        <p:spPr bwMode="auto">
          <a:xfrm>
            <a:off x="2119313" y="3810000"/>
            <a:ext cx="304800" cy="68580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413" name="Straight Connector 62"/>
          <p:cNvCxnSpPr>
            <a:cxnSpLocks noChangeShapeType="1"/>
            <a:stCxn id="15379" idx="3"/>
            <a:endCxn id="15370" idx="1"/>
          </p:cNvCxnSpPr>
          <p:nvPr/>
        </p:nvCxnSpPr>
        <p:spPr bwMode="auto">
          <a:xfrm>
            <a:off x="2560638" y="3695700"/>
            <a:ext cx="2725737" cy="175260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5414" name="Group 54"/>
          <p:cNvGrpSpPr>
            <a:grpSpLocks/>
          </p:cNvGrpSpPr>
          <p:nvPr/>
        </p:nvGrpSpPr>
        <p:grpSpPr bwMode="auto">
          <a:xfrm>
            <a:off x="1447800" y="1676400"/>
            <a:ext cx="6172200" cy="4262438"/>
            <a:chOff x="1447800" y="1676400"/>
            <a:chExt cx="6172200" cy="4262019"/>
          </a:xfrm>
        </p:grpSpPr>
        <p:grpSp>
          <p:nvGrpSpPr>
            <p:cNvPr id="15415" name="Group 3"/>
            <p:cNvGrpSpPr>
              <a:grpSpLocks/>
            </p:cNvGrpSpPr>
            <p:nvPr/>
          </p:nvGrpSpPr>
          <p:grpSpPr bwMode="auto">
            <a:xfrm>
              <a:off x="6172200" y="1676400"/>
              <a:ext cx="228600" cy="228600"/>
              <a:chOff x="6172200" y="1676399"/>
              <a:chExt cx="228600" cy="228601"/>
            </a:xfrm>
          </p:grpSpPr>
          <p:sp>
            <p:nvSpPr>
              <p:cNvPr id="15441" name="Rectangle 111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42" name="Rectangle 112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5416" name="Group 2"/>
            <p:cNvGrpSpPr>
              <a:grpSpLocks/>
            </p:cNvGrpSpPr>
            <p:nvPr/>
          </p:nvGrpSpPr>
          <p:grpSpPr bwMode="auto">
            <a:xfrm>
              <a:off x="7010400" y="2476500"/>
              <a:ext cx="228600" cy="228600"/>
              <a:chOff x="7010400" y="2480736"/>
              <a:chExt cx="228600" cy="228600"/>
            </a:xfrm>
          </p:grpSpPr>
          <p:sp>
            <p:nvSpPr>
              <p:cNvPr id="15438" name="Rectangle 113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39" name="Rectangle 11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40" name="Rectangle 11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5417" name="Group 118"/>
            <p:cNvGrpSpPr>
              <a:grpSpLocks/>
            </p:cNvGrpSpPr>
            <p:nvPr/>
          </p:nvGrpSpPr>
          <p:grpSpPr bwMode="auto">
            <a:xfrm>
              <a:off x="7391400" y="3581400"/>
              <a:ext cx="228600" cy="228600"/>
              <a:chOff x="6172200" y="1676399"/>
              <a:chExt cx="228600" cy="228601"/>
            </a:xfrm>
          </p:grpSpPr>
          <p:sp>
            <p:nvSpPr>
              <p:cNvPr id="15436" name="Rectangle 119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37" name="Rectangle 12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418" name="Rectangle 123"/>
            <p:cNvSpPr>
              <a:spLocks noChangeArrowheads="1"/>
            </p:cNvSpPr>
            <p:nvPr/>
          </p:nvSpPr>
          <p:spPr bwMode="auto">
            <a:xfrm>
              <a:off x="7010400" y="4495800"/>
              <a:ext cx="228600" cy="2286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419" name="Rectangle 124"/>
            <p:cNvSpPr>
              <a:spLocks noChangeArrowheads="1"/>
            </p:cNvSpPr>
            <p:nvPr/>
          </p:nvSpPr>
          <p:spPr bwMode="auto">
            <a:xfrm>
              <a:off x="2514600" y="1676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420" name="Rectangle 125"/>
            <p:cNvSpPr>
              <a:spLocks noChangeArrowheads="1"/>
            </p:cNvSpPr>
            <p:nvPr/>
          </p:nvSpPr>
          <p:spPr bwMode="auto">
            <a:xfrm>
              <a:off x="1447800" y="3581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421" name="Rectangle 126"/>
            <p:cNvSpPr>
              <a:spLocks noChangeArrowheads="1"/>
            </p:cNvSpPr>
            <p:nvPr/>
          </p:nvSpPr>
          <p:spPr bwMode="auto">
            <a:xfrm>
              <a:off x="1749425" y="24765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422" name="Group 127"/>
            <p:cNvGrpSpPr>
              <a:grpSpLocks/>
            </p:cNvGrpSpPr>
            <p:nvPr/>
          </p:nvGrpSpPr>
          <p:grpSpPr bwMode="auto">
            <a:xfrm>
              <a:off x="1752600" y="4495800"/>
              <a:ext cx="228600" cy="228600"/>
              <a:chOff x="7010400" y="2480736"/>
              <a:chExt cx="228600" cy="228600"/>
            </a:xfrm>
          </p:grpSpPr>
          <p:sp>
            <p:nvSpPr>
              <p:cNvPr id="15433" name="Rectangle 128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34" name="Rectangle 129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35" name="Rectangle 130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5423" name="Group 131"/>
            <p:cNvGrpSpPr>
              <a:grpSpLocks/>
            </p:cNvGrpSpPr>
            <p:nvPr/>
          </p:nvGrpSpPr>
          <p:grpSpPr bwMode="auto">
            <a:xfrm>
              <a:off x="6172200" y="5334000"/>
              <a:ext cx="228600" cy="228600"/>
              <a:chOff x="7010400" y="2480736"/>
              <a:chExt cx="228600" cy="228600"/>
            </a:xfrm>
          </p:grpSpPr>
          <p:sp>
            <p:nvSpPr>
              <p:cNvPr id="15430" name="Rectangle 132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31" name="Rectangle 13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32" name="Rectangle 13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5424" name="Group 137"/>
            <p:cNvGrpSpPr>
              <a:grpSpLocks/>
            </p:cNvGrpSpPr>
            <p:nvPr/>
          </p:nvGrpSpPr>
          <p:grpSpPr bwMode="auto">
            <a:xfrm>
              <a:off x="2514600" y="5334000"/>
              <a:ext cx="228600" cy="228600"/>
              <a:chOff x="6172200" y="1676399"/>
              <a:chExt cx="228600" cy="228601"/>
            </a:xfrm>
          </p:grpSpPr>
          <p:sp>
            <p:nvSpPr>
              <p:cNvPr id="15428" name="Rectangle 138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29" name="Rectangle 14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5425" name="Group 141"/>
            <p:cNvGrpSpPr>
              <a:grpSpLocks/>
            </p:cNvGrpSpPr>
            <p:nvPr/>
          </p:nvGrpSpPr>
          <p:grpSpPr bwMode="auto">
            <a:xfrm>
              <a:off x="4919663" y="5709819"/>
              <a:ext cx="228600" cy="228600"/>
              <a:chOff x="6172200" y="1676399"/>
              <a:chExt cx="228600" cy="228601"/>
            </a:xfrm>
          </p:grpSpPr>
          <p:sp>
            <p:nvSpPr>
              <p:cNvPr id="15426" name="Rectangle 142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27" name="Rectangle 143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5368" name="Rectangle 17"/>
          <p:cNvSpPr>
            <a:spLocks noChangeArrowheads="1"/>
          </p:cNvSpPr>
          <p:nvPr/>
        </p:nvSpPr>
        <p:spPr bwMode="auto">
          <a:xfrm>
            <a:off x="6124575" y="24765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Harvard</a:t>
            </a:r>
          </a:p>
        </p:txBody>
      </p:sp>
      <p:sp>
        <p:nvSpPr>
          <p:cNvPr id="15369" name="Rectangle 18"/>
          <p:cNvSpPr>
            <a:spLocks noChangeArrowheads="1"/>
          </p:cNvSpPr>
          <p:nvPr/>
        </p:nvSpPr>
        <p:spPr bwMode="auto">
          <a:xfrm>
            <a:off x="1981200" y="44958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U.Texas</a:t>
            </a:r>
          </a:p>
        </p:txBody>
      </p:sp>
      <p:sp>
        <p:nvSpPr>
          <p:cNvPr id="15370" name="Rectangle 19"/>
          <p:cNvSpPr>
            <a:spLocks noChangeArrowheads="1"/>
          </p:cNvSpPr>
          <p:nvPr/>
        </p:nvSpPr>
        <p:spPr bwMode="auto">
          <a:xfrm>
            <a:off x="5286375" y="53340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U.Wash</a:t>
            </a:r>
          </a:p>
        </p:txBody>
      </p:sp>
      <p:sp>
        <p:nvSpPr>
          <p:cNvPr id="15371" name="Rectangle 20"/>
          <p:cNvSpPr>
            <a:spLocks noChangeArrowheads="1"/>
          </p:cNvSpPr>
          <p:nvPr/>
        </p:nvSpPr>
        <p:spPr bwMode="auto">
          <a:xfrm>
            <a:off x="2743200" y="5334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UCLA</a:t>
            </a:r>
          </a:p>
        </p:txBody>
      </p:sp>
      <p:sp>
        <p:nvSpPr>
          <p:cNvPr id="15372" name="Rectangle 21"/>
          <p:cNvSpPr>
            <a:spLocks noChangeArrowheads="1"/>
          </p:cNvSpPr>
          <p:nvPr/>
        </p:nvSpPr>
        <p:spPr bwMode="auto">
          <a:xfrm>
            <a:off x="5286375" y="16764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UNC</a:t>
            </a:r>
          </a:p>
        </p:txBody>
      </p:sp>
      <p:sp>
        <p:nvSpPr>
          <p:cNvPr id="30" name="Rectangle 22"/>
          <p:cNvSpPr>
            <a:spLocks noChangeArrowheads="1"/>
          </p:cNvSpPr>
          <p:nvPr/>
        </p:nvSpPr>
        <p:spPr bwMode="auto">
          <a:xfrm>
            <a:off x="6126163" y="4495800"/>
            <a:ext cx="882650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>
                <a:solidFill>
                  <a:srgbClr val="808080"/>
                </a:solidFill>
                <a:cs typeface="Arial" charset="0"/>
              </a:rPr>
              <a:t>Morehouse</a:t>
            </a:r>
          </a:p>
        </p:txBody>
      </p:sp>
      <p:sp>
        <p:nvSpPr>
          <p:cNvPr id="15374" name="Rectangle 23"/>
          <p:cNvSpPr>
            <a:spLocks noChangeArrowheads="1"/>
          </p:cNvSpPr>
          <p:nvPr/>
        </p:nvSpPr>
        <p:spPr bwMode="auto">
          <a:xfrm>
            <a:off x="6507163" y="3581400"/>
            <a:ext cx="884237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Emory</a:t>
            </a:r>
          </a:p>
        </p:txBody>
      </p:sp>
      <p:sp>
        <p:nvSpPr>
          <p:cNvPr id="15375" name="Rectangle 24"/>
          <p:cNvSpPr>
            <a:spLocks noChangeArrowheads="1"/>
          </p:cNvSpPr>
          <p:nvPr/>
        </p:nvSpPr>
        <p:spPr bwMode="auto">
          <a:xfrm>
            <a:off x="4038600" y="5715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Wash.U</a:t>
            </a:r>
          </a:p>
        </p:txBody>
      </p:sp>
      <p:sp>
        <p:nvSpPr>
          <p:cNvPr id="15377" name="Rectangle 18"/>
          <p:cNvSpPr>
            <a:spLocks noChangeArrowheads="1"/>
          </p:cNvSpPr>
          <p:nvPr/>
        </p:nvSpPr>
        <p:spPr bwMode="auto">
          <a:xfrm>
            <a:off x="2743200" y="16764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Texas A&amp;M</a:t>
            </a:r>
          </a:p>
        </p:txBody>
      </p:sp>
      <p:sp>
        <p:nvSpPr>
          <p:cNvPr id="15379" name="Rectangle 22"/>
          <p:cNvSpPr>
            <a:spLocks noChangeArrowheads="1"/>
          </p:cNvSpPr>
          <p:nvPr/>
        </p:nvSpPr>
        <p:spPr bwMode="auto">
          <a:xfrm>
            <a:off x="1676400" y="35814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U.Colorado</a:t>
            </a:r>
          </a:p>
        </p:txBody>
      </p:sp>
    </p:spTree>
    <p:extLst>
      <p:ext uri="{BB962C8B-B14F-4D97-AF65-F5344CB8AC3E}">
        <p14:creationId xmlns:p14="http://schemas.microsoft.com/office/powerpoint/2010/main" val="3468307499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385" name="Straight Connector 38916"/>
          <p:cNvCxnSpPr>
            <a:cxnSpLocks noChangeShapeType="1"/>
            <a:stCxn id="16395" idx="0"/>
            <a:endCxn id="16393" idx="2"/>
          </p:cNvCxnSpPr>
          <p:nvPr/>
        </p:nvCxnSpPr>
        <p:spPr bwMode="auto">
          <a:xfrm flipH="1" flipV="1">
            <a:off x="2424113" y="4724400"/>
            <a:ext cx="762000" cy="609600"/>
          </a:xfrm>
          <a:prstGeom prst="line">
            <a:avLst/>
          </a:prstGeom>
          <a:noFill/>
          <a:ln w="88900">
            <a:solidFill>
              <a:srgbClr val="6712B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3200">
                <a:latin typeface="Arial" charset="0"/>
              </a:rPr>
              <a:t>Network Diagram: </a:t>
            </a:r>
            <a:br>
              <a:rPr lang="en-US" sz="3200">
                <a:latin typeface="Arial" charset="0"/>
              </a:rPr>
            </a:br>
            <a:r>
              <a:rPr lang="en-US" sz="3200">
                <a:latin typeface="Arial" charset="0"/>
              </a:rPr>
              <a:t>Multi-center Grants, 2012</a:t>
            </a:r>
          </a:p>
        </p:txBody>
      </p:sp>
      <p:cxnSp>
        <p:nvCxnSpPr>
          <p:cNvPr id="16387" name="Straight Connector 28"/>
          <p:cNvCxnSpPr>
            <a:cxnSpLocks noChangeShapeType="1"/>
            <a:stCxn id="16392" idx="1"/>
            <a:endCxn id="16394" idx="0"/>
          </p:cNvCxnSpPr>
          <p:nvPr/>
        </p:nvCxnSpPr>
        <p:spPr bwMode="auto">
          <a:xfrm flipH="1">
            <a:off x="5729288" y="2590800"/>
            <a:ext cx="395287" cy="2743200"/>
          </a:xfrm>
          <a:prstGeom prst="line">
            <a:avLst/>
          </a:prstGeom>
          <a:noFill/>
          <a:ln w="889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388" name="Straight Connector 30"/>
          <p:cNvCxnSpPr>
            <a:cxnSpLocks noChangeShapeType="1"/>
            <a:stCxn id="16392" idx="1"/>
            <a:endCxn id="16393" idx="3"/>
          </p:cNvCxnSpPr>
          <p:nvPr/>
        </p:nvCxnSpPr>
        <p:spPr bwMode="auto">
          <a:xfrm flipH="1">
            <a:off x="2865438" y="2590800"/>
            <a:ext cx="3259137" cy="2019300"/>
          </a:xfrm>
          <a:prstGeom prst="line">
            <a:avLst/>
          </a:prstGeom>
          <a:noFill/>
          <a:ln w="88900">
            <a:solidFill>
              <a:srgbClr val="7948B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389" name="Straight Connector 39"/>
          <p:cNvCxnSpPr>
            <a:cxnSpLocks noChangeShapeType="1"/>
            <a:stCxn id="16394" idx="1"/>
            <a:endCxn id="16393" idx="3"/>
          </p:cNvCxnSpPr>
          <p:nvPr/>
        </p:nvCxnSpPr>
        <p:spPr bwMode="auto">
          <a:xfrm flipH="1" flipV="1">
            <a:off x="2865438" y="4610100"/>
            <a:ext cx="2420937" cy="838200"/>
          </a:xfrm>
          <a:prstGeom prst="line">
            <a:avLst/>
          </a:prstGeom>
          <a:noFill/>
          <a:ln w="88900">
            <a:solidFill>
              <a:srgbClr val="7948B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390" name="Straight Connector 41"/>
          <p:cNvCxnSpPr>
            <a:cxnSpLocks noChangeShapeType="1"/>
            <a:stCxn id="16396" idx="2"/>
            <a:endCxn id="16398" idx="1"/>
          </p:cNvCxnSpPr>
          <p:nvPr/>
        </p:nvCxnSpPr>
        <p:spPr bwMode="auto">
          <a:xfrm>
            <a:off x="5729288" y="1905000"/>
            <a:ext cx="777875" cy="1790700"/>
          </a:xfrm>
          <a:prstGeom prst="line">
            <a:avLst/>
          </a:prstGeom>
          <a:noFill/>
          <a:ln w="889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391" name="Straight Connector 43"/>
          <p:cNvCxnSpPr>
            <a:cxnSpLocks noChangeShapeType="1"/>
            <a:stCxn id="16395" idx="3"/>
            <a:endCxn id="16394" idx="1"/>
          </p:cNvCxnSpPr>
          <p:nvPr/>
        </p:nvCxnSpPr>
        <p:spPr bwMode="auto">
          <a:xfrm>
            <a:off x="3629025" y="5448300"/>
            <a:ext cx="1657350" cy="0"/>
          </a:xfrm>
          <a:prstGeom prst="line">
            <a:avLst/>
          </a:prstGeom>
          <a:noFill/>
          <a:ln w="88900">
            <a:solidFill>
              <a:srgbClr val="7948B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00" name="Straight Connector 41"/>
          <p:cNvCxnSpPr>
            <a:cxnSpLocks noChangeShapeType="1"/>
            <a:stCxn id="16395" idx="3"/>
            <a:endCxn id="16399" idx="0"/>
          </p:cNvCxnSpPr>
          <p:nvPr/>
        </p:nvCxnSpPr>
        <p:spPr bwMode="auto">
          <a:xfrm>
            <a:off x="3629025" y="5448300"/>
            <a:ext cx="852488" cy="266700"/>
          </a:xfrm>
          <a:prstGeom prst="line">
            <a:avLst/>
          </a:prstGeom>
          <a:noFill/>
          <a:ln w="762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04" name="Straight Connector 8"/>
          <p:cNvCxnSpPr>
            <a:cxnSpLocks noChangeShapeType="1"/>
            <a:stCxn id="16396" idx="2"/>
            <a:endCxn id="16394" idx="0"/>
          </p:cNvCxnSpPr>
          <p:nvPr/>
        </p:nvCxnSpPr>
        <p:spPr bwMode="auto">
          <a:xfrm flipH="1">
            <a:off x="5729288" y="1905000"/>
            <a:ext cx="0" cy="3429000"/>
          </a:xfrm>
          <a:prstGeom prst="line">
            <a:avLst/>
          </a:prstGeom>
          <a:noFill/>
          <a:ln w="88900">
            <a:solidFill>
              <a:srgbClr val="7948B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05" name="Straight Connector 11"/>
          <p:cNvCxnSpPr>
            <a:cxnSpLocks noChangeShapeType="1"/>
            <a:stCxn id="16396" idx="2"/>
            <a:endCxn id="16392" idx="0"/>
          </p:cNvCxnSpPr>
          <p:nvPr/>
        </p:nvCxnSpPr>
        <p:spPr bwMode="auto">
          <a:xfrm>
            <a:off x="5729288" y="1905000"/>
            <a:ext cx="838200" cy="571500"/>
          </a:xfrm>
          <a:prstGeom prst="line">
            <a:avLst/>
          </a:prstGeom>
          <a:noFill/>
          <a:ln w="762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06" name="Straight Connector 13"/>
          <p:cNvCxnSpPr>
            <a:cxnSpLocks noChangeShapeType="1"/>
            <a:stCxn id="16396" idx="2"/>
            <a:endCxn id="16399" idx="0"/>
          </p:cNvCxnSpPr>
          <p:nvPr/>
        </p:nvCxnSpPr>
        <p:spPr bwMode="auto">
          <a:xfrm flipH="1">
            <a:off x="4481513" y="1905000"/>
            <a:ext cx="1247775" cy="3810000"/>
          </a:xfrm>
          <a:prstGeom prst="line">
            <a:avLst/>
          </a:prstGeom>
          <a:noFill/>
          <a:ln w="889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07" name="Straight Connector 15"/>
          <p:cNvCxnSpPr>
            <a:cxnSpLocks noChangeShapeType="1"/>
            <a:stCxn id="16396" idx="2"/>
            <a:endCxn id="16395" idx="3"/>
          </p:cNvCxnSpPr>
          <p:nvPr/>
        </p:nvCxnSpPr>
        <p:spPr bwMode="auto">
          <a:xfrm flipH="1">
            <a:off x="3629025" y="1905000"/>
            <a:ext cx="2100263" cy="3543300"/>
          </a:xfrm>
          <a:prstGeom prst="line">
            <a:avLst/>
          </a:prstGeom>
          <a:noFill/>
          <a:ln w="88900">
            <a:solidFill>
              <a:srgbClr val="9A5CE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08" name="Straight Connector 17"/>
          <p:cNvCxnSpPr>
            <a:cxnSpLocks noChangeShapeType="1"/>
            <a:stCxn id="16396" idx="2"/>
            <a:endCxn id="16393" idx="3"/>
          </p:cNvCxnSpPr>
          <p:nvPr/>
        </p:nvCxnSpPr>
        <p:spPr bwMode="auto">
          <a:xfrm flipH="1">
            <a:off x="2865438" y="1905000"/>
            <a:ext cx="2863850" cy="2705100"/>
          </a:xfrm>
          <a:prstGeom prst="line">
            <a:avLst/>
          </a:prstGeom>
          <a:noFill/>
          <a:ln w="88900">
            <a:solidFill>
              <a:srgbClr val="7948B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09" name="Straight Connector 32"/>
          <p:cNvCxnSpPr>
            <a:cxnSpLocks noChangeShapeType="1"/>
            <a:stCxn id="16392" idx="2"/>
            <a:endCxn id="16398" idx="0"/>
          </p:cNvCxnSpPr>
          <p:nvPr/>
        </p:nvCxnSpPr>
        <p:spPr bwMode="auto">
          <a:xfrm>
            <a:off x="6567488" y="2705100"/>
            <a:ext cx="382587" cy="876300"/>
          </a:xfrm>
          <a:prstGeom prst="line">
            <a:avLst/>
          </a:prstGeom>
          <a:noFill/>
          <a:ln w="762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10" name="Straight Connector 34"/>
          <p:cNvCxnSpPr>
            <a:cxnSpLocks noChangeShapeType="1"/>
            <a:stCxn id="16392" idx="1"/>
            <a:endCxn id="30" idx="0"/>
          </p:cNvCxnSpPr>
          <p:nvPr/>
        </p:nvCxnSpPr>
        <p:spPr bwMode="auto">
          <a:xfrm>
            <a:off x="6124575" y="2590800"/>
            <a:ext cx="442913" cy="19050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11" name="Straight Connector 40"/>
          <p:cNvCxnSpPr>
            <a:cxnSpLocks noChangeShapeType="1"/>
            <a:stCxn id="16392" idx="1"/>
          </p:cNvCxnSpPr>
          <p:nvPr/>
        </p:nvCxnSpPr>
        <p:spPr bwMode="auto">
          <a:xfrm flipH="1">
            <a:off x="4495800" y="2590800"/>
            <a:ext cx="1628775" cy="3048000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12" name="Straight Connector 42"/>
          <p:cNvCxnSpPr>
            <a:cxnSpLocks noChangeShapeType="1"/>
            <a:stCxn id="16392" idx="1"/>
            <a:endCxn id="16395" idx="3"/>
          </p:cNvCxnSpPr>
          <p:nvPr/>
        </p:nvCxnSpPr>
        <p:spPr bwMode="auto">
          <a:xfrm flipH="1">
            <a:off x="3629025" y="2590800"/>
            <a:ext cx="2495550" cy="2857500"/>
          </a:xfrm>
          <a:prstGeom prst="line">
            <a:avLst/>
          </a:prstGeom>
          <a:noFill/>
          <a:ln w="889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13" name="Straight Connector 45"/>
          <p:cNvCxnSpPr>
            <a:cxnSpLocks noChangeShapeType="1"/>
            <a:stCxn id="16398" idx="2"/>
            <a:endCxn id="30" idx="0"/>
          </p:cNvCxnSpPr>
          <p:nvPr/>
        </p:nvCxnSpPr>
        <p:spPr bwMode="auto">
          <a:xfrm flipH="1">
            <a:off x="6567488" y="3810000"/>
            <a:ext cx="382587" cy="685800"/>
          </a:xfrm>
          <a:prstGeom prst="line">
            <a:avLst/>
          </a:prstGeom>
          <a:noFill/>
          <a:ln w="88900">
            <a:solidFill>
              <a:srgbClr val="0000D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14" name="Straight Connector 47"/>
          <p:cNvCxnSpPr>
            <a:cxnSpLocks noChangeShapeType="1"/>
            <a:stCxn id="16398" idx="1"/>
            <a:endCxn id="16394" idx="0"/>
          </p:cNvCxnSpPr>
          <p:nvPr/>
        </p:nvCxnSpPr>
        <p:spPr bwMode="auto">
          <a:xfrm flipH="1">
            <a:off x="5729288" y="3695700"/>
            <a:ext cx="777875" cy="1638300"/>
          </a:xfrm>
          <a:prstGeom prst="line">
            <a:avLst/>
          </a:prstGeom>
          <a:noFill/>
          <a:ln w="762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15" name="Straight Connector 49"/>
          <p:cNvCxnSpPr>
            <a:cxnSpLocks noChangeShapeType="1"/>
            <a:stCxn id="16398" idx="1"/>
            <a:endCxn id="16399" idx="0"/>
          </p:cNvCxnSpPr>
          <p:nvPr/>
        </p:nvCxnSpPr>
        <p:spPr bwMode="auto">
          <a:xfrm flipH="1">
            <a:off x="4481513" y="3695700"/>
            <a:ext cx="2025650" cy="2019300"/>
          </a:xfrm>
          <a:prstGeom prst="line">
            <a:avLst/>
          </a:prstGeom>
          <a:noFill/>
          <a:ln w="889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16" name="Straight Connector 51"/>
          <p:cNvCxnSpPr>
            <a:cxnSpLocks noChangeShapeType="1"/>
            <a:stCxn id="16398" idx="1"/>
            <a:endCxn id="16395" idx="3"/>
          </p:cNvCxnSpPr>
          <p:nvPr/>
        </p:nvCxnSpPr>
        <p:spPr bwMode="auto">
          <a:xfrm flipH="1">
            <a:off x="3629025" y="3695700"/>
            <a:ext cx="2878138" cy="1752600"/>
          </a:xfrm>
          <a:prstGeom prst="line">
            <a:avLst/>
          </a:prstGeom>
          <a:noFill/>
          <a:ln w="762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17" name="Straight Connector 53"/>
          <p:cNvCxnSpPr>
            <a:cxnSpLocks noChangeShapeType="1"/>
            <a:stCxn id="16398" idx="1"/>
            <a:endCxn id="16393" idx="3"/>
          </p:cNvCxnSpPr>
          <p:nvPr/>
        </p:nvCxnSpPr>
        <p:spPr bwMode="auto">
          <a:xfrm flipH="1">
            <a:off x="2865438" y="3695700"/>
            <a:ext cx="3641725" cy="914400"/>
          </a:xfrm>
          <a:prstGeom prst="line">
            <a:avLst/>
          </a:prstGeom>
          <a:noFill/>
          <a:ln w="762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18" name="Straight Connector 55"/>
          <p:cNvCxnSpPr>
            <a:cxnSpLocks noChangeShapeType="1"/>
            <a:stCxn id="30" idx="2"/>
            <a:endCxn id="16394" idx="0"/>
          </p:cNvCxnSpPr>
          <p:nvPr/>
        </p:nvCxnSpPr>
        <p:spPr bwMode="auto">
          <a:xfrm flipH="1">
            <a:off x="5729288" y="4724400"/>
            <a:ext cx="838200" cy="609600"/>
          </a:xfrm>
          <a:prstGeom prst="line">
            <a:avLst/>
          </a:prstGeom>
          <a:noFill/>
          <a:ln w="412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19" name="Straight Connector 57"/>
          <p:cNvCxnSpPr>
            <a:cxnSpLocks noChangeShapeType="1"/>
            <a:stCxn id="30" idx="1"/>
            <a:endCxn id="16399" idx="0"/>
          </p:cNvCxnSpPr>
          <p:nvPr/>
        </p:nvCxnSpPr>
        <p:spPr bwMode="auto">
          <a:xfrm flipH="1">
            <a:off x="4481513" y="4610100"/>
            <a:ext cx="1644650" cy="1104900"/>
          </a:xfrm>
          <a:prstGeom prst="line">
            <a:avLst/>
          </a:prstGeom>
          <a:noFill/>
          <a:ln w="412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20" name="Straight Connector 59"/>
          <p:cNvCxnSpPr>
            <a:cxnSpLocks noChangeShapeType="1"/>
            <a:stCxn id="30" idx="1"/>
            <a:endCxn id="16395" idx="3"/>
          </p:cNvCxnSpPr>
          <p:nvPr/>
        </p:nvCxnSpPr>
        <p:spPr bwMode="auto">
          <a:xfrm flipH="1">
            <a:off x="3629025" y="4610100"/>
            <a:ext cx="2497138" cy="838200"/>
          </a:xfrm>
          <a:prstGeom prst="line">
            <a:avLst/>
          </a:prstGeom>
          <a:noFill/>
          <a:ln w="412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21" name="Straight Connector 61"/>
          <p:cNvCxnSpPr>
            <a:cxnSpLocks noChangeShapeType="1"/>
            <a:stCxn id="30" idx="1"/>
            <a:endCxn id="16393" idx="3"/>
          </p:cNvCxnSpPr>
          <p:nvPr/>
        </p:nvCxnSpPr>
        <p:spPr bwMode="auto">
          <a:xfrm flipH="1">
            <a:off x="2865438" y="4610100"/>
            <a:ext cx="3260725" cy="0"/>
          </a:xfrm>
          <a:prstGeom prst="line">
            <a:avLst/>
          </a:prstGeom>
          <a:noFill/>
          <a:ln w="412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22" name="Straight Connector 38911"/>
          <p:cNvCxnSpPr>
            <a:cxnSpLocks noChangeShapeType="1"/>
            <a:stCxn id="16394" idx="1"/>
            <a:endCxn id="16399" idx="0"/>
          </p:cNvCxnSpPr>
          <p:nvPr/>
        </p:nvCxnSpPr>
        <p:spPr bwMode="auto">
          <a:xfrm flipH="1">
            <a:off x="4481513" y="5448300"/>
            <a:ext cx="804862" cy="266700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23" name="Straight Connector 38914"/>
          <p:cNvCxnSpPr>
            <a:cxnSpLocks noChangeShapeType="1"/>
            <a:stCxn id="16399" idx="0"/>
            <a:endCxn id="16393" idx="3"/>
          </p:cNvCxnSpPr>
          <p:nvPr/>
        </p:nvCxnSpPr>
        <p:spPr bwMode="auto">
          <a:xfrm flipH="1" flipV="1">
            <a:off x="2865438" y="4610100"/>
            <a:ext cx="1616075" cy="1104900"/>
          </a:xfrm>
          <a:prstGeom prst="line">
            <a:avLst/>
          </a:prstGeom>
          <a:noFill/>
          <a:ln w="88900">
            <a:solidFill>
              <a:srgbClr val="7948B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24" name="Straight Connector 38920"/>
          <p:cNvCxnSpPr>
            <a:cxnSpLocks noChangeShapeType="1"/>
            <a:stCxn id="16396" idx="2"/>
            <a:endCxn id="30" idx="0"/>
          </p:cNvCxnSpPr>
          <p:nvPr/>
        </p:nvCxnSpPr>
        <p:spPr bwMode="auto">
          <a:xfrm>
            <a:off x="5729288" y="1905000"/>
            <a:ext cx="838200" cy="2590800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25" name="Straight Connector 3"/>
          <p:cNvCxnSpPr>
            <a:cxnSpLocks noChangeShapeType="1"/>
            <a:stCxn id="16398" idx="1"/>
            <a:endCxn id="16401" idx="3"/>
          </p:cNvCxnSpPr>
          <p:nvPr/>
        </p:nvCxnSpPr>
        <p:spPr bwMode="auto">
          <a:xfrm flipH="1" flipV="1">
            <a:off x="3627438" y="1790700"/>
            <a:ext cx="2879725" cy="190500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26" name="Straight Connector 5"/>
          <p:cNvCxnSpPr>
            <a:cxnSpLocks noChangeShapeType="1"/>
            <a:stCxn id="16398" idx="1"/>
            <a:endCxn id="16403" idx="3"/>
          </p:cNvCxnSpPr>
          <p:nvPr/>
        </p:nvCxnSpPr>
        <p:spPr bwMode="auto">
          <a:xfrm flipH="1">
            <a:off x="2560638" y="3695700"/>
            <a:ext cx="3946525" cy="0"/>
          </a:xfrm>
          <a:prstGeom prst="line">
            <a:avLst/>
          </a:prstGeom>
          <a:noFill/>
          <a:ln w="508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27" name="Straight Connector 7"/>
          <p:cNvCxnSpPr>
            <a:cxnSpLocks noChangeShapeType="1"/>
            <a:stCxn id="16401" idx="2"/>
            <a:endCxn id="16403" idx="3"/>
          </p:cNvCxnSpPr>
          <p:nvPr/>
        </p:nvCxnSpPr>
        <p:spPr bwMode="auto">
          <a:xfrm flipH="1">
            <a:off x="2560638" y="1905000"/>
            <a:ext cx="625475" cy="179070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28" name="Straight Connector 10"/>
          <p:cNvCxnSpPr>
            <a:cxnSpLocks noChangeShapeType="1"/>
            <a:stCxn id="16401" idx="3"/>
            <a:endCxn id="16392" idx="1"/>
          </p:cNvCxnSpPr>
          <p:nvPr/>
        </p:nvCxnSpPr>
        <p:spPr bwMode="auto">
          <a:xfrm>
            <a:off x="3627438" y="1790700"/>
            <a:ext cx="2497137" cy="80010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29" name="Straight Connector 14"/>
          <p:cNvCxnSpPr>
            <a:cxnSpLocks noChangeShapeType="1"/>
            <a:stCxn id="16401" idx="2"/>
            <a:endCxn id="16395" idx="0"/>
          </p:cNvCxnSpPr>
          <p:nvPr/>
        </p:nvCxnSpPr>
        <p:spPr bwMode="auto">
          <a:xfrm>
            <a:off x="3186113" y="1905000"/>
            <a:ext cx="0" cy="3429000"/>
          </a:xfrm>
          <a:prstGeom prst="line">
            <a:avLst/>
          </a:prstGeom>
          <a:noFill/>
          <a:ln w="762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30" name="Straight Connector 18"/>
          <p:cNvCxnSpPr>
            <a:cxnSpLocks noChangeShapeType="1"/>
            <a:stCxn id="16401" idx="3"/>
            <a:endCxn id="16396" idx="1"/>
          </p:cNvCxnSpPr>
          <p:nvPr/>
        </p:nvCxnSpPr>
        <p:spPr bwMode="auto">
          <a:xfrm>
            <a:off x="3627438" y="1790700"/>
            <a:ext cx="1658937" cy="0"/>
          </a:xfrm>
          <a:prstGeom prst="line">
            <a:avLst/>
          </a:prstGeom>
          <a:noFill/>
          <a:ln w="28575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31" name="Straight Connector 38"/>
          <p:cNvCxnSpPr>
            <a:cxnSpLocks noChangeShapeType="1"/>
            <a:stCxn id="16401" idx="2"/>
            <a:endCxn id="16393" idx="3"/>
          </p:cNvCxnSpPr>
          <p:nvPr/>
        </p:nvCxnSpPr>
        <p:spPr bwMode="auto">
          <a:xfrm flipH="1">
            <a:off x="2865438" y="1905000"/>
            <a:ext cx="320675" cy="2705100"/>
          </a:xfrm>
          <a:prstGeom prst="line">
            <a:avLst/>
          </a:prstGeom>
          <a:noFill/>
          <a:ln w="762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32" name="Straight Connector 41"/>
          <p:cNvCxnSpPr>
            <a:cxnSpLocks noChangeShapeType="1"/>
            <a:stCxn id="16401" idx="2"/>
            <a:endCxn id="16394" idx="0"/>
          </p:cNvCxnSpPr>
          <p:nvPr/>
        </p:nvCxnSpPr>
        <p:spPr bwMode="auto">
          <a:xfrm>
            <a:off x="3186113" y="1905000"/>
            <a:ext cx="2543175" cy="342900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33" name="Straight Connector 46"/>
          <p:cNvCxnSpPr>
            <a:cxnSpLocks noChangeShapeType="1"/>
            <a:stCxn id="16392" idx="1"/>
            <a:endCxn id="16403" idx="3"/>
          </p:cNvCxnSpPr>
          <p:nvPr/>
        </p:nvCxnSpPr>
        <p:spPr bwMode="auto">
          <a:xfrm flipH="1">
            <a:off x="2560638" y="2590800"/>
            <a:ext cx="3563937" cy="1104900"/>
          </a:xfrm>
          <a:prstGeom prst="line">
            <a:avLst/>
          </a:prstGeom>
          <a:noFill/>
          <a:ln w="508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34" name="Straight Connector 50"/>
          <p:cNvCxnSpPr>
            <a:cxnSpLocks noChangeShapeType="1"/>
            <a:stCxn id="16403" idx="3"/>
            <a:endCxn id="16395" idx="0"/>
          </p:cNvCxnSpPr>
          <p:nvPr/>
        </p:nvCxnSpPr>
        <p:spPr bwMode="auto">
          <a:xfrm>
            <a:off x="2560638" y="3695700"/>
            <a:ext cx="625475" cy="1638300"/>
          </a:xfrm>
          <a:prstGeom prst="line">
            <a:avLst/>
          </a:prstGeom>
          <a:noFill/>
          <a:ln w="508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35" name="Straight Connector 54"/>
          <p:cNvCxnSpPr>
            <a:cxnSpLocks noChangeShapeType="1"/>
            <a:stCxn id="16403" idx="3"/>
            <a:endCxn id="16396" idx="2"/>
          </p:cNvCxnSpPr>
          <p:nvPr/>
        </p:nvCxnSpPr>
        <p:spPr bwMode="auto">
          <a:xfrm flipV="1">
            <a:off x="2560638" y="1905000"/>
            <a:ext cx="3168650" cy="1790700"/>
          </a:xfrm>
          <a:prstGeom prst="line">
            <a:avLst/>
          </a:prstGeom>
          <a:noFill/>
          <a:ln w="508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36" name="Straight Connector 58"/>
          <p:cNvCxnSpPr>
            <a:cxnSpLocks noChangeShapeType="1"/>
            <a:stCxn id="16403" idx="2"/>
            <a:endCxn id="16393" idx="0"/>
          </p:cNvCxnSpPr>
          <p:nvPr/>
        </p:nvCxnSpPr>
        <p:spPr bwMode="auto">
          <a:xfrm>
            <a:off x="2119313" y="3810000"/>
            <a:ext cx="304800" cy="685800"/>
          </a:xfrm>
          <a:prstGeom prst="line">
            <a:avLst/>
          </a:prstGeom>
          <a:noFill/>
          <a:ln w="508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37" name="Straight Connector 62"/>
          <p:cNvCxnSpPr>
            <a:cxnSpLocks noChangeShapeType="1"/>
            <a:stCxn id="16403" idx="3"/>
            <a:endCxn id="16394" idx="1"/>
          </p:cNvCxnSpPr>
          <p:nvPr/>
        </p:nvCxnSpPr>
        <p:spPr bwMode="auto">
          <a:xfrm>
            <a:off x="2560638" y="3695700"/>
            <a:ext cx="2725737" cy="1752600"/>
          </a:xfrm>
          <a:prstGeom prst="line">
            <a:avLst/>
          </a:prstGeom>
          <a:noFill/>
          <a:ln w="5080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38" name="Straight Connector 6"/>
          <p:cNvCxnSpPr>
            <a:cxnSpLocks noChangeShapeType="1"/>
            <a:stCxn id="16402" idx="0"/>
            <a:endCxn id="16401" idx="2"/>
          </p:cNvCxnSpPr>
          <p:nvPr/>
        </p:nvCxnSpPr>
        <p:spPr bwMode="auto">
          <a:xfrm flipV="1">
            <a:off x="2424113" y="1905000"/>
            <a:ext cx="762000" cy="57150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39" name="Straight Connector 12"/>
          <p:cNvCxnSpPr>
            <a:cxnSpLocks noChangeShapeType="1"/>
            <a:stCxn id="16402" idx="3"/>
            <a:endCxn id="16396" idx="1"/>
          </p:cNvCxnSpPr>
          <p:nvPr/>
        </p:nvCxnSpPr>
        <p:spPr bwMode="auto">
          <a:xfrm flipV="1">
            <a:off x="2865438" y="1790700"/>
            <a:ext cx="2420937" cy="800100"/>
          </a:xfrm>
          <a:prstGeom prst="line">
            <a:avLst/>
          </a:prstGeom>
          <a:noFill/>
          <a:ln w="28575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40" name="Straight Connector 33"/>
          <p:cNvCxnSpPr>
            <a:cxnSpLocks noChangeShapeType="1"/>
            <a:stCxn id="16402" idx="3"/>
            <a:endCxn id="16392" idx="1"/>
          </p:cNvCxnSpPr>
          <p:nvPr/>
        </p:nvCxnSpPr>
        <p:spPr bwMode="auto">
          <a:xfrm>
            <a:off x="2865438" y="2590800"/>
            <a:ext cx="3259137" cy="0"/>
          </a:xfrm>
          <a:prstGeom prst="line">
            <a:avLst/>
          </a:prstGeom>
          <a:noFill/>
          <a:ln w="28575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41" name="Straight Connector 44"/>
          <p:cNvCxnSpPr>
            <a:cxnSpLocks noChangeShapeType="1"/>
            <a:stCxn id="16402" idx="3"/>
            <a:endCxn id="16398" idx="1"/>
          </p:cNvCxnSpPr>
          <p:nvPr/>
        </p:nvCxnSpPr>
        <p:spPr bwMode="auto">
          <a:xfrm>
            <a:off x="2865438" y="2590800"/>
            <a:ext cx="3641725" cy="1104900"/>
          </a:xfrm>
          <a:prstGeom prst="line">
            <a:avLst/>
          </a:prstGeom>
          <a:noFill/>
          <a:ln w="28575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42" name="Straight Connector 52"/>
          <p:cNvCxnSpPr>
            <a:cxnSpLocks noChangeShapeType="1"/>
            <a:stCxn id="16402" idx="3"/>
            <a:endCxn id="16394" idx="0"/>
          </p:cNvCxnSpPr>
          <p:nvPr/>
        </p:nvCxnSpPr>
        <p:spPr bwMode="auto">
          <a:xfrm>
            <a:off x="2865438" y="2590800"/>
            <a:ext cx="2863850" cy="2743200"/>
          </a:xfrm>
          <a:prstGeom prst="line">
            <a:avLst/>
          </a:prstGeom>
          <a:noFill/>
          <a:ln w="28575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43" name="Straight Connector 60"/>
          <p:cNvCxnSpPr>
            <a:cxnSpLocks noChangeShapeType="1"/>
            <a:stCxn id="16402" idx="3"/>
            <a:endCxn id="16399" idx="0"/>
          </p:cNvCxnSpPr>
          <p:nvPr/>
        </p:nvCxnSpPr>
        <p:spPr bwMode="auto">
          <a:xfrm>
            <a:off x="2865438" y="2590800"/>
            <a:ext cx="1616075" cy="3124200"/>
          </a:xfrm>
          <a:prstGeom prst="line">
            <a:avLst/>
          </a:prstGeom>
          <a:noFill/>
          <a:ln w="28575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44" name="Straight Connector 38915"/>
          <p:cNvCxnSpPr>
            <a:cxnSpLocks noChangeShapeType="1"/>
            <a:stCxn id="16402" idx="3"/>
            <a:endCxn id="16395" idx="0"/>
          </p:cNvCxnSpPr>
          <p:nvPr/>
        </p:nvCxnSpPr>
        <p:spPr bwMode="auto">
          <a:xfrm>
            <a:off x="2865438" y="2590800"/>
            <a:ext cx="320675" cy="2743200"/>
          </a:xfrm>
          <a:prstGeom prst="line">
            <a:avLst/>
          </a:prstGeom>
          <a:noFill/>
          <a:ln w="28575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45" name="Straight Connector 38918"/>
          <p:cNvCxnSpPr>
            <a:cxnSpLocks noChangeShapeType="1"/>
            <a:stCxn id="16402" idx="3"/>
            <a:endCxn id="16393" idx="3"/>
          </p:cNvCxnSpPr>
          <p:nvPr/>
        </p:nvCxnSpPr>
        <p:spPr bwMode="auto">
          <a:xfrm>
            <a:off x="2865438" y="2590800"/>
            <a:ext cx="0" cy="2019300"/>
          </a:xfrm>
          <a:prstGeom prst="line">
            <a:avLst/>
          </a:prstGeom>
          <a:noFill/>
          <a:ln w="28575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46" name="Straight Connector 38921"/>
          <p:cNvCxnSpPr>
            <a:cxnSpLocks noChangeShapeType="1"/>
            <a:stCxn id="16402" idx="2"/>
            <a:endCxn id="16403" idx="0"/>
          </p:cNvCxnSpPr>
          <p:nvPr/>
        </p:nvCxnSpPr>
        <p:spPr bwMode="auto">
          <a:xfrm flipH="1">
            <a:off x="2119313" y="2705100"/>
            <a:ext cx="304800" cy="876300"/>
          </a:xfrm>
          <a:prstGeom prst="line">
            <a:avLst/>
          </a:prstGeom>
          <a:noFill/>
          <a:ln w="28575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47" name="Straight Connector 38924"/>
          <p:cNvCxnSpPr>
            <a:cxnSpLocks noChangeShapeType="1"/>
            <a:stCxn id="16401" idx="2"/>
            <a:endCxn id="16399" idx="0"/>
          </p:cNvCxnSpPr>
          <p:nvPr/>
        </p:nvCxnSpPr>
        <p:spPr bwMode="auto">
          <a:xfrm>
            <a:off x="3186113" y="1905000"/>
            <a:ext cx="1295400" cy="3810000"/>
          </a:xfrm>
          <a:prstGeom prst="line">
            <a:avLst/>
          </a:prstGeom>
          <a:noFill/>
          <a:ln w="28575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6448" name="Group 64"/>
          <p:cNvGrpSpPr>
            <a:grpSpLocks/>
          </p:cNvGrpSpPr>
          <p:nvPr/>
        </p:nvGrpSpPr>
        <p:grpSpPr bwMode="auto">
          <a:xfrm>
            <a:off x="1447800" y="1676400"/>
            <a:ext cx="6172200" cy="4262438"/>
            <a:chOff x="1447800" y="1676400"/>
            <a:chExt cx="6172200" cy="4262019"/>
          </a:xfrm>
        </p:grpSpPr>
        <p:grpSp>
          <p:nvGrpSpPr>
            <p:cNvPr id="16449" name="Group 3"/>
            <p:cNvGrpSpPr>
              <a:grpSpLocks/>
            </p:cNvGrpSpPr>
            <p:nvPr/>
          </p:nvGrpSpPr>
          <p:grpSpPr bwMode="auto">
            <a:xfrm>
              <a:off x="6172200" y="1676400"/>
              <a:ext cx="228600" cy="228600"/>
              <a:chOff x="6172200" y="1676399"/>
              <a:chExt cx="228600" cy="228601"/>
            </a:xfrm>
          </p:grpSpPr>
          <p:sp>
            <p:nvSpPr>
              <p:cNvPr id="16475" name="Rectangle 111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76" name="Rectangle 112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6450" name="Group 2"/>
            <p:cNvGrpSpPr>
              <a:grpSpLocks/>
            </p:cNvGrpSpPr>
            <p:nvPr/>
          </p:nvGrpSpPr>
          <p:grpSpPr bwMode="auto">
            <a:xfrm>
              <a:off x="7010400" y="2476500"/>
              <a:ext cx="228600" cy="228600"/>
              <a:chOff x="7010400" y="2480736"/>
              <a:chExt cx="228600" cy="228600"/>
            </a:xfrm>
          </p:grpSpPr>
          <p:sp>
            <p:nvSpPr>
              <p:cNvPr id="16472" name="Rectangle 113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73" name="Rectangle 11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74" name="Rectangle 11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6451" name="Group 118"/>
            <p:cNvGrpSpPr>
              <a:grpSpLocks/>
            </p:cNvGrpSpPr>
            <p:nvPr/>
          </p:nvGrpSpPr>
          <p:grpSpPr bwMode="auto">
            <a:xfrm>
              <a:off x="7391400" y="3581400"/>
              <a:ext cx="228600" cy="228600"/>
              <a:chOff x="6172200" y="1676399"/>
              <a:chExt cx="228600" cy="228601"/>
            </a:xfrm>
          </p:grpSpPr>
          <p:sp>
            <p:nvSpPr>
              <p:cNvPr id="16470" name="Rectangle 119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71" name="Rectangle 12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6452" name="Rectangle 123"/>
            <p:cNvSpPr>
              <a:spLocks noChangeArrowheads="1"/>
            </p:cNvSpPr>
            <p:nvPr/>
          </p:nvSpPr>
          <p:spPr bwMode="auto">
            <a:xfrm>
              <a:off x="7010400" y="4495800"/>
              <a:ext cx="228600" cy="2286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453" name="Rectangle 124"/>
            <p:cNvSpPr>
              <a:spLocks noChangeArrowheads="1"/>
            </p:cNvSpPr>
            <p:nvPr/>
          </p:nvSpPr>
          <p:spPr bwMode="auto">
            <a:xfrm>
              <a:off x="2514600" y="1676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454" name="Rectangle 125"/>
            <p:cNvSpPr>
              <a:spLocks noChangeArrowheads="1"/>
            </p:cNvSpPr>
            <p:nvPr/>
          </p:nvSpPr>
          <p:spPr bwMode="auto">
            <a:xfrm>
              <a:off x="1447800" y="3581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455" name="Rectangle 126"/>
            <p:cNvSpPr>
              <a:spLocks noChangeArrowheads="1"/>
            </p:cNvSpPr>
            <p:nvPr/>
          </p:nvSpPr>
          <p:spPr bwMode="auto">
            <a:xfrm>
              <a:off x="1749425" y="24765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16456" name="Group 127"/>
            <p:cNvGrpSpPr>
              <a:grpSpLocks/>
            </p:cNvGrpSpPr>
            <p:nvPr/>
          </p:nvGrpSpPr>
          <p:grpSpPr bwMode="auto">
            <a:xfrm>
              <a:off x="1752600" y="4495800"/>
              <a:ext cx="228600" cy="228600"/>
              <a:chOff x="7010400" y="2480736"/>
              <a:chExt cx="228600" cy="228600"/>
            </a:xfrm>
          </p:grpSpPr>
          <p:sp>
            <p:nvSpPr>
              <p:cNvPr id="16467" name="Rectangle 128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68" name="Rectangle 129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69" name="Rectangle 130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6457" name="Group 131"/>
            <p:cNvGrpSpPr>
              <a:grpSpLocks/>
            </p:cNvGrpSpPr>
            <p:nvPr/>
          </p:nvGrpSpPr>
          <p:grpSpPr bwMode="auto">
            <a:xfrm>
              <a:off x="6172200" y="5334000"/>
              <a:ext cx="228600" cy="228600"/>
              <a:chOff x="7010400" y="2480736"/>
              <a:chExt cx="228600" cy="228600"/>
            </a:xfrm>
          </p:grpSpPr>
          <p:sp>
            <p:nvSpPr>
              <p:cNvPr id="16464" name="Rectangle 132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65" name="Rectangle 13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66" name="Rectangle 13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6458" name="Group 137"/>
            <p:cNvGrpSpPr>
              <a:grpSpLocks/>
            </p:cNvGrpSpPr>
            <p:nvPr/>
          </p:nvGrpSpPr>
          <p:grpSpPr bwMode="auto">
            <a:xfrm>
              <a:off x="2514600" y="5334000"/>
              <a:ext cx="228600" cy="228600"/>
              <a:chOff x="6172200" y="1676399"/>
              <a:chExt cx="228600" cy="228601"/>
            </a:xfrm>
          </p:grpSpPr>
          <p:sp>
            <p:nvSpPr>
              <p:cNvPr id="16462" name="Rectangle 138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63" name="Rectangle 14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6459" name="Group 141"/>
            <p:cNvGrpSpPr>
              <a:grpSpLocks/>
            </p:cNvGrpSpPr>
            <p:nvPr/>
          </p:nvGrpSpPr>
          <p:grpSpPr bwMode="auto">
            <a:xfrm>
              <a:off x="4919663" y="5709819"/>
              <a:ext cx="228600" cy="228600"/>
              <a:chOff x="6172200" y="1676399"/>
              <a:chExt cx="228600" cy="228601"/>
            </a:xfrm>
          </p:grpSpPr>
          <p:sp>
            <p:nvSpPr>
              <p:cNvPr id="16460" name="Rectangle 142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61" name="Rectangle 143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6392" name="Rectangle 17"/>
          <p:cNvSpPr>
            <a:spLocks noChangeArrowheads="1"/>
          </p:cNvSpPr>
          <p:nvPr/>
        </p:nvSpPr>
        <p:spPr bwMode="auto">
          <a:xfrm>
            <a:off x="6124575" y="24765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Harvard</a:t>
            </a:r>
          </a:p>
        </p:txBody>
      </p:sp>
      <p:sp>
        <p:nvSpPr>
          <p:cNvPr id="16393" name="Rectangle 18"/>
          <p:cNvSpPr>
            <a:spLocks noChangeArrowheads="1"/>
          </p:cNvSpPr>
          <p:nvPr/>
        </p:nvSpPr>
        <p:spPr bwMode="auto">
          <a:xfrm>
            <a:off x="1981200" y="44958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U.Texas</a:t>
            </a:r>
          </a:p>
        </p:txBody>
      </p:sp>
      <p:sp>
        <p:nvSpPr>
          <p:cNvPr id="16394" name="Rectangle 19"/>
          <p:cNvSpPr>
            <a:spLocks noChangeArrowheads="1"/>
          </p:cNvSpPr>
          <p:nvPr/>
        </p:nvSpPr>
        <p:spPr bwMode="auto">
          <a:xfrm>
            <a:off x="5286375" y="53340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U.Wash</a:t>
            </a:r>
          </a:p>
        </p:txBody>
      </p:sp>
      <p:sp>
        <p:nvSpPr>
          <p:cNvPr id="16395" name="Rectangle 20"/>
          <p:cNvSpPr>
            <a:spLocks noChangeArrowheads="1"/>
          </p:cNvSpPr>
          <p:nvPr/>
        </p:nvSpPr>
        <p:spPr bwMode="auto">
          <a:xfrm>
            <a:off x="2743200" y="5334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UCLA</a:t>
            </a:r>
          </a:p>
        </p:txBody>
      </p:sp>
      <p:sp>
        <p:nvSpPr>
          <p:cNvPr id="16396" name="Rectangle 21"/>
          <p:cNvSpPr>
            <a:spLocks noChangeArrowheads="1"/>
          </p:cNvSpPr>
          <p:nvPr/>
        </p:nvSpPr>
        <p:spPr bwMode="auto">
          <a:xfrm>
            <a:off x="5286375" y="16764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UNC</a:t>
            </a:r>
          </a:p>
        </p:txBody>
      </p:sp>
      <p:sp>
        <p:nvSpPr>
          <p:cNvPr id="30" name="Rectangle 22"/>
          <p:cNvSpPr>
            <a:spLocks noChangeArrowheads="1"/>
          </p:cNvSpPr>
          <p:nvPr/>
        </p:nvSpPr>
        <p:spPr bwMode="auto">
          <a:xfrm>
            <a:off x="6126163" y="4495800"/>
            <a:ext cx="882650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>
                <a:solidFill>
                  <a:srgbClr val="808080"/>
                </a:solidFill>
                <a:cs typeface="Arial" charset="0"/>
              </a:rPr>
              <a:t>Morehouse</a:t>
            </a:r>
          </a:p>
        </p:txBody>
      </p:sp>
      <p:sp>
        <p:nvSpPr>
          <p:cNvPr id="16398" name="Rectangle 23"/>
          <p:cNvSpPr>
            <a:spLocks noChangeArrowheads="1"/>
          </p:cNvSpPr>
          <p:nvPr/>
        </p:nvSpPr>
        <p:spPr bwMode="auto">
          <a:xfrm>
            <a:off x="6507163" y="3581400"/>
            <a:ext cx="884237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Emory</a:t>
            </a:r>
          </a:p>
        </p:txBody>
      </p:sp>
      <p:sp>
        <p:nvSpPr>
          <p:cNvPr id="16399" name="Rectangle 24"/>
          <p:cNvSpPr>
            <a:spLocks noChangeArrowheads="1"/>
          </p:cNvSpPr>
          <p:nvPr/>
        </p:nvSpPr>
        <p:spPr bwMode="auto">
          <a:xfrm>
            <a:off x="4038600" y="5715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Wash.U</a:t>
            </a:r>
          </a:p>
        </p:txBody>
      </p:sp>
      <p:sp>
        <p:nvSpPr>
          <p:cNvPr id="16401" name="Rectangle 18"/>
          <p:cNvSpPr>
            <a:spLocks noChangeArrowheads="1"/>
          </p:cNvSpPr>
          <p:nvPr/>
        </p:nvSpPr>
        <p:spPr bwMode="auto">
          <a:xfrm>
            <a:off x="2743200" y="16764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Texas A&amp;M</a:t>
            </a:r>
          </a:p>
        </p:txBody>
      </p:sp>
      <p:sp>
        <p:nvSpPr>
          <p:cNvPr id="16402" name="Rectangle 22"/>
          <p:cNvSpPr>
            <a:spLocks noChangeArrowheads="1"/>
          </p:cNvSpPr>
          <p:nvPr/>
        </p:nvSpPr>
        <p:spPr bwMode="auto">
          <a:xfrm>
            <a:off x="1981200" y="24765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USC</a:t>
            </a:r>
          </a:p>
        </p:txBody>
      </p:sp>
      <p:sp>
        <p:nvSpPr>
          <p:cNvPr id="16403" name="Rectangle 22"/>
          <p:cNvSpPr>
            <a:spLocks noChangeArrowheads="1"/>
          </p:cNvSpPr>
          <p:nvPr/>
        </p:nvSpPr>
        <p:spPr bwMode="auto">
          <a:xfrm>
            <a:off x="1676400" y="35814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U.Colorado</a:t>
            </a:r>
          </a:p>
        </p:txBody>
      </p:sp>
    </p:spTree>
    <p:extLst>
      <p:ext uri="{BB962C8B-B14F-4D97-AF65-F5344CB8AC3E}">
        <p14:creationId xmlns:p14="http://schemas.microsoft.com/office/powerpoint/2010/main" val="1449007369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04800"/>
            <a:ext cx="8458200" cy="990600"/>
          </a:xfrm>
        </p:spPr>
        <p:txBody>
          <a:bodyPr/>
          <a:lstStyle/>
          <a:p>
            <a:pPr eaLnBrk="1" hangingPunct="1"/>
            <a:r>
              <a:rPr lang="en-US" sz="3600">
                <a:latin typeface="Arial" charset="0"/>
              </a:rPr>
              <a:t>Multi-center Publications</a:t>
            </a:r>
            <a:r>
              <a:rPr lang="en-US" sz="4600">
                <a:latin typeface="Arial" charset="0"/>
              </a:rPr>
              <a:t> </a:t>
            </a:r>
            <a:r>
              <a:rPr lang="en-US" sz="2400">
                <a:latin typeface="Arial" charset="0"/>
              </a:rPr>
              <a:t>(cumulative)</a:t>
            </a:r>
          </a:p>
        </p:txBody>
      </p:sp>
      <p:graphicFrame>
        <p:nvGraphicFramePr>
          <p:cNvPr id="17410" name="Content Placeholder 3"/>
          <p:cNvGraphicFramePr>
            <a:graphicFrameLocks noGrp="1"/>
          </p:cNvGraphicFramePr>
          <p:nvPr>
            <p:ph idx="1"/>
          </p:nvPr>
        </p:nvGraphicFramePr>
        <p:xfrm>
          <a:off x="923925" y="1524000"/>
          <a:ext cx="7448550" cy="419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2" name="Chart" r:id="rId4" imgW="7454792" imgH="4193701" progId="Excel.Chart.8">
                  <p:embed/>
                </p:oleObj>
              </mc:Choice>
              <mc:Fallback>
                <p:oleObj name="Chart" r:id="rId4" imgW="7454792" imgH="4193701" progId="Excel.Chart.8">
                  <p:embed/>
                  <p:pic>
                    <p:nvPicPr>
                      <p:cNvPr id="0" name="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3925" y="1524000"/>
                        <a:ext cx="7448550" cy="419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77405182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3200">
                <a:latin typeface="Arial" charset="0"/>
              </a:rPr>
              <a:t>Network Diagram:</a:t>
            </a:r>
            <a:br>
              <a:rPr lang="en-US" sz="3200">
                <a:latin typeface="Arial" charset="0"/>
              </a:rPr>
            </a:br>
            <a:r>
              <a:rPr lang="en-US" sz="3200">
                <a:latin typeface="Arial" charset="0"/>
              </a:rPr>
              <a:t>Multi-center Publications, 2004</a:t>
            </a:r>
          </a:p>
        </p:txBody>
      </p:sp>
      <p:cxnSp>
        <p:nvCxnSpPr>
          <p:cNvPr id="18434" name="Straight Connector 41"/>
          <p:cNvCxnSpPr>
            <a:cxnSpLocks noChangeShapeType="1"/>
            <a:stCxn id="18439" idx="2"/>
            <a:endCxn id="18441" idx="1"/>
          </p:cNvCxnSpPr>
          <p:nvPr/>
        </p:nvCxnSpPr>
        <p:spPr bwMode="auto">
          <a:xfrm>
            <a:off x="5729288" y="1905000"/>
            <a:ext cx="777875" cy="17907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8435" name="Rectangle 17"/>
          <p:cNvSpPr>
            <a:spLocks noChangeArrowheads="1"/>
          </p:cNvSpPr>
          <p:nvPr/>
        </p:nvSpPr>
        <p:spPr bwMode="auto">
          <a:xfrm>
            <a:off x="6124575" y="24765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Harvard</a:t>
            </a:r>
          </a:p>
        </p:txBody>
      </p:sp>
      <p:sp>
        <p:nvSpPr>
          <p:cNvPr id="18436" name="Rectangle 18"/>
          <p:cNvSpPr>
            <a:spLocks noChangeArrowheads="1"/>
          </p:cNvSpPr>
          <p:nvPr/>
        </p:nvSpPr>
        <p:spPr bwMode="auto">
          <a:xfrm>
            <a:off x="1981200" y="44958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U.Texas</a:t>
            </a:r>
          </a:p>
        </p:txBody>
      </p:sp>
      <p:sp>
        <p:nvSpPr>
          <p:cNvPr id="18437" name="Rectangle 19"/>
          <p:cNvSpPr>
            <a:spLocks noChangeArrowheads="1"/>
          </p:cNvSpPr>
          <p:nvPr/>
        </p:nvSpPr>
        <p:spPr bwMode="auto">
          <a:xfrm>
            <a:off x="5286375" y="53340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U.Wash</a:t>
            </a:r>
          </a:p>
        </p:txBody>
      </p:sp>
      <p:sp>
        <p:nvSpPr>
          <p:cNvPr id="18438" name="Rectangle 20"/>
          <p:cNvSpPr>
            <a:spLocks noChangeArrowheads="1"/>
          </p:cNvSpPr>
          <p:nvPr/>
        </p:nvSpPr>
        <p:spPr bwMode="auto">
          <a:xfrm>
            <a:off x="2743200" y="5334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UCLA</a:t>
            </a:r>
          </a:p>
        </p:txBody>
      </p:sp>
      <p:sp>
        <p:nvSpPr>
          <p:cNvPr id="18439" name="Rectangle 21"/>
          <p:cNvSpPr>
            <a:spLocks noChangeArrowheads="1"/>
          </p:cNvSpPr>
          <p:nvPr/>
        </p:nvSpPr>
        <p:spPr bwMode="auto">
          <a:xfrm>
            <a:off x="5286375" y="16764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UNC</a:t>
            </a:r>
          </a:p>
        </p:txBody>
      </p:sp>
      <p:sp>
        <p:nvSpPr>
          <p:cNvPr id="18440" name="Rectangle 22"/>
          <p:cNvSpPr>
            <a:spLocks noChangeArrowheads="1"/>
          </p:cNvSpPr>
          <p:nvPr/>
        </p:nvSpPr>
        <p:spPr bwMode="auto">
          <a:xfrm>
            <a:off x="6126163" y="4495800"/>
            <a:ext cx="882650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Morehouse</a:t>
            </a:r>
          </a:p>
        </p:txBody>
      </p:sp>
      <p:sp>
        <p:nvSpPr>
          <p:cNvPr id="18441" name="Rectangle 23"/>
          <p:cNvSpPr>
            <a:spLocks noChangeArrowheads="1"/>
          </p:cNvSpPr>
          <p:nvPr/>
        </p:nvSpPr>
        <p:spPr bwMode="auto">
          <a:xfrm>
            <a:off x="6507163" y="3581400"/>
            <a:ext cx="884237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Emory</a:t>
            </a:r>
          </a:p>
        </p:txBody>
      </p:sp>
      <p:sp>
        <p:nvSpPr>
          <p:cNvPr id="18442" name="Rectangle 24"/>
          <p:cNvSpPr>
            <a:spLocks noChangeArrowheads="1"/>
          </p:cNvSpPr>
          <p:nvPr/>
        </p:nvSpPr>
        <p:spPr bwMode="auto">
          <a:xfrm>
            <a:off x="4038600" y="5715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Wash.U</a:t>
            </a:r>
          </a:p>
        </p:txBody>
      </p:sp>
      <p:sp>
        <p:nvSpPr>
          <p:cNvPr id="36" name="Rectangle 18"/>
          <p:cNvSpPr>
            <a:spLocks noChangeArrowheads="1"/>
          </p:cNvSpPr>
          <p:nvPr/>
        </p:nvSpPr>
        <p:spPr bwMode="auto">
          <a:xfrm>
            <a:off x="2743200" y="16764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>
                <a:solidFill>
                  <a:schemeClr val="bg2"/>
                </a:solidFill>
                <a:cs typeface="Arial" charset="0"/>
              </a:rPr>
              <a:t>Texas A&amp;M</a:t>
            </a:r>
          </a:p>
        </p:txBody>
      </p:sp>
      <p:sp>
        <p:nvSpPr>
          <p:cNvPr id="37" name="Rectangle 22"/>
          <p:cNvSpPr>
            <a:spLocks noChangeArrowheads="1"/>
          </p:cNvSpPr>
          <p:nvPr/>
        </p:nvSpPr>
        <p:spPr bwMode="auto">
          <a:xfrm>
            <a:off x="1981200" y="24765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>
                <a:solidFill>
                  <a:schemeClr val="bg2"/>
                </a:solidFill>
                <a:cs typeface="Arial" charset="0"/>
              </a:rPr>
              <a:t>USC</a:t>
            </a:r>
          </a:p>
        </p:txBody>
      </p:sp>
      <p:sp>
        <p:nvSpPr>
          <p:cNvPr id="38" name="Rectangle 22"/>
          <p:cNvSpPr>
            <a:spLocks noChangeArrowheads="1"/>
          </p:cNvSpPr>
          <p:nvPr/>
        </p:nvSpPr>
        <p:spPr bwMode="auto">
          <a:xfrm>
            <a:off x="1676400" y="35814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 err="1">
                <a:solidFill>
                  <a:schemeClr val="bg2"/>
                </a:solidFill>
                <a:cs typeface="Arial" charset="0"/>
              </a:rPr>
              <a:t>U.Colorado</a:t>
            </a:r>
            <a:endParaRPr lang="en-US" sz="1000" dirty="0">
              <a:solidFill>
                <a:schemeClr val="bg2"/>
              </a:solidFill>
              <a:cs typeface="Arial" charset="0"/>
            </a:endParaRPr>
          </a:p>
        </p:txBody>
      </p:sp>
      <p:grpSp>
        <p:nvGrpSpPr>
          <p:cNvPr id="18446" name="Group 18"/>
          <p:cNvGrpSpPr>
            <a:grpSpLocks/>
          </p:cNvGrpSpPr>
          <p:nvPr/>
        </p:nvGrpSpPr>
        <p:grpSpPr bwMode="auto">
          <a:xfrm>
            <a:off x="1447800" y="1676400"/>
            <a:ext cx="6172200" cy="4262438"/>
            <a:chOff x="1447800" y="1676400"/>
            <a:chExt cx="6172200" cy="4262019"/>
          </a:xfrm>
        </p:grpSpPr>
        <p:grpSp>
          <p:nvGrpSpPr>
            <p:cNvPr id="18447" name="Group 3"/>
            <p:cNvGrpSpPr>
              <a:grpSpLocks/>
            </p:cNvGrpSpPr>
            <p:nvPr/>
          </p:nvGrpSpPr>
          <p:grpSpPr bwMode="auto">
            <a:xfrm>
              <a:off x="6172200" y="1676400"/>
              <a:ext cx="228600" cy="228600"/>
              <a:chOff x="6172200" y="1676399"/>
              <a:chExt cx="228600" cy="228601"/>
            </a:xfrm>
          </p:grpSpPr>
          <p:sp>
            <p:nvSpPr>
              <p:cNvPr id="18473" name="Rectangle 111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74" name="Rectangle 112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8448" name="Group 2"/>
            <p:cNvGrpSpPr>
              <a:grpSpLocks/>
            </p:cNvGrpSpPr>
            <p:nvPr/>
          </p:nvGrpSpPr>
          <p:grpSpPr bwMode="auto">
            <a:xfrm>
              <a:off x="7010400" y="2476500"/>
              <a:ext cx="228600" cy="228600"/>
              <a:chOff x="7010400" y="2480736"/>
              <a:chExt cx="228600" cy="228600"/>
            </a:xfrm>
          </p:grpSpPr>
          <p:sp>
            <p:nvSpPr>
              <p:cNvPr id="18470" name="Rectangle 113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71" name="Rectangle 11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72" name="Rectangle 11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8449" name="Group 118"/>
            <p:cNvGrpSpPr>
              <a:grpSpLocks/>
            </p:cNvGrpSpPr>
            <p:nvPr/>
          </p:nvGrpSpPr>
          <p:grpSpPr bwMode="auto">
            <a:xfrm>
              <a:off x="7391400" y="3581400"/>
              <a:ext cx="228600" cy="228600"/>
              <a:chOff x="6172200" y="1676399"/>
              <a:chExt cx="228600" cy="228601"/>
            </a:xfrm>
          </p:grpSpPr>
          <p:sp>
            <p:nvSpPr>
              <p:cNvPr id="18468" name="Rectangle 119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69" name="Rectangle 12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8450" name="Rectangle 123"/>
            <p:cNvSpPr>
              <a:spLocks noChangeArrowheads="1"/>
            </p:cNvSpPr>
            <p:nvPr/>
          </p:nvSpPr>
          <p:spPr bwMode="auto">
            <a:xfrm>
              <a:off x="7010400" y="4495800"/>
              <a:ext cx="228600" cy="2286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51" name="Rectangle 124"/>
            <p:cNvSpPr>
              <a:spLocks noChangeArrowheads="1"/>
            </p:cNvSpPr>
            <p:nvPr/>
          </p:nvSpPr>
          <p:spPr bwMode="auto">
            <a:xfrm>
              <a:off x="2514600" y="1676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52" name="Rectangle 125"/>
            <p:cNvSpPr>
              <a:spLocks noChangeArrowheads="1"/>
            </p:cNvSpPr>
            <p:nvPr/>
          </p:nvSpPr>
          <p:spPr bwMode="auto">
            <a:xfrm>
              <a:off x="1447800" y="3581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53" name="Rectangle 126"/>
            <p:cNvSpPr>
              <a:spLocks noChangeArrowheads="1"/>
            </p:cNvSpPr>
            <p:nvPr/>
          </p:nvSpPr>
          <p:spPr bwMode="auto">
            <a:xfrm>
              <a:off x="1749425" y="24765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18454" name="Group 127"/>
            <p:cNvGrpSpPr>
              <a:grpSpLocks/>
            </p:cNvGrpSpPr>
            <p:nvPr/>
          </p:nvGrpSpPr>
          <p:grpSpPr bwMode="auto">
            <a:xfrm>
              <a:off x="1752600" y="4495800"/>
              <a:ext cx="228600" cy="228600"/>
              <a:chOff x="7010400" y="2480736"/>
              <a:chExt cx="228600" cy="228600"/>
            </a:xfrm>
          </p:grpSpPr>
          <p:sp>
            <p:nvSpPr>
              <p:cNvPr id="18465" name="Rectangle 128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66" name="Rectangle 129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67" name="Rectangle 130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8455" name="Group 131"/>
            <p:cNvGrpSpPr>
              <a:grpSpLocks/>
            </p:cNvGrpSpPr>
            <p:nvPr/>
          </p:nvGrpSpPr>
          <p:grpSpPr bwMode="auto">
            <a:xfrm>
              <a:off x="6172200" y="5334000"/>
              <a:ext cx="228600" cy="228600"/>
              <a:chOff x="7010400" y="2480736"/>
              <a:chExt cx="228600" cy="228600"/>
            </a:xfrm>
          </p:grpSpPr>
          <p:sp>
            <p:nvSpPr>
              <p:cNvPr id="18462" name="Rectangle 132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63" name="Rectangle 13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64" name="Rectangle 13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8456" name="Group 137"/>
            <p:cNvGrpSpPr>
              <a:grpSpLocks/>
            </p:cNvGrpSpPr>
            <p:nvPr/>
          </p:nvGrpSpPr>
          <p:grpSpPr bwMode="auto">
            <a:xfrm>
              <a:off x="2514600" y="5334000"/>
              <a:ext cx="228600" cy="228600"/>
              <a:chOff x="6172200" y="1676399"/>
              <a:chExt cx="228600" cy="228601"/>
            </a:xfrm>
          </p:grpSpPr>
          <p:sp>
            <p:nvSpPr>
              <p:cNvPr id="18460" name="Rectangle 138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61" name="Rectangle 14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8457" name="Group 141"/>
            <p:cNvGrpSpPr>
              <a:grpSpLocks/>
            </p:cNvGrpSpPr>
            <p:nvPr/>
          </p:nvGrpSpPr>
          <p:grpSpPr bwMode="auto">
            <a:xfrm>
              <a:off x="4919663" y="5709819"/>
              <a:ext cx="228600" cy="228600"/>
              <a:chOff x="6172200" y="1676399"/>
              <a:chExt cx="228600" cy="228601"/>
            </a:xfrm>
          </p:grpSpPr>
          <p:sp>
            <p:nvSpPr>
              <p:cNvPr id="18458" name="Rectangle 142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59" name="Rectangle 143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55952109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3200">
                <a:latin typeface="Arial" charset="0"/>
              </a:rPr>
              <a:t>Network Diagram:</a:t>
            </a:r>
            <a:br>
              <a:rPr lang="en-US" sz="3200">
                <a:latin typeface="Arial" charset="0"/>
              </a:rPr>
            </a:br>
            <a:r>
              <a:rPr lang="en-US" sz="3200">
                <a:latin typeface="Arial" charset="0"/>
              </a:rPr>
              <a:t>Multi-center Publications, 2005</a:t>
            </a:r>
          </a:p>
        </p:txBody>
      </p:sp>
      <p:cxnSp>
        <p:nvCxnSpPr>
          <p:cNvPr id="19458" name="Straight Connector 41"/>
          <p:cNvCxnSpPr>
            <a:cxnSpLocks noChangeShapeType="1"/>
            <a:stCxn id="19463" idx="2"/>
            <a:endCxn id="19465" idx="1"/>
          </p:cNvCxnSpPr>
          <p:nvPr/>
        </p:nvCxnSpPr>
        <p:spPr bwMode="auto">
          <a:xfrm>
            <a:off x="5729288" y="1905000"/>
            <a:ext cx="777875" cy="17907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59" name="Rectangle 17"/>
          <p:cNvSpPr>
            <a:spLocks noChangeArrowheads="1"/>
          </p:cNvSpPr>
          <p:nvPr/>
        </p:nvSpPr>
        <p:spPr bwMode="auto">
          <a:xfrm>
            <a:off x="6124575" y="24765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Harvard</a:t>
            </a:r>
          </a:p>
        </p:txBody>
      </p:sp>
      <p:sp>
        <p:nvSpPr>
          <p:cNvPr id="19460" name="Rectangle 18"/>
          <p:cNvSpPr>
            <a:spLocks noChangeArrowheads="1"/>
          </p:cNvSpPr>
          <p:nvPr/>
        </p:nvSpPr>
        <p:spPr bwMode="auto">
          <a:xfrm>
            <a:off x="1981200" y="44958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U.Texas</a:t>
            </a:r>
          </a:p>
        </p:txBody>
      </p:sp>
      <p:sp>
        <p:nvSpPr>
          <p:cNvPr id="19461" name="Rectangle 19"/>
          <p:cNvSpPr>
            <a:spLocks noChangeArrowheads="1"/>
          </p:cNvSpPr>
          <p:nvPr/>
        </p:nvSpPr>
        <p:spPr bwMode="auto">
          <a:xfrm>
            <a:off x="5286375" y="53340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U.Wash</a:t>
            </a:r>
          </a:p>
        </p:txBody>
      </p:sp>
      <p:sp>
        <p:nvSpPr>
          <p:cNvPr id="19462" name="Rectangle 20"/>
          <p:cNvSpPr>
            <a:spLocks noChangeArrowheads="1"/>
          </p:cNvSpPr>
          <p:nvPr/>
        </p:nvSpPr>
        <p:spPr bwMode="auto">
          <a:xfrm>
            <a:off x="2743200" y="5334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UCLA</a:t>
            </a:r>
          </a:p>
        </p:txBody>
      </p:sp>
      <p:sp>
        <p:nvSpPr>
          <p:cNvPr id="19463" name="Rectangle 21"/>
          <p:cNvSpPr>
            <a:spLocks noChangeArrowheads="1"/>
          </p:cNvSpPr>
          <p:nvPr/>
        </p:nvSpPr>
        <p:spPr bwMode="auto">
          <a:xfrm>
            <a:off x="5286375" y="16764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UNC</a:t>
            </a:r>
          </a:p>
        </p:txBody>
      </p:sp>
      <p:sp>
        <p:nvSpPr>
          <p:cNvPr id="19464" name="Rectangle 22"/>
          <p:cNvSpPr>
            <a:spLocks noChangeArrowheads="1"/>
          </p:cNvSpPr>
          <p:nvPr/>
        </p:nvSpPr>
        <p:spPr bwMode="auto">
          <a:xfrm>
            <a:off x="6126163" y="4495800"/>
            <a:ext cx="882650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Morehouse</a:t>
            </a:r>
          </a:p>
        </p:txBody>
      </p:sp>
      <p:sp>
        <p:nvSpPr>
          <p:cNvPr id="19465" name="Rectangle 23"/>
          <p:cNvSpPr>
            <a:spLocks noChangeArrowheads="1"/>
          </p:cNvSpPr>
          <p:nvPr/>
        </p:nvSpPr>
        <p:spPr bwMode="auto">
          <a:xfrm>
            <a:off x="6507163" y="3581400"/>
            <a:ext cx="884237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Emory</a:t>
            </a:r>
          </a:p>
        </p:txBody>
      </p:sp>
      <p:sp>
        <p:nvSpPr>
          <p:cNvPr id="19466" name="Rectangle 24"/>
          <p:cNvSpPr>
            <a:spLocks noChangeArrowheads="1"/>
          </p:cNvSpPr>
          <p:nvPr/>
        </p:nvSpPr>
        <p:spPr bwMode="auto">
          <a:xfrm>
            <a:off x="4038600" y="5715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Wash.U</a:t>
            </a:r>
          </a:p>
        </p:txBody>
      </p:sp>
      <p:sp>
        <p:nvSpPr>
          <p:cNvPr id="36" name="Rectangle 18"/>
          <p:cNvSpPr>
            <a:spLocks noChangeArrowheads="1"/>
          </p:cNvSpPr>
          <p:nvPr/>
        </p:nvSpPr>
        <p:spPr bwMode="auto">
          <a:xfrm>
            <a:off x="2743200" y="16764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>
                <a:solidFill>
                  <a:schemeClr val="bg2"/>
                </a:solidFill>
                <a:cs typeface="Arial" charset="0"/>
              </a:rPr>
              <a:t>Texas A&amp;M</a:t>
            </a:r>
          </a:p>
        </p:txBody>
      </p:sp>
      <p:sp>
        <p:nvSpPr>
          <p:cNvPr id="37" name="Rectangle 22"/>
          <p:cNvSpPr>
            <a:spLocks noChangeArrowheads="1"/>
          </p:cNvSpPr>
          <p:nvPr/>
        </p:nvSpPr>
        <p:spPr bwMode="auto">
          <a:xfrm>
            <a:off x="1981200" y="24765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>
                <a:solidFill>
                  <a:schemeClr val="bg2"/>
                </a:solidFill>
                <a:cs typeface="Arial" charset="0"/>
              </a:rPr>
              <a:t>USC</a:t>
            </a:r>
          </a:p>
        </p:txBody>
      </p:sp>
      <p:sp>
        <p:nvSpPr>
          <p:cNvPr id="38" name="Rectangle 22"/>
          <p:cNvSpPr>
            <a:spLocks noChangeArrowheads="1"/>
          </p:cNvSpPr>
          <p:nvPr/>
        </p:nvSpPr>
        <p:spPr bwMode="auto">
          <a:xfrm>
            <a:off x="1676400" y="35814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 err="1">
                <a:solidFill>
                  <a:schemeClr val="bg2"/>
                </a:solidFill>
                <a:cs typeface="Arial" charset="0"/>
              </a:rPr>
              <a:t>U.Colorado</a:t>
            </a:r>
            <a:endParaRPr lang="en-US" sz="1000" dirty="0">
              <a:solidFill>
                <a:schemeClr val="bg2"/>
              </a:solidFill>
              <a:cs typeface="Arial" charset="0"/>
            </a:endParaRPr>
          </a:p>
        </p:txBody>
      </p:sp>
      <p:grpSp>
        <p:nvGrpSpPr>
          <p:cNvPr id="19470" name="Group 18"/>
          <p:cNvGrpSpPr>
            <a:grpSpLocks/>
          </p:cNvGrpSpPr>
          <p:nvPr/>
        </p:nvGrpSpPr>
        <p:grpSpPr bwMode="auto">
          <a:xfrm>
            <a:off x="1447800" y="1676400"/>
            <a:ext cx="6172200" cy="4262438"/>
            <a:chOff x="1447800" y="1676400"/>
            <a:chExt cx="6172200" cy="4262019"/>
          </a:xfrm>
        </p:grpSpPr>
        <p:grpSp>
          <p:nvGrpSpPr>
            <p:cNvPr id="19475" name="Group 3"/>
            <p:cNvGrpSpPr>
              <a:grpSpLocks/>
            </p:cNvGrpSpPr>
            <p:nvPr/>
          </p:nvGrpSpPr>
          <p:grpSpPr bwMode="auto">
            <a:xfrm>
              <a:off x="6172200" y="1676400"/>
              <a:ext cx="228600" cy="228600"/>
              <a:chOff x="6172200" y="1676399"/>
              <a:chExt cx="228600" cy="228601"/>
            </a:xfrm>
          </p:grpSpPr>
          <p:sp>
            <p:nvSpPr>
              <p:cNvPr id="19501" name="Rectangle 111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502" name="Rectangle 112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9476" name="Group 2"/>
            <p:cNvGrpSpPr>
              <a:grpSpLocks/>
            </p:cNvGrpSpPr>
            <p:nvPr/>
          </p:nvGrpSpPr>
          <p:grpSpPr bwMode="auto">
            <a:xfrm>
              <a:off x="7010400" y="2476500"/>
              <a:ext cx="228600" cy="228600"/>
              <a:chOff x="7010400" y="2480736"/>
              <a:chExt cx="228600" cy="228600"/>
            </a:xfrm>
          </p:grpSpPr>
          <p:sp>
            <p:nvSpPr>
              <p:cNvPr id="19498" name="Rectangle 113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499" name="Rectangle 11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500" name="Rectangle 11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9477" name="Group 118"/>
            <p:cNvGrpSpPr>
              <a:grpSpLocks/>
            </p:cNvGrpSpPr>
            <p:nvPr/>
          </p:nvGrpSpPr>
          <p:grpSpPr bwMode="auto">
            <a:xfrm>
              <a:off x="7391400" y="3581400"/>
              <a:ext cx="228600" cy="228600"/>
              <a:chOff x="6172200" y="1676399"/>
              <a:chExt cx="228600" cy="228601"/>
            </a:xfrm>
          </p:grpSpPr>
          <p:sp>
            <p:nvSpPr>
              <p:cNvPr id="19496" name="Rectangle 119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497" name="Rectangle 12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9478" name="Rectangle 123"/>
            <p:cNvSpPr>
              <a:spLocks noChangeArrowheads="1"/>
            </p:cNvSpPr>
            <p:nvPr/>
          </p:nvSpPr>
          <p:spPr bwMode="auto">
            <a:xfrm>
              <a:off x="7010400" y="4495800"/>
              <a:ext cx="228600" cy="2286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79" name="Rectangle 124"/>
            <p:cNvSpPr>
              <a:spLocks noChangeArrowheads="1"/>
            </p:cNvSpPr>
            <p:nvPr/>
          </p:nvSpPr>
          <p:spPr bwMode="auto">
            <a:xfrm>
              <a:off x="2514600" y="1676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0" name="Rectangle 125"/>
            <p:cNvSpPr>
              <a:spLocks noChangeArrowheads="1"/>
            </p:cNvSpPr>
            <p:nvPr/>
          </p:nvSpPr>
          <p:spPr bwMode="auto">
            <a:xfrm>
              <a:off x="1447800" y="3581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1" name="Rectangle 126"/>
            <p:cNvSpPr>
              <a:spLocks noChangeArrowheads="1"/>
            </p:cNvSpPr>
            <p:nvPr/>
          </p:nvSpPr>
          <p:spPr bwMode="auto">
            <a:xfrm>
              <a:off x="1749425" y="24765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19482" name="Group 127"/>
            <p:cNvGrpSpPr>
              <a:grpSpLocks/>
            </p:cNvGrpSpPr>
            <p:nvPr/>
          </p:nvGrpSpPr>
          <p:grpSpPr bwMode="auto">
            <a:xfrm>
              <a:off x="1752600" y="4495800"/>
              <a:ext cx="228600" cy="228600"/>
              <a:chOff x="7010400" y="2480736"/>
              <a:chExt cx="228600" cy="228600"/>
            </a:xfrm>
          </p:grpSpPr>
          <p:sp>
            <p:nvSpPr>
              <p:cNvPr id="19493" name="Rectangle 128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494" name="Rectangle 129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495" name="Rectangle 130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9483" name="Group 131"/>
            <p:cNvGrpSpPr>
              <a:grpSpLocks/>
            </p:cNvGrpSpPr>
            <p:nvPr/>
          </p:nvGrpSpPr>
          <p:grpSpPr bwMode="auto">
            <a:xfrm>
              <a:off x="6172200" y="5334000"/>
              <a:ext cx="228600" cy="228600"/>
              <a:chOff x="7010400" y="2480736"/>
              <a:chExt cx="228600" cy="228600"/>
            </a:xfrm>
          </p:grpSpPr>
          <p:sp>
            <p:nvSpPr>
              <p:cNvPr id="19490" name="Rectangle 132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491" name="Rectangle 13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492" name="Rectangle 13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9484" name="Group 137"/>
            <p:cNvGrpSpPr>
              <a:grpSpLocks/>
            </p:cNvGrpSpPr>
            <p:nvPr/>
          </p:nvGrpSpPr>
          <p:grpSpPr bwMode="auto">
            <a:xfrm>
              <a:off x="2514600" y="5334000"/>
              <a:ext cx="228600" cy="228600"/>
              <a:chOff x="6172200" y="1676399"/>
              <a:chExt cx="228600" cy="228601"/>
            </a:xfrm>
          </p:grpSpPr>
          <p:sp>
            <p:nvSpPr>
              <p:cNvPr id="19488" name="Rectangle 138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489" name="Rectangle 14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9485" name="Group 141"/>
            <p:cNvGrpSpPr>
              <a:grpSpLocks/>
            </p:cNvGrpSpPr>
            <p:nvPr/>
          </p:nvGrpSpPr>
          <p:grpSpPr bwMode="auto">
            <a:xfrm>
              <a:off x="4919663" y="5709819"/>
              <a:ext cx="228600" cy="228600"/>
              <a:chOff x="6172200" y="1676399"/>
              <a:chExt cx="228600" cy="228601"/>
            </a:xfrm>
          </p:grpSpPr>
          <p:sp>
            <p:nvSpPr>
              <p:cNvPr id="19486" name="Rectangle 142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487" name="Rectangle 143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cxnSp>
        <p:nvCxnSpPr>
          <p:cNvPr id="19471" name="Straight Connector 41"/>
          <p:cNvCxnSpPr>
            <a:cxnSpLocks noChangeShapeType="1"/>
            <a:stCxn id="19463" idx="2"/>
            <a:endCxn id="19459" idx="0"/>
          </p:cNvCxnSpPr>
          <p:nvPr/>
        </p:nvCxnSpPr>
        <p:spPr bwMode="auto">
          <a:xfrm>
            <a:off x="5729288" y="1905000"/>
            <a:ext cx="838200" cy="5715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2" name="Straight Connector 41"/>
          <p:cNvCxnSpPr>
            <a:cxnSpLocks noChangeShapeType="1"/>
            <a:stCxn id="19459" idx="1"/>
            <a:endCxn id="19461" idx="0"/>
          </p:cNvCxnSpPr>
          <p:nvPr/>
        </p:nvCxnSpPr>
        <p:spPr bwMode="auto">
          <a:xfrm flipH="1">
            <a:off x="5729288" y="2590800"/>
            <a:ext cx="395287" cy="27432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3" name="Straight Connector 41"/>
          <p:cNvCxnSpPr>
            <a:cxnSpLocks noChangeShapeType="1"/>
            <a:stCxn id="19459" idx="1"/>
            <a:endCxn id="19460" idx="3"/>
          </p:cNvCxnSpPr>
          <p:nvPr/>
        </p:nvCxnSpPr>
        <p:spPr bwMode="auto">
          <a:xfrm flipH="1">
            <a:off x="2865438" y="2590800"/>
            <a:ext cx="3259137" cy="20193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4" name="Straight Connector 41"/>
          <p:cNvCxnSpPr>
            <a:cxnSpLocks noChangeShapeType="1"/>
            <a:stCxn id="19460" idx="3"/>
            <a:endCxn id="19461" idx="0"/>
          </p:cNvCxnSpPr>
          <p:nvPr/>
        </p:nvCxnSpPr>
        <p:spPr bwMode="auto">
          <a:xfrm>
            <a:off x="2865438" y="4610100"/>
            <a:ext cx="2863850" cy="7239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020785323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3200">
                <a:latin typeface="Arial" charset="0"/>
              </a:rPr>
              <a:t>Network Diagram:</a:t>
            </a:r>
            <a:br>
              <a:rPr lang="en-US" sz="3200">
                <a:latin typeface="Arial" charset="0"/>
              </a:rPr>
            </a:br>
            <a:r>
              <a:rPr lang="en-US" sz="3200">
                <a:latin typeface="Arial" charset="0"/>
              </a:rPr>
              <a:t>Multi-center Publications, 2006</a:t>
            </a:r>
          </a:p>
        </p:txBody>
      </p:sp>
      <p:cxnSp>
        <p:nvCxnSpPr>
          <p:cNvPr id="20482" name="Straight Connector 41"/>
          <p:cNvCxnSpPr>
            <a:cxnSpLocks noChangeShapeType="1"/>
            <a:stCxn id="20484" idx="2"/>
            <a:endCxn id="20486" idx="1"/>
          </p:cNvCxnSpPr>
          <p:nvPr/>
        </p:nvCxnSpPr>
        <p:spPr bwMode="auto">
          <a:xfrm>
            <a:off x="5729288" y="1905000"/>
            <a:ext cx="777875" cy="17907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83" name="Rectangle 20"/>
          <p:cNvSpPr>
            <a:spLocks noChangeArrowheads="1"/>
          </p:cNvSpPr>
          <p:nvPr/>
        </p:nvSpPr>
        <p:spPr bwMode="auto">
          <a:xfrm>
            <a:off x="2743200" y="5334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UCLA</a:t>
            </a:r>
          </a:p>
        </p:txBody>
      </p:sp>
      <p:sp>
        <p:nvSpPr>
          <p:cNvPr id="20484" name="Rectangle 21"/>
          <p:cNvSpPr>
            <a:spLocks noChangeArrowheads="1"/>
          </p:cNvSpPr>
          <p:nvPr/>
        </p:nvSpPr>
        <p:spPr bwMode="auto">
          <a:xfrm>
            <a:off x="5286375" y="16764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UNC</a:t>
            </a:r>
          </a:p>
        </p:txBody>
      </p:sp>
      <p:sp>
        <p:nvSpPr>
          <p:cNvPr id="20485" name="Rectangle 22"/>
          <p:cNvSpPr>
            <a:spLocks noChangeArrowheads="1"/>
          </p:cNvSpPr>
          <p:nvPr/>
        </p:nvSpPr>
        <p:spPr bwMode="auto">
          <a:xfrm>
            <a:off x="6126163" y="4495800"/>
            <a:ext cx="882650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Morehouse</a:t>
            </a:r>
          </a:p>
        </p:txBody>
      </p:sp>
      <p:sp>
        <p:nvSpPr>
          <p:cNvPr id="20486" name="Rectangle 23"/>
          <p:cNvSpPr>
            <a:spLocks noChangeArrowheads="1"/>
          </p:cNvSpPr>
          <p:nvPr/>
        </p:nvSpPr>
        <p:spPr bwMode="auto">
          <a:xfrm>
            <a:off x="6507163" y="3581400"/>
            <a:ext cx="884237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Emory</a:t>
            </a:r>
          </a:p>
        </p:txBody>
      </p:sp>
      <p:sp>
        <p:nvSpPr>
          <p:cNvPr id="20487" name="Rectangle 24"/>
          <p:cNvSpPr>
            <a:spLocks noChangeArrowheads="1"/>
          </p:cNvSpPr>
          <p:nvPr/>
        </p:nvSpPr>
        <p:spPr bwMode="auto">
          <a:xfrm>
            <a:off x="4038600" y="5715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Wash.U</a:t>
            </a:r>
          </a:p>
        </p:txBody>
      </p:sp>
      <p:sp>
        <p:nvSpPr>
          <p:cNvPr id="36" name="Rectangle 18"/>
          <p:cNvSpPr>
            <a:spLocks noChangeArrowheads="1"/>
          </p:cNvSpPr>
          <p:nvPr/>
        </p:nvSpPr>
        <p:spPr bwMode="auto">
          <a:xfrm>
            <a:off x="2743200" y="16764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>
                <a:solidFill>
                  <a:schemeClr val="bg2"/>
                </a:solidFill>
                <a:cs typeface="Arial" charset="0"/>
              </a:rPr>
              <a:t>Texas A&amp;M</a:t>
            </a:r>
          </a:p>
        </p:txBody>
      </p:sp>
      <p:sp>
        <p:nvSpPr>
          <p:cNvPr id="37" name="Rectangle 22"/>
          <p:cNvSpPr>
            <a:spLocks noChangeArrowheads="1"/>
          </p:cNvSpPr>
          <p:nvPr/>
        </p:nvSpPr>
        <p:spPr bwMode="auto">
          <a:xfrm>
            <a:off x="1981200" y="24765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>
                <a:solidFill>
                  <a:schemeClr val="bg2"/>
                </a:solidFill>
                <a:cs typeface="Arial" charset="0"/>
              </a:rPr>
              <a:t>USC</a:t>
            </a:r>
          </a:p>
        </p:txBody>
      </p:sp>
      <p:sp>
        <p:nvSpPr>
          <p:cNvPr id="38" name="Rectangle 22"/>
          <p:cNvSpPr>
            <a:spLocks noChangeArrowheads="1"/>
          </p:cNvSpPr>
          <p:nvPr/>
        </p:nvSpPr>
        <p:spPr bwMode="auto">
          <a:xfrm>
            <a:off x="1676400" y="35814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 err="1">
                <a:solidFill>
                  <a:schemeClr val="bg2"/>
                </a:solidFill>
                <a:cs typeface="Arial" charset="0"/>
              </a:rPr>
              <a:t>U.Colorado</a:t>
            </a:r>
            <a:endParaRPr lang="en-US" sz="1000" dirty="0">
              <a:solidFill>
                <a:schemeClr val="bg2"/>
              </a:solidFill>
              <a:cs typeface="Arial" charset="0"/>
            </a:endParaRPr>
          </a:p>
        </p:txBody>
      </p:sp>
      <p:grpSp>
        <p:nvGrpSpPr>
          <p:cNvPr id="20491" name="Group 18"/>
          <p:cNvGrpSpPr>
            <a:grpSpLocks/>
          </p:cNvGrpSpPr>
          <p:nvPr/>
        </p:nvGrpSpPr>
        <p:grpSpPr bwMode="auto">
          <a:xfrm>
            <a:off x="1447800" y="1676400"/>
            <a:ext cx="6172200" cy="4262438"/>
            <a:chOff x="1447800" y="1676400"/>
            <a:chExt cx="6172200" cy="4262019"/>
          </a:xfrm>
        </p:grpSpPr>
        <p:grpSp>
          <p:nvGrpSpPr>
            <p:cNvPr id="20514" name="Group 3"/>
            <p:cNvGrpSpPr>
              <a:grpSpLocks/>
            </p:cNvGrpSpPr>
            <p:nvPr/>
          </p:nvGrpSpPr>
          <p:grpSpPr bwMode="auto">
            <a:xfrm>
              <a:off x="6172200" y="1676400"/>
              <a:ext cx="228600" cy="228600"/>
              <a:chOff x="6172200" y="1676399"/>
              <a:chExt cx="228600" cy="228601"/>
            </a:xfrm>
          </p:grpSpPr>
          <p:sp>
            <p:nvSpPr>
              <p:cNvPr id="20540" name="Rectangle 111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41" name="Rectangle 112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0515" name="Group 2"/>
            <p:cNvGrpSpPr>
              <a:grpSpLocks/>
            </p:cNvGrpSpPr>
            <p:nvPr/>
          </p:nvGrpSpPr>
          <p:grpSpPr bwMode="auto">
            <a:xfrm>
              <a:off x="7010400" y="2476500"/>
              <a:ext cx="228600" cy="228600"/>
              <a:chOff x="7010400" y="2480736"/>
              <a:chExt cx="228600" cy="228600"/>
            </a:xfrm>
          </p:grpSpPr>
          <p:sp>
            <p:nvSpPr>
              <p:cNvPr id="20537" name="Rectangle 113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38" name="Rectangle 11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39" name="Rectangle 11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0516" name="Group 118"/>
            <p:cNvGrpSpPr>
              <a:grpSpLocks/>
            </p:cNvGrpSpPr>
            <p:nvPr/>
          </p:nvGrpSpPr>
          <p:grpSpPr bwMode="auto">
            <a:xfrm>
              <a:off x="7391400" y="3581400"/>
              <a:ext cx="228600" cy="228600"/>
              <a:chOff x="6172200" y="1676399"/>
              <a:chExt cx="228600" cy="228601"/>
            </a:xfrm>
          </p:grpSpPr>
          <p:sp>
            <p:nvSpPr>
              <p:cNvPr id="20535" name="Rectangle 119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36" name="Rectangle 12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0517" name="Rectangle 123"/>
            <p:cNvSpPr>
              <a:spLocks noChangeArrowheads="1"/>
            </p:cNvSpPr>
            <p:nvPr/>
          </p:nvSpPr>
          <p:spPr bwMode="auto">
            <a:xfrm>
              <a:off x="7010400" y="4495800"/>
              <a:ext cx="228600" cy="2286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18" name="Rectangle 124"/>
            <p:cNvSpPr>
              <a:spLocks noChangeArrowheads="1"/>
            </p:cNvSpPr>
            <p:nvPr/>
          </p:nvSpPr>
          <p:spPr bwMode="auto">
            <a:xfrm>
              <a:off x="2514600" y="1676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19" name="Rectangle 125"/>
            <p:cNvSpPr>
              <a:spLocks noChangeArrowheads="1"/>
            </p:cNvSpPr>
            <p:nvPr/>
          </p:nvSpPr>
          <p:spPr bwMode="auto">
            <a:xfrm>
              <a:off x="1447800" y="3581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20" name="Rectangle 126"/>
            <p:cNvSpPr>
              <a:spLocks noChangeArrowheads="1"/>
            </p:cNvSpPr>
            <p:nvPr/>
          </p:nvSpPr>
          <p:spPr bwMode="auto">
            <a:xfrm>
              <a:off x="1749425" y="24765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20521" name="Group 127"/>
            <p:cNvGrpSpPr>
              <a:grpSpLocks/>
            </p:cNvGrpSpPr>
            <p:nvPr/>
          </p:nvGrpSpPr>
          <p:grpSpPr bwMode="auto">
            <a:xfrm>
              <a:off x="1752600" y="4495800"/>
              <a:ext cx="228600" cy="228600"/>
              <a:chOff x="7010400" y="2480736"/>
              <a:chExt cx="228600" cy="228600"/>
            </a:xfrm>
          </p:grpSpPr>
          <p:sp>
            <p:nvSpPr>
              <p:cNvPr id="20532" name="Rectangle 128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33" name="Rectangle 129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34" name="Rectangle 130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0522" name="Group 131"/>
            <p:cNvGrpSpPr>
              <a:grpSpLocks/>
            </p:cNvGrpSpPr>
            <p:nvPr/>
          </p:nvGrpSpPr>
          <p:grpSpPr bwMode="auto">
            <a:xfrm>
              <a:off x="6172200" y="5334000"/>
              <a:ext cx="228600" cy="228600"/>
              <a:chOff x="7010400" y="2480736"/>
              <a:chExt cx="228600" cy="228600"/>
            </a:xfrm>
          </p:grpSpPr>
          <p:sp>
            <p:nvSpPr>
              <p:cNvPr id="20529" name="Rectangle 132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30" name="Rectangle 13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31" name="Rectangle 13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0523" name="Group 137"/>
            <p:cNvGrpSpPr>
              <a:grpSpLocks/>
            </p:cNvGrpSpPr>
            <p:nvPr/>
          </p:nvGrpSpPr>
          <p:grpSpPr bwMode="auto">
            <a:xfrm>
              <a:off x="2514600" y="5334000"/>
              <a:ext cx="228600" cy="228600"/>
              <a:chOff x="6172200" y="1676399"/>
              <a:chExt cx="228600" cy="228601"/>
            </a:xfrm>
          </p:grpSpPr>
          <p:sp>
            <p:nvSpPr>
              <p:cNvPr id="20527" name="Rectangle 138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28" name="Rectangle 14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0524" name="Group 141"/>
            <p:cNvGrpSpPr>
              <a:grpSpLocks/>
            </p:cNvGrpSpPr>
            <p:nvPr/>
          </p:nvGrpSpPr>
          <p:grpSpPr bwMode="auto">
            <a:xfrm>
              <a:off x="4919663" y="5709819"/>
              <a:ext cx="228600" cy="228600"/>
              <a:chOff x="6172200" y="1676399"/>
              <a:chExt cx="228600" cy="228601"/>
            </a:xfrm>
          </p:grpSpPr>
          <p:sp>
            <p:nvSpPr>
              <p:cNvPr id="20525" name="Rectangle 142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26" name="Rectangle 143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cxnSp>
        <p:nvCxnSpPr>
          <p:cNvPr id="20492" name="Straight Connector 41"/>
          <p:cNvCxnSpPr>
            <a:cxnSpLocks noChangeShapeType="1"/>
            <a:stCxn id="20484" idx="2"/>
            <a:endCxn id="20511" idx="0"/>
          </p:cNvCxnSpPr>
          <p:nvPr/>
        </p:nvCxnSpPr>
        <p:spPr bwMode="auto">
          <a:xfrm>
            <a:off x="5729288" y="1905000"/>
            <a:ext cx="838200" cy="5715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3" name="Straight Connector 41"/>
          <p:cNvCxnSpPr>
            <a:cxnSpLocks noChangeShapeType="1"/>
            <a:stCxn id="20511" idx="1"/>
            <a:endCxn id="20513" idx="0"/>
          </p:cNvCxnSpPr>
          <p:nvPr/>
        </p:nvCxnSpPr>
        <p:spPr bwMode="auto">
          <a:xfrm flipH="1">
            <a:off x="5729288" y="2590800"/>
            <a:ext cx="395287" cy="27432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4" name="Straight Connector 41"/>
          <p:cNvCxnSpPr>
            <a:cxnSpLocks noChangeShapeType="1"/>
            <a:stCxn id="20511" idx="1"/>
            <a:endCxn id="20512" idx="3"/>
          </p:cNvCxnSpPr>
          <p:nvPr/>
        </p:nvCxnSpPr>
        <p:spPr bwMode="auto">
          <a:xfrm flipH="1">
            <a:off x="2865438" y="2590800"/>
            <a:ext cx="3259137" cy="20193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5" name="Straight Connector 41"/>
          <p:cNvCxnSpPr>
            <a:cxnSpLocks noChangeShapeType="1"/>
            <a:stCxn id="20512" idx="3"/>
            <a:endCxn id="20513" idx="0"/>
          </p:cNvCxnSpPr>
          <p:nvPr/>
        </p:nvCxnSpPr>
        <p:spPr bwMode="auto">
          <a:xfrm>
            <a:off x="2865438" y="4610100"/>
            <a:ext cx="2863850" cy="723900"/>
          </a:xfrm>
          <a:prstGeom prst="line">
            <a:avLst/>
          </a:prstGeom>
          <a:noFill/>
          <a:ln w="57150">
            <a:solidFill>
              <a:srgbClr val="2D5BE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6" name="Straight Connector 2"/>
          <p:cNvCxnSpPr>
            <a:cxnSpLocks noChangeShapeType="1"/>
            <a:stCxn id="20484" idx="2"/>
          </p:cNvCxnSpPr>
          <p:nvPr/>
        </p:nvCxnSpPr>
        <p:spPr bwMode="auto">
          <a:xfrm flipH="1">
            <a:off x="5715000" y="1905000"/>
            <a:ext cx="14288" cy="32766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7" name="Straight Connector 4"/>
          <p:cNvCxnSpPr>
            <a:cxnSpLocks noChangeShapeType="1"/>
            <a:stCxn id="20484" idx="2"/>
            <a:endCxn id="20483" idx="0"/>
          </p:cNvCxnSpPr>
          <p:nvPr/>
        </p:nvCxnSpPr>
        <p:spPr bwMode="auto">
          <a:xfrm flipH="1">
            <a:off x="3186113" y="1905000"/>
            <a:ext cx="2543175" cy="34290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8" name="Straight Connector 6"/>
          <p:cNvCxnSpPr>
            <a:cxnSpLocks noChangeShapeType="1"/>
            <a:stCxn id="20484" idx="2"/>
            <a:endCxn id="20512" idx="3"/>
          </p:cNvCxnSpPr>
          <p:nvPr/>
        </p:nvCxnSpPr>
        <p:spPr bwMode="auto">
          <a:xfrm flipH="1">
            <a:off x="2865438" y="1905000"/>
            <a:ext cx="2863850" cy="27051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9" name="Straight Connector 8"/>
          <p:cNvCxnSpPr>
            <a:cxnSpLocks noChangeShapeType="1"/>
            <a:stCxn id="20511" idx="2"/>
            <a:endCxn id="20486" idx="0"/>
          </p:cNvCxnSpPr>
          <p:nvPr/>
        </p:nvCxnSpPr>
        <p:spPr bwMode="auto">
          <a:xfrm>
            <a:off x="6567488" y="2705100"/>
            <a:ext cx="382587" cy="8763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500" name="Straight Connector 10"/>
          <p:cNvCxnSpPr>
            <a:cxnSpLocks noChangeShapeType="1"/>
            <a:stCxn id="20511" idx="1"/>
            <a:endCxn id="20513" idx="0"/>
          </p:cNvCxnSpPr>
          <p:nvPr/>
        </p:nvCxnSpPr>
        <p:spPr bwMode="auto">
          <a:xfrm flipH="1">
            <a:off x="5729288" y="2590800"/>
            <a:ext cx="395287" cy="2743200"/>
          </a:xfrm>
          <a:prstGeom prst="line">
            <a:avLst/>
          </a:prstGeom>
          <a:noFill/>
          <a:ln w="57150">
            <a:solidFill>
              <a:srgbClr val="2D5BE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501" name="Straight Connector 12"/>
          <p:cNvCxnSpPr>
            <a:cxnSpLocks noChangeShapeType="1"/>
            <a:stCxn id="20511" idx="1"/>
            <a:endCxn id="20483" idx="0"/>
          </p:cNvCxnSpPr>
          <p:nvPr/>
        </p:nvCxnSpPr>
        <p:spPr bwMode="auto">
          <a:xfrm flipH="1">
            <a:off x="3186113" y="2590800"/>
            <a:ext cx="2938462" cy="27432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502" name="Straight Connector 14"/>
          <p:cNvCxnSpPr>
            <a:cxnSpLocks noChangeShapeType="1"/>
            <a:stCxn id="20511" idx="1"/>
            <a:endCxn id="20512" idx="3"/>
          </p:cNvCxnSpPr>
          <p:nvPr/>
        </p:nvCxnSpPr>
        <p:spPr bwMode="auto">
          <a:xfrm flipH="1">
            <a:off x="2865438" y="2590800"/>
            <a:ext cx="3259137" cy="2019300"/>
          </a:xfrm>
          <a:prstGeom prst="line">
            <a:avLst/>
          </a:prstGeom>
          <a:noFill/>
          <a:ln w="57150">
            <a:solidFill>
              <a:srgbClr val="2D5BE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503" name="Straight Connector 16"/>
          <p:cNvCxnSpPr>
            <a:cxnSpLocks noChangeShapeType="1"/>
            <a:stCxn id="20486" idx="2"/>
            <a:endCxn id="20485" idx="0"/>
          </p:cNvCxnSpPr>
          <p:nvPr/>
        </p:nvCxnSpPr>
        <p:spPr bwMode="auto">
          <a:xfrm flipH="1">
            <a:off x="6567488" y="3810000"/>
            <a:ext cx="382587" cy="6858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504" name="Straight Connector 20"/>
          <p:cNvCxnSpPr>
            <a:cxnSpLocks noChangeShapeType="1"/>
            <a:stCxn id="20486" idx="1"/>
            <a:endCxn id="20483" idx="0"/>
          </p:cNvCxnSpPr>
          <p:nvPr/>
        </p:nvCxnSpPr>
        <p:spPr bwMode="auto">
          <a:xfrm flipH="1">
            <a:off x="3186113" y="3695700"/>
            <a:ext cx="3321050" cy="16383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505" name="Straight Connector 25"/>
          <p:cNvCxnSpPr>
            <a:cxnSpLocks noChangeShapeType="1"/>
            <a:stCxn id="20486" idx="1"/>
            <a:endCxn id="20512" idx="3"/>
          </p:cNvCxnSpPr>
          <p:nvPr/>
        </p:nvCxnSpPr>
        <p:spPr bwMode="auto">
          <a:xfrm flipH="1">
            <a:off x="2865438" y="3695700"/>
            <a:ext cx="3641725" cy="914400"/>
          </a:xfrm>
          <a:prstGeom prst="line">
            <a:avLst/>
          </a:prstGeom>
          <a:noFill/>
          <a:ln w="57150">
            <a:solidFill>
              <a:srgbClr val="2D5BE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506" name="Straight Connector 27"/>
          <p:cNvCxnSpPr>
            <a:cxnSpLocks noChangeShapeType="1"/>
            <a:stCxn id="20486" idx="1"/>
            <a:endCxn id="20513" idx="0"/>
          </p:cNvCxnSpPr>
          <p:nvPr/>
        </p:nvCxnSpPr>
        <p:spPr bwMode="auto">
          <a:xfrm flipH="1">
            <a:off x="5729288" y="3695700"/>
            <a:ext cx="777875" cy="16383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507" name="Straight Connector 29"/>
          <p:cNvCxnSpPr>
            <a:cxnSpLocks noChangeShapeType="1"/>
            <a:stCxn id="20512" idx="3"/>
            <a:endCxn id="20485" idx="1"/>
          </p:cNvCxnSpPr>
          <p:nvPr/>
        </p:nvCxnSpPr>
        <p:spPr bwMode="auto">
          <a:xfrm>
            <a:off x="2865438" y="4610100"/>
            <a:ext cx="3260725" cy="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508" name="Straight Connector 7167"/>
          <p:cNvCxnSpPr>
            <a:cxnSpLocks noChangeShapeType="1"/>
            <a:stCxn id="20487" idx="1"/>
            <a:endCxn id="20483" idx="2"/>
          </p:cNvCxnSpPr>
          <p:nvPr/>
        </p:nvCxnSpPr>
        <p:spPr bwMode="auto">
          <a:xfrm flipH="1" flipV="1">
            <a:off x="3186113" y="5562600"/>
            <a:ext cx="852487" cy="2667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509" name="Straight Connector 7173"/>
          <p:cNvCxnSpPr>
            <a:cxnSpLocks noChangeShapeType="1"/>
            <a:stCxn id="20513" idx="1"/>
            <a:endCxn id="20483" idx="3"/>
          </p:cNvCxnSpPr>
          <p:nvPr/>
        </p:nvCxnSpPr>
        <p:spPr bwMode="auto">
          <a:xfrm flipH="1">
            <a:off x="3629025" y="5448300"/>
            <a:ext cx="1657350" cy="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510" name="Straight Connector 7183"/>
          <p:cNvCxnSpPr>
            <a:cxnSpLocks noChangeShapeType="1"/>
            <a:stCxn id="20483" idx="0"/>
            <a:endCxn id="20512" idx="2"/>
          </p:cNvCxnSpPr>
          <p:nvPr/>
        </p:nvCxnSpPr>
        <p:spPr bwMode="auto">
          <a:xfrm flipH="1" flipV="1">
            <a:off x="2424113" y="4724400"/>
            <a:ext cx="762000" cy="6096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511" name="Rectangle 17"/>
          <p:cNvSpPr>
            <a:spLocks noChangeArrowheads="1"/>
          </p:cNvSpPr>
          <p:nvPr/>
        </p:nvSpPr>
        <p:spPr bwMode="auto">
          <a:xfrm>
            <a:off x="6124575" y="24765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Harvard</a:t>
            </a:r>
          </a:p>
        </p:txBody>
      </p:sp>
      <p:sp>
        <p:nvSpPr>
          <p:cNvPr id="20512" name="Rectangle 18"/>
          <p:cNvSpPr>
            <a:spLocks noChangeArrowheads="1"/>
          </p:cNvSpPr>
          <p:nvPr/>
        </p:nvSpPr>
        <p:spPr bwMode="auto">
          <a:xfrm>
            <a:off x="1981200" y="44958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U.Texas</a:t>
            </a:r>
          </a:p>
        </p:txBody>
      </p:sp>
      <p:sp>
        <p:nvSpPr>
          <p:cNvPr id="20513" name="Rectangle 19"/>
          <p:cNvSpPr>
            <a:spLocks noChangeArrowheads="1"/>
          </p:cNvSpPr>
          <p:nvPr/>
        </p:nvSpPr>
        <p:spPr bwMode="auto">
          <a:xfrm>
            <a:off x="5286375" y="53340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U.Wash</a:t>
            </a:r>
          </a:p>
        </p:txBody>
      </p:sp>
    </p:spTree>
    <p:extLst>
      <p:ext uri="{BB962C8B-B14F-4D97-AF65-F5344CB8AC3E}">
        <p14:creationId xmlns:p14="http://schemas.microsoft.com/office/powerpoint/2010/main" val="470072223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3200">
                <a:latin typeface="Arial" charset="0"/>
              </a:rPr>
              <a:t>Network Diagram:</a:t>
            </a:r>
            <a:br>
              <a:rPr lang="en-US" sz="3200">
                <a:latin typeface="Arial" charset="0"/>
              </a:rPr>
            </a:br>
            <a:r>
              <a:rPr lang="en-US" sz="3200">
                <a:latin typeface="Arial" charset="0"/>
              </a:rPr>
              <a:t>Multi-center Publications, 2007</a:t>
            </a:r>
          </a:p>
        </p:txBody>
      </p:sp>
      <p:cxnSp>
        <p:nvCxnSpPr>
          <p:cNvPr id="21506" name="Straight Connector 41"/>
          <p:cNvCxnSpPr>
            <a:cxnSpLocks noChangeShapeType="1"/>
            <a:stCxn id="21508" idx="2"/>
            <a:endCxn id="21509" idx="1"/>
          </p:cNvCxnSpPr>
          <p:nvPr/>
        </p:nvCxnSpPr>
        <p:spPr bwMode="auto">
          <a:xfrm>
            <a:off x="5729288" y="1905000"/>
            <a:ext cx="777875" cy="17907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1507" name="Rectangle 20"/>
          <p:cNvSpPr>
            <a:spLocks noChangeArrowheads="1"/>
          </p:cNvSpPr>
          <p:nvPr/>
        </p:nvSpPr>
        <p:spPr bwMode="auto">
          <a:xfrm>
            <a:off x="2743200" y="5334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UCLA</a:t>
            </a:r>
          </a:p>
        </p:txBody>
      </p:sp>
      <p:sp>
        <p:nvSpPr>
          <p:cNvPr id="21508" name="Rectangle 21"/>
          <p:cNvSpPr>
            <a:spLocks noChangeArrowheads="1"/>
          </p:cNvSpPr>
          <p:nvPr/>
        </p:nvSpPr>
        <p:spPr bwMode="auto">
          <a:xfrm>
            <a:off x="5286375" y="16764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UNC</a:t>
            </a:r>
          </a:p>
        </p:txBody>
      </p:sp>
      <p:sp>
        <p:nvSpPr>
          <p:cNvPr id="21509" name="Rectangle 23"/>
          <p:cNvSpPr>
            <a:spLocks noChangeArrowheads="1"/>
          </p:cNvSpPr>
          <p:nvPr/>
        </p:nvSpPr>
        <p:spPr bwMode="auto">
          <a:xfrm>
            <a:off x="6507163" y="3581400"/>
            <a:ext cx="884237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Emory</a:t>
            </a:r>
          </a:p>
        </p:txBody>
      </p:sp>
      <p:sp>
        <p:nvSpPr>
          <p:cNvPr id="21510" name="Rectangle 24"/>
          <p:cNvSpPr>
            <a:spLocks noChangeArrowheads="1"/>
          </p:cNvSpPr>
          <p:nvPr/>
        </p:nvSpPr>
        <p:spPr bwMode="auto">
          <a:xfrm>
            <a:off x="4038600" y="5715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Wash.U</a:t>
            </a:r>
          </a:p>
        </p:txBody>
      </p:sp>
      <p:sp>
        <p:nvSpPr>
          <p:cNvPr id="36" name="Rectangle 18"/>
          <p:cNvSpPr>
            <a:spLocks noChangeArrowheads="1"/>
          </p:cNvSpPr>
          <p:nvPr/>
        </p:nvSpPr>
        <p:spPr bwMode="auto">
          <a:xfrm>
            <a:off x="2743200" y="16764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>
                <a:solidFill>
                  <a:schemeClr val="bg2"/>
                </a:solidFill>
                <a:cs typeface="Arial" charset="0"/>
              </a:rPr>
              <a:t>Texas A&amp;M</a:t>
            </a:r>
          </a:p>
        </p:txBody>
      </p:sp>
      <p:sp>
        <p:nvSpPr>
          <p:cNvPr id="37" name="Rectangle 22"/>
          <p:cNvSpPr>
            <a:spLocks noChangeArrowheads="1"/>
          </p:cNvSpPr>
          <p:nvPr/>
        </p:nvSpPr>
        <p:spPr bwMode="auto">
          <a:xfrm>
            <a:off x="1981200" y="24765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>
                <a:solidFill>
                  <a:schemeClr val="bg2"/>
                </a:solidFill>
                <a:cs typeface="Arial" charset="0"/>
              </a:rPr>
              <a:t>USC</a:t>
            </a:r>
          </a:p>
        </p:txBody>
      </p:sp>
      <p:sp>
        <p:nvSpPr>
          <p:cNvPr id="38" name="Rectangle 22"/>
          <p:cNvSpPr>
            <a:spLocks noChangeArrowheads="1"/>
          </p:cNvSpPr>
          <p:nvPr/>
        </p:nvSpPr>
        <p:spPr bwMode="auto">
          <a:xfrm>
            <a:off x="1676400" y="35814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 err="1">
                <a:solidFill>
                  <a:schemeClr val="bg2"/>
                </a:solidFill>
                <a:cs typeface="Arial" charset="0"/>
              </a:rPr>
              <a:t>U.Colorado</a:t>
            </a:r>
            <a:endParaRPr lang="en-US" sz="1000" dirty="0">
              <a:solidFill>
                <a:schemeClr val="bg2"/>
              </a:solidFill>
              <a:cs typeface="Arial" charset="0"/>
            </a:endParaRPr>
          </a:p>
        </p:txBody>
      </p:sp>
      <p:grpSp>
        <p:nvGrpSpPr>
          <p:cNvPr id="21514" name="Group 18"/>
          <p:cNvGrpSpPr>
            <a:grpSpLocks/>
          </p:cNvGrpSpPr>
          <p:nvPr/>
        </p:nvGrpSpPr>
        <p:grpSpPr bwMode="auto">
          <a:xfrm>
            <a:off x="1447800" y="1676400"/>
            <a:ext cx="6172200" cy="4262438"/>
            <a:chOff x="1447800" y="1676400"/>
            <a:chExt cx="6172200" cy="4262019"/>
          </a:xfrm>
        </p:grpSpPr>
        <p:grpSp>
          <p:nvGrpSpPr>
            <p:cNvPr id="21538" name="Group 3"/>
            <p:cNvGrpSpPr>
              <a:grpSpLocks/>
            </p:cNvGrpSpPr>
            <p:nvPr/>
          </p:nvGrpSpPr>
          <p:grpSpPr bwMode="auto">
            <a:xfrm>
              <a:off x="6172200" y="1676400"/>
              <a:ext cx="228600" cy="228600"/>
              <a:chOff x="6172200" y="1676399"/>
              <a:chExt cx="228600" cy="228601"/>
            </a:xfrm>
          </p:grpSpPr>
          <p:sp>
            <p:nvSpPr>
              <p:cNvPr id="21564" name="Rectangle 111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565" name="Rectangle 112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1539" name="Group 2"/>
            <p:cNvGrpSpPr>
              <a:grpSpLocks/>
            </p:cNvGrpSpPr>
            <p:nvPr/>
          </p:nvGrpSpPr>
          <p:grpSpPr bwMode="auto">
            <a:xfrm>
              <a:off x="7010400" y="2476500"/>
              <a:ext cx="228600" cy="228600"/>
              <a:chOff x="7010400" y="2480736"/>
              <a:chExt cx="228600" cy="228600"/>
            </a:xfrm>
          </p:grpSpPr>
          <p:sp>
            <p:nvSpPr>
              <p:cNvPr id="21561" name="Rectangle 113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562" name="Rectangle 11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563" name="Rectangle 11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1540" name="Group 118"/>
            <p:cNvGrpSpPr>
              <a:grpSpLocks/>
            </p:cNvGrpSpPr>
            <p:nvPr/>
          </p:nvGrpSpPr>
          <p:grpSpPr bwMode="auto">
            <a:xfrm>
              <a:off x="7391400" y="3581400"/>
              <a:ext cx="228600" cy="228600"/>
              <a:chOff x="6172200" y="1676399"/>
              <a:chExt cx="228600" cy="228601"/>
            </a:xfrm>
          </p:grpSpPr>
          <p:sp>
            <p:nvSpPr>
              <p:cNvPr id="21559" name="Rectangle 119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560" name="Rectangle 12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1541" name="Rectangle 123"/>
            <p:cNvSpPr>
              <a:spLocks noChangeArrowheads="1"/>
            </p:cNvSpPr>
            <p:nvPr/>
          </p:nvSpPr>
          <p:spPr bwMode="auto">
            <a:xfrm>
              <a:off x="7010400" y="4495800"/>
              <a:ext cx="228600" cy="2286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542" name="Rectangle 124"/>
            <p:cNvSpPr>
              <a:spLocks noChangeArrowheads="1"/>
            </p:cNvSpPr>
            <p:nvPr/>
          </p:nvSpPr>
          <p:spPr bwMode="auto">
            <a:xfrm>
              <a:off x="2514600" y="1676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543" name="Rectangle 125"/>
            <p:cNvSpPr>
              <a:spLocks noChangeArrowheads="1"/>
            </p:cNvSpPr>
            <p:nvPr/>
          </p:nvSpPr>
          <p:spPr bwMode="auto">
            <a:xfrm>
              <a:off x="1447800" y="3581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544" name="Rectangle 126"/>
            <p:cNvSpPr>
              <a:spLocks noChangeArrowheads="1"/>
            </p:cNvSpPr>
            <p:nvPr/>
          </p:nvSpPr>
          <p:spPr bwMode="auto">
            <a:xfrm>
              <a:off x="1749425" y="24765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21545" name="Group 127"/>
            <p:cNvGrpSpPr>
              <a:grpSpLocks/>
            </p:cNvGrpSpPr>
            <p:nvPr/>
          </p:nvGrpSpPr>
          <p:grpSpPr bwMode="auto">
            <a:xfrm>
              <a:off x="1752600" y="4495800"/>
              <a:ext cx="228600" cy="228600"/>
              <a:chOff x="7010400" y="2480736"/>
              <a:chExt cx="228600" cy="228600"/>
            </a:xfrm>
          </p:grpSpPr>
          <p:sp>
            <p:nvSpPr>
              <p:cNvPr id="21556" name="Rectangle 128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557" name="Rectangle 129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558" name="Rectangle 130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1546" name="Group 131"/>
            <p:cNvGrpSpPr>
              <a:grpSpLocks/>
            </p:cNvGrpSpPr>
            <p:nvPr/>
          </p:nvGrpSpPr>
          <p:grpSpPr bwMode="auto">
            <a:xfrm>
              <a:off x="6172200" y="5334000"/>
              <a:ext cx="228600" cy="228600"/>
              <a:chOff x="7010400" y="2480736"/>
              <a:chExt cx="228600" cy="228600"/>
            </a:xfrm>
          </p:grpSpPr>
          <p:sp>
            <p:nvSpPr>
              <p:cNvPr id="21553" name="Rectangle 132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554" name="Rectangle 13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555" name="Rectangle 13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1547" name="Group 137"/>
            <p:cNvGrpSpPr>
              <a:grpSpLocks/>
            </p:cNvGrpSpPr>
            <p:nvPr/>
          </p:nvGrpSpPr>
          <p:grpSpPr bwMode="auto">
            <a:xfrm>
              <a:off x="2514600" y="5334000"/>
              <a:ext cx="228600" cy="228600"/>
              <a:chOff x="6172200" y="1676399"/>
              <a:chExt cx="228600" cy="228601"/>
            </a:xfrm>
          </p:grpSpPr>
          <p:sp>
            <p:nvSpPr>
              <p:cNvPr id="21551" name="Rectangle 138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552" name="Rectangle 14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1548" name="Group 141"/>
            <p:cNvGrpSpPr>
              <a:grpSpLocks/>
            </p:cNvGrpSpPr>
            <p:nvPr/>
          </p:nvGrpSpPr>
          <p:grpSpPr bwMode="auto">
            <a:xfrm>
              <a:off x="4919663" y="5709819"/>
              <a:ext cx="228600" cy="228600"/>
              <a:chOff x="6172200" y="1676399"/>
              <a:chExt cx="228600" cy="228601"/>
            </a:xfrm>
          </p:grpSpPr>
          <p:sp>
            <p:nvSpPr>
              <p:cNvPr id="21549" name="Rectangle 142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550" name="Rectangle 143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cxnSp>
        <p:nvCxnSpPr>
          <p:cNvPr id="21515" name="Straight Connector 41"/>
          <p:cNvCxnSpPr>
            <a:cxnSpLocks noChangeShapeType="1"/>
            <a:stCxn id="21508" idx="2"/>
            <a:endCxn id="21534" idx="0"/>
          </p:cNvCxnSpPr>
          <p:nvPr/>
        </p:nvCxnSpPr>
        <p:spPr bwMode="auto">
          <a:xfrm>
            <a:off x="5729288" y="1905000"/>
            <a:ext cx="838200" cy="571500"/>
          </a:xfrm>
          <a:prstGeom prst="line">
            <a:avLst/>
          </a:prstGeom>
          <a:noFill/>
          <a:ln w="28575">
            <a:solidFill>
              <a:srgbClr val="6D8DF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516" name="Straight Connector 41"/>
          <p:cNvCxnSpPr>
            <a:cxnSpLocks noChangeShapeType="1"/>
            <a:stCxn id="21534" idx="1"/>
            <a:endCxn id="21536" idx="0"/>
          </p:cNvCxnSpPr>
          <p:nvPr/>
        </p:nvCxnSpPr>
        <p:spPr bwMode="auto">
          <a:xfrm flipH="1">
            <a:off x="5729288" y="2590800"/>
            <a:ext cx="395287" cy="27432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517" name="Straight Connector 41"/>
          <p:cNvCxnSpPr>
            <a:cxnSpLocks noChangeShapeType="1"/>
            <a:stCxn id="21534" idx="1"/>
            <a:endCxn id="21535" idx="3"/>
          </p:cNvCxnSpPr>
          <p:nvPr/>
        </p:nvCxnSpPr>
        <p:spPr bwMode="auto">
          <a:xfrm flipH="1">
            <a:off x="2865438" y="2590800"/>
            <a:ext cx="3259137" cy="20193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518" name="Straight Connector 41"/>
          <p:cNvCxnSpPr>
            <a:cxnSpLocks noChangeShapeType="1"/>
            <a:stCxn id="21535" idx="3"/>
            <a:endCxn id="21536" idx="0"/>
          </p:cNvCxnSpPr>
          <p:nvPr/>
        </p:nvCxnSpPr>
        <p:spPr bwMode="auto">
          <a:xfrm>
            <a:off x="2865438" y="4610100"/>
            <a:ext cx="2863850" cy="723900"/>
          </a:xfrm>
          <a:prstGeom prst="line">
            <a:avLst/>
          </a:prstGeom>
          <a:noFill/>
          <a:ln w="57150">
            <a:solidFill>
              <a:srgbClr val="2D5BE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519" name="Straight Connector 2"/>
          <p:cNvCxnSpPr>
            <a:cxnSpLocks noChangeShapeType="1"/>
            <a:stCxn id="21508" idx="2"/>
          </p:cNvCxnSpPr>
          <p:nvPr/>
        </p:nvCxnSpPr>
        <p:spPr bwMode="auto">
          <a:xfrm flipH="1">
            <a:off x="5715000" y="1905000"/>
            <a:ext cx="14288" cy="32766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520" name="Straight Connector 4"/>
          <p:cNvCxnSpPr>
            <a:cxnSpLocks noChangeShapeType="1"/>
            <a:stCxn id="21508" idx="2"/>
            <a:endCxn id="21507" idx="0"/>
          </p:cNvCxnSpPr>
          <p:nvPr/>
        </p:nvCxnSpPr>
        <p:spPr bwMode="auto">
          <a:xfrm flipH="1">
            <a:off x="3186113" y="1905000"/>
            <a:ext cx="2543175" cy="34290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521" name="Straight Connector 6"/>
          <p:cNvCxnSpPr>
            <a:cxnSpLocks noChangeShapeType="1"/>
            <a:stCxn id="21508" idx="2"/>
            <a:endCxn id="21535" idx="3"/>
          </p:cNvCxnSpPr>
          <p:nvPr/>
        </p:nvCxnSpPr>
        <p:spPr bwMode="auto">
          <a:xfrm flipH="1">
            <a:off x="2865438" y="1905000"/>
            <a:ext cx="2863850" cy="27051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522" name="Straight Connector 8"/>
          <p:cNvCxnSpPr>
            <a:cxnSpLocks noChangeShapeType="1"/>
            <a:stCxn id="21534" idx="2"/>
            <a:endCxn id="21509" idx="0"/>
          </p:cNvCxnSpPr>
          <p:nvPr/>
        </p:nvCxnSpPr>
        <p:spPr bwMode="auto">
          <a:xfrm>
            <a:off x="6567488" y="2705100"/>
            <a:ext cx="382587" cy="8763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523" name="Straight Connector 10"/>
          <p:cNvCxnSpPr>
            <a:cxnSpLocks noChangeShapeType="1"/>
            <a:stCxn id="21534" idx="1"/>
            <a:endCxn id="21536" idx="0"/>
          </p:cNvCxnSpPr>
          <p:nvPr/>
        </p:nvCxnSpPr>
        <p:spPr bwMode="auto">
          <a:xfrm flipH="1">
            <a:off x="5729288" y="2590800"/>
            <a:ext cx="395287" cy="2743200"/>
          </a:xfrm>
          <a:prstGeom prst="line">
            <a:avLst/>
          </a:prstGeom>
          <a:noFill/>
          <a:ln w="57150">
            <a:solidFill>
              <a:srgbClr val="2D5BE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524" name="Straight Connector 12"/>
          <p:cNvCxnSpPr>
            <a:cxnSpLocks noChangeShapeType="1"/>
            <a:stCxn id="21534" idx="1"/>
            <a:endCxn id="21507" idx="0"/>
          </p:cNvCxnSpPr>
          <p:nvPr/>
        </p:nvCxnSpPr>
        <p:spPr bwMode="auto">
          <a:xfrm flipH="1">
            <a:off x="3186113" y="2590800"/>
            <a:ext cx="2938462" cy="27432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525" name="Straight Connector 14"/>
          <p:cNvCxnSpPr>
            <a:cxnSpLocks noChangeShapeType="1"/>
            <a:stCxn id="21534" idx="1"/>
            <a:endCxn id="21535" idx="3"/>
          </p:cNvCxnSpPr>
          <p:nvPr/>
        </p:nvCxnSpPr>
        <p:spPr bwMode="auto">
          <a:xfrm flipH="1">
            <a:off x="2865438" y="2590800"/>
            <a:ext cx="3259137" cy="2019300"/>
          </a:xfrm>
          <a:prstGeom prst="line">
            <a:avLst/>
          </a:prstGeom>
          <a:noFill/>
          <a:ln w="57150">
            <a:solidFill>
              <a:srgbClr val="2D5BE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526" name="Straight Connector 16"/>
          <p:cNvCxnSpPr>
            <a:cxnSpLocks noChangeShapeType="1"/>
            <a:stCxn id="21509" idx="2"/>
            <a:endCxn id="21537" idx="0"/>
          </p:cNvCxnSpPr>
          <p:nvPr/>
        </p:nvCxnSpPr>
        <p:spPr bwMode="auto">
          <a:xfrm flipH="1">
            <a:off x="6567488" y="3810000"/>
            <a:ext cx="382587" cy="6858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527" name="Straight Connector 20"/>
          <p:cNvCxnSpPr>
            <a:cxnSpLocks noChangeShapeType="1"/>
            <a:stCxn id="21509" idx="1"/>
            <a:endCxn id="21507" idx="0"/>
          </p:cNvCxnSpPr>
          <p:nvPr/>
        </p:nvCxnSpPr>
        <p:spPr bwMode="auto">
          <a:xfrm flipH="1">
            <a:off x="3186113" y="3695700"/>
            <a:ext cx="3321050" cy="16383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528" name="Straight Connector 25"/>
          <p:cNvCxnSpPr>
            <a:cxnSpLocks noChangeShapeType="1"/>
            <a:stCxn id="21509" idx="1"/>
            <a:endCxn id="21535" idx="3"/>
          </p:cNvCxnSpPr>
          <p:nvPr/>
        </p:nvCxnSpPr>
        <p:spPr bwMode="auto">
          <a:xfrm flipH="1">
            <a:off x="2865438" y="3695700"/>
            <a:ext cx="3641725" cy="914400"/>
          </a:xfrm>
          <a:prstGeom prst="line">
            <a:avLst/>
          </a:prstGeom>
          <a:noFill/>
          <a:ln w="57150">
            <a:solidFill>
              <a:srgbClr val="2D5BE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529" name="Straight Connector 27"/>
          <p:cNvCxnSpPr>
            <a:cxnSpLocks noChangeShapeType="1"/>
            <a:stCxn id="21509" idx="1"/>
            <a:endCxn id="21536" idx="0"/>
          </p:cNvCxnSpPr>
          <p:nvPr/>
        </p:nvCxnSpPr>
        <p:spPr bwMode="auto">
          <a:xfrm flipH="1">
            <a:off x="5729288" y="3695700"/>
            <a:ext cx="777875" cy="16383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530" name="Straight Connector 29"/>
          <p:cNvCxnSpPr>
            <a:cxnSpLocks noChangeShapeType="1"/>
            <a:stCxn id="21535" idx="3"/>
            <a:endCxn id="21537" idx="1"/>
          </p:cNvCxnSpPr>
          <p:nvPr/>
        </p:nvCxnSpPr>
        <p:spPr bwMode="auto">
          <a:xfrm>
            <a:off x="2865438" y="4610100"/>
            <a:ext cx="3260725" cy="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531" name="Straight Connector 7167"/>
          <p:cNvCxnSpPr>
            <a:cxnSpLocks noChangeShapeType="1"/>
            <a:stCxn id="21510" idx="1"/>
            <a:endCxn id="21507" idx="2"/>
          </p:cNvCxnSpPr>
          <p:nvPr/>
        </p:nvCxnSpPr>
        <p:spPr bwMode="auto">
          <a:xfrm flipH="1" flipV="1">
            <a:off x="3186113" y="5562600"/>
            <a:ext cx="852487" cy="2667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532" name="Straight Connector 7173"/>
          <p:cNvCxnSpPr>
            <a:cxnSpLocks noChangeShapeType="1"/>
            <a:stCxn id="21536" idx="1"/>
            <a:endCxn id="21507" idx="3"/>
          </p:cNvCxnSpPr>
          <p:nvPr/>
        </p:nvCxnSpPr>
        <p:spPr bwMode="auto">
          <a:xfrm flipH="1">
            <a:off x="3629025" y="5448300"/>
            <a:ext cx="1657350" cy="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533" name="Straight Connector 7183"/>
          <p:cNvCxnSpPr>
            <a:cxnSpLocks noChangeShapeType="1"/>
            <a:stCxn id="21507" idx="0"/>
            <a:endCxn id="21535" idx="2"/>
          </p:cNvCxnSpPr>
          <p:nvPr/>
        </p:nvCxnSpPr>
        <p:spPr bwMode="auto">
          <a:xfrm flipH="1" flipV="1">
            <a:off x="2424113" y="4724400"/>
            <a:ext cx="762000" cy="6096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1534" name="Rectangle 17"/>
          <p:cNvSpPr>
            <a:spLocks noChangeArrowheads="1"/>
          </p:cNvSpPr>
          <p:nvPr/>
        </p:nvSpPr>
        <p:spPr bwMode="auto">
          <a:xfrm>
            <a:off x="6124575" y="24765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Harvard</a:t>
            </a:r>
          </a:p>
        </p:txBody>
      </p:sp>
      <p:sp>
        <p:nvSpPr>
          <p:cNvPr id="21535" name="Rectangle 18"/>
          <p:cNvSpPr>
            <a:spLocks noChangeArrowheads="1"/>
          </p:cNvSpPr>
          <p:nvPr/>
        </p:nvSpPr>
        <p:spPr bwMode="auto">
          <a:xfrm>
            <a:off x="1981200" y="44958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U.Texas</a:t>
            </a:r>
          </a:p>
        </p:txBody>
      </p:sp>
      <p:sp>
        <p:nvSpPr>
          <p:cNvPr id="21536" name="Rectangle 19"/>
          <p:cNvSpPr>
            <a:spLocks noChangeArrowheads="1"/>
          </p:cNvSpPr>
          <p:nvPr/>
        </p:nvSpPr>
        <p:spPr bwMode="auto">
          <a:xfrm>
            <a:off x="5286375" y="53340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U.Wash</a:t>
            </a:r>
          </a:p>
        </p:txBody>
      </p:sp>
      <p:sp>
        <p:nvSpPr>
          <p:cNvPr id="21537" name="Rectangle 22"/>
          <p:cNvSpPr>
            <a:spLocks noChangeArrowheads="1"/>
          </p:cNvSpPr>
          <p:nvPr/>
        </p:nvSpPr>
        <p:spPr bwMode="auto">
          <a:xfrm>
            <a:off x="6126163" y="4495800"/>
            <a:ext cx="882650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Morehouse</a:t>
            </a:r>
          </a:p>
        </p:txBody>
      </p:sp>
    </p:spTree>
    <p:extLst>
      <p:ext uri="{BB962C8B-B14F-4D97-AF65-F5344CB8AC3E}">
        <p14:creationId xmlns:p14="http://schemas.microsoft.com/office/powerpoint/2010/main" val="1920453237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3200">
                <a:latin typeface="Arial" charset="0"/>
              </a:rPr>
              <a:t>Network Diagram:</a:t>
            </a:r>
            <a:br>
              <a:rPr lang="en-US" sz="3200">
                <a:latin typeface="Arial" charset="0"/>
              </a:rPr>
            </a:br>
            <a:r>
              <a:rPr lang="en-US" sz="3200">
                <a:latin typeface="Arial" charset="0"/>
              </a:rPr>
              <a:t>Multi-center Publications, 2008</a:t>
            </a:r>
          </a:p>
        </p:txBody>
      </p:sp>
      <p:cxnSp>
        <p:nvCxnSpPr>
          <p:cNvPr id="22530" name="Straight Connector 41"/>
          <p:cNvCxnSpPr>
            <a:cxnSpLocks noChangeShapeType="1"/>
            <a:stCxn id="22531" idx="2"/>
            <a:endCxn id="22532" idx="1"/>
          </p:cNvCxnSpPr>
          <p:nvPr/>
        </p:nvCxnSpPr>
        <p:spPr bwMode="auto">
          <a:xfrm>
            <a:off x="5729288" y="1905000"/>
            <a:ext cx="777875" cy="1790700"/>
          </a:xfrm>
          <a:prstGeom prst="line">
            <a:avLst/>
          </a:prstGeom>
          <a:noFill/>
          <a:ln w="57150">
            <a:solidFill>
              <a:srgbClr val="2D5BE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531" name="Rectangle 21"/>
          <p:cNvSpPr>
            <a:spLocks noChangeArrowheads="1"/>
          </p:cNvSpPr>
          <p:nvPr/>
        </p:nvSpPr>
        <p:spPr bwMode="auto">
          <a:xfrm>
            <a:off x="5286375" y="16764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UNC</a:t>
            </a:r>
          </a:p>
        </p:txBody>
      </p:sp>
      <p:sp>
        <p:nvSpPr>
          <p:cNvPr id="22532" name="Rectangle 23"/>
          <p:cNvSpPr>
            <a:spLocks noChangeArrowheads="1"/>
          </p:cNvSpPr>
          <p:nvPr/>
        </p:nvSpPr>
        <p:spPr bwMode="auto">
          <a:xfrm>
            <a:off x="6507163" y="3581400"/>
            <a:ext cx="884237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Emory</a:t>
            </a:r>
          </a:p>
        </p:txBody>
      </p:sp>
      <p:sp>
        <p:nvSpPr>
          <p:cNvPr id="36" name="Rectangle 18"/>
          <p:cNvSpPr>
            <a:spLocks noChangeArrowheads="1"/>
          </p:cNvSpPr>
          <p:nvPr/>
        </p:nvSpPr>
        <p:spPr bwMode="auto">
          <a:xfrm>
            <a:off x="2743200" y="16764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>
                <a:solidFill>
                  <a:schemeClr val="bg2"/>
                </a:solidFill>
                <a:cs typeface="Arial" charset="0"/>
              </a:rPr>
              <a:t>Texas A&amp;M</a:t>
            </a:r>
          </a:p>
        </p:txBody>
      </p:sp>
      <p:sp>
        <p:nvSpPr>
          <p:cNvPr id="37" name="Rectangle 22"/>
          <p:cNvSpPr>
            <a:spLocks noChangeArrowheads="1"/>
          </p:cNvSpPr>
          <p:nvPr/>
        </p:nvSpPr>
        <p:spPr bwMode="auto">
          <a:xfrm>
            <a:off x="1981200" y="24765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>
                <a:solidFill>
                  <a:schemeClr val="bg2"/>
                </a:solidFill>
                <a:cs typeface="Arial" charset="0"/>
              </a:rPr>
              <a:t>USC</a:t>
            </a:r>
          </a:p>
        </p:txBody>
      </p:sp>
      <p:sp>
        <p:nvSpPr>
          <p:cNvPr id="38" name="Rectangle 22"/>
          <p:cNvSpPr>
            <a:spLocks noChangeArrowheads="1"/>
          </p:cNvSpPr>
          <p:nvPr/>
        </p:nvSpPr>
        <p:spPr bwMode="auto">
          <a:xfrm>
            <a:off x="1676400" y="35814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 err="1">
                <a:solidFill>
                  <a:schemeClr val="bg2"/>
                </a:solidFill>
                <a:cs typeface="Arial" charset="0"/>
              </a:rPr>
              <a:t>U.Colorado</a:t>
            </a:r>
            <a:endParaRPr lang="en-US" sz="1000" dirty="0">
              <a:solidFill>
                <a:schemeClr val="bg2"/>
              </a:solidFill>
              <a:cs typeface="Arial" charset="0"/>
            </a:endParaRPr>
          </a:p>
        </p:txBody>
      </p:sp>
      <p:cxnSp>
        <p:nvCxnSpPr>
          <p:cNvPr id="22536" name="Straight Connector 41"/>
          <p:cNvCxnSpPr>
            <a:cxnSpLocks noChangeShapeType="1"/>
            <a:stCxn id="22531" idx="2"/>
            <a:endCxn id="22558" idx="0"/>
          </p:cNvCxnSpPr>
          <p:nvPr/>
        </p:nvCxnSpPr>
        <p:spPr bwMode="auto">
          <a:xfrm>
            <a:off x="5729288" y="1905000"/>
            <a:ext cx="838200" cy="571500"/>
          </a:xfrm>
          <a:prstGeom prst="line">
            <a:avLst/>
          </a:prstGeom>
          <a:noFill/>
          <a:ln w="28575">
            <a:solidFill>
              <a:srgbClr val="6D8DF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37" name="Straight Connector 41"/>
          <p:cNvCxnSpPr>
            <a:cxnSpLocks noChangeShapeType="1"/>
            <a:stCxn id="22558" idx="1"/>
            <a:endCxn id="22560" idx="0"/>
          </p:cNvCxnSpPr>
          <p:nvPr/>
        </p:nvCxnSpPr>
        <p:spPr bwMode="auto">
          <a:xfrm flipH="1">
            <a:off x="5729288" y="2590800"/>
            <a:ext cx="395287" cy="27432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38" name="Straight Connector 41"/>
          <p:cNvCxnSpPr>
            <a:cxnSpLocks noChangeShapeType="1"/>
            <a:stCxn id="22558" idx="1"/>
            <a:endCxn id="22559" idx="3"/>
          </p:cNvCxnSpPr>
          <p:nvPr/>
        </p:nvCxnSpPr>
        <p:spPr bwMode="auto">
          <a:xfrm flipH="1">
            <a:off x="2865438" y="2590800"/>
            <a:ext cx="3259137" cy="20193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39" name="Straight Connector 41"/>
          <p:cNvCxnSpPr>
            <a:cxnSpLocks noChangeShapeType="1"/>
            <a:stCxn id="22559" idx="3"/>
            <a:endCxn id="22560" idx="0"/>
          </p:cNvCxnSpPr>
          <p:nvPr/>
        </p:nvCxnSpPr>
        <p:spPr bwMode="auto">
          <a:xfrm>
            <a:off x="2865438" y="4610100"/>
            <a:ext cx="2863850" cy="723900"/>
          </a:xfrm>
          <a:prstGeom prst="line">
            <a:avLst/>
          </a:prstGeom>
          <a:noFill/>
          <a:ln w="76200">
            <a:solidFill>
              <a:srgbClr val="0A28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40" name="Straight Connector 2"/>
          <p:cNvCxnSpPr>
            <a:cxnSpLocks noChangeShapeType="1"/>
            <a:stCxn id="22531" idx="2"/>
          </p:cNvCxnSpPr>
          <p:nvPr/>
        </p:nvCxnSpPr>
        <p:spPr bwMode="auto">
          <a:xfrm flipH="1">
            <a:off x="5715000" y="1905000"/>
            <a:ext cx="14288" cy="32766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41" name="Straight Connector 4"/>
          <p:cNvCxnSpPr>
            <a:cxnSpLocks noChangeShapeType="1"/>
            <a:stCxn id="22531" idx="2"/>
            <a:endCxn id="22561" idx="0"/>
          </p:cNvCxnSpPr>
          <p:nvPr/>
        </p:nvCxnSpPr>
        <p:spPr bwMode="auto">
          <a:xfrm flipH="1">
            <a:off x="3186113" y="1905000"/>
            <a:ext cx="2543175" cy="34290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42" name="Straight Connector 6"/>
          <p:cNvCxnSpPr>
            <a:cxnSpLocks noChangeShapeType="1"/>
            <a:stCxn id="22531" idx="2"/>
            <a:endCxn id="22559" idx="3"/>
          </p:cNvCxnSpPr>
          <p:nvPr/>
        </p:nvCxnSpPr>
        <p:spPr bwMode="auto">
          <a:xfrm flipH="1">
            <a:off x="2865438" y="1905000"/>
            <a:ext cx="2863850" cy="27051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43" name="Straight Connector 8"/>
          <p:cNvCxnSpPr>
            <a:cxnSpLocks noChangeShapeType="1"/>
            <a:stCxn id="22558" idx="2"/>
            <a:endCxn id="22532" idx="0"/>
          </p:cNvCxnSpPr>
          <p:nvPr/>
        </p:nvCxnSpPr>
        <p:spPr bwMode="auto">
          <a:xfrm>
            <a:off x="6567488" y="2705100"/>
            <a:ext cx="382587" cy="8763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44" name="Straight Connector 10"/>
          <p:cNvCxnSpPr>
            <a:cxnSpLocks noChangeShapeType="1"/>
            <a:stCxn id="22558" idx="1"/>
            <a:endCxn id="22560" idx="0"/>
          </p:cNvCxnSpPr>
          <p:nvPr/>
        </p:nvCxnSpPr>
        <p:spPr bwMode="auto">
          <a:xfrm flipH="1">
            <a:off x="5729288" y="2590800"/>
            <a:ext cx="395287" cy="2743200"/>
          </a:xfrm>
          <a:prstGeom prst="line">
            <a:avLst/>
          </a:prstGeom>
          <a:noFill/>
          <a:ln w="76200">
            <a:solidFill>
              <a:srgbClr val="0A28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45" name="Straight Connector 12"/>
          <p:cNvCxnSpPr>
            <a:cxnSpLocks noChangeShapeType="1"/>
            <a:stCxn id="22558" idx="1"/>
            <a:endCxn id="22561" idx="0"/>
          </p:cNvCxnSpPr>
          <p:nvPr/>
        </p:nvCxnSpPr>
        <p:spPr bwMode="auto">
          <a:xfrm flipH="1">
            <a:off x="3186113" y="2590800"/>
            <a:ext cx="2938462" cy="27432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46" name="Straight Connector 14"/>
          <p:cNvCxnSpPr>
            <a:cxnSpLocks noChangeShapeType="1"/>
            <a:stCxn id="22558" idx="1"/>
            <a:endCxn id="22559" idx="3"/>
          </p:cNvCxnSpPr>
          <p:nvPr/>
        </p:nvCxnSpPr>
        <p:spPr bwMode="auto">
          <a:xfrm flipH="1">
            <a:off x="2865438" y="2590800"/>
            <a:ext cx="3259137" cy="2019300"/>
          </a:xfrm>
          <a:prstGeom prst="line">
            <a:avLst/>
          </a:prstGeom>
          <a:noFill/>
          <a:ln w="76200">
            <a:solidFill>
              <a:srgbClr val="0A28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47" name="Straight Connector 16"/>
          <p:cNvCxnSpPr>
            <a:cxnSpLocks noChangeShapeType="1"/>
            <a:stCxn id="22532" idx="2"/>
            <a:endCxn id="22562" idx="0"/>
          </p:cNvCxnSpPr>
          <p:nvPr/>
        </p:nvCxnSpPr>
        <p:spPr bwMode="auto">
          <a:xfrm flipH="1">
            <a:off x="6567488" y="3810000"/>
            <a:ext cx="382587" cy="6858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48" name="Straight Connector 20"/>
          <p:cNvCxnSpPr>
            <a:cxnSpLocks noChangeShapeType="1"/>
            <a:stCxn id="22532" idx="1"/>
            <a:endCxn id="22561" idx="0"/>
          </p:cNvCxnSpPr>
          <p:nvPr/>
        </p:nvCxnSpPr>
        <p:spPr bwMode="auto">
          <a:xfrm flipH="1">
            <a:off x="3186113" y="3695700"/>
            <a:ext cx="3321050" cy="16383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49" name="Straight Connector 25"/>
          <p:cNvCxnSpPr>
            <a:cxnSpLocks noChangeShapeType="1"/>
            <a:stCxn id="22532" idx="1"/>
            <a:endCxn id="22559" idx="3"/>
          </p:cNvCxnSpPr>
          <p:nvPr/>
        </p:nvCxnSpPr>
        <p:spPr bwMode="auto">
          <a:xfrm flipH="1">
            <a:off x="2865438" y="3695700"/>
            <a:ext cx="3641725" cy="914400"/>
          </a:xfrm>
          <a:prstGeom prst="line">
            <a:avLst/>
          </a:prstGeom>
          <a:noFill/>
          <a:ln w="57150">
            <a:solidFill>
              <a:srgbClr val="2D5BE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50" name="Straight Connector 27"/>
          <p:cNvCxnSpPr>
            <a:cxnSpLocks noChangeShapeType="1"/>
            <a:stCxn id="22532" idx="1"/>
            <a:endCxn id="22560" idx="0"/>
          </p:cNvCxnSpPr>
          <p:nvPr/>
        </p:nvCxnSpPr>
        <p:spPr bwMode="auto">
          <a:xfrm flipH="1">
            <a:off x="5729288" y="3695700"/>
            <a:ext cx="777875" cy="16383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51" name="Straight Connector 29"/>
          <p:cNvCxnSpPr>
            <a:cxnSpLocks noChangeShapeType="1"/>
            <a:stCxn id="22559" idx="3"/>
            <a:endCxn id="22562" idx="1"/>
          </p:cNvCxnSpPr>
          <p:nvPr/>
        </p:nvCxnSpPr>
        <p:spPr bwMode="auto">
          <a:xfrm>
            <a:off x="2865438" y="4610100"/>
            <a:ext cx="3260725" cy="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52" name="Straight Connector 7167"/>
          <p:cNvCxnSpPr>
            <a:cxnSpLocks noChangeShapeType="1"/>
            <a:stCxn id="22563" idx="1"/>
            <a:endCxn id="22561" idx="2"/>
          </p:cNvCxnSpPr>
          <p:nvPr/>
        </p:nvCxnSpPr>
        <p:spPr bwMode="auto">
          <a:xfrm flipH="1" flipV="1">
            <a:off x="3186113" y="5562600"/>
            <a:ext cx="852487" cy="2667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53" name="Straight Connector 7173"/>
          <p:cNvCxnSpPr>
            <a:cxnSpLocks noChangeShapeType="1"/>
            <a:stCxn id="22560" idx="1"/>
            <a:endCxn id="22561" idx="3"/>
          </p:cNvCxnSpPr>
          <p:nvPr/>
        </p:nvCxnSpPr>
        <p:spPr bwMode="auto">
          <a:xfrm flipH="1">
            <a:off x="3629025" y="5448300"/>
            <a:ext cx="1657350" cy="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54" name="Straight Connector 7183"/>
          <p:cNvCxnSpPr>
            <a:cxnSpLocks noChangeShapeType="1"/>
            <a:stCxn id="22561" idx="0"/>
            <a:endCxn id="22559" idx="2"/>
          </p:cNvCxnSpPr>
          <p:nvPr/>
        </p:nvCxnSpPr>
        <p:spPr bwMode="auto">
          <a:xfrm flipH="1" flipV="1">
            <a:off x="2424113" y="4724400"/>
            <a:ext cx="762000" cy="6096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55" name="Straight Connector 3"/>
          <p:cNvCxnSpPr>
            <a:cxnSpLocks noChangeShapeType="1"/>
            <a:stCxn id="22563" idx="0"/>
            <a:endCxn id="22559" idx="3"/>
          </p:cNvCxnSpPr>
          <p:nvPr/>
        </p:nvCxnSpPr>
        <p:spPr bwMode="auto">
          <a:xfrm flipH="1" flipV="1">
            <a:off x="2865438" y="4610100"/>
            <a:ext cx="1616075" cy="11049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56" name="Straight Connector 7"/>
          <p:cNvCxnSpPr>
            <a:cxnSpLocks noChangeShapeType="1"/>
            <a:stCxn id="22560" idx="2"/>
            <a:endCxn id="22563" idx="3"/>
          </p:cNvCxnSpPr>
          <p:nvPr/>
        </p:nvCxnSpPr>
        <p:spPr bwMode="auto">
          <a:xfrm flipH="1">
            <a:off x="4924425" y="5562600"/>
            <a:ext cx="804863" cy="2667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57" name="Straight Connector 11"/>
          <p:cNvCxnSpPr>
            <a:cxnSpLocks noChangeShapeType="1"/>
            <a:stCxn id="22563" idx="0"/>
            <a:endCxn id="22558" idx="1"/>
          </p:cNvCxnSpPr>
          <p:nvPr/>
        </p:nvCxnSpPr>
        <p:spPr bwMode="auto">
          <a:xfrm flipV="1">
            <a:off x="4481513" y="2590800"/>
            <a:ext cx="1643062" cy="31242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558" name="Rectangle 17"/>
          <p:cNvSpPr>
            <a:spLocks noChangeArrowheads="1"/>
          </p:cNvSpPr>
          <p:nvPr/>
        </p:nvSpPr>
        <p:spPr bwMode="auto">
          <a:xfrm>
            <a:off x="6124575" y="24765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Harvard</a:t>
            </a:r>
          </a:p>
        </p:txBody>
      </p:sp>
      <p:sp>
        <p:nvSpPr>
          <p:cNvPr id="22559" name="Rectangle 18"/>
          <p:cNvSpPr>
            <a:spLocks noChangeArrowheads="1"/>
          </p:cNvSpPr>
          <p:nvPr/>
        </p:nvSpPr>
        <p:spPr bwMode="auto">
          <a:xfrm>
            <a:off x="1981200" y="44958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U.Texas</a:t>
            </a:r>
          </a:p>
        </p:txBody>
      </p:sp>
      <p:sp>
        <p:nvSpPr>
          <p:cNvPr id="22560" name="Rectangle 19"/>
          <p:cNvSpPr>
            <a:spLocks noChangeArrowheads="1"/>
          </p:cNvSpPr>
          <p:nvPr/>
        </p:nvSpPr>
        <p:spPr bwMode="auto">
          <a:xfrm>
            <a:off x="5286375" y="53340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U.Wash</a:t>
            </a:r>
          </a:p>
        </p:txBody>
      </p:sp>
      <p:sp>
        <p:nvSpPr>
          <p:cNvPr id="22561" name="Rectangle 20"/>
          <p:cNvSpPr>
            <a:spLocks noChangeArrowheads="1"/>
          </p:cNvSpPr>
          <p:nvPr/>
        </p:nvSpPr>
        <p:spPr bwMode="auto">
          <a:xfrm>
            <a:off x="2743200" y="5334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UCLA</a:t>
            </a:r>
          </a:p>
        </p:txBody>
      </p:sp>
      <p:sp>
        <p:nvSpPr>
          <p:cNvPr id="22562" name="Rectangle 22"/>
          <p:cNvSpPr>
            <a:spLocks noChangeArrowheads="1"/>
          </p:cNvSpPr>
          <p:nvPr/>
        </p:nvSpPr>
        <p:spPr bwMode="auto">
          <a:xfrm>
            <a:off x="6126163" y="4495800"/>
            <a:ext cx="882650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Morehouse</a:t>
            </a:r>
          </a:p>
        </p:txBody>
      </p:sp>
      <p:sp>
        <p:nvSpPr>
          <p:cNvPr id="22563" name="Rectangle 24"/>
          <p:cNvSpPr>
            <a:spLocks noChangeArrowheads="1"/>
          </p:cNvSpPr>
          <p:nvPr/>
        </p:nvSpPr>
        <p:spPr bwMode="auto">
          <a:xfrm>
            <a:off x="4038600" y="5715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Wash.U</a:t>
            </a:r>
          </a:p>
        </p:txBody>
      </p:sp>
      <p:grpSp>
        <p:nvGrpSpPr>
          <p:cNvPr id="22564" name="Group 18"/>
          <p:cNvGrpSpPr>
            <a:grpSpLocks/>
          </p:cNvGrpSpPr>
          <p:nvPr/>
        </p:nvGrpSpPr>
        <p:grpSpPr bwMode="auto">
          <a:xfrm>
            <a:off x="1447800" y="1676400"/>
            <a:ext cx="6172200" cy="4262438"/>
            <a:chOff x="1447800" y="1676400"/>
            <a:chExt cx="6172200" cy="4262019"/>
          </a:xfrm>
        </p:grpSpPr>
        <p:grpSp>
          <p:nvGrpSpPr>
            <p:cNvPr id="22565" name="Group 3"/>
            <p:cNvGrpSpPr>
              <a:grpSpLocks/>
            </p:cNvGrpSpPr>
            <p:nvPr/>
          </p:nvGrpSpPr>
          <p:grpSpPr bwMode="auto">
            <a:xfrm>
              <a:off x="6172200" y="1676400"/>
              <a:ext cx="228600" cy="228600"/>
              <a:chOff x="6172200" y="1676399"/>
              <a:chExt cx="228600" cy="228601"/>
            </a:xfrm>
          </p:grpSpPr>
          <p:sp>
            <p:nvSpPr>
              <p:cNvPr id="22591" name="Rectangle 111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92" name="Rectangle 112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2566" name="Group 2"/>
            <p:cNvGrpSpPr>
              <a:grpSpLocks/>
            </p:cNvGrpSpPr>
            <p:nvPr/>
          </p:nvGrpSpPr>
          <p:grpSpPr bwMode="auto">
            <a:xfrm>
              <a:off x="7010400" y="2476500"/>
              <a:ext cx="228600" cy="228600"/>
              <a:chOff x="7010400" y="2480736"/>
              <a:chExt cx="228600" cy="228600"/>
            </a:xfrm>
          </p:grpSpPr>
          <p:sp>
            <p:nvSpPr>
              <p:cNvPr id="22588" name="Rectangle 113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89" name="Rectangle 11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90" name="Rectangle 11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2567" name="Group 118"/>
            <p:cNvGrpSpPr>
              <a:grpSpLocks/>
            </p:cNvGrpSpPr>
            <p:nvPr/>
          </p:nvGrpSpPr>
          <p:grpSpPr bwMode="auto">
            <a:xfrm>
              <a:off x="7391400" y="3581400"/>
              <a:ext cx="228600" cy="228600"/>
              <a:chOff x="6172200" y="1676399"/>
              <a:chExt cx="228600" cy="228601"/>
            </a:xfrm>
          </p:grpSpPr>
          <p:sp>
            <p:nvSpPr>
              <p:cNvPr id="22586" name="Rectangle 119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87" name="Rectangle 12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2568" name="Rectangle 123"/>
            <p:cNvSpPr>
              <a:spLocks noChangeArrowheads="1"/>
            </p:cNvSpPr>
            <p:nvPr/>
          </p:nvSpPr>
          <p:spPr bwMode="auto">
            <a:xfrm>
              <a:off x="7010400" y="4495800"/>
              <a:ext cx="228600" cy="2286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569" name="Rectangle 124"/>
            <p:cNvSpPr>
              <a:spLocks noChangeArrowheads="1"/>
            </p:cNvSpPr>
            <p:nvPr/>
          </p:nvSpPr>
          <p:spPr bwMode="auto">
            <a:xfrm>
              <a:off x="2514600" y="1676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570" name="Rectangle 125"/>
            <p:cNvSpPr>
              <a:spLocks noChangeArrowheads="1"/>
            </p:cNvSpPr>
            <p:nvPr/>
          </p:nvSpPr>
          <p:spPr bwMode="auto">
            <a:xfrm>
              <a:off x="1447800" y="3581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571" name="Rectangle 126"/>
            <p:cNvSpPr>
              <a:spLocks noChangeArrowheads="1"/>
            </p:cNvSpPr>
            <p:nvPr/>
          </p:nvSpPr>
          <p:spPr bwMode="auto">
            <a:xfrm>
              <a:off x="1749425" y="24765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22572" name="Group 127"/>
            <p:cNvGrpSpPr>
              <a:grpSpLocks/>
            </p:cNvGrpSpPr>
            <p:nvPr/>
          </p:nvGrpSpPr>
          <p:grpSpPr bwMode="auto">
            <a:xfrm>
              <a:off x="1752600" y="4495800"/>
              <a:ext cx="228600" cy="228600"/>
              <a:chOff x="7010400" y="2480736"/>
              <a:chExt cx="228600" cy="228600"/>
            </a:xfrm>
          </p:grpSpPr>
          <p:sp>
            <p:nvSpPr>
              <p:cNvPr id="22583" name="Rectangle 128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84" name="Rectangle 129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85" name="Rectangle 130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2573" name="Group 131"/>
            <p:cNvGrpSpPr>
              <a:grpSpLocks/>
            </p:cNvGrpSpPr>
            <p:nvPr/>
          </p:nvGrpSpPr>
          <p:grpSpPr bwMode="auto">
            <a:xfrm>
              <a:off x="6172200" y="5334000"/>
              <a:ext cx="228600" cy="228600"/>
              <a:chOff x="7010400" y="2480736"/>
              <a:chExt cx="228600" cy="228600"/>
            </a:xfrm>
          </p:grpSpPr>
          <p:sp>
            <p:nvSpPr>
              <p:cNvPr id="22580" name="Rectangle 132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81" name="Rectangle 13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82" name="Rectangle 13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2574" name="Group 137"/>
            <p:cNvGrpSpPr>
              <a:grpSpLocks/>
            </p:cNvGrpSpPr>
            <p:nvPr/>
          </p:nvGrpSpPr>
          <p:grpSpPr bwMode="auto">
            <a:xfrm>
              <a:off x="2514600" y="5334000"/>
              <a:ext cx="228600" cy="228600"/>
              <a:chOff x="6172200" y="1676399"/>
              <a:chExt cx="228600" cy="228601"/>
            </a:xfrm>
          </p:grpSpPr>
          <p:sp>
            <p:nvSpPr>
              <p:cNvPr id="22578" name="Rectangle 138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79" name="Rectangle 14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2575" name="Group 141"/>
            <p:cNvGrpSpPr>
              <a:grpSpLocks/>
            </p:cNvGrpSpPr>
            <p:nvPr/>
          </p:nvGrpSpPr>
          <p:grpSpPr bwMode="auto">
            <a:xfrm>
              <a:off x="4919663" y="5709819"/>
              <a:ext cx="228600" cy="228600"/>
              <a:chOff x="6172200" y="1676399"/>
              <a:chExt cx="228600" cy="228601"/>
            </a:xfrm>
          </p:grpSpPr>
          <p:sp>
            <p:nvSpPr>
              <p:cNvPr id="22576" name="Rectangle 142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77" name="Rectangle 143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2502801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3200">
                <a:latin typeface="Arial" charset="0"/>
              </a:rPr>
              <a:t>Network Diagram:</a:t>
            </a:r>
            <a:br>
              <a:rPr lang="en-US" sz="3200">
                <a:latin typeface="Arial" charset="0"/>
              </a:rPr>
            </a:br>
            <a:r>
              <a:rPr lang="en-US" sz="3200">
                <a:latin typeface="Arial" charset="0"/>
              </a:rPr>
              <a:t>Multi-center Publications, 2009</a:t>
            </a:r>
          </a:p>
        </p:txBody>
      </p:sp>
      <p:cxnSp>
        <p:nvCxnSpPr>
          <p:cNvPr id="23554" name="Straight Connector 41"/>
          <p:cNvCxnSpPr>
            <a:cxnSpLocks noChangeShapeType="1"/>
            <a:stCxn id="23592" idx="2"/>
            <a:endCxn id="23594" idx="1"/>
          </p:cNvCxnSpPr>
          <p:nvPr/>
        </p:nvCxnSpPr>
        <p:spPr bwMode="auto">
          <a:xfrm>
            <a:off x="5729288" y="1905000"/>
            <a:ext cx="777875" cy="1790700"/>
          </a:xfrm>
          <a:prstGeom prst="line">
            <a:avLst/>
          </a:prstGeom>
          <a:noFill/>
          <a:ln w="101600">
            <a:solidFill>
              <a:srgbClr val="061B5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6" name="Rectangle 18"/>
          <p:cNvSpPr>
            <a:spLocks noChangeArrowheads="1"/>
          </p:cNvSpPr>
          <p:nvPr/>
        </p:nvSpPr>
        <p:spPr bwMode="auto">
          <a:xfrm>
            <a:off x="2743200" y="16764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>
                <a:solidFill>
                  <a:schemeClr val="bg2"/>
                </a:solidFill>
                <a:cs typeface="Arial" charset="0"/>
              </a:rPr>
              <a:t>Texas A&amp;M</a:t>
            </a:r>
          </a:p>
        </p:txBody>
      </p:sp>
      <p:sp>
        <p:nvSpPr>
          <p:cNvPr id="37" name="Rectangle 22"/>
          <p:cNvSpPr>
            <a:spLocks noChangeArrowheads="1"/>
          </p:cNvSpPr>
          <p:nvPr/>
        </p:nvSpPr>
        <p:spPr bwMode="auto">
          <a:xfrm>
            <a:off x="1981200" y="24765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>
                <a:solidFill>
                  <a:schemeClr val="bg2"/>
                </a:solidFill>
                <a:cs typeface="Arial" charset="0"/>
              </a:rPr>
              <a:t>USC</a:t>
            </a:r>
          </a:p>
        </p:txBody>
      </p:sp>
      <p:sp>
        <p:nvSpPr>
          <p:cNvPr id="38" name="Rectangle 22"/>
          <p:cNvSpPr>
            <a:spLocks noChangeArrowheads="1"/>
          </p:cNvSpPr>
          <p:nvPr/>
        </p:nvSpPr>
        <p:spPr bwMode="auto">
          <a:xfrm>
            <a:off x="1676400" y="3581400"/>
            <a:ext cx="884238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 err="1">
                <a:solidFill>
                  <a:schemeClr val="bg2"/>
                </a:solidFill>
                <a:cs typeface="Arial" charset="0"/>
              </a:rPr>
              <a:t>U.Colorado</a:t>
            </a:r>
            <a:endParaRPr lang="en-US" sz="1000" dirty="0">
              <a:solidFill>
                <a:schemeClr val="bg2"/>
              </a:solidFill>
              <a:cs typeface="Arial" charset="0"/>
            </a:endParaRPr>
          </a:p>
        </p:txBody>
      </p:sp>
      <p:grpSp>
        <p:nvGrpSpPr>
          <p:cNvPr id="23558" name="Group 18"/>
          <p:cNvGrpSpPr>
            <a:grpSpLocks/>
          </p:cNvGrpSpPr>
          <p:nvPr/>
        </p:nvGrpSpPr>
        <p:grpSpPr bwMode="auto">
          <a:xfrm>
            <a:off x="1447800" y="1676400"/>
            <a:ext cx="6172200" cy="4262438"/>
            <a:chOff x="1447800" y="1676400"/>
            <a:chExt cx="6172200" cy="4262019"/>
          </a:xfrm>
        </p:grpSpPr>
        <p:grpSp>
          <p:nvGrpSpPr>
            <p:cNvPr id="23596" name="Group 3"/>
            <p:cNvGrpSpPr>
              <a:grpSpLocks/>
            </p:cNvGrpSpPr>
            <p:nvPr/>
          </p:nvGrpSpPr>
          <p:grpSpPr bwMode="auto">
            <a:xfrm>
              <a:off x="6172200" y="1676400"/>
              <a:ext cx="228600" cy="228600"/>
              <a:chOff x="6172200" y="1676399"/>
              <a:chExt cx="228600" cy="228601"/>
            </a:xfrm>
          </p:grpSpPr>
          <p:sp>
            <p:nvSpPr>
              <p:cNvPr id="23622" name="Rectangle 111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623" name="Rectangle 112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3597" name="Group 2"/>
            <p:cNvGrpSpPr>
              <a:grpSpLocks/>
            </p:cNvGrpSpPr>
            <p:nvPr/>
          </p:nvGrpSpPr>
          <p:grpSpPr bwMode="auto">
            <a:xfrm>
              <a:off x="7010400" y="2476500"/>
              <a:ext cx="228600" cy="228600"/>
              <a:chOff x="7010400" y="2480736"/>
              <a:chExt cx="228600" cy="228600"/>
            </a:xfrm>
          </p:grpSpPr>
          <p:sp>
            <p:nvSpPr>
              <p:cNvPr id="23619" name="Rectangle 113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620" name="Rectangle 11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621" name="Rectangle 11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3598" name="Group 118"/>
            <p:cNvGrpSpPr>
              <a:grpSpLocks/>
            </p:cNvGrpSpPr>
            <p:nvPr/>
          </p:nvGrpSpPr>
          <p:grpSpPr bwMode="auto">
            <a:xfrm>
              <a:off x="7391400" y="3581400"/>
              <a:ext cx="228600" cy="228600"/>
              <a:chOff x="6172200" y="1676399"/>
              <a:chExt cx="228600" cy="228601"/>
            </a:xfrm>
          </p:grpSpPr>
          <p:sp>
            <p:nvSpPr>
              <p:cNvPr id="23617" name="Rectangle 119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618" name="Rectangle 12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3599" name="Rectangle 123"/>
            <p:cNvSpPr>
              <a:spLocks noChangeArrowheads="1"/>
            </p:cNvSpPr>
            <p:nvPr/>
          </p:nvSpPr>
          <p:spPr bwMode="auto">
            <a:xfrm>
              <a:off x="7010400" y="4495800"/>
              <a:ext cx="228600" cy="2286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600" name="Rectangle 124"/>
            <p:cNvSpPr>
              <a:spLocks noChangeArrowheads="1"/>
            </p:cNvSpPr>
            <p:nvPr/>
          </p:nvSpPr>
          <p:spPr bwMode="auto">
            <a:xfrm>
              <a:off x="2514600" y="1676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601" name="Rectangle 125"/>
            <p:cNvSpPr>
              <a:spLocks noChangeArrowheads="1"/>
            </p:cNvSpPr>
            <p:nvPr/>
          </p:nvSpPr>
          <p:spPr bwMode="auto">
            <a:xfrm>
              <a:off x="1447800" y="3581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602" name="Rectangle 126"/>
            <p:cNvSpPr>
              <a:spLocks noChangeArrowheads="1"/>
            </p:cNvSpPr>
            <p:nvPr/>
          </p:nvSpPr>
          <p:spPr bwMode="auto">
            <a:xfrm>
              <a:off x="1749425" y="24765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23603" name="Group 127"/>
            <p:cNvGrpSpPr>
              <a:grpSpLocks/>
            </p:cNvGrpSpPr>
            <p:nvPr/>
          </p:nvGrpSpPr>
          <p:grpSpPr bwMode="auto">
            <a:xfrm>
              <a:off x="1752600" y="4495800"/>
              <a:ext cx="228600" cy="228600"/>
              <a:chOff x="7010400" y="2480736"/>
              <a:chExt cx="228600" cy="228600"/>
            </a:xfrm>
          </p:grpSpPr>
          <p:sp>
            <p:nvSpPr>
              <p:cNvPr id="23614" name="Rectangle 128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615" name="Rectangle 129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616" name="Rectangle 130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3604" name="Group 131"/>
            <p:cNvGrpSpPr>
              <a:grpSpLocks/>
            </p:cNvGrpSpPr>
            <p:nvPr/>
          </p:nvGrpSpPr>
          <p:grpSpPr bwMode="auto">
            <a:xfrm>
              <a:off x="6172200" y="5334000"/>
              <a:ext cx="228600" cy="228600"/>
              <a:chOff x="7010400" y="2480736"/>
              <a:chExt cx="228600" cy="228600"/>
            </a:xfrm>
          </p:grpSpPr>
          <p:sp>
            <p:nvSpPr>
              <p:cNvPr id="23611" name="Rectangle 132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612" name="Rectangle 13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613" name="Rectangle 13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3605" name="Group 137"/>
            <p:cNvGrpSpPr>
              <a:grpSpLocks/>
            </p:cNvGrpSpPr>
            <p:nvPr/>
          </p:nvGrpSpPr>
          <p:grpSpPr bwMode="auto">
            <a:xfrm>
              <a:off x="2514600" y="5334000"/>
              <a:ext cx="228600" cy="228600"/>
              <a:chOff x="6172200" y="1676399"/>
              <a:chExt cx="228600" cy="228601"/>
            </a:xfrm>
          </p:grpSpPr>
          <p:sp>
            <p:nvSpPr>
              <p:cNvPr id="23609" name="Rectangle 138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610" name="Rectangle 14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3606" name="Group 141"/>
            <p:cNvGrpSpPr>
              <a:grpSpLocks/>
            </p:cNvGrpSpPr>
            <p:nvPr/>
          </p:nvGrpSpPr>
          <p:grpSpPr bwMode="auto">
            <a:xfrm>
              <a:off x="4919663" y="5709819"/>
              <a:ext cx="228600" cy="228600"/>
              <a:chOff x="6172200" y="1676399"/>
              <a:chExt cx="228600" cy="228601"/>
            </a:xfrm>
          </p:grpSpPr>
          <p:sp>
            <p:nvSpPr>
              <p:cNvPr id="23607" name="Rectangle 142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608" name="Rectangle 143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cxnSp>
        <p:nvCxnSpPr>
          <p:cNvPr id="23559" name="Straight Connector 41"/>
          <p:cNvCxnSpPr>
            <a:cxnSpLocks noChangeShapeType="1"/>
            <a:stCxn id="23592" idx="2"/>
            <a:endCxn id="23588" idx="0"/>
          </p:cNvCxnSpPr>
          <p:nvPr/>
        </p:nvCxnSpPr>
        <p:spPr bwMode="auto">
          <a:xfrm>
            <a:off x="5729288" y="1905000"/>
            <a:ext cx="838200" cy="5715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60" name="Straight Connector 41"/>
          <p:cNvCxnSpPr>
            <a:cxnSpLocks noChangeShapeType="1"/>
            <a:stCxn id="23588" idx="1"/>
            <a:endCxn id="23590" idx="0"/>
          </p:cNvCxnSpPr>
          <p:nvPr/>
        </p:nvCxnSpPr>
        <p:spPr bwMode="auto">
          <a:xfrm flipH="1">
            <a:off x="5729288" y="2590800"/>
            <a:ext cx="395287" cy="27432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61" name="Straight Connector 41"/>
          <p:cNvCxnSpPr>
            <a:cxnSpLocks noChangeShapeType="1"/>
            <a:stCxn id="23588" idx="1"/>
            <a:endCxn id="23589" idx="3"/>
          </p:cNvCxnSpPr>
          <p:nvPr/>
        </p:nvCxnSpPr>
        <p:spPr bwMode="auto">
          <a:xfrm flipH="1">
            <a:off x="2865438" y="2590800"/>
            <a:ext cx="3259137" cy="20193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62" name="Straight Connector 41"/>
          <p:cNvCxnSpPr>
            <a:cxnSpLocks noChangeShapeType="1"/>
            <a:stCxn id="23589" idx="3"/>
            <a:endCxn id="23590" idx="0"/>
          </p:cNvCxnSpPr>
          <p:nvPr/>
        </p:nvCxnSpPr>
        <p:spPr bwMode="auto">
          <a:xfrm>
            <a:off x="2865438" y="4610100"/>
            <a:ext cx="2863850" cy="723900"/>
          </a:xfrm>
          <a:prstGeom prst="line">
            <a:avLst/>
          </a:prstGeom>
          <a:noFill/>
          <a:ln w="101600">
            <a:solidFill>
              <a:srgbClr val="061B5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63" name="Straight Connector 2"/>
          <p:cNvCxnSpPr>
            <a:cxnSpLocks noChangeShapeType="1"/>
            <a:stCxn id="23592" idx="2"/>
          </p:cNvCxnSpPr>
          <p:nvPr/>
        </p:nvCxnSpPr>
        <p:spPr bwMode="auto">
          <a:xfrm flipH="1">
            <a:off x="5715000" y="1905000"/>
            <a:ext cx="14288" cy="32766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64" name="Straight Connector 4"/>
          <p:cNvCxnSpPr>
            <a:cxnSpLocks noChangeShapeType="1"/>
            <a:stCxn id="23592" idx="2"/>
            <a:endCxn id="23591" idx="0"/>
          </p:cNvCxnSpPr>
          <p:nvPr/>
        </p:nvCxnSpPr>
        <p:spPr bwMode="auto">
          <a:xfrm flipH="1">
            <a:off x="3186113" y="1905000"/>
            <a:ext cx="2543175" cy="3429000"/>
          </a:xfrm>
          <a:prstGeom prst="line">
            <a:avLst/>
          </a:prstGeom>
          <a:noFill/>
          <a:ln w="7620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65" name="Straight Connector 6"/>
          <p:cNvCxnSpPr>
            <a:cxnSpLocks noChangeShapeType="1"/>
            <a:stCxn id="23592" idx="2"/>
            <a:endCxn id="23589" idx="3"/>
          </p:cNvCxnSpPr>
          <p:nvPr/>
        </p:nvCxnSpPr>
        <p:spPr bwMode="auto">
          <a:xfrm flipH="1">
            <a:off x="2865438" y="1905000"/>
            <a:ext cx="2863850" cy="2705100"/>
          </a:xfrm>
          <a:prstGeom prst="line">
            <a:avLst/>
          </a:prstGeom>
          <a:noFill/>
          <a:ln w="7620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66" name="Straight Connector 8"/>
          <p:cNvCxnSpPr>
            <a:cxnSpLocks noChangeShapeType="1"/>
            <a:stCxn id="23588" idx="2"/>
            <a:endCxn id="23594" idx="0"/>
          </p:cNvCxnSpPr>
          <p:nvPr/>
        </p:nvCxnSpPr>
        <p:spPr bwMode="auto">
          <a:xfrm>
            <a:off x="6567488" y="2705100"/>
            <a:ext cx="382587" cy="876300"/>
          </a:xfrm>
          <a:prstGeom prst="line">
            <a:avLst/>
          </a:prstGeom>
          <a:noFill/>
          <a:ln w="571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67" name="Straight Connector 10"/>
          <p:cNvCxnSpPr>
            <a:cxnSpLocks noChangeShapeType="1"/>
            <a:stCxn id="23588" idx="1"/>
            <a:endCxn id="23590" idx="0"/>
          </p:cNvCxnSpPr>
          <p:nvPr/>
        </p:nvCxnSpPr>
        <p:spPr bwMode="auto">
          <a:xfrm flipH="1">
            <a:off x="5729288" y="2590800"/>
            <a:ext cx="395287" cy="2743200"/>
          </a:xfrm>
          <a:prstGeom prst="line">
            <a:avLst/>
          </a:prstGeom>
          <a:noFill/>
          <a:ln w="101600">
            <a:solidFill>
              <a:srgbClr val="061B5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68" name="Straight Connector 12"/>
          <p:cNvCxnSpPr>
            <a:cxnSpLocks noChangeShapeType="1"/>
            <a:stCxn id="23588" idx="1"/>
            <a:endCxn id="23591" idx="0"/>
          </p:cNvCxnSpPr>
          <p:nvPr/>
        </p:nvCxnSpPr>
        <p:spPr bwMode="auto">
          <a:xfrm flipH="1">
            <a:off x="3186113" y="2590800"/>
            <a:ext cx="2938462" cy="2743200"/>
          </a:xfrm>
          <a:prstGeom prst="line">
            <a:avLst/>
          </a:prstGeom>
          <a:noFill/>
          <a:ln w="7620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69" name="Straight Connector 14"/>
          <p:cNvCxnSpPr>
            <a:cxnSpLocks noChangeShapeType="1"/>
            <a:stCxn id="23588" idx="1"/>
            <a:endCxn id="23589" idx="3"/>
          </p:cNvCxnSpPr>
          <p:nvPr/>
        </p:nvCxnSpPr>
        <p:spPr bwMode="auto">
          <a:xfrm flipH="1">
            <a:off x="2865438" y="2590800"/>
            <a:ext cx="3259137" cy="2019300"/>
          </a:xfrm>
          <a:prstGeom prst="line">
            <a:avLst/>
          </a:prstGeom>
          <a:noFill/>
          <a:ln w="101600">
            <a:solidFill>
              <a:srgbClr val="061B5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70" name="Straight Connector 16"/>
          <p:cNvCxnSpPr>
            <a:cxnSpLocks noChangeShapeType="1"/>
            <a:stCxn id="23594" idx="2"/>
            <a:endCxn id="23593" idx="0"/>
          </p:cNvCxnSpPr>
          <p:nvPr/>
        </p:nvCxnSpPr>
        <p:spPr bwMode="auto">
          <a:xfrm flipH="1">
            <a:off x="6567488" y="3810000"/>
            <a:ext cx="382587" cy="685800"/>
          </a:xfrm>
          <a:prstGeom prst="line">
            <a:avLst/>
          </a:prstGeom>
          <a:noFill/>
          <a:ln w="571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71" name="Straight Connector 20"/>
          <p:cNvCxnSpPr>
            <a:cxnSpLocks noChangeShapeType="1"/>
            <a:stCxn id="23594" idx="1"/>
            <a:endCxn id="23591" idx="0"/>
          </p:cNvCxnSpPr>
          <p:nvPr/>
        </p:nvCxnSpPr>
        <p:spPr bwMode="auto">
          <a:xfrm flipH="1">
            <a:off x="3186113" y="3695700"/>
            <a:ext cx="3321050" cy="1638300"/>
          </a:xfrm>
          <a:prstGeom prst="line">
            <a:avLst/>
          </a:prstGeom>
          <a:noFill/>
          <a:ln w="7620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72" name="Straight Connector 25"/>
          <p:cNvCxnSpPr>
            <a:cxnSpLocks noChangeShapeType="1"/>
            <a:stCxn id="23594" idx="1"/>
            <a:endCxn id="23589" idx="3"/>
          </p:cNvCxnSpPr>
          <p:nvPr/>
        </p:nvCxnSpPr>
        <p:spPr bwMode="auto">
          <a:xfrm flipH="1">
            <a:off x="2865438" y="3695700"/>
            <a:ext cx="3641725" cy="914400"/>
          </a:xfrm>
          <a:prstGeom prst="line">
            <a:avLst/>
          </a:prstGeom>
          <a:noFill/>
          <a:ln w="101600">
            <a:solidFill>
              <a:srgbClr val="061B5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73" name="Straight Connector 27"/>
          <p:cNvCxnSpPr>
            <a:cxnSpLocks noChangeShapeType="1"/>
            <a:stCxn id="23594" idx="1"/>
            <a:endCxn id="23590" idx="0"/>
          </p:cNvCxnSpPr>
          <p:nvPr/>
        </p:nvCxnSpPr>
        <p:spPr bwMode="auto">
          <a:xfrm flipH="1">
            <a:off x="5729288" y="3695700"/>
            <a:ext cx="777875" cy="16383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74" name="Straight Connector 29"/>
          <p:cNvCxnSpPr>
            <a:cxnSpLocks noChangeShapeType="1"/>
            <a:stCxn id="23589" idx="3"/>
            <a:endCxn id="23593" idx="1"/>
          </p:cNvCxnSpPr>
          <p:nvPr/>
        </p:nvCxnSpPr>
        <p:spPr bwMode="auto">
          <a:xfrm>
            <a:off x="2865438" y="4610100"/>
            <a:ext cx="3260725" cy="0"/>
          </a:xfrm>
          <a:prstGeom prst="line">
            <a:avLst/>
          </a:prstGeom>
          <a:noFill/>
          <a:ln w="571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75" name="Straight Connector 7167"/>
          <p:cNvCxnSpPr>
            <a:cxnSpLocks noChangeShapeType="1"/>
            <a:stCxn id="23595" idx="1"/>
            <a:endCxn id="23591" idx="2"/>
          </p:cNvCxnSpPr>
          <p:nvPr/>
        </p:nvCxnSpPr>
        <p:spPr bwMode="auto">
          <a:xfrm flipH="1" flipV="1">
            <a:off x="3186113" y="5562600"/>
            <a:ext cx="852487" cy="266700"/>
          </a:xfrm>
          <a:prstGeom prst="line">
            <a:avLst/>
          </a:prstGeom>
          <a:noFill/>
          <a:ln w="7620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76" name="Straight Connector 7173"/>
          <p:cNvCxnSpPr>
            <a:cxnSpLocks noChangeShapeType="1"/>
            <a:stCxn id="23590" idx="1"/>
            <a:endCxn id="23591" idx="3"/>
          </p:cNvCxnSpPr>
          <p:nvPr/>
        </p:nvCxnSpPr>
        <p:spPr bwMode="auto">
          <a:xfrm flipH="1">
            <a:off x="3629025" y="5448300"/>
            <a:ext cx="1657350" cy="0"/>
          </a:xfrm>
          <a:prstGeom prst="line">
            <a:avLst/>
          </a:prstGeom>
          <a:noFill/>
          <a:ln w="101600">
            <a:solidFill>
              <a:srgbClr val="061B5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77" name="Straight Connector 7183"/>
          <p:cNvCxnSpPr>
            <a:cxnSpLocks noChangeShapeType="1"/>
            <a:stCxn id="23591" idx="0"/>
            <a:endCxn id="23589" idx="2"/>
          </p:cNvCxnSpPr>
          <p:nvPr/>
        </p:nvCxnSpPr>
        <p:spPr bwMode="auto">
          <a:xfrm flipH="1" flipV="1">
            <a:off x="2424113" y="4724400"/>
            <a:ext cx="762000" cy="6096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78" name="Straight Connector 3"/>
          <p:cNvCxnSpPr>
            <a:cxnSpLocks noChangeShapeType="1"/>
            <a:stCxn id="23595" idx="0"/>
            <a:endCxn id="23589" idx="3"/>
          </p:cNvCxnSpPr>
          <p:nvPr/>
        </p:nvCxnSpPr>
        <p:spPr bwMode="auto">
          <a:xfrm flipH="1" flipV="1">
            <a:off x="2865438" y="4610100"/>
            <a:ext cx="1616075" cy="1104900"/>
          </a:xfrm>
          <a:prstGeom prst="line">
            <a:avLst/>
          </a:prstGeom>
          <a:noFill/>
          <a:ln w="101600">
            <a:solidFill>
              <a:srgbClr val="061B5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79" name="Straight Connector 7"/>
          <p:cNvCxnSpPr>
            <a:cxnSpLocks noChangeShapeType="1"/>
            <a:stCxn id="23590" idx="2"/>
            <a:endCxn id="23607" idx="3"/>
          </p:cNvCxnSpPr>
          <p:nvPr/>
        </p:nvCxnSpPr>
        <p:spPr bwMode="auto">
          <a:xfrm flipH="1">
            <a:off x="5148263" y="5562600"/>
            <a:ext cx="581025" cy="315913"/>
          </a:xfrm>
          <a:prstGeom prst="line">
            <a:avLst/>
          </a:prstGeom>
          <a:noFill/>
          <a:ln w="76200">
            <a:solidFill>
              <a:srgbClr val="0A28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80" name="Straight Connector 11"/>
          <p:cNvCxnSpPr>
            <a:cxnSpLocks noChangeShapeType="1"/>
            <a:stCxn id="23595" idx="0"/>
            <a:endCxn id="23588" idx="1"/>
          </p:cNvCxnSpPr>
          <p:nvPr/>
        </p:nvCxnSpPr>
        <p:spPr bwMode="auto">
          <a:xfrm flipV="1">
            <a:off x="4481513" y="2590800"/>
            <a:ext cx="1643062" cy="3124200"/>
          </a:xfrm>
          <a:prstGeom prst="line">
            <a:avLst/>
          </a:prstGeom>
          <a:noFill/>
          <a:ln w="76200">
            <a:solidFill>
              <a:srgbClr val="0A28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81" name="Straight Connector 90"/>
          <p:cNvCxnSpPr>
            <a:cxnSpLocks noChangeShapeType="1"/>
            <a:stCxn id="23588" idx="1"/>
            <a:endCxn id="23593" idx="0"/>
          </p:cNvCxnSpPr>
          <p:nvPr/>
        </p:nvCxnSpPr>
        <p:spPr bwMode="auto">
          <a:xfrm>
            <a:off x="6124575" y="2590800"/>
            <a:ext cx="442913" cy="19050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82" name="Straight Connector 13"/>
          <p:cNvCxnSpPr>
            <a:cxnSpLocks noChangeShapeType="1"/>
            <a:stCxn id="23594" idx="1"/>
            <a:endCxn id="23595" idx="0"/>
          </p:cNvCxnSpPr>
          <p:nvPr/>
        </p:nvCxnSpPr>
        <p:spPr bwMode="auto">
          <a:xfrm flipH="1">
            <a:off x="4481513" y="3695700"/>
            <a:ext cx="2025650" cy="20193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83" name="Straight Connector 17"/>
          <p:cNvCxnSpPr>
            <a:cxnSpLocks noChangeShapeType="1"/>
            <a:stCxn id="23595" idx="0"/>
            <a:endCxn id="23593" idx="1"/>
          </p:cNvCxnSpPr>
          <p:nvPr/>
        </p:nvCxnSpPr>
        <p:spPr bwMode="auto">
          <a:xfrm flipV="1">
            <a:off x="4481513" y="4610100"/>
            <a:ext cx="1644650" cy="11049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84" name="Straight Connector 97"/>
          <p:cNvCxnSpPr>
            <a:cxnSpLocks noChangeShapeType="1"/>
            <a:stCxn id="23591" idx="3"/>
            <a:endCxn id="23593" idx="1"/>
          </p:cNvCxnSpPr>
          <p:nvPr/>
        </p:nvCxnSpPr>
        <p:spPr bwMode="auto">
          <a:xfrm flipV="1">
            <a:off x="3629025" y="4610100"/>
            <a:ext cx="2497138" cy="8382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85" name="Straight Connector 100"/>
          <p:cNvCxnSpPr>
            <a:cxnSpLocks noChangeShapeType="1"/>
            <a:stCxn id="23592" idx="2"/>
            <a:endCxn id="23593" idx="1"/>
          </p:cNvCxnSpPr>
          <p:nvPr/>
        </p:nvCxnSpPr>
        <p:spPr bwMode="auto">
          <a:xfrm>
            <a:off x="5729288" y="1905000"/>
            <a:ext cx="396875" cy="27051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86" name="Straight Connector 24"/>
          <p:cNvCxnSpPr>
            <a:cxnSpLocks noChangeShapeType="1"/>
            <a:stCxn id="23593" idx="2"/>
            <a:endCxn id="23590" idx="0"/>
          </p:cNvCxnSpPr>
          <p:nvPr/>
        </p:nvCxnSpPr>
        <p:spPr bwMode="auto">
          <a:xfrm flipH="1">
            <a:off x="5729288" y="4724400"/>
            <a:ext cx="838200" cy="6096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87" name="Straight Connector 28"/>
          <p:cNvCxnSpPr>
            <a:cxnSpLocks noChangeShapeType="1"/>
            <a:stCxn id="23595" idx="0"/>
            <a:endCxn id="23592" idx="2"/>
          </p:cNvCxnSpPr>
          <p:nvPr/>
        </p:nvCxnSpPr>
        <p:spPr bwMode="auto">
          <a:xfrm flipV="1">
            <a:off x="4481513" y="1905000"/>
            <a:ext cx="1247775" cy="3810000"/>
          </a:xfrm>
          <a:prstGeom prst="line">
            <a:avLst/>
          </a:prstGeom>
          <a:noFill/>
          <a:ln w="7620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3588" name="Rectangle 17"/>
          <p:cNvSpPr>
            <a:spLocks noChangeArrowheads="1"/>
          </p:cNvSpPr>
          <p:nvPr/>
        </p:nvSpPr>
        <p:spPr bwMode="auto">
          <a:xfrm>
            <a:off x="6124575" y="24765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Harvard</a:t>
            </a:r>
          </a:p>
        </p:txBody>
      </p:sp>
      <p:sp>
        <p:nvSpPr>
          <p:cNvPr id="23589" name="Rectangle 18"/>
          <p:cNvSpPr>
            <a:spLocks noChangeArrowheads="1"/>
          </p:cNvSpPr>
          <p:nvPr/>
        </p:nvSpPr>
        <p:spPr bwMode="auto">
          <a:xfrm>
            <a:off x="1981200" y="44958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U.Texas</a:t>
            </a:r>
          </a:p>
        </p:txBody>
      </p:sp>
      <p:sp>
        <p:nvSpPr>
          <p:cNvPr id="23590" name="Rectangle 19"/>
          <p:cNvSpPr>
            <a:spLocks noChangeArrowheads="1"/>
          </p:cNvSpPr>
          <p:nvPr/>
        </p:nvSpPr>
        <p:spPr bwMode="auto">
          <a:xfrm>
            <a:off x="5286375" y="53340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U.Wash</a:t>
            </a:r>
          </a:p>
        </p:txBody>
      </p:sp>
      <p:sp>
        <p:nvSpPr>
          <p:cNvPr id="23591" name="Rectangle 20"/>
          <p:cNvSpPr>
            <a:spLocks noChangeArrowheads="1"/>
          </p:cNvSpPr>
          <p:nvPr/>
        </p:nvSpPr>
        <p:spPr bwMode="auto">
          <a:xfrm>
            <a:off x="2743200" y="5334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UCLA</a:t>
            </a:r>
          </a:p>
        </p:txBody>
      </p:sp>
      <p:sp>
        <p:nvSpPr>
          <p:cNvPr id="23592" name="Rectangle 21"/>
          <p:cNvSpPr>
            <a:spLocks noChangeArrowheads="1"/>
          </p:cNvSpPr>
          <p:nvPr/>
        </p:nvSpPr>
        <p:spPr bwMode="auto">
          <a:xfrm>
            <a:off x="5286375" y="16764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UNC</a:t>
            </a:r>
          </a:p>
        </p:txBody>
      </p:sp>
      <p:sp>
        <p:nvSpPr>
          <p:cNvPr id="23593" name="Rectangle 22"/>
          <p:cNvSpPr>
            <a:spLocks noChangeArrowheads="1"/>
          </p:cNvSpPr>
          <p:nvPr/>
        </p:nvSpPr>
        <p:spPr bwMode="auto">
          <a:xfrm>
            <a:off x="6126163" y="4495800"/>
            <a:ext cx="882650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Morehouse</a:t>
            </a:r>
          </a:p>
        </p:txBody>
      </p:sp>
      <p:sp>
        <p:nvSpPr>
          <p:cNvPr id="23594" name="Rectangle 23"/>
          <p:cNvSpPr>
            <a:spLocks noChangeArrowheads="1"/>
          </p:cNvSpPr>
          <p:nvPr/>
        </p:nvSpPr>
        <p:spPr bwMode="auto">
          <a:xfrm>
            <a:off x="6507163" y="3581400"/>
            <a:ext cx="884237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Emory</a:t>
            </a:r>
          </a:p>
        </p:txBody>
      </p:sp>
      <p:sp>
        <p:nvSpPr>
          <p:cNvPr id="23595" name="Rectangle 24"/>
          <p:cNvSpPr>
            <a:spLocks noChangeArrowheads="1"/>
          </p:cNvSpPr>
          <p:nvPr/>
        </p:nvSpPr>
        <p:spPr bwMode="auto">
          <a:xfrm>
            <a:off x="4038600" y="5715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Wash.U</a:t>
            </a:r>
          </a:p>
        </p:txBody>
      </p:sp>
    </p:spTree>
    <p:extLst>
      <p:ext uri="{BB962C8B-B14F-4D97-AF65-F5344CB8AC3E}">
        <p14:creationId xmlns:p14="http://schemas.microsoft.com/office/powerpoint/2010/main" val="3809953081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3200">
                <a:latin typeface="Arial" charset="0"/>
              </a:rPr>
              <a:t>Network Diagram:</a:t>
            </a:r>
            <a:br>
              <a:rPr lang="en-US" sz="3200">
                <a:latin typeface="Arial" charset="0"/>
              </a:rPr>
            </a:br>
            <a:r>
              <a:rPr lang="en-US" sz="3200">
                <a:latin typeface="Arial" charset="0"/>
              </a:rPr>
              <a:t>Multi-center Publications, 2010</a:t>
            </a:r>
          </a:p>
        </p:txBody>
      </p:sp>
      <p:cxnSp>
        <p:nvCxnSpPr>
          <p:cNvPr id="24578" name="Straight Connector 41"/>
          <p:cNvCxnSpPr>
            <a:cxnSpLocks noChangeShapeType="1"/>
            <a:stCxn id="24617" idx="2"/>
            <a:endCxn id="24619" idx="1"/>
          </p:cNvCxnSpPr>
          <p:nvPr/>
        </p:nvCxnSpPr>
        <p:spPr bwMode="auto">
          <a:xfrm>
            <a:off x="5729288" y="1905000"/>
            <a:ext cx="777875" cy="1790700"/>
          </a:xfrm>
          <a:prstGeom prst="line">
            <a:avLst/>
          </a:prstGeom>
          <a:noFill/>
          <a:ln w="101600">
            <a:solidFill>
              <a:srgbClr val="410B7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580" name="Rectangle 18"/>
          <p:cNvSpPr>
            <a:spLocks noChangeArrowheads="1"/>
          </p:cNvSpPr>
          <p:nvPr/>
        </p:nvSpPr>
        <p:spPr bwMode="auto">
          <a:xfrm>
            <a:off x="2743200" y="16764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Texas A&amp;M</a:t>
            </a:r>
          </a:p>
        </p:txBody>
      </p:sp>
      <p:sp>
        <p:nvSpPr>
          <p:cNvPr id="24581" name="Rectangle 22"/>
          <p:cNvSpPr>
            <a:spLocks noChangeArrowheads="1"/>
          </p:cNvSpPr>
          <p:nvPr/>
        </p:nvSpPr>
        <p:spPr bwMode="auto">
          <a:xfrm>
            <a:off x="1981200" y="24765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USC</a:t>
            </a:r>
          </a:p>
        </p:txBody>
      </p:sp>
      <p:sp>
        <p:nvSpPr>
          <p:cNvPr id="24582" name="Rectangle 22"/>
          <p:cNvSpPr>
            <a:spLocks noChangeArrowheads="1"/>
          </p:cNvSpPr>
          <p:nvPr/>
        </p:nvSpPr>
        <p:spPr bwMode="auto">
          <a:xfrm>
            <a:off x="1676400" y="35814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U.Colorado</a:t>
            </a:r>
          </a:p>
        </p:txBody>
      </p:sp>
      <p:grpSp>
        <p:nvGrpSpPr>
          <p:cNvPr id="24583" name="Group 18"/>
          <p:cNvGrpSpPr>
            <a:grpSpLocks/>
          </p:cNvGrpSpPr>
          <p:nvPr/>
        </p:nvGrpSpPr>
        <p:grpSpPr bwMode="auto">
          <a:xfrm>
            <a:off x="1447800" y="1676400"/>
            <a:ext cx="6172200" cy="4262438"/>
            <a:chOff x="1447800" y="1676400"/>
            <a:chExt cx="6172200" cy="4262019"/>
          </a:xfrm>
        </p:grpSpPr>
        <p:grpSp>
          <p:nvGrpSpPr>
            <p:cNvPr id="24621" name="Group 3"/>
            <p:cNvGrpSpPr>
              <a:grpSpLocks/>
            </p:cNvGrpSpPr>
            <p:nvPr/>
          </p:nvGrpSpPr>
          <p:grpSpPr bwMode="auto">
            <a:xfrm>
              <a:off x="6172200" y="1676400"/>
              <a:ext cx="228600" cy="228600"/>
              <a:chOff x="6172200" y="1676399"/>
              <a:chExt cx="228600" cy="228601"/>
            </a:xfrm>
          </p:grpSpPr>
          <p:sp>
            <p:nvSpPr>
              <p:cNvPr id="24647" name="Rectangle 111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648" name="Rectangle 112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4622" name="Group 2"/>
            <p:cNvGrpSpPr>
              <a:grpSpLocks/>
            </p:cNvGrpSpPr>
            <p:nvPr/>
          </p:nvGrpSpPr>
          <p:grpSpPr bwMode="auto">
            <a:xfrm>
              <a:off x="7010400" y="2476500"/>
              <a:ext cx="228600" cy="228600"/>
              <a:chOff x="7010400" y="2480736"/>
              <a:chExt cx="228600" cy="228600"/>
            </a:xfrm>
          </p:grpSpPr>
          <p:sp>
            <p:nvSpPr>
              <p:cNvPr id="24644" name="Rectangle 113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645" name="Rectangle 11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646" name="Rectangle 11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4623" name="Group 118"/>
            <p:cNvGrpSpPr>
              <a:grpSpLocks/>
            </p:cNvGrpSpPr>
            <p:nvPr/>
          </p:nvGrpSpPr>
          <p:grpSpPr bwMode="auto">
            <a:xfrm>
              <a:off x="7391400" y="3581400"/>
              <a:ext cx="228600" cy="228600"/>
              <a:chOff x="6172200" y="1676399"/>
              <a:chExt cx="228600" cy="228601"/>
            </a:xfrm>
          </p:grpSpPr>
          <p:sp>
            <p:nvSpPr>
              <p:cNvPr id="24642" name="Rectangle 119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643" name="Rectangle 12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4624" name="Rectangle 123"/>
            <p:cNvSpPr>
              <a:spLocks noChangeArrowheads="1"/>
            </p:cNvSpPr>
            <p:nvPr/>
          </p:nvSpPr>
          <p:spPr bwMode="auto">
            <a:xfrm>
              <a:off x="7010400" y="4495800"/>
              <a:ext cx="228600" cy="2286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25" name="Rectangle 124"/>
            <p:cNvSpPr>
              <a:spLocks noChangeArrowheads="1"/>
            </p:cNvSpPr>
            <p:nvPr/>
          </p:nvSpPr>
          <p:spPr bwMode="auto">
            <a:xfrm>
              <a:off x="2514600" y="1676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26" name="Rectangle 125"/>
            <p:cNvSpPr>
              <a:spLocks noChangeArrowheads="1"/>
            </p:cNvSpPr>
            <p:nvPr/>
          </p:nvSpPr>
          <p:spPr bwMode="auto">
            <a:xfrm>
              <a:off x="1447800" y="3581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627" name="Rectangle 126"/>
            <p:cNvSpPr>
              <a:spLocks noChangeArrowheads="1"/>
            </p:cNvSpPr>
            <p:nvPr/>
          </p:nvSpPr>
          <p:spPr bwMode="auto">
            <a:xfrm>
              <a:off x="1749425" y="24765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24628" name="Group 127"/>
            <p:cNvGrpSpPr>
              <a:grpSpLocks/>
            </p:cNvGrpSpPr>
            <p:nvPr/>
          </p:nvGrpSpPr>
          <p:grpSpPr bwMode="auto">
            <a:xfrm>
              <a:off x="1752600" y="4495800"/>
              <a:ext cx="228600" cy="228600"/>
              <a:chOff x="7010400" y="2480736"/>
              <a:chExt cx="228600" cy="228600"/>
            </a:xfrm>
          </p:grpSpPr>
          <p:sp>
            <p:nvSpPr>
              <p:cNvPr id="24639" name="Rectangle 128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640" name="Rectangle 129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641" name="Rectangle 130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4629" name="Group 131"/>
            <p:cNvGrpSpPr>
              <a:grpSpLocks/>
            </p:cNvGrpSpPr>
            <p:nvPr/>
          </p:nvGrpSpPr>
          <p:grpSpPr bwMode="auto">
            <a:xfrm>
              <a:off x="6172200" y="5334000"/>
              <a:ext cx="228600" cy="228600"/>
              <a:chOff x="7010400" y="2480736"/>
              <a:chExt cx="228600" cy="228600"/>
            </a:xfrm>
          </p:grpSpPr>
          <p:sp>
            <p:nvSpPr>
              <p:cNvPr id="24636" name="Rectangle 132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637" name="Rectangle 13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638" name="Rectangle 13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4630" name="Group 137"/>
            <p:cNvGrpSpPr>
              <a:grpSpLocks/>
            </p:cNvGrpSpPr>
            <p:nvPr/>
          </p:nvGrpSpPr>
          <p:grpSpPr bwMode="auto">
            <a:xfrm>
              <a:off x="2514600" y="5334000"/>
              <a:ext cx="228600" cy="228600"/>
              <a:chOff x="6172200" y="1676399"/>
              <a:chExt cx="228600" cy="228601"/>
            </a:xfrm>
          </p:grpSpPr>
          <p:sp>
            <p:nvSpPr>
              <p:cNvPr id="24634" name="Rectangle 138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635" name="Rectangle 14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4631" name="Group 141"/>
            <p:cNvGrpSpPr>
              <a:grpSpLocks/>
            </p:cNvGrpSpPr>
            <p:nvPr/>
          </p:nvGrpSpPr>
          <p:grpSpPr bwMode="auto">
            <a:xfrm>
              <a:off x="4919663" y="5709819"/>
              <a:ext cx="228600" cy="228600"/>
              <a:chOff x="6172200" y="1676399"/>
              <a:chExt cx="228600" cy="228601"/>
            </a:xfrm>
          </p:grpSpPr>
          <p:sp>
            <p:nvSpPr>
              <p:cNvPr id="24632" name="Rectangle 142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633" name="Rectangle 143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cxnSp>
        <p:nvCxnSpPr>
          <p:cNvPr id="24584" name="Straight Connector 41"/>
          <p:cNvCxnSpPr>
            <a:cxnSpLocks noChangeShapeType="1"/>
            <a:stCxn id="24617" idx="2"/>
            <a:endCxn id="24614" idx="0"/>
          </p:cNvCxnSpPr>
          <p:nvPr/>
        </p:nvCxnSpPr>
        <p:spPr bwMode="auto">
          <a:xfrm>
            <a:off x="5729288" y="1905000"/>
            <a:ext cx="838200" cy="571500"/>
          </a:xfrm>
          <a:prstGeom prst="line">
            <a:avLst/>
          </a:prstGeom>
          <a:noFill/>
          <a:ln w="101600">
            <a:solidFill>
              <a:srgbClr val="410B7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585" name="Straight Connector 41"/>
          <p:cNvCxnSpPr>
            <a:cxnSpLocks noChangeShapeType="1"/>
            <a:stCxn id="24614" idx="1"/>
            <a:endCxn id="24616" idx="0"/>
          </p:cNvCxnSpPr>
          <p:nvPr/>
        </p:nvCxnSpPr>
        <p:spPr bwMode="auto">
          <a:xfrm flipH="1">
            <a:off x="5729288" y="2590800"/>
            <a:ext cx="395287" cy="27432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586" name="Straight Connector 41"/>
          <p:cNvCxnSpPr>
            <a:cxnSpLocks noChangeShapeType="1"/>
            <a:stCxn id="24614" idx="1"/>
            <a:endCxn id="24615" idx="3"/>
          </p:cNvCxnSpPr>
          <p:nvPr/>
        </p:nvCxnSpPr>
        <p:spPr bwMode="auto">
          <a:xfrm flipH="1">
            <a:off x="2865438" y="2590800"/>
            <a:ext cx="3259137" cy="20193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587" name="Straight Connector 41"/>
          <p:cNvCxnSpPr>
            <a:cxnSpLocks noChangeShapeType="1"/>
            <a:stCxn id="24615" idx="3"/>
            <a:endCxn id="24616" idx="0"/>
          </p:cNvCxnSpPr>
          <p:nvPr/>
        </p:nvCxnSpPr>
        <p:spPr bwMode="auto">
          <a:xfrm>
            <a:off x="2865438" y="4610100"/>
            <a:ext cx="2863850" cy="723900"/>
          </a:xfrm>
          <a:prstGeom prst="line">
            <a:avLst/>
          </a:prstGeom>
          <a:noFill/>
          <a:ln w="101600">
            <a:solidFill>
              <a:srgbClr val="410B7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588" name="Straight Connector 2"/>
          <p:cNvCxnSpPr>
            <a:cxnSpLocks noChangeShapeType="1"/>
            <a:stCxn id="24617" idx="2"/>
          </p:cNvCxnSpPr>
          <p:nvPr/>
        </p:nvCxnSpPr>
        <p:spPr bwMode="auto">
          <a:xfrm flipH="1">
            <a:off x="5715000" y="1905000"/>
            <a:ext cx="14288" cy="3276600"/>
          </a:xfrm>
          <a:prstGeom prst="line">
            <a:avLst/>
          </a:prstGeom>
          <a:noFill/>
          <a:ln w="88900">
            <a:solidFill>
              <a:srgbClr val="520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589" name="Straight Connector 4"/>
          <p:cNvCxnSpPr>
            <a:cxnSpLocks noChangeShapeType="1"/>
            <a:stCxn id="24617" idx="2"/>
            <a:endCxn id="24579" idx="0"/>
          </p:cNvCxnSpPr>
          <p:nvPr/>
        </p:nvCxnSpPr>
        <p:spPr bwMode="auto">
          <a:xfrm flipH="1">
            <a:off x="3186113" y="1905000"/>
            <a:ext cx="2543175" cy="3429000"/>
          </a:xfrm>
          <a:prstGeom prst="line">
            <a:avLst/>
          </a:prstGeom>
          <a:noFill/>
          <a:ln w="76200">
            <a:solidFill>
              <a:srgbClr val="6712B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590" name="Straight Connector 6"/>
          <p:cNvCxnSpPr>
            <a:cxnSpLocks noChangeShapeType="1"/>
            <a:stCxn id="24617" idx="2"/>
            <a:endCxn id="24615" idx="3"/>
          </p:cNvCxnSpPr>
          <p:nvPr/>
        </p:nvCxnSpPr>
        <p:spPr bwMode="auto">
          <a:xfrm flipH="1">
            <a:off x="2865438" y="1905000"/>
            <a:ext cx="2863850" cy="2705100"/>
          </a:xfrm>
          <a:prstGeom prst="line">
            <a:avLst/>
          </a:prstGeom>
          <a:noFill/>
          <a:ln w="76200">
            <a:solidFill>
              <a:srgbClr val="6712B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591" name="Straight Connector 8"/>
          <p:cNvCxnSpPr>
            <a:cxnSpLocks noChangeShapeType="1"/>
            <a:stCxn id="24614" idx="2"/>
            <a:endCxn id="24619" idx="0"/>
          </p:cNvCxnSpPr>
          <p:nvPr/>
        </p:nvCxnSpPr>
        <p:spPr bwMode="auto">
          <a:xfrm>
            <a:off x="6567488" y="2705100"/>
            <a:ext cx="382587" cy="876300"/>
          </a:xfrm>
          <a:prstGeom prst="line">
            <a:avLst/>
          </a:prstGeom>
          <a:noFill/>
          <a:ln w="76200">
            <a:solidFill>
              <a:srgbClr val="7948B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592" name="Straight Connector 10"/>
          <p:cNvCxnSpPr>
            <a:cxnSpLocks noChangeShapeType="1"/>
            <a:stCxn id="24614" idx="1"/>
            <a:endCxn id="24616" idx="0"/>
          </p:cNvCxnSpPr>
          <p:nvPr/>
        </p:nvCxnSpPr>
        <p:spPr bwMode="auto">
          <a:xfrm flipH="1">
            <a:off x="5729288" y="2590800"/>
            <a:ext cx="395287" cy="2743200"/>
          </a:xfrm>
          <a:prstGeom prst="line">
            <a:avLst/>
          </a:prstGeom>
          <a:noFill/>
          <a:ln w="101600">
            <a:solidFill>
              <a:srgbClr val="410B7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593" name="Straight Connector 12"/>
          <p:cNvCxnSpPr>
            <a:cxnSpLocks noChangeShapeType="1"/>
            <a:stCxn id="24614" idx="1"/>
            <a:endCxn id="24579" idx="0"/>
          </p:cNvCxnSpPr>
          <p:nvPr/>
        </p:nvCxnSpPr>
        <p:spPr bwMode="auto">
          <a:xfrm flipH="1">
            <a:off x="3186113" y="2590800"/>
            <a:ext cx="2938462" cy="2743200"/>
          </a:xfrm>
          <a:prstGeom prst="line">
            <a:avLst/>
          </a:prstGeom>
          <a:noFill/>
          <a:ln w="88900">
            <a:solidFill>
              <a:srgbClr val="520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594" name="Straight Connector 14"/>
          <p:cNvCxnSpPr>
            <a:cxnSpLocks noChangeShapeType="1"/>
            <a:stCxn id="24614" idx="1"/>
            <a:endCxn id="24615" idx="3"/>
          </p:cNvCxnSpPr>
          <p:nvPr/>
        </p:nvCxnSpPr>
        <p:spPr bwMode="auto">
          <a:xfrm flipH="1">
            <a:off x="2865438" y="2590800"/>
            <a:ext cx="3259137" cy="2019300"/>
          </a:xfrm>
          <a:prstGeom prst="line">
            <a:avLst/>
          </a:prstGeom>
          <a:noFill/>
          <a:ln w="101600">
            <a:solidFill>
              <a:srgbClr val="410B7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595" name="Straight Connector 16"/>
          <p:cNvCxnSpPr>
            <a:cxnSpLocks noChangeShapeType="1"/>
            <a:stCxn id="24619" idx="2"/>
            <a:endCxn id="7180" idx="0"/>
          </p:cNvCxnSpPr>
          <p:nvPr/>
        </p:nvCxnSpPr>
        <p:spPr bwMode="auto">
          <a:xfrm flipH="1">
            <a:off x="6567488" y="3810000"/>
            <a:ext cx="382587" cy="685800"/>
          </a:xfrm>
          <a:prstGeom prst="line">
            <a:avLst/>
          </a:prstGeom>
          <a:noFill/>
          <a:ln w="571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596" name="Straight Connector 20"/>
          <p:cNvCxnSpPr>
            <a:cxnSpLocks noChangeShapeType="1"/>
            <a:stCxn id="24619" idx="1"/>
            <a:endCxn id="24579" idx="0"/>
          </p:cNvCxnSpPr>
          <p:nvPr/>
        </p:nvCxnSpPr>
        <p:spPr bwMode="auto">
          <a:xfrm flipH="1">
            <a:off x="3186113" y="3695700"/>
            <a:ext cx="3321050" cy="1638300"/>
          </a:xfrm>
          <a:prstGeom prst="line">
            <a:avLst/>
          </a:prstGeom>
          <a:noFill/>
          <a:ln w="76200">
            <a:solidFill>
              <a:srgbClr val="6712B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597" name="Straight Connector 25"/>
          <p:cNvCxnSpPr>
            <a:cxnSpLocks noChangeShapeType="1"/>
            <a:stCxn id="24619" idx="1"/>
            <a:endCxn id="24615" idx="3"/>
          </p:cNvCxnSpPr>
          <p:nvPr/>
        </p:nvCxnSpPr>
        <p:spPr bwMode="auto">
          <a:xfrm flipH="1">
            <a:off x="2865438" y="3695700"/>
            <a:ext cx="3641725" cy="914400"/>
          </a:xfrm>
          <a:prstGeom prst="line">
            <a:avLst/>
          </a:prstGeom>
          <a:noFill/>
          <a:ln w="101600">
            <a:solidFill>
              <a:srgbClr val="410B7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598" name="Straight Connector 27"/>
          <p:cNvCxnSpPr>
            <a:cxnSpLocks noChangeShapeType="1"/>
            <a:stCxn id="24619" idx="1"/>
            <a:endCxn id="24616" idx="0"/>
          </p:cNvCxnSpPr>
          <p:nvPr/>
        </p:nvCxnSpPr>
        <p:spPr bwMode="auto">
          <a:xfrm flipH="1">
            <a:off x="5729288" y="3695700"/>
            <a:ext cx="777875" cy="1638300"/>
          </a:xfrm>
          <a:prstGeom prst="line">
            <a:avLst/>
          </a:prstGeom>
          <a:noFill/>
          <a:ln w="88900">
            <a:solidFill>
              <a:srgbClr val="520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599" name="Straight Connector 29"/>
          <p:cNvCxnSpPr>
            <a:cxnSpLocks noChangeShapeType="1"/>
            <a:stCxn id="24615" idx="3"/>
            <a:endCxn id="7180" idx="1"/>
          </p:cNvCxnSpPr>
          <p:nvPr/>
        </p:nvCxnSpPr>
        <p:spPr bwMode="auto">
          <a:xfrm>
            <a:off x="2865438" y="4610100"/>
            <a:ext cx="3260725" cy="0"/>
          </a:xfrm>
          <a:prstGeom prst="line">
            <a:avLst/>
          </a:prstGeom>
          <a:noFill/>
          <a:ln w="571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00" name="Straight Connector 7167"/>
          <p:cNvCxnSpPr>
            <a:cxnSpLocks noChangeShapeType="1"/>
            <a:stCxn id="24620" idx="1"/>
            <a:endCxn id="24579" idx="2"/>
          </p:cNvCxnSpPr>
          <p:nvPr/>
        </p:nvCxnSpPr>
        <p:spPr bwMode="auto">
          <a:xfrm flipH="1" flipV="1">
            <a:off x="3186113" y="5562600"/>
            <a:ext cx="852487" cy="266700"/>
          </a:xfrm>
          <a:prstGeom prst="line">
            <a:avLst/>
          </a:prstGeom>
          <a:noFill/>
          <a:ln w="76200">
            <a:solidFill>
              <a:srgbClr val="7948B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01" name="Straight Connector 7173"/>
          <p:cNvCxnSpPr>
            <a:cxnSpLocks noChangeShapeType="1"/>
            <a:stCxn id="24616" idx="1"/>
            <a:endCxn id="24579" idx="3"/>
          </p:cNvCxnSpPr>
          <p:nvPr/>
        </p:nvCxnSpPr>
        <p:spPr bwMode="auto">
          <a:xfrm flipH="1">
            <a:off x="3629025" y="5448300"/>
            <a:ext cx="1657350" cy="0"/>
          </a:xfrm>
          <a:prstGeom prst="line">
            <a:avLst/>
          </a:prstGeom>
          <a:noFill/>
          <a:ln w="101600">
            <a:solidFill>
              <a:srgbClr val="410B7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02" name="Straight Connector 7183"/>
          <p:cNvCxnSpPr>
            <a:cxnSpLocks noChangeShapeType="1"/>
            <a:stCxn id="24579" idx="0"/>
            <a:endCxn id="24615" idx="2"/>
          </p:cNvCxnSpPr>
          <p:nvPr/>
        </p:nvCxnSpPr>
        <p:spPr bwMode="auto">
          <a:xfrm flipH="1" flipV="1">
            <a:off x="2424113" y="4724400"/>
            <a:ext cx="762000" cy="609600"/>
          </a:xfrm>
          <a:prstGeom prst="line">
            <a:avLst/>
          </a:prstGeom>
          <a:noFill/>
          <a:ln w="88900">
            <a:solidFill>
              <a:srgbClr val="520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03" name="Straight Connector 3"/>
          <p:cNvCxnSpPr>
            <a:cxnSpLocks noChangeShapeType="1"/>
            <a:stCxn id="24620" idx="0"/>
            <a:endCxn id="24615" idx="3"/>
          </p:cNvCxnSpPr>
          <p:nvPr/>
        </p:nvCxnSpPr>
        <p:spPr bwMode="auto">
          <a:xfrm flipH="1" flipV="1">
            <a:off x="2865438" y="4610100"/>
            <a:ext cx="1616075" cy="1104900"/>
          </a:xfrm>
          <a:prstGeom prst="line">
            <a:avLst/>
          </a:prstGeom>
          <a:noFill/>
          <a:ln w="101600">
            <a:solidFill>
              <a:srgbClr val="410B7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04" name="Straight Connector 7"/>
          <p:cNvCxnSpPr>
            <a:cxnSpLocks noChangeShapeType="1"/>
            <a:stCxn id="24616" idx="2"/>
            <a:endCxn id="24632" idx="3"/>
          </p:cNvCxnSpPr>
          <p:nvPr/>
        </p:nvCxnSpPr>
        <p:spPr bwMode="auto">
          <a:xfrm flipH="1">
            <a:off x="5148263" y="5562600"/>
            <a:ext cx="581025" cy="315913"/>
          </a:xfrm>
          <a:prstGeom prst="line">
            <a:avLst/>
          </a:prstGeom>
          <a:noFill/>
          <a:ln w="76200">
            <a:solidFill>
              <a:srgbClr val="0A28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05" name="Straight Connector 11"/>
          <p:cNvCxnSpPr>
            <a:cxnSpLocks noChangeShapeType="1"/>
            <a:stCxn id="24620" idx="0"/>
            <a:endCxn id="24614" idx="1"/>
          </p:cNvCxnSpPr>
          <p:nvPr/>
        </p:nvCxnSpPr>
        <p:spPr bwMode="auto">
          <a:xfrm flipV="1">
            <a:off x="4481513" y="2590800"/>
            <a:ext cx="1643062" cy="3124200"/>
          </a:xfrm>
          <a:prstGeom prst="line">
            <a:avLst/>
          </a:prstGeom>
          <a:noFill/>
          <a:ln w="101600">
            <a:solidFill>
              <a:srgbClr val="410B7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06" name="Straight Connector 90"/>
          <p:cNvCxnSpPr>
            <a:cxnSpLocks noChangeShapeType="1"/>
            <a:stCxn id="24614" idx="1"/>
            <a:endCxn id="7180" idx="0"/>
          </p:cNvCxnSpPr>
          <p:nvPr/>
        </p:nvCxnSpPr>
        <p:spPr bwMode="auto">
          <a:xfrm>
            <a:off x="6124575" y="2590800"/>
            <a:ext cx="442913" cy="19050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07" name="Straight Connector 13"/>
          <p:cNvCxnSpPr>
            <a:cxnSpLocks noChangeShapeType="1"/>
            <a:stCxn id="24619" idx="1"/>
            <a:endCxn id="24620" idx="0"/>
          </p:cNvCxnSpPr>
          <p:nvPr/>
        </p:nvCxnSpPr>
        <p:spPr bwMode="auto">
          <a:xfrm flipH="1">
            <a:off x="4481513" y="3695700"/>
            <a:ext cx="2025650" cy="2019300"/>
          </a:xfrm>
          <a:prstGeom prst="line">
            <a:avLst/>
          </a:prstGeom>
          <a:noFill/>
          <a:ln w="88900">
            <a:solidFill>
              <a:srgbClr val="520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08" name="Straight Connector 17"/>
          <p:cNvCxnSpPr>
            <a:cxnSpLocks noChangeShapeType="1"/>
            <a:stCxn id="24620" idx="0"/>
            <a:endCxn id="7180" idx="1"/>
          </p:cNvCxnSpPr>
          <p:nvPr/>
        </p:nvCxnSpPr>
        <p:spPr bwMode="auto">
          <a:xfrm flipV="1">
            <a:off x="4481513" y="4610100"/>
            <a:ext cx="1644650" cy="11049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09" name="Straight Connector 97"/>
          <p:cNvCxnSpPr>
            <a:cxnSpLocks noChangeShapeType="1"/>
            <a:stCxn id="24579" idx="3"/>
            <a:endCxn id="7180" idx="1"/>
          </p:cNvCxnSpPr>
          <p:nvPr/>
        </p:nvCxnSpPr>
        <p:spPr bwMode="auto">
          <a:xfrm flipV="1">
            <a:off x="3629025" y="4610100"/>
            <a:ext cx="2497138" cy="8382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0" name="Straight Connector 100"/>
          <p:cNvCxnSpPr>
            <a:cxnSpLocks noChangeShapeType="1"/>
            <a:stCxn id="24617" idx="2"/>
            <a:endCxn id="7180" idx="1"/>
          </p:cNvCxnSpPr>
          <p:nvPr/>
        </p:nvCxnSpPr>
        <p:spPr bwMode="auto">
          <a:xfrm>
            <a:off x="5729288" y="1905000"/>
            <a:ext cx="396875" cy="27051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1" name="Straight Connector 24"/>
          <p:cNvCxnSpPr>
            <a:cxnSpLocks noChangeShapeType="1"/>
            <a:stCxn id="7180" idx="2"/>
            <a:endCxn id="24616" idx="0"/>
          </p:cNvCxnSpPr>
          <p:nvPr/>
        </p:nvCxnSpPr>
        <p:spPr bwMode="auto">
          <a:xfrm flipH="1">
            <a:off x="5729288" y="4724400"/>
            <a:ext cx="838200" cy="6096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2" name="Straight Connector 28"/>
          <p:cNvCxnSpPr>
            <a:cxnSpLocks noChangeShapeType="1"/>
            <a:stCxn id="24620" idx="0"/>
            <a:endCxn id="24617" idx="2"/>
          </p:cNvCxnSpPr>
          <p:nvPr/>
        </p:nvCxnSpPr>
        <p:spPr bwMode="auto">
          <a:xfrm flipV="1">
            <a:off x="4481513" y="1905000"/>
            <a:ext cx="1247775" cy="3810000"/>
          </a:xfrm>
          <a:prstGeom prst="line">
            <a:avLst/>
          </a:prstGeom>
          <a:noFill/>
          <a:ln w="76200">
            <a:solidFill>
              <a:srgbClr val="7948B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3" name="Straight Connector 5"/>
          <p:cNvCxnSpPr>
            <a:cxnSpLocks noChangeShapeType="1"/>
            <a:stCxn id="24615" idx="3"/>
            <a:endCxn id="24581" idx="2"/>
          </p:cNvCxnSpPr>
          <p:nvPr/>
        </p:nvCxnSpPr>
        <p:spPr bwMode="auto">
          <a:xfrm flipH="1" flipV="1">
            <a:off x="2424113" y="2705100"/>
            <a:ext cx="441325" cy="190500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614" name="Rectangle 17"/>
          <p:cNvSpPr>
            <a:spLocks noChangeArrowheads="1"/>
          </p:cNvSpPr>
          <p:nvPr/>
        </p:nvSpPr>
        <p:spPr bwMode="auto">
          <a:xfrm>
            <a:off x="6124575" y="24765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Harvard</a:t>
            </a:r>
          </a:p>
        </p:txBody>
      </p:sp>
      <p:sp>
        <p:nvSpPr>
          <p:cNvPr id="24615" name="Rectangle 18"/>
          <p:cNvSpPr>
            <a:spLocks noChangeArrowheads="1"/>
          </p:cNvSpPr>
          <p:nvPr/>
        </p:nvSpPr>
        <p:spPr bwMode="auto">
          <a:xfrm>
            <a:off x="1981200" y="44958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U.Texas</a:t>
            </a:r>
          </a:p>
        </p:txBody>
      </p:sp>
      <p:sp>
        <p:nvSpPr>
          <p:cNvPr id="24616" name="Rectangle 19"/>
          <p:cNvSpPr>
            <a:spLocks noChangeArrowheads="1"/>
          </p:cNvSpPr>
          <p:nvPr/>
        </p:nvSpPr>
        <p:spPr bwMode="auto">
          <a:xfrm>
            <a:off x="5286375" y="53340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U.Wash</a:t>
            </a:r>
          </a:p>
        </p:txBody>
      </p:sp>
      <p:sp>
        <p:nvSpPr>
          <p:cNvPr id="24617" name="Rectangle 21"/>
          <p:cNvSpPr>
            <a:spLocks noChangeArrowheads="1"/>
          </p:cNvSpPr>
          <p:nvPr/>
        </p:nvSpPr>
        <p:spPr bwMode="auto">
          <a:xfrm>
            <a:off x="5286375" y="16764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UNC</a:t>
            </a:r>
          </a:p>
        </p:txBody>
      </p:sp>
      <p:sp>
        <p:nvSpPr>
          <p:cNvPr id="7180" name="Rectangle 22"/>
          <p:cNvSpPr>
            <a:spLocks noChangeArrowheads="1"/>
          </p:cNvSpPr>
          <p:nvPr/>
        </p:nvSpPr>
        <p:spPr bwMode="auto">
          <a:xfrm>
            <a:off x="6126163" y="4495800"/>
            <a:ext cx="882650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>
                <a:solidFill>
                  <a:schemeClr val="bg2"/>
                </a:solidFill>
                <a:cs typeface="Arial" charset="0"/>
              </a:rPr>
              <a:t>Morehouse</a:t>
            </a:r>
          </a:p>
        </p:txBody>
      </p:sp>
      <p:sp>
        <p:nvSpPr>
          <p:cNvPr id="24619" name="Rectangle 23"/>
          <p:cNvSpPr>
            <a:spLocks noChangeArrowheads="1"/>
          </p:cNvSpPr>
          <p:nvPr/>
        </p:nvSpPr>
        <p:spPr bwMode="auto">
          <a:xfrm>
            <a:off x="6507163" y="3581400"/>
            <a:ext cx="884237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Emory</a:t>
            </a:r>
          </a:p>
        </p:txBody>
      </p:sp>
      <p:sp>
        <p:nvSpPr>
          <p:cNvPr id="24620" name="Rectangle 24"/>
          <p:cNvSpPr>
            <a:spLocks noChangeArrowheads="1"/>
          </p:cNvSpPr>
          <p:nvPr/>
        </p:nvSpPr>
        <p:spPr bwMode="auto">
          <a:xfrm>
            <a:off x="4038600" y="5715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Wash.U</a:t>
            </a:r>
          </a:p>
        </p:txBody>
      </p:sp>
      <p:sp>
        <p:nvSpPr>
          <p:cNvPr id="24579" name="Rectangle 20"/>
          <p:cNvSpPr>
            <a:spLocks noChangeArrowheads="1"/>
          </p:cNvSpPr>
          <p:nvPr/>
        </p:nvSpPr>
        <p:spPr bwMode="auto">
          <a:xfrm>
            <a:off x="2743200" y="5334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UCLA</a:t>
            </a:r>
          </a:p>
        </p:txBody>
      </p:sp>
    </p:spTree>
    <p:extLst>
      <p:ext uri="{BB962C8B-B14F-4D97-AF65-F5344CB8AC3E}">
        <p14:creationId xmlns:p14="http://schemas.microsoft.com/office/powerpoint/2010/main" val="142312664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3200">
                <a:latin typeface="Arial" charset="0"/>
              </a:rPr>
              <a:t>Network Diagram:</a:t>
            </a:r>
            <a:br>
              <a:rPr lang="en-US" sz="3200">
                <a:latin typeface="Arial" charset="0"/>
              </a:rPr>
            </a:br>
            <a:r>
              <a:rPr lang="en-US" sz="3200">
                <a:latin typeface="Arial" charset="0"/>
              </a:rPr>
              <a:t>Multi-center Publications, 2011</a:t>
            </a:r>
          </a:p>
        </p:txBody>
      </p:sp>
      <p:cxnSp>
        <p:nvCxnSpPr>
          <p:cNvPr id="25602" name="Straight Connector 41"/>
          <p:cNvCxnSpPr>
            <a:cxnSpLocks noChangeShapeType="1"/>
            <a:stCxn id="25641" idx="2"/>
            <a:endCxn id="25643" idx="1"/>
          </p:cNvCxnSpPr>
          <p:nvPr/>
        </p:nvCxnSpPr>
        <p:spPr bwMode="auto">
          <a:xfrm>
            <a:off x="5729288" y="1905000"/>
            <a:ext cx="777875" cy="1790700"/>
          </a:xfrm>
          <a:prstGeom prst="line">
            <a:avLst/>
          </a:prstGeom>
          <a:noFill/>
          <a:ln w="114300">
            <a:solidFill>
              <a:srgbClr val="29064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5603" name="Rectangle 18"/>
          <p:cNvSpPr>
            <a:spLocks noChangeArrowheads="1"/>
          </p:cNvSpPr>
          <p:nvPr/>
        </p:nvSpPr>
        <p:spPr bwMode="auto">
          <a:xfrm>
            <a:off x="2743200" y="16764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Texas A&amp;M</a:t>
            </a:r>
          </a:p>
        </p:txBody>
      </p:sp>
      <p:sp>
        <p:nvSpPr>
          <p:cNvPr id="25604" name="Rectangle 22"/>
          <p:cNvSpPr>
            <a:spLocks noChangeArrowheads="1"/>
          </p:cNvSpPr>
          <p:nvPr/>
        </p:nvSpPr>
        <p:spPr bwMode="auto">
          <a:xfrm>
            <a:off x="1676400" y="35814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U.Colorado</a:t>
            </a:r>
          </a:p>
        </p:txBody>
      </p:sp>
      <p:cxnSp>
        <p:nvCxnSpPr>
          <p:cNvPr id="25605" name="Straight Connector 41"/>
          <p:cNvCxnSpPr>
            <a:cxnSpLocks noChangeShapeType="1"/>
            <a:stCxn id="25641" idx="2"/>
            <a:endCxn id="25637" idx="0"/>
          </p:cNvCxnSpPr>
          <p:nvPr/>
        </p:nvCxnSpPr>
        <p:spPr bwMode="auto">
          <a:xfrm>
            <a:off x="5729288" y="1905000"/>
            <a:ext cx="838200" cy="57150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06" name="Straight Connector 41"/>
          <p:cNvCxnSpPr>
            <a:cxnSpLocks noChangeShapeType="1"/>
            <a:stCxn id="25637" idx="1"/>
            <a:endCxn id="25639" idx="0"/>
          </p:cNvCxnSpPr>
          <p:nvPr/>
        </p:nvCxnSpPr>
        <p:spPr bwMode="auto">
          <a:xfrm flipH="1">
            <a:off x="5729288" y="2590800"/>
            <a:ext cx="395287" cy="27432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07" name="Straight Connector 41"/>
          <p:cNvCxnSpPr>
            <a:cxnSpLocks noChangeShapeType="1"/>
            <a:stCxn id="25637" idx="1"/>
            <a:endCxn id="25638" idx="3"/>
          </p:cNvCxnSpPr>
          <p:nvPr/>
        </p:nvCxnSpPr>
        <p:spPr bwMode="auto">
          <a:xfrm flipH="1">
            <a:off x="2865438" y="2590800"/>
            <a:ext cx="3259137" cy="20193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08" name="Straight Connector 41"/>
          <p:cNvCxnSpPr>
            <a:cxnSpLocks noChangeShapeType="1"/>
            <a:stCxn id="25638" idx="3"/>
            <a:endCxn id="25639" idx="0"/>
          </p:cNvCxnSpPr>
          <p:nvPr/>
        </p:nvCxnSpPr>
        <p:spPr bwMode="auto">
          <a:xfrm>
            <a:off x="2865438" y="4610100"/>
            <a:ext cx="2863850" cy="72390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09" name="Straight Connector 2"/>
          <p:cNvCxnSpPr>
            <a:cxnSpLocks noChangeShapeType="1"/>
            <a:stCxn id="25641" idx="2"/>
          </p:cNvCxnSpPr>
          <p:nvPr/>
        </p:nvCxnSpPr>
        <p:spPr bwMode="auto">
          <a:xfrm flipH="1">
            <a:off x="5715000" y="1905000"/>
            <a:ext cx="14288" cy="3276600"/>
          </a:xfrm>
          <a:prstGeom prst="line">
            <a:avLst/>
          </a:prstGeom>
          <a:noFill/>
          <a:ln w="101600">
            <a:solidFill>
              <a:srgbClr val="410B7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10" name="Straight Connector 4"/>
          <p:cNvCxnSpPr>
            <a:cxnSpLocks noChangeShapeType="1"/>
            <a:stCxn id="25641" idx="2"/>
            <a:endCxn id="25640" idx="0"/>
          </p:cNvCxnSpPr>
          <p:nvPr/>
        </p:nvCxnSpPr>
        <p:spPr bwMode="auto">
          <a:xfrm flipH="1">
            <a:off x="3186113" y="1905000"/>
            <a:ext cx="2543175" cy="3429000"/>
          </a:xfrm>
          <a:prstGeom prst="line">
            <a:avLst/>
          </a:prstGeom>
          <a:noFill/>
          <a:ln w="88900">
            <a:solidFill>
              <a:srgbClr val="520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11" name="Straight Connector 6"/>
          <p:cNvCxnSpPr>
            <a:cxnSpLocks noChangeShapeType="1"/>
            <a:stCxn id="25641" idx="2"/>
            <a:endCxn id="25638" idx="3"/>
          </p:cNvCxnSpPr>
          <p:nvPr/>
        </p:nvCxnSpPr>
        <p:spPr bwMode="auto">
          <a:xfrm flipH="1">
            <a:off x="2865438" y="1905000"/>
            <a:ext cx="2863850" cy="270510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12" name="Straight Connector 8"/>
          <p:cNvCxnSpPr>
            <a:cxnSpLocks noChangeShapeType="1"/>
            <a:stCxn id="25637" idx="2"/>
            <a:endCxn id="25643" idx="0"/>
          </p:cNvCxnSpPr>
          <p:nvPr/>
        </p:nvCxnSpPr>
        <p:spPr bwMode="auto">
          <a:xfrm>
            <a:off x="6567488" y="2705100"/>
            <a:ext cx="382587" cy="876300"/>
          </a:xfrm>
          <a:prstGeom prst="line">
            <a:avLst/>
          </a:prstGeom>
          <a:noFill/>
          <a:ln w="76200">
            <a:solidFill>
              <a:srgbClr val="7948B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13" name="Straight Connector 10"/>
          <p:cNvCxnSpPr>
            <a:cxnSpLocks noChangeShapeType="1"/>
            <a:stCxn id="25637" idx="1"/>
            <a:endCxn id="25639" idx="0"/>
          </p:cNvCxnSpPr>
          <p:nvPr/>
        </p:nvCxnSpPr>
        <p:spPr bwMode="auto">
          <a:xfrm flipH="1">
            <a:off x="5729288" y="2590800"/>
            <a:ext cx="395287" cy="2743200"/>
          </a:xfrm>
          <a:prstGeom prst="line">
            <a:avLst/>
          </a:prstGeom>
          <a:noFill/>
          <a:ln w="114300">
            <a:solidFill>
              <a:srgbClr val="29064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14" name="Straight Connector 12"/>
          <p:cNvCxnSpPr>
            <a:cxnSpLocks noChangeShapeType="1"/>
            <a:stCxn id="25637" idx="1"/>
            <a:endCxn id="25640" idx="0"/>
          </p:cNvCxnSpPr>
          <p:nvPr/>
        </p:nvCxnSpPr>
        <p:spPr bwMode="auto">
          <a:xfrm flipH="1">
            <a:off x="3186113" y="2590800"/>
            <a:ext cx="2938462" cy="274320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15" name="Straight Connector 14"/>
          <p:cNvCxnSpPr>
            <a:cxnSpLocks noChangeShapeType="1"/>
            <a:stCxn id="25637" idx="1"/>
            <a:endCxn id="25638" idx="3"/>
          </p:cNvCxnSpPr>
          <p:nvPr/>
        </p:nvCxnSpPr>
        <p:spPr bwMode="auto">
          <a:xfrm flipH="1">
            <a:off x="2865438" y="2590800"/>
            <a:ext cx="3259137" cy="2019300"/>
          </a:xfrm>
          <a:prstGeom prst="line">
            <a:avLst/>
          </a:prstGeom>
          <a:noFill/>
          <a:ln w="114300">
            <a:solidFill>
              <a:srgbClr val="29064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16" name="Straight Connector 16"/>
          <p:cNvCxnSpPr>
            <a:cxnSpLocks noChangeShapeType="1"/>
            <a:stCxn id="25643" idx="2"/>
            <a:endCxn id="7180" idx="0"/>
          </p:cNvCxnSpPr>
          <p:nvPr/>
        </p:nvCxnSpPr>
        <p:spPr bwMode="auto">
          <a:xfrm flipH="1">
            <a:off x="6567488" y="3810000"/>
            <a:ext cx="382587" cy="685800"/>
          </a:xfrm>
          <a:prstGeom prst="line">
            <a:avLst/>
          </a:prstGeom>
          <a:noFill/>
          <a:ln w="571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17" name="Straight Connector 20"/>
          <p:cNvCxnSpPr>
            <a:cxnSpLocks noChangeShapeType="1"/>
            <a:stCxn id="25643" idx="1"/>
            <a:endCxn id="25640" idx="0"/>
          </p:cNvCxnSpPr>
          <p:nvPr/>
        </p:nvCxnSpPr>
        <p:spPr bwMode="auto">
          <a:xfrm flipH="1">
            <a:off x="3186113" y="3695700"/>
            <a:ext cx="3321050" cy="1638300"/>
          </a:xfrm>
          <a:prstGeom prst="line">
            <a:avLst/>
          </a:prstGeom>
          <a:noFill/>
          <a:ln w="76200">
            <a:solidFill>
              <a:srgbClr val="6712B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18" name="Straight Connector 25"/>
          <p:cNvCxnSpPr>
            <a:cxnSpLocks noChangeShapeType="1"/>
            <a:stCxn id="25643" idx="1"/>
            <a:endCxn id="25638" idx="3"/>
          </p:cNvCxnSpPr>
          <p:nvPr/>
        </p:nvCxnSpPr>
        <p:spPr bwMode="auto">
          <a:xfrm flipH="1">
            <a:off x="2865438" y="3695700"/>
            <a:ext cx="3641725" cy="914400"/>
          </a:xfrm>
          <a:prstGeom prst="line">
            <a:avLst/>
          </a:prstGeom>
          <a:noFill/>
          <a:ln w="114300">
            <a:solidFill>
              <a:srgbClr val="29064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19" name="Straight Connector 27"/>
          <p:cNvCxnSpPr>
            <a:cxnSpLocks noChangeShapeType="1"/>
            <a:stCxn id="25643" idx="1"/>
            <a:endCxn id="25639" idx="0"/>
          </p:cNvCxnSpPr>
          <p:nvPr/>
        </p:nvCxnSpPr>
        <p:spPr bwMode="auto">
          <a:xfrm flipH="1">
            <a:off x="5729288" y="3695700"/>
            <a:ext cx="777875" cy="1638300"/>
          </a:xfrm>
          <a:prstGeom prst="line">
            <a:avLst/>
          </a:prstGeom>
          <a:noFill/>
          <a:ln w="88900">
            <a:solidFill>
              <a:srgbClr val="520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20" name="Straight Connector 29"/>
          <p:cNvCxnSpPr>
            <a:cxnSpLocks noChangeShapeType="1"/>
            <a:stCxn id="25638" idx="3"/>
            <a:endCxn id="7180" idx="1"/>
          </p:cNvCxnSpPr>
          <p:nvPr/>
        </p:nvCxnSpPr>
        <p:spPr bwMode="auto">
          <a:xfrm>
            <a:off x="2865438" y="4610100"/>
            <a:ext cx="3260725" cy="0"/>
          </a:xfrm>
          <a:prstGeom prst="line">
            <a:avLst/>
          </a:prstGeom>
          <a:noFill/>
          <a:ln w="571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21" name="Straight Connector 7167"/>
          <p:cNvCxnSpPr>
            <a:cxnSpLocks noChangeShapeType="1"/>
            <a:stCxn id="25644" idx="1"/>
            <a:endCxn id="25640" idx="2"/>
          </p:cNvCxnSpPr>
          <p:nvPr/>
        </p:nvCxnSpPr>
        <p:spPr bwMode="auto">
          <a:xfrm flipH="1" flipV="1">
            <a:off x="3186113" y="5562600"/>
            <a:ext cx="852487" cy="266700"/>
          </a:xfrm>
          <a:prstGeom prst="line">
            <a:avLst/>
          </a:prstGeom>
          <a:noFill/>
          <a:ln w="76200">
            <a:solidFill>
              <a:srgbClr val="7948B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22" name="Straight Connector 7173"/>
          <p:cNvCxnSpPr>
            <a:cxnSpLocks noChangeShapeType="1"/>
            <a:stCxn id="25639" idx="1"/>
            <a:endCxn id="25640" idx="3"/>
          </p:cNvCxnSpPr>
          <p:nvPr/>
        </p:nvCxnSpPr>
        <p:spPr bwMode="auto">
          <a:xfrm flipH="1">
            <a:off x="3629025" y="5448300"/>
            <a:ext cx="1657350" cy="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23" name="Straight Connector 7183"/>
          <p:cNvCxnSpPr>
            <a:cxnSpLocks noChangeShapeType="1"/>
            <a:stCxn id="25640" idx="0"/>
            <a:endCxn id="25638" idx="2"/>
          </p:cNvCxnSpPr>
          <p:nvPr/>
        </p:nvCxnSpPr>
        <p:spPr bwMode="auto">
          <a:xfrm flipH="1" flipV="1">
            <a:off x="2424113" y="4724400"/>
            <a:ext cx="762000" cy="609600"/>
          </a:xfrm>
          <a:prstGeom prst="line">
            <a:avLst/>
          </a:prstGeom>
          <a:noFill/>
          <a:ln w="101600">
            <a:solidFill>
              <a:srgbClr val="410B7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24" name="Straight Connector 3"/>
          <p:cNvCxnSpPr>
            <a:cxnSpLocks noChangeShapeType="1"/>
            <a:stCxn id="25644" idx="0"/>
            <a:endCxn id="25638" idx="3"/>
          </p:cNvCxnSpPr>
          <p:nvPr/>
        </p:nvCxnSpPr>
        <p:spPr bwMode="auto">
          <a:xfrm flipH="1" flipV="1">
            <a:off x="2865438" y="4610100"/>
            <a:ext cx="1616075" cy="110490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25" name="Straight Connector 7"/>
          <p:cNvCxnSpPr>
            <a:cxnSpLocks noChangeShapeType="1"/>
            <a:stCxn id="25639" idx="2"/>
            <a:endCxn id="25658" idx="3"/>
          </p:cNvCxnSpPr>
          <p:nvPr/>
        </p:nvCxnSpPr>
        <p:spPr bwMode="auto">
          <a:xfrm flipH="1">
            <a:off x="5148263" y="5562600"/>
            <a:ext cx="581025" cy="315913"/>
          </a:xfrm>
          <a:prstGeom prst="line">
            <a:avLst/>
          </a:prstGeom>
          <a:noFill/>
          <a:ln w="88900">
            <a:solidFill>
              <a:srgbClr val="520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26" name="Straight Connector 11"/>
          <p:cNvCxnSpPr>
            <a:cxnSpLocks noChangeShapeType="1"/>
            <a:stCxn id="25644" idx="0"/>
            <a:endCxn id="25637" idx="1"/>
          </p:cNvCxnSpPr>
          <p:nvPr/>
        </p:nvCxnSpPr>
        <p:spPr bwMode="auto">
          <a:xfrm flipV="1">
            <a:off x="4481513" y="2590800"/>
            <a:ext cx="1643062" cy="3124200"/>
          </a:xfrm>
          <a:prstGeom prst="line">
            <a:avLst/>
          </a:prstGeom>
          <a:noFill/>
          <a:ln w="101600">
            <a:solidFill>
              <a:srgbClr val="410B7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27" name="Straight Connector 90"/>
          <p:cNvCxnSpPr>
            <a:cxnSpLocks noChangeShapeType="1"/>
            <a:stCxn id="25637" idx="1"/>
            <a:endCxn id="7180" idx="0"/>
          </p:cNvCxnSpPr>
          <p:nvPr/>
        </p:nvCxnSpPr>
        <p:spPr bwMode="auto">
          <a:xfrm>
            <a:off x="6124575" y="2590800"/>
            <a:ext cx="442913" cy="19050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28" name="Straight Connector 13"/>
          <p:cNvCxnSpPr>
            <a:cxnSpLocks noChangeShapeType="1"/>
            <a:stCxn id="25643" idx="1"/>
            <a:endCxn id="25644" idx="0"/>
          </p:cNvCxnSpPr>
          <p:nvPr/>
        </p:nvCxnSpPr>
        <p:spPr bwMode="auto">
          <a:xfrm flipH="1">
            <a:off x="4481513" y="3695700"/>
            <a:ext cx="2025650" cy="2019300"/>
          </a:xfrm>
          <a:prstGeom prst="line">
            <a:avLst/>
          </a:prstGeom>
          <a:noFill/>
          <a:ln w="88900">
            <a:solidFill>
              <a:srgbClr val="520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29" name="Straight Connector 17"/>
          <p:cNvCxnSpPr>
            <a:cxnSpLocks noChangeShapeType="1"/>
            <a:stCxn id="25644" idx="0"/>
            <a:endCxn id="7180" idx="1"/>
          </p:cNvCxnSpPr>
          <p:nvPr/>
        </p:nvCxnSpPr>
        <p:spPr bwMode="auto">
          <a:xfrm flipV="1">
            <a:off x="4481513" y="4610100"/>
            <a:ext cx="1644650" cy="11049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30" name="Straight Connector 97"/>
          <p:cNvCxnSpPr>
            <a:cxnSpLocks noChangeShapeType="1"/>
            <a:stCxn id="25640" idx="3"/>
            <a:endCxn id="7180" idx="1"/>
          </p:cNvCxnSpPr>
          <p:nvPr/>
        </p:nvCxnSpPr>
        <p:spPr bwMode="auto">
          <a:xfrm flipV="1">
            <a:off x="3629025" y="4610100"/>
            <a:ext cx="2497138" cy="8382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31" name="Straight Connector 100"/>
          <p:cNvCxnSpPr>
            <a:cxnSpLocks noChangeShapeType="1"/>
            <a:stCxn id="25641" idx="2"/>
            <a:endCxn id="7180" idx="1"/>
          </p:cNvCxnSpPr>
          <p:nvPr/>
        </p:nvCxnSpPr>
        <p:spPr bwMode="auto">
          <a:xfrm>
            <a:off x="5729288" y="1905000"/>
            <a:ext cx="396875" cy="27051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32" name="Straight Connector 24"/>
          <p:cNvCxnSpPr>
            <a:cxnSpLocks noChangeShapeType="1"/>
            <a:stCxn id="7180" idx="2"/>
            <a:endCxn id="25639" idx="0"/>
          </p:cNvCxnSpPr>
          <p:nvPr/>
        </p:nvCxnSpPr>
        <p:spPr bwMode="auto">
          <a:xfrm flipH="1">
            <a:off x="5729288" y="4724400"/>
            <a:ext cx="838200" cy="6096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33" name="Straight Connector 28"/>
          <p:cNvCxnSpPr>
            <a:cxnSpLocks noChangeShapeType="1"/>
            <a:stCxn id="25644" idx="0"/>
            <a:endCxn id="25641" idx="2"/>
          </p:cNvCxnSpPr>
          <p:nvPr/>
        </p:nvCxnSpPr>
        <p:spPr bwMode="auto">
          <a:xfrm flipV="1">
            <a:off x="4481513" y="1905000"/>
            <a:ext cx="1247775" cy="381000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34" name="Straight Connector 5"/>
          <p:cNvCxnSpPr>
            <a:cxnSpLocks noChangeShapeType="1"/>
            <a:stCxn id="25638" idx="3"/>
            <a:endCxn id="25645" idx="2"/>
          </p:cNvCxnSpPr>
          <p:nvPr/>
        </p:nvCxnSpPr>
        <p:spPr bwMode="auto">
          <a:xfrm flipH="1" flipV="1">
            <a:off x="2424113" y="2705100"/>
            <a:ext cx="441325" cy="1905000"/>
          </a:xfrm>
          <a:prstGeom prst="line">
            <a:avLst/>
          </a:prstGeom>
          <a:noFill/>
          <a:ln w="28575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35" name="Straight Connector 9"/>
          <p:cNvCxnSpPr>
            <a:cxnSpLocks noChangeShapeType="1"/>
            <a:stCxn id="25643" idx="1"/>
            <a:endCxn id="25645" idx="3"/>
          </p:cNvCxnSpPr>
          <p:nvPr/>
        </p:nvCxnSpPr>
        <p:spPr bwMode="auto">
          <a:xfrm flipH="1" flipV="1">
            <a:off x="2865438" y="2590800"/>
            <a:ext cx="3641725" cy="110490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36" name="Straight Connector 18"/>
          <p:cNvCxnSpPr>
            <a:cxnSpLocks noChangeShapeType="1"/>
            <a:stCxn id="25640" idx="0"/>
            <a:endCxn id="25645" idx="3"/>
          </p:cNvCxnSpPr>
          <p:nvPr/>
        </p:nvCxnSpPr>
        <p:spPr bwMode="auto">
          <a:xfrm flipH="1" flipV="1">
            <a:off x="2865438" y="2590800"/>
            <a:ext cx="320675" cy="2743200"/>
          </a:xfrm>
          <a:prstGeom prst="line">
            <a:avLst/>
          </a:prstGeom>
          <a:noFill/>
          <a:ln w="28575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5637" name="Rectangle 17"/>
          <p:cNvSpPr>
            <a:spLocks noChangeArrowheads="1"/>
          </p:cNvSpPr>
          <p:nvPr/>
        </p:nvSpPr>
        <p:spPr bwMode="auto">
          <a:xfrm>
            <a:off x="6124575" y="24765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Harvard</a:t>
            </a:r>
          </a:p>
        </p:txBody>
      </p:sp>
      <p:sp>
        <p:nvSpPr>
          <p:cNvPr id="25638" name="Rectangle 18"/>
          <p:cNvSpPr>
            <a:spLocks noChangeArrowheads="1"/>
          </p:cNvSpPr>
          <p:nvPr/>
        </p:nvSpPr>
        <p:spPr bwMode="auto">
          <a:xfrm>
            <a:off x="1981200" y="44958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U.Texas</a:t>
            </a:r>
          </a:p>
        </p:txBody>
      </p:sp>
      <p:sp>
        <p:nvSpPr>
          <p:cNvPr id="25639" name="Rectangle 19"/>
          <p:cNvSpPr>
            <a:spLocks noChangeArrowheads="1"/>
          </p:cNvSpPr>
          <p:nvPr/>
        </p:nvSpPr>
        <p:spPr bwMode="auto">
          <a:xfrm>
            <a:off x="5286375" y="53340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U.Wash</a:t>
            </a:r>
          </a:p>
        </p:txBody>
      </p:sp>
      <p:sp>
        <p:nvSpPr>
          <p:cNvPr id="25640" name="Rectangle 20"/>
          <p:cNvSpPr>
            <a:spLocks noChangeArrowheads="1"/>
          </p:cNvSpPr>
          <p:nvPr/>
        </p:nvSpPr>
        <p:spPr bwMode="auto">
          <a:xfrm>
            <a:off x="2743200" y="5334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UCLA</a:t>
            </a:r>
          </a:p>
        </p:txBody>
      </p:sp>
      <p:sp>
        <p:nvSpPr>
          <p:cNvPr id="25641" name="Rectangle 21"/>
          <p:cNvSpPr>
            <a:spLocks noChangeArrowheads="1"/>
          </p:cNvSpPr>
          <p:nvPr/>
        </p:nvSpPr>
        <p:spPr bwMode="auto">
          <a:xfrm>
            <a:off x="5286375" y="16764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UNC</a:t>
            </a:r>
          </a:p>
        </p:txBody>
      </p:sp>
      <p:sp>
        <p:nvSpPr>
          <p:cNvPr id="7180" name="Rectangle 22"/>
          <p:cNvSpPr>
            <a:spLocks noChangeArrowheads="1"/>
          </p:cNvSpPr>
          <p:nvPr/>
        </p:nvSpPr>
        <p:spPr bwMode="auto">
          <a:xfrm>
            <a:off x="6126163" y="4495800"/>
            <a:ext cx="882650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>
                <a:solidFill>
                  <a:schemeClr val="bg2"/>
                </a:solidFill>
                <a:cs typeface="Arial" charset="0"/>
              </a:rPr>
              <a:t>Morehouse</a:t>
            </a:r>
          </a:p>
        </p:txBody>
      </p:sp>
      <p:sp>
        <p:nvSpPr>
          <p:cNvPr id="25643" name="Rectangle 23"/>
          <p:cNvSpPr>
            <a:spLocks noChangeArrowheads="1"/>
          </p:cNvSpPr>
          <p:nvPr/>
        </p:nvSpPr>
        <p:spPr bwMode="auto">
          <a:xfrm>
            <a:off x="6507163" y="3581400"/>
            <a:ext cx="884237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Emory</a:t>
            </a:r>
          </a:p>
        </p:txBody>
      </p:sp>
      <p:sp>
        <p:nvSpPr>
          <p:cNvPr id="25644" name="Rectangle 24"/>
          <p:cNvSpPr>
            <a:spLocks noChangeArrowheads="1"/>
          </p:cNvSpPr>
          <p:nvPr/>
        </p:nvSpPr>
        <p:spPr bwMode="auto">
          <a:xfrm>
            <a:off x="4038600" y="5715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Wash.U</a:t>
            </a:r>
          </a:p>
        </p:txBody>
      </p:sp>
      <p:sp>
        <p:nvSpPr>
          <p:cNvPr id="25645" name="Rectangle 22"/>
          <p:cNvSpPr>
            <a:spLocks noChangeArrowheads="1"/>
          </p:cNvSpPr>
          <p:nvPr/>
        </p:nvSpPr>
        <p:spPr bwMode="auto">
          <a:xfrm>
            <a:off x="1981200" y="24765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USC</a:t>
            </a:r>
          </a:p>
        </p:txBody>
      </p:sp>
      <p:grpSp>
        <p:nvGrpSpPr>
          <p:cNvPr id="25646" name="Group 18"/>
          <p:cNvGrpSpPr>
            <a:grpSpLocks/>
          </p:cNvGrpSpPr>
          <p:nvPr/>
        </p:nvGrpSpPr>
        <p:grpSpPr bwMode="auto">
          <a:xfrm>
            <a:off x="1447800" y="1676400"/>
            <a:ext cx="6172200" cy="4262438"/>
            <a:chOff x="1447800" y="1676400"/>
            <a:chExt cx="6172200" cy="4262019"/>
          </a:xfrm>
        </p:grpSpPr>
        <p:grpSp>
          <p:nvGrpSpPr>
            <p:cNvPr id="25647" name="Group 3"/>
            <p:cNvGrpSpPr>
              <a:grpSpLocks/>
            </p:cNvGrpSpPr>
            <p:nvPr/>
          </p:nvGrpSpPr>
          <p:grpSpPr bwMode="auto">
            <a:xfrm>
              <a:off x="6172200" y="1676400"/>
              <a:ext cx="228600" cy="228600"/>
              <a:chOff x="6172200" y="1676399"/>
              <a:chExt cx="228600" cy="228601"/>
            </a:xfrm>
          </p:grpSpPr>
          <p:sp>
            <p:nvSpPr>
              <p:cNvPr id="25673" name="Rectangle 111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74" name="Rectangle 112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5648" name="Group 2"/>
            <p:cNvGrpSpPr>
              <a:grpSpLocks/>
            </p:cNvGrpSpPr>
            <p:nvPr/>
          </p:nvGrpSpPr>
          <p:grpSpPr bwMode="auto">
            <a:xfrm>
              <a:off x="7010400" y="2476500"/>
              <a:ext cx="228600" cy="228600"/>
              <a:chOff x="7010400" y="2480736"/>
              <a:chExt cx="228600" cy="228600"/>
            </a:xfrm>
          </p:grpSpPr>
          <p:sp>
            <p:nvSpPr>
              <p:cNvPr id="25670" name="Rectangle 113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71" name="Rectangle 11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72" name="Rectangle 11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5649" name="Group 118"/>
            <p:cNvGrpSpPr>
              <a:grpSpLocks/>
            </p:cNvGrpSpPr>
            <p:nvPr/>
          </p:nvGrpSpPr>
          <p:grpSpPr bwMode="auto">
            <a:xfrm>
              <a:off x="7391400" y="3581400"/>
              <a:ext cx="228600" cy="228600"/>
              <a:chOff x="6172200" y="1676399"/>
              <a:chExt cx="228600" cy="228601"/>
            </a:xfrm>
          </p:grpSpPr>
          <p:sp>
            <p:nvSpPr>
              <p:cNvPr id="25668" name="Rectangle 119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69" name="Rectangle 12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5650" name="Rectangle 123"/>
            <p:cNvSpPr>
              <a:spLocks noChangeArrowheads="1"/>
            </p:cNvSpPr>
            <p:nvPr/>
          </p:nvSpPr>
          <p:spPr bwMode="auto">
            <a:xfrm>
              <a:off x="7010400" y="4495800"/>
              <a:ext cx="228600" cy="2286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651" name="Rectangle 124"/>
            <p:cNvSpPr>
              <a:spLocks noChangeArrowheads="1"/>
            </p:cNvSpPr>
            <p:nvPr/>
          </p:nvSpPr>
          <p:spPr bwMode="auto">
            <a:xfrm>
              <a:off x="2514600" y="1676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652" name="Rectangle 125"/>
            <p:cNvSpPr>
              <a:spLocks noChangeArrowheads="1"/>
            </p:cNvSpPr>
            <p:nvPr/>
          </p:nvSpPr>
          <p:spPr bwMode="auto">
            <a:xfrm>
              <a:off x="1447800" y="3581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653" name="Rectangle 126"/>
            <p:cNvSpPr>
              <a:spLocks noChangeArrowheads="1"/>
            </p:cNvSpPr>
            <p:nvPr/>
          </p:nvSpPr>
          <p:spPr bwMode="auto">
            <a:xfrm>
              <a:off x="1749425" y="24765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25654" name="Group 127"/>
            <p:cNvGrpSpPr>
              <a:grpSpLocks/>
            </p:cNvGrpSpPr>
            <p:nvPr/>
          </p:nvGrpSpPr>
          <p:grpSpPr bwMode="auto">
            <a:xfrm>
              <a:off x="1752600" y="4495800"/>
              <a:ext cx="228600" cy="228600"/>
              <a:chOff x="7010400" y="2480736"/>
              <a:chExt cx="228600" cy="228600"/>
            </a:xfrm>
          </p:grpSpPr>
          <p:sp>
            <p:nvSpPr>
              <p:cNvPr id="25665" name="Rectangle 128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66" name="Rectangle 129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67" name="Rectangle 130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5655" name="Group 131"/>
            <p:cNvGrpSpPr>
              <a:grpSpLocks/>
            </p:cNvGrpSpPr>
            <p:nvPr/>
          </p:nvGrpSpPr>
          <p:grpSpPr bwMode="auto">
            <a:xfrm>
              <a:off x="6172200" y="5334000"/>
              <a:ext cx="228600" cy="228600"/>
              <a:chOff x="7010400" y="2480736"/>
              <a:chExt cx="228600" cy="228600"/>
            </a:xfrm>
          </p:grpSpPr>
          <p:sp>
            <p:nvSpPr>
              <p:cNvPr id="25662" name="Rectangle 132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63" name="Rectangle 13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64" name="Rectangle 13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5656" name="Group 137"/>
            <p:cNvGrpSpPr>
              <a:grpSpLocks/>
            </p:cNvGrpSpPr>
            <p:nvPr/>
          </p:nvGrpSpPr>
          <p:grpSpPr bwMode="auto">
            <a:xfrm>
              <a:off x="2514600" y="5334000"/>
              <a:ext cx="228600" cy="228600"/>
              <a:chOff x="6172200" y="1676399"/>
              <a:chExt cx="228600" cy="228601"/>
            </a:xfrm>
          </p:grpSpPr>
          <p:sp>
            <p:nvSpPr>
              <p:cNvPr id="25660" name="Rectangle 138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61" name="Rectangle 14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5657" name="Group 141"/>
            <p:cNvGrpSpPr>
              <a:grpSpLocks/>
            </p:cNvGrpSpPr>
            <p:nvPr/>
          </p:nvGrpSpPr>
          <p:grpSpPr bwMode="auto">
            <a:xfrm>
              <a:off x="4919663" y="5709819"/>
              <a:ext cx="228600" cy="228600"/>
              <a:chOff x="6172200" y="1676399"/>
              <a:chExt cx="228600" cy="228601"/>
            </a:xfrm>
          </p:grpSpPr>
          <p:sp>
            <p:nvSpPr>
              <p:cNvPr id="25658" name="Rectangle 142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59" name="Rectangle 143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25704648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3200">
                <a:latin typeface="Arial" charset="0"/>
              </a:rPr>
              <a:t>Network Diagram:</a:t>
            </a:r>
            <a:br>
              <a:rPr lang="en-US" sz="3200">
                <a:latin typeface="Arial" charset="0"/>
              </a:rPr>
            </a:br>
            <a:r>
              <a:rPr lang="en-US" sz="3200">
                <a:latin typeface="Arial" charset="0"/>
              </a:rPr>
              <a:t>Multi-center Publications, 2012</a:t>
            </a:r>
          </a:p>
        </p:txBody>
      </p:sp>
      <p:cxnSp>
        <p:nvCxnSpPr>
          <p:cNvPr id="26626" name="Straight Connector 41"/>
          <p:cNvCxnSpPr>
            <a:cxnSpLocks noChangeShapeType="1"/>
            <a:stCxn id="26666" idx="2"/>
            <a:endCxn id="26668" idx="1"/>
          </p:cNvCxnSpPr>
          <p:nvPr/>
        </p:nvCxnSpPr>
        <p:spPr bwMode="auto">
          <a:xfrm>
            <a:off x="5729288" y="1905000"/>
            <a:ext cx="777875" cy="179070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6627" name="Rectangle 18"/>
          <p:cNvSpPr>
            <a:spLocks noChangeArrowheads="1"/>
          </p:cNvSpPr>
          <p:nvPr/>
        </p:nvSpPr>
        <p:spPr bwMode="auto">
          <a:xfrm>
            <a:off x="2743200" y="16764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Texas A&amp;M</a:t>
            </a:r>
          </a:p>
        </p:txBody>
      </p:sp>
      <p:sp>
        <p:nvSpPr>
          <p:cNvPr id="26628" name="Rectangle 22"/>
          <p:cNvSpPr>
            <a:spLocks noChangeArrowheads="1"/>
          </p:cNvSpPr>
          <p:nvPr/>
        </p:nvSpPr>
        <p:spPr bwMode="auto">
          <a:xfrm>
            <a:off x="1676400" y="35814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U.Colorado</a:t>
            </a:r>
          </a:p>
        </p:txBody>
      </p:sp>
      <p:cxnSp>
        <p:nvCxnSpPr>
          <p:cNvPr id="26629" name="Straight Connector 41"/>
          <p:cNvCxnSpPr>
            <a:cxnSpLocks noChangeShapeType="1"/>
            <a:stCxn id="26666" idx="2"/>
            <a:endCxn id="26662" idx="0"/>
          </p:cNvCxnSpPr>
          <p:nvPr/>
        </p:nvCxnSpPr>
        <p:spPr bwMode="auto">
          <a:xfrm>
            <a:off x="5729288" y="1905000"/>
            <a:ext cx="838200" cy="57150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30" name="Straight Connector 41"/>
          <p:cNvCxnSpPr>
            <a:cxnSpLocks noChangeShapeType="1"/>
            <a:stCxn id="26662" idx="1"/>
            <a:endCxn id="26664" idx="0"/>
          </p:cNvCxnSpPr>
          <p:nvPr/>
        </p:nvCxnSpPr>
        <p:spPr bwMode="auto">
          <a:xfrm flipH="1">
            <a:off x="5729288" y="2590800"/>
            <a:ext cx="395287" cy="27432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31" name="Straight Connector 41"/>
          <p:cNvCxnSpPr>
            <a:cxnSpLocks noChangeShapeType="1"/>
            <a:stCxn id="26662" idx="1"/>
            <a:endCxn id="26663" idx="3"/>
          </p:cNvCxnSpPr>
          <p:nvPr/>
        </p:nvCxnSpPr>
        <p:spPr bwMode="auto">
          <a:xfrm flipH="1">
            <a:off x="2865438" y="2590800"/>
            <a:ext cx="3259137" cy="20193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32" name="Straight Connector 41"/>
          <p:cNvCxnSpPr>
            <a:cxnSpLocks noChangeShapeType="1"/>
            <a:stCxn id="26663" idx="3"/>
            <a:endCxn id="26664" idx="0"/>
          </p:cNvCxnSpPr>
          <p:nvPr/>
        </p:nvCxnSpPr>
        <p:spPr bwMode="auto">
          <a:xfrm>
            <a:off x="2865438" y="4610100"/>
            <a:ext cx="2863850" cy="72390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33" name="Straight Connector 2"/>
          <p:cNvCxnSpPr>
            <a:cxnSpLocks noChangeShapeType="1"/>
            <a:stCxn id="26666" idx="2"/>
            <a:endCxn id="26664" idx="0"/>
          </p:cNvCxnSpPr>
          <p:nvPr/>
        </p:nvCxnSpPr>
        <p:spPr bwMode="auto">
          <a:xfrm flipH="1">
            <a:off x="5729288" y="1905000"/>
            <a:ext cx="0" cy="342900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34" name="Straight Connector 4"/>
          <p:cNvCxnSpPr>
            <a:cxnSpLocks noChangeShapeType="1"/>
            <a:stCxn id="26666" idx="2"/>
            <a:endCxn id="26665" idx="0"/>
          </p:cNvCxnSpPr>
          <p:nvPr/>
        </p:nvCxnSpPr>
        <p:spPr bwMode="auto">
          <a:xfrm flipH="1">
            <a:off x="3186113" y="1905000"/>
            <a:ext cx="2543175" cy="342900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35" name="Straight Connector 6"/>
          <p:cNvCxnSpPr>
            <a:cxnSpLocks noChangeShapeType="1"/>
            <a:stCxn id="26666" idx="2"/>
            <a:endCxn id="26663" idx="3"/>
          </p:cNvCxnSpPr>
          <p:nvPr/>
        </p:nvCxnSpPr>
        <p:spPr bwMode="auto">
          <a:xfrm flipH="1">
            <a:off x="2865438" y="1905000"/>
            <a:ext cx="2863850" cy="270510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36" name="Straight Connector 8"/>
          <p:cNvCxnSpPr>
            <a:cxnSpLocks noChangeShapeType="1"/>
            <a:stCxn id="26662" idx="2"/>
            <a:endCxn id="26668" idx="0"/>
          </p:cNvCxnSpPr>
          <p:nvPr/>
        </p:nvCxnSpPr>
        <p:spPr bwMode="auto">
          <a:xfrm>
            <a:off x="6567488" y="2705100"/>
            <a:ext cx="382587" cy="876300"/>
          </a:xfrm>
          <a:prstGeom prst="line">
            <a:avLst/>
          </a:prstGeom>
          <a:noFill/>
          <a:ln w="76200">
            <a:solidFill>
              <a:srgbClr val="7948B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37" name="Straight Connector 10"/>
          <p:cNvCxnSpPr>
            <a:cxnSpLocks noChangeShapeType="1"/>
            <a:stCxn id="26662" idx="1"/>
            <a:endCxn id="26664" idx="0"/>
          </p:cNvCxnSpPr>
          <p:nvPr/>
        </p:nvCxnSpPr>
        <p:spPr bwMode="auto">
          <a:xfrm flipH="1">
            <a:off x="5729288" y="2590800"/>
            <a:ext cx="395287" cy="2743200"/>
          </a:xfrm>
          <a:prstGeom prst="line">
            <a:avLst/>
          </a:prstGeom>
          <a:noFill/>
          <a:ln w="101600">
            <a:solidFill>
              <a:srgbClr val="410B7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38" name="Straight Connector 12"/>
          <p:cNvCxnSpPr>
            <a:cxnSpLocks noChangeShapeType="1"/>
            <a:stCxn id="26662" idx="1"/>
            <a:endCxn id="26665" idx="0"/>
          </p:cNvCxnSpPr>
          <p:nvPr/>
        </p:nvCxnSpPr>
        <p:spPr bwMode="auto">
          <a:xfrm flipH="1">
            <a:off x="3186113" y="2590800"/>
            <a:ext cx="2938462" cy="274320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39" name="Straight Connector 14"/>
          <p:cNvCxnSpPr>
            <a:cxnSpLocks noChangeShapeType="1"/>
            <a:stCxn id="26662" idx="1"/>
            <a:endCxn id="26663" idx="3"/>
          </p:cNvCxnSpPr>
          <p:nvPr/>
        </p:nvCxnSpPr>
        <p:spPr bwMode="auto">
          <a:xfrm flipH="1">
            <a:off x="2865438" y="2590800"/>
            <a:ext cx="3259137" cy="201930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40" name="Straight Connector 16"/>
          <p:cNvCxnSpPr>
            <a:cxnSpLocks noChangeShapeType="1"/>
            <a:stCxn id="26668" idx="2"/>
            <a:endCxn id="7180" idx="0"/>
          </p:cNvCxnSpPr>
          <p:nvPr/>
        </p:nvCxnSpPr>
        <p:spPr bwMode="auto">
          <a:xfrm flipH="1">
            <a:off x="6567488" y="3810000"/>
            <a:ext cx="382587" cy="685800"/>
          </a:xfrm>
          <a:prstGeom prst="line">
            <a:avLst/>
          </a:prstGeom>
          <a:noFill/>
          <a:ln w="571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41" name="Straight Connector 20"/>
          <p:cNvCxnSpPr>
            <a:cxnSpLocks noChangeShapeType="1"/>
            <a:stCxn id="26668" idx="1"/>
            <a:endCxn id="26665" idx="0"/>
          </p:cNvCxnSpPr>
          <p:nvPr/>
        </p:nvCxnSpPr>
        <p:spPr bwMode="auto">
          <a:xfrm flipH="1">
            <a:off x="3186113" y="3695700"/>
            <a:ext cx="3321050" cy="1638300"/>
          </a:xfrm>
          <a:prstGeom prst="line">
            <a:avLst/>
          </a:prstGeom>
          <a:noFill/>
          <a:ln w="88900">
            <a:solidFill>
              <a:srgbClr val="520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42" name="Straight Connector 25"/>
          <p:cNvCxnSpPr>
            <a:cxnSpLocks noChangeShapeType="1"/>
            <a:stCxn id="26668" idx="1"/>
            <a:endCxn id="26663" idx="3"/>
          </p:cNvCxnSpPr>
          <p:nvPr/>
        </p:nvCxnSpPr>
        <p:spPr bwMode="auto">
          <a:xfrm flipH="1">
            <a:off x="2865438" y="3695700"/>
            <a:ext cx="3641725" cy="91440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43" name="Straight Connector 27"/>
          <p:cNvCxnSpPr>
            <a:cxnSpLocks noChangeShapeType="1"/>
            <a:stCxn id="26668" idx="1"/>
            <a:endCxn id="26664" idx="0"/>
          </p:cNvCxnSpPr>
          <p:nvPr/>
        </p:nvCxnSpPr>
        <p:spPr bwMode="auto">
          <a:xfrm flipH="1">
            <a:off x="5729288" y="3695700"/>
            <a:ext cx="777875" cy="1638300"/>
          </a:xfrm>
          <a:prstGeom prst="line">
            <a:avLst/>
          </a:prstGeom>
          <a:noFill/>
          <a:ln w="88900">
            <a:solidFill>
              <a:srgbClr val="520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44" name="Straight Connector 29"/>
          <p:cNvCxnSpPr>
            <a:cxnSpLocks noChangeShapeType="1"/>
            <a:stCxn id="26663" idx="3"/>
            <a:endCxn id="7180" idx="1"/>
          </p:cNvCxnSpPr>
          <p:nvPr/>
        </p:nvCxnSpPr>
        <p:spPr bwMode="auto">
          <a:xfrm>
            <a:off x="2865438" y="4610100"/>
            <a:ext cx="3260725" cy="0"/>
          </a:xfrm>
          <a:prstGeom prst="line">
            <a:avLst/>
          </a:prstGeom>
          <a:noFill/>
          <a:ln w="571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45" name="Straight Connector 7167"/>
          <p:cNvCxnSpPr>
            <a:cxnSpLocks noChangeShapeType="1"/>
            <a:stCxn id="26669" idx="1"/>
            <a:endCxn id="26665" idx="2"/>
          </p:cNvCxnSpPr>
          <p:nvPr/>
        </p:nvCxnSpPr>
        <p:spPr bwMode="auto">
          <a:xfrm flipH="1" flipV="1">
            <a:off x="3186113" y="5562600"/>
            <a:ext cx="852487" cy="266700"/>
          </a:xfrm>
          <a:prstGeom prst="line">
            <a:avLst/>
          </a:prstGeom>
          <a:noFill/>
          <a:ln w="76200">
            <a:solidFill>
              <a:srgbClr val="7948B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46" name="Straight Connector 7173"/>
          <p:cNvCxnSpPr>
            <a:cxnSpLocks noChangeShapeType="1"/>
            <a:stCxn id="26664" idx="1"/>
            <a:endCxn id="26665" idx="3"/>
          </p:cNvCxnSpPr>
          <p:nvPr/>
        </p:nvCxnSpPr>
        <p:spPr bwMode="auto">
          <a:xfrm flipH="1">
            <a:off x="3629025" y="5448300"/>
            <a:ext cx="1657350" cy="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47" name="Straight Connector 7183"/>
          <p:cNvCxnSpPr>
            <a:cxnSpLocks noChangeShapeType="1"/>
            <a:stCxn id="26665" idx="0"/>
            <a:endCxn id="26663" idx="2"/>
          </p:cNvCxnSpPr>
          <p:nvPr/>
        </p:nvCxnSpPr>
        <p:spPr bwMode="auto">
          <a:xfrm flipH="1" flipV="1">
            <a:off x="2424113" y="4724400"/>
            <a:ext cx="762000" cy="60960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48" name="Straight Connector 3"/>
          <p:cNvCxnSpPr>
            <a:cxnSpLocks noChangeShapeType="1"/>
            <a:stCxn id="26669" idx="0"/>
            <a:endCxn id="26663" idx="3"/>
          </p:cNvCxnSpPr>
          <p:nvPr/>
        </p:nvCxnSpPr>
        <p:spPr bwMode="auto">
          <a:xfrm flipH="1" flipV="1">
            <a:off x="2865438" y="4610100"/>
            <a:ext cx="1616075" cy="110490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49" name="Straight Connector 7"/>
          <p:cNvCxnSpPr>
            <a:cxnSpLocks noChangeShapeType="1"/>
            <a:stCxn id="26664" idx="2"/>
            <a:endCxn id="26683" idx="3"/>
          </p:cNvCxnSpPr>
          <p:nvPr/>
        </p:nvCxnSpPr>
        <p:spPr bwMode="auto">
          <a:xfrm flipH="1">
            <a:off x="5148263" y="5562600"/>
            <a:ext cx="581025" cy="315913"/>
          </a:xfrm>
          <a:prstGeom prst="line">
            <a:avLst/>
          </a:prstGeom>
          <a:noFill/>
          <a:ln w="101600">
            <a:solidFill>
              <a:srgbClr val="410B7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50" name="Straight Connector 11"/>
          <p:cNvCxnSpPr>
            <a:cxnSpLocks noChangeShapeType="1"/>
            <a:stCxn id="26669" idx="0"/>
            <a:endCxn id="26662" idx="1"/>
          </p:cNvCxnSpPr>
          <p:nvPr/>
        </p:nvCxnSpPr>
        <p:spPr bwMode="auto">
          <a:xfrm flipV="1">
            <a:off x="4481513" y="2590800"/>
            <a:ext cx="1643062" cy="3124200"/>
          </a:xfrm>
          <a:prstGeom prst="line">
            <a:avLst/>
          </a:prstGeom>
          <a:noFill/>
          <a:ln w="101600">
            <a:solidFill>
              <a:srgbClr val="410B7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51" name="Straight Connector 90"/>
          <p:cNvCxnSpPr>
            <a:cxnSpLocks noChangeShapeType="1"/>
            <a:stCxn id="26662" idx="1"/>
            <a:endCxn id="7180" idx="0"/>
          </p:cNvCxnSpPr>
          <p:nvPr/>
        </p:nvCxnSpPr>
        <p:spPr bwMode="auto">
          <a:xfrm>
            <a:off x="6124575" y="2590800"/>
            <a:ext cx="442913" cy="1905000"/>
          </a:xfrm>
          <a:prstGeom prst="line">
            <a:avLst/>
          </a:prstGeom>
          <a:noFill/>
          <a:ln w="19050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52" name="Straight Connector 13"/>
          <p:cNvCxnSpPr>
            <a:cxnSpLocks noChangeShapeType="1"/>
            <a:stCxn id="26668" idx="1"/>
            <a:endCxn id="26669" idx="0"/>
          </p:cNvCxnSpPr>
          <p:nvPr/>
        </p:nvCxnSpPr>
        <p:spPr bwMode="auto">
          <a:xfrm flipH="1">
            <a:off x="4481513" y="3695700"/>
            <a:ext cx="2025650" cy="2019300"/>
          </a:xfrm>
          <a:prstGeom prst="line">
            <a:avLst/>
          </a:prstGeom>
          <a:noFill/>
          <a:ln w="88900">
            <a:solidFill>
              <a:srgbClr val="520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53" name="Straight Connector 17"/>
          <p:cNvCxnSpPr>
            <a:cxnSpLocks noChangeShapeType="1"/>
            <a:stCxn id="26669" idx="0"/>
            <a:endCxn id="7180" idx="1"/>
          </p:cNvCxnSpPr>
          <p:nvPr/>
        </p:nvCxnSpPr>
        <p:spPr bwMode="auto">
          <a:xfrm flipV="1">
            <a:off x="4481513" y="4610100"/>
            <a:ext cx="1644650" cy="11049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54" name="Straight Connector 97"/>
          <p:cNvCxnSpPr>
            <a:cxnSpLocks noChangeShapeType="1"/>
            <a:stCxn id="26665" idx="3"/>
            <a:endCxn id="7180" idx="1"/>
          </p:cNvCxnSpPr>
          <p:nvPr/>
        </p:nvCxnSpPr>
        <p:spPr bwMode="auto">
          <a:xfrm flipV="1">
            <a:off x="3629025" y="4610100"/>
            <a:ext cx="2497138" cy="8382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55" name="Straight Connector 100"/>
          <p:cNvCxnSpPr>
            <a:cxnSpLocks noChangeShapeType="1"/>
            <a:stCxn id="26666" idx="2"/>
            <a:endCxn id="7180" idx="1"/>
          </p:cNvCxnSpPr>
          <p:nvPr/>
        </p:nvCxnSpPr>
        <p:spPr bwMode="auto">
          <a:xfrm>
            <a:off x="5729288" y="1905000"/>
            <a:ext cx="396875" cy="27051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56" name="Straight Connector 24"/>
          <p:cNvCxnSpPr>
            <a:cxnSpLocks noChangeShapeType="1"/>
            <a:stCxn id="7180" idx="2"/>
            <a:endCxn id="26664" idx="0"/>
          </p:cNvCxnSpPr>
          <p:nvPr/>
        </p:nvCxnSpPr>
        <p:spPr bwMode="auto">
          <a:xfrm flipH="1">
            <a:off x="5729288" y="4724400"/>
            <a:ext cx="838200" cy="609600"/>
          </a:xfrm>
          <a:prstGeom prst="line">
            <a:avLst/>
          </a:prstGeom>
          <a:noFill/>
          <a:ln w="28575">
            <a:solidFill>
              <a:srgbClr val="8EA7F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57" name="Straight Connector 28"/>
          <p:cNvCxnSpPr>
            <a:cxnSpLocks noChangeShapeType="1"/>
            <a:stCxn id="26669" idx="0"/>
            <a:endCxn id="26666" idx="2"/>
          </p:cNvCxnSpPr>
          <p:nvPr/>
        </p:nvCxnSpPr>
        <p:spPr bwMode="auto">
          <a:xfrm flipV="1">
            <a:off x="4481513" y="1905000"/>
            <a:ext cx="1247775" cy="381000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58" name="Straight Connector 5"/>
          <p:cNvCxnSpPr>
            <a:cxnSpLocks noChangeShapeType="1"/>
            <a:stCxn id="26663" idx="3"/>
            <a:endCxn id="26670" idx="2"/>
          </p:cNvCxnSpPr>
          <p:nvPr/>
        </p:nvCxnSpPr>
        <p:spPr bwMode="auto">
          <a:xfrm flipH="1" flipV="1">
            <a:off x="2424113" y="2705100"/>
            <a:ext cx="441325" cy="1905000"/>
          </a:xfrm>
          <a:prstGeom prst="line">
            <a:avLst/>
          </a:prstGeom>
          <a:noFill/>
          <a:ln w="28575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59" name="Straight Connector 9"/>
          <p:cNvCxnSpPr>
            <a:cxnSpLocks noChangeShapeType="1"/>
            <a:stCxn id="26668" idx="1"/>
            <a:endCxn id="26670" idx="3"/>
          </p:cNvCxnSpPr>
          <p:nvPr/>
        </p:nvCxnSpPr>
        <p:spPr bwMode="auto">
          <a:xfrm flipH="1" flipV="1">
            <a:off x="2865438" y="2590800"/>
            <a:ext cx="3641725" cy="110490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60" name="Straight Connector 18"/>
          <p:cNvCxnSpPr>
            <a:cxnSpLocks noChangeShapeType="1"/>
            <a:stCxn id="26665" idx="0"/>
            <a:endCxn id="26670" idx="3"/>
          </p:cNvCxnSpPr>
          <p:nvPr/>
        </p:nvCxnSpPr>
        <p:spPr bwMode="auto">
          <a:xfrm flipH="1" flipV="1">
            <a:off x="2865438" y="2590800"/>
            <a:ext cx="320675" cy="2743200"/>
          </a:xfrm>
          <a:prstGeom prst="line">
            <a:avLst/>
          </a:prstGeom>
          <a:noFill/>
          <a:ln w="28575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61" name="Straight Connector 15"/>
          <p:cNvCxnSpPr>
            <a:cxnSpLocks noChangeShapeType="1"/>
            <a:stCxn id="26627" idx="2"/>
            <a:endCxn id="26664" idx="0"/>
          </p:cNvCxnSpPr>
          <p:nvPr/>
        </p:nvCxnSpPr>
        <p:spPr bwMode="auto">
          <a:xfrm>
            <a:off x="3186113" y="1905000"/>
            <a:ext cx="2543175" cy="3429000"/>
          </a:xfrm>
          <a:prstGeom prst="line">
            <a:avLst/>
          </a:prstGeom>
          <a:noFill/>
          <a:ln w="19050">
            <a:solidFill>
              <a:srgbClr val="BD8B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6662" name="Rectangle 17"/>
          <p:cNvSpPr>
            <a:spLocks noChangeArrowheads="1"/>
          </p:cNvSpPr>
          <p:nvPr/>
        </p:nvSpPr>
        <p:spPr bwMode="auto">
          <a:xfrm>
            <a:off x="6124575" y="24765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Harvard</a:t>
            </a:r>
          </a:p>
        </p:txBody>
      </p:sp>
      <p:sp>
        <p:nvSpPr>
          <p:cNvPr id="26663" name="Rectangle 18"/>
          <p:cNvSpPr>
            <a:spLocks noChangeArrowheads="1"/>
          </p:cNvSpPr>
          <p:nvPr/>
        </p:nvSpPr>
        <p:spPr bwMode="auto">
          <a:xfrm>
            <a:off x="1981200" y="44958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U.Texas</a:t>
            </a:r>
          </a:p>
        </p:txBody>
      </p:sp>
      <p:sp>
        <p:nvSpPr>
          <p:cNvPr id="26664" name="Rectangle 19"/>
          <p:cNvSpPr>
            <a:spLocks noChangeArrowheads="1"/>
          </p:cNvSpPr>
          <p:nvPr/>
        </p:nvSpPr>
        <p:spPr bwMode="auto">
          <a:xfrm>
            <a:off x="5286375" y="53340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U.Wash</a:t>
            </a:r>
          </a:p>
        </p:txBody>
      </p:sp>
      <p:sp>
        <p:nvSpPr>
          <p:cNvPr id="26665" name="Rectangle 20"/>
          <p:cNvSpPr>
            <a:spLocks noChangeArrowheads="1"/>
          </p:cNvSpPr>
          <p:nvPr/>
        </p:nvSpPr>
        <p:spPr bwMode="auto">
          <a:xfrm>
            <a:off x="2743200" y="5334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UCLA</a:t>
            </a:r>
          </a:p>
        </p:txBody>
      </p:sp>
      <p:sp>
        <p:nvSpPr>
          <p:cNvPr id="26666" name="Rectangle 21"/>
          <p:cNvSpPr>
            <a:spLocks noChangeArrowheads="1"/>
          </p:cNvSpPr>
          <p:nvPr/>
        </p:nvSpPr>
        <p:spPr bwMode="auto">
          <a:xfrm>
            <a:off x="5286375" y="16764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UNC</a:t>
            </a:r>
          </a:p>
        </p:txBody>
      </p:sp>
      <p:sp>
        <p:nvSpPr>
          <p:cNvPr id="7180" name="Rectangle 22"/>
          <p:cNvSpPr>
            <a:spLocks noChangeArrowheads="1"/>
          </p:cNvSpPr>
          <p:nvPr/>
        </p:nvSpPr>
        <p:spPr bwMode="auto">
          <a:xfrm>
            <a:off x="6126163" y="4495800"/>
            <a:ext cx="882650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1000" dirty="0">
                <a:solidFill>
                  <a:schemeClr val="bg2"/>
                </a:solidFill>
                <a:cs typeface="Arial" charset="0"/>
              </a:rPr>
              <a:t>Morehouse</a:t>
            </a:r>
          </a:p>
        </p:txBody>
      </p:sp>
      <p:sp>
        <p:nvSpPr>
          <p:cNvPr id="26668" name="Rectangle 23"/>
          <p:cNvSpPr>
            <a:spLocks noChangeArrowheads="1"/>
          </p:cNvSpPr>
          <p:nvPr/>
        </p:nvSpPr>
        <p:spPr bwMode="auto">
          <a:xfrm>
            <a:off x="6507163" y="3581400"/>
            <a:ext cx="884237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Emory</a:t>
            </a:r>
          </a:p>
        </p:txBody>
      </p:sp>
      <p:sp>
        <p:nvSpPr>
          <p:cNvPr id="26669" name="Rectangle 24"/>
          <p:cNvSpPr>
            <a:spLocks noChangeArrowheads="1"/>
          </p:cNvSpPr>
          <p:nvPr/>
        </p:nvSpPr>
        <p:spPr bwMode="auto">
          <a:xfrm>
            <a:off x="4038600" y="5715000"/>
            <a:ext cx="885825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Wash.U</a:t>
            </a:r>
          </a:p>
        </p:txBody>
      </p:sp>
      <p:sp>
        <p:nvSpPr>
          <p:cNvPr id="26670" name="Rectangle 22"/>
          <p:cNvSpPr>
            <a:spLocks noChangeArrowheads="1"/>
          </p:cNvSpPr>
          <p:nvPr/>
        </p:nvSpPr>
        <p:spPr bwMode="auto">
          <a:xfrm>
            <a:off x="1981200" y="2476500"/>
            <a:ext cx="884238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1000"/>
              <a:t>USC</a:t>
            </a:r>
          </a:p>
        </p:txBody>
      </p:sp>
      <p:grpSp>
        <p:nvGrpSpPr>
          <p:cNvPr id="26671" name="Group 18"/>
          <p:cNvGrpSpPr>
            <a:grpSpLocks/>
          </p:cNvGrpSpPr>
          <p:nvPr/>
        </p:nvGrpSpPr>
        <p:grpSpPr bwMode="auto">
          <a:xfrm>
            <a:off x="1447800" y="1676400"/>
            <a:ext cx="6172200" cy="4262438"/>
            <a:chOff x="1447800" y="1676400"/>
            <a:chExt cx="6172200" cy="4262019"/>
          </a:xfrm>
        </p:grpSpPr>
        <p:grpSp>
          <p:nvGrpSpPr>
            <p:cNvPr id="26672" name="Group 3"/>
            <p:cNvGrpSpPr>
              <a:grpSpLocks/>
            </p:cNvGrpSpPr>
            <p:nvPr/>
          </p:nvGrpSpPr>
          <p:grpSpPr bwMode="auto">
            <a:xfrm>
              <a:off x="6172200" y="1676400"/>
              <a:ext cx="228600" cy="228600"/>
              <a:chOff x="6172200" y="1676399"/>
              <a:chExt cx="228600" cy="228601"/>
            </a:xfrm>
          </p:grpSpPr>
          <p:sp>
            <p:nvSpPr>
              <p:cNvPr id="26698" name="Rectangle 111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699" name="Rectangle 112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6673" name="Group 2"/>
            <p:cNvGrpSpPr>
              <a:grpSpLocks/>
            </p:cNvGrpSpPr>
            <p:nvPr/>
          </p:nvGrpSpPr>
          <p:grpSpPr bwMode="auto">
            <a:xfrm>
              <a:off x="7010400" y="2476500"/>
              <a:ext cx="228600" cy="228600"/>
              <a:chOff x="7010400" y="2480736"/>
              <a:chExt cx="228600" cy="228600"/>
            </a:xfrm>
          </p:grpSpPr>
          <p:sp>
            <p:nvSpPr>
              <p:cNvPr id="26695" name="Rectangle 113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696" name="Rectangle 11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697" name="Rectangle 11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6674" name="Group 118"/>
            <p:cNvGrpSpPr>
              <a:grpSpLocks/>
            </p:cNvGrpSpPr>
            <p:nvPr/>
          </p:nvGrpSpPr>
          <p:grpSpPr bwMode="auto">
            <a:xfrm>
              <a:off x="7391400" y="3581400"/>
              <a:ext cx="228600" cy="228600"/>
              <a:chOff x="6172200" y="1676399"/>
              <a:chExt cx="228600" cy="228601"/>
            </a:xfrm>
          </p:grpSpPr>
          <p:sp>
            <p:nvSpPr>
              <p:cNvPr id="26693" name="Rectangle 119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694" name="Rectangle 12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6675" name="Rectangle 123"/>
            <p:cNvSpPr>
              <a:spLocks noChangeArrowheads="1"/>
            </p:cNvSpPr>
            <p:nvPr/>
          </p:nvSpPr>
          <p:spPr bwMode="auto">
            <a:xfrm>
              <a:off x="7010400" y="4495800"/>
              <a:ext cx="228600" cy="2286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676" name="Rectangle 124"/>
            <p:cNvSpPr>
              <a:spLocks noChangeArrowheads="1"/>
            </p:cNvSpPr>
            <p:nvPr/>
          </p:nvSpPr>
          <p:spPr bwMode="auto">
            <a:xfrm>
              <a:off x="2514600" y="1676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677" name="Rectangle 125"/>
            <p:cNvSpPr>
              <a:spLocks noChangeArrowheads="1"/>
            </p:cNvSpPr>
            <p:nvPr/>
          </p:nvSpPr>
          <p:spPr bwMode="auto">
            <a:xfrm>
              <a:off x="1447800" y="35814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678" name="Rectangle 126"/>
            <p:cNvSpPr>
              <a:spLocks noChangeArrowheads="1"/>
            </p:cNvSpPr>
            <p:nvPr/>
          </p:nvSpPr>
          <p:spPr bwMode="auto">
            <a:xfrm>
              <a:off x="1749425" y="2476500"/>
              <a:ext cx="228600" cy="228600"/>
            </a:xfrm>
            <a:prstGeom prst="rect">
              <a:avLst/>
            </a:prstGeom>
            <a:solidFill>
              <a:srgbClr val="9A5CE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26679" name="Group 127"/>
            <p:cNvGrpSpPr>
              <a:grpSpLocks/>
            </p:cNvGrpSpPr>
            <p:nvPr/>
          </p:nvGrpSpPr>
          <p:grpSpPr bwMode="auto">
            <a:xfrm>
              <a:off x="1752600" y="4495800"/>
              <a:ext cx="228600" cy="228600"/>
              <a:chOff x="7010400" y="2480736"/>
              <a:chExt cx="228600" cy="228600"/>
            </a:xfrm>
          </p:grpSpPr>
          <p:sp>
            <p:nvSpPr>
              <p:cNvPr id="26690" name="Rectangle 128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691" name="Rectangle 129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692" name="Rectangle 130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6680" name="Group 131"/>
            <p:cNvGrpSpPr>
              <a:grpSpLocks/>
            </p:cNvGrpSpPr>
            <p:nvPr/>
          </p:nvGrpSpPr>
          <p:grpSpPr bwMode="auto">
            <a:xfrm>
              <a:off x="6172200" y="5334000"/>
              <a:ext cx="228600" cy="228600"/>
              <a:chOff x="7010400" y="2480736"/>
              <a:chExt cx="228600" cy="228600"/>
            </a:xfrm>
          </p:grpSpPr>
          <p:sp>
            <p:nvSpPr>
              <p:cNvPr id="26687" name="Rectangle 132"/>
              <p:cNvSpPr>
                <a:spLocks noChangeArrowheads="1"/>
              </p:cNvSpPr>
              <p:nvPr/>
            </p:nvSpPr>
            <p:spPr bwMode="auto">
              <a:xfrm>
                <a:off x="7010400" y="2480736"/>
                <a:ext cx="228600" cy="76200"/>
              </a:xfrm>
              <a:prstGeom prst="rect">
                <a:avLst/>
              </a:prstGeom>
              <a:solidFill>
                <a:srgbClr val="90CA7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688" name="Rectangle 134"/>
              <p:cNvSpPr>
                <a:spLocks noChangeArrowheads="1"/>
              </p:cNvSpPr>
              <p:nvPr/>
            </p:nvSpPr>
            <p:spPr bwMode="auto">
              <a:xfrm>
                <a:off x="7010400" y="2633136"/>
                <a:ext cx="228600" cy="76200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689" name="Rectangle 135"/>
              <p:cNvSpPr>
                <a:spLocks noChangeArrowheads="1"/>
              </p:cNvSpPr>
              <p:nvPr/>
            </p:nvSpPr>
            <p:spPr bwMode="auto">
              <a:xfrm>
                <a:off x="7010400" y="2556936"/>
                <a:ext cx="228600" cy="76200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6681" name="Group 137"/>
            <p:cNvGrpSpPr>
              <a:grpSpLocks/>
            </p:cNvGrpSpPr>
            <p:nvPr/>
          </p:nvGrpSpPr>
          <p:grpSpPr bwMode="auto">
            <a:xfrm>
              <a:off x="2514600" y="5334000"/>
              <a:ext cx="228600" cy="228600"/>
              <a:chOff x="6172200" y="1676399"/>
              <a:chExt cx="228600" cy="228601"/>
            </a:xfrm>
          </p:grpSpPr>
          <p:sp>
            <p:nvSpPr>
              <p:cNvPr id="26685" name="Rectangle 138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686" name="Rectangle 140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6682" name="Group 141"/>
            <p:cNvGrpSpPr>
              <a:grpSpLocks/>
            </p:cNvGrpSpPr>
            <p:nvPr/>
          </p:nvGrpSpPr>
          <p:grpSpPr bwMode="auto">
            <a:xfrm>
              <a:off x="4919663" y="5709819"/>
              <a:ext cx="228600" cy="228600"/>
              <a:chOff x="6172200" y="1676399"/>
              <a:chExt cx="228600" cy="228601"/>
            </a:xfrm>
          </p:grpSpPr>
          <p:sp>
            <p:nvSpPr>
              <p:cNvPr id="26683" name="Rectangle 142"/>
              <p:cNvSpPr>
                <a:spLocks noChangeArrowheads="1"/>
              </p:cNvSpPr>
              <p:nvPr/>
            </p:nvSpPr>
            <p:spPr bwMode="auto">
              <a:xfrm>
                <a:off x="6172200" y="1784048"/>
                <a:ext cx="228600" cy="120952"/>
              </a:xfrm>
              <a:prstGeom prst="rect">
                <a:avLst/>
              </a:prstGeom>
              <a:solidFill>
                <a:srgbClr val="9A5CE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684" name="Rectangle 143"/>
              <p:cNvSpPr>
                <a:spLocks noChangeArrowheads="1"/>
              </p:cNvSpPr>
              <p:nvPr/>
            </p:nvSpPr>
            <p:spPr bwMode="auto">
              <a:xfrm>
                <a:off x="6172200" y="1676399"/>
                <a:ext cx="228600" cy="113695"/>
              </a:xfrm>
              <a:prstGeom prst="rect">
                <a:avLst/>
              </a:prstGeom>
              <a:solidFill>
                <a:srgbClr val="3366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69107625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81000" y="284358"/>
            <a:ext cx="7696200" cy="963613"/>
          </a:xfrm>
        </p:spPr>
        <p:txBody>
          <a:bodyPr>
            <a:normAutofit/>
          </a:bodyPr>
          <a:lstStyle/>
          <a:p>
            <a:r>
              <a:rPr lang="en-US" sz="4100" dirty="0" smtClean="0"/>
              <a:t>Successes: CPCRN Funding </a:t>
            </a:r>
            <a:r>
              <a:rPr lang="en-US" sz="2700" dirty="0" smtClean="0"/>
              <a:t>(9/30/2009-3/29/13)</a:t>
            </a:r>
            <a:endParaRPr lang="en-US" sz="2700" dirty="0"/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2141144" y="3810000"/>
            <a:ext cx="5761021" cy="1758739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Tx/>
              <a:buNone/>
              <a:defRPr sz="3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u="sng" dirty="0">
                <a:solidFill>
                  <a:srgbClr val="7030A0"/>
                </a:solidFill>
                <a:latin typeface="Georgia" pitchFamily="18" charset="0"/>
              </a:rPr>
              <a:t>Multi-Center </a:t>
            </a:r>
            <a:r>
              <a:rPr lang="en-US" u="sng" dirty="0" smtClean="0">
                <a:solidFill>
                  <a:srgbClr val="7030A0"/>
                </a:solidFill>
                <a:latin typeface="Georgia" pitchFamily="18" charset="0"/>
              </a:rPr>
              <a:t>CPCRN </a:t>
            </a:r>
            <a:endParaRPr lang="en-US" u="sng" dirty="0">
              <a:solidFill>
                <a:srgbClr val="7030A0"/>
              </a:solidFill>
              <a:latin typeface="Georgia" pitchFamily="18" charset="0"/>
            </a:endParaRPr>
          </a:p>
          <a:p>
            <a:pPr marL="457200" indent="-457200">
              <a:buClr>
                <a:srgbClr val="7030A0"/>
              </a:buClr>
              <a:buFont typeface="Wingdings" pitchFamily="2" charset="2"/>
              <a:buChar char="Ø"/>
            </a:pPr>
            <a:r>
              <a:rPr lang="en-US" sz="3500" dirty="0" smtClean="0">
                <a:solidFill>
                  <a:srgbClr val="002060"/>
                </a:solidFill>
                <a:latin typeface="Georgia" pitchFamily="18" charset="0"/>
              </a:rPr>
              <a:t>Applications</a:t>
            </a:r>
            <a:r>
              <a:rPr lang="en-US" dirty="0" smtClean="0">
                <a:solidFill>
                  <a:srgbClr val="002060"/>
                </a:solidFill>
              </a:rPr>
              <a:t>        </a:t>
            </a:r>
            <a:r>
              <a:rPr lang="en-US" sz="35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$60,680,675</a:t>
            </a:r>
          </a:p>
          <a:p>
            <a:pPr marL="457200" indent="-457200">
              <a:buClr>
                <a:srgbClr val="7030A0"/>
              </a:buClr>
              <a:buFont typeface="Wingdings" pitchFamily="2" charset="2"/>
              <a:buChar char="Ø"/>
            </a:pPr>
            <a:r>
              <a:rPr lang="en-US" sz="3500" dirty="0" smtClean="0">
                <a:solidFill>
                  <a:srgbClr val="002060"/>
                </a:solidFill>
                <a:latin typeface="Georgia" pitchFamily="18" charset="0"/>
              </a:rPr>
              <a:t>Funded Grants    </a:t>
            </a:r>
            <a:r>
              <a:rPr lang="en-US" sz="35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$31,161,560</a:t>
            </a:r>
            <a:endParaRPr lang="en-US" sz="35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Placeholder 2"/>
          <p:cNvSpPr txBox="1">
            <a:spLocks/>
          </p:cNvSpPr>
          <p:nvPr/>
        </p:nvSpPr>
        <p:spPr>
          <a:xfrm>
            <a:off x="2141144" y="1981200"/>
            <a:ext cx="5761021" cy="1758739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Tx/>
              <a:buNone/>
              <a:defRPr sz="3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u="sng" dirty="0" smtClean="0">
                <a:solidFill>
                  <a:srgbClr val="7030A0"/>
                </a:solidFill>
                <a:latin typeface="Georgia" pitchFamily="18" charset="0"/>
              </a:rPr>
              <a:t>The CPCRN Network</a:t>
            </a:r>
            <a:endParaRPr lang="en-US" u="sng" dirty="0">
              <a:solidFill>
                <a:srgbClr val="7030A0"/>
              </a:solidFill>
              <a:latin typeface="Georgia" pitchFamily="18" charset="0"/>
            </a:endParaRPr>
          </a:p>
          <a:p>
            <a:pPr marL="457200" indent="-457200">
              <a:buClr>
                <a:srgbClr val="7030A0"/>
              </a:buClr>
              <a:buFont typeface="Wingdings" pitchFamily="2" charset="2"/>
              <a:buChar char="Ø"/>
            </a:pPr>
            <a:r>
              <a:rPr lang="en-US" sz="3500" dirty="0" smtClean="0">
                <a:solidFill>
                  <a:srgbClr val="002060"/>
                </a:solidFill>
                <a:latin typeface="Georgia" pitchFamily="18" charset="0"/>
              </a:rPr>
              <a:t>Applications</a:t>
            </a:r>
            <a:r>
              <a:rPr lang="en-US" dirty="0" smtClean="0">
                <a:solidFill>
                  <a:srgbClr val="002060"/>
                </a:solidFill>
              </a:rPr>
              <a:t>        </a:t>
            </a:r>
            <a:r>
              <a:rPr lang="en-US" sz="35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$518,965,412</a:t>
            </a:r>
          </a:p>
          <a:p>
            <a:pPr marL="457200" indent="-457200">
              <a:buClr>
                <a:srgbClr val="7030A0"/>
              </a:buClr>
              <a:buFont typeface="Wingdings" pitchFamily="2" charset="2"/>
              <a:buChar char="Ø"/>
            </a:pPr>
            <a:r>
              <a:rPr lang="en-US" sz="3500" dirty="0" smtClean="0">
                <a:solidFill>
                  <a:srgbClr val="002060"/>
                </a:solidFill>
                <a:latin typeface="Georgia" pitchFamily="18" charset="0"/>
              </a:rPr>
              <a:t>Funded Grants    </a:t>
            </a:r>
            <a:r>
              <a:rPr lang="en-US" sz="35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$154,518,735</a:t>
            </a:r>
            <a:endParaRPr lang="en-US" sz="35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5038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CPCRN ppt template">
  <a:themeElements>
    <a:clrScheme name="CPCRN pp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lnDef>
  </a:objectDefaults>
  <a:extraClrSchemeLst>
    <a:extraClrScheme>
      <a:clrScheme name="CPCRN pp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PCRN pp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PCRN pp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PCRN pp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PCRN pp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PCRN pp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PCRN pp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PCRN pp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PCRN pp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PCRN pp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PCRN pp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PCRN pp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CPCRN ppt template">
  <a:themeElements>
    <a:clrScheme name="CPCRN pp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lnDef>
  </a:objectDefaults>
  <a:extraClrSchemeLst>
    <a:extraClrScheme>
      <a:clrScheme name="CPCRN pp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PCRN pp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PCRN pp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PCRN pp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PCRN pp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PCRN pp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PCRN pp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PCRN pp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PCRN pp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PCRN pp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PCRN pp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PCRN pp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0</TotalTime>
  <Words>621</Words>
  <Application>Microsoft Macintosh PowerPoint</Application>
  <PresentationFormat>On-screen Show (4:3)</PresentationFormat>
  <Paragraphs>312</Paragraphs>
  <Slides>28</Slides>
  <Notes>5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1" baseType="lpstr">
      <vt:lpstr>CPCRN ppt template</vt:lpstr>
      <vt:lpstr>1_CPCRN ppt template</vt:lpstr>
      <vt:lpstr>Chart</vt:lpstr>
      <vt:lpstr>CPCRN Presentation Template</vt:lpstr>
      <vt:lpstr>CPCRN Grant Applications (cumulative)</vt:lpstr>
      <vt:lpstr>CPCRN Multi-Center* Collaborations 2004-2012</vt:lpstr>
      <vt:lpstr>Multi-center Grants (cumulative)</vt:lpstr>
      <vt:lpstr>Network Diagram: Evolution of CPCRN</vt:lpstr>
      <vt:lpstr>Network Diagram: Evolution of CPCRN</vt:lpstr>
      <vt:lpstr>Network Diagram: Evolution of CPCRN</vt:lpstr>
      <vt:lpstr>Network Diagram: Multi-center Connections Grants and Publications Legend</vt:lpstr>
      <vt:lpstr>Network Diagram: Multi-center Grants, 2004</vt:lpstr>
      <vt:lpstr>Network Diagram:  Multi-center Grants, 2005</vt:lpstr>
      <vt:lpstr>Network Diagram:  Multi-center Grants, 2006</vt:lpstr>
      <vt:lpstr>Network Diagram:  Multi-center Grants, 2007</vt:lpstr>
      <vt:lpstr>Network Diagram:  Multi-center Grants, 2008</vt:lpstr>
      <vt:lpstr>Network Diagram:  Multi-center Grants, 2009</vt:lpstr>
      <vt:lpstr>Network Diagram:  Multi-center Grants, 2010</vt:lpstr>
      <vt:lpstr>Network Diagram:  Multi-center Grants, 2011</vt:lpstr>
      <vt:lpstr>Network Diagram:  Multi-center Grants, 2012</vt:lpstr>
      <vt:lpstr>Multi-center Publications (cumulative)</vt:lpstr>
      <vt:lpstr>Network Diagram: Multi-center Publications, 2004</vt:lpstr>
      <vt:lpstr>Network Diagram: Multi-center Publications, 2005</vt:lpstr>
      <vt:lpstr>Network Diagram: Multi-center Publications, 2006</vt:lpstr>
      <vt:lpstr>Network Diagram: Multi-center Publications, 2007</vt:lpstr>
      <vt:lpstr>Network Diagram: Multi-center Publications, 2008</vt:lpstr>
      <vt:lpstr>Network Diagram: Multi-center Publications, 2009</vt:lpstr>
      <vt:lpstr>Network Diagram: Multi-center Publications, 2010</vt:lpstr>
      <vt:lpstr>Network Diagram: Multi-center Publications, 2011</vt:lpstr>
      <vt:lpstr>Network Diagram: Multi-center Publications, 2012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2012-08-15T19:33:02Z</dcterms:created>
  <dcterms:modified xsi:type="dcterms:W3CDTF">2013-10-03T14:14:42Z</dcterms:modified>
</cp:coreProperties>
</file>