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2.xml" ContentType="application/vnd.openxmlformats-officedocument.presentationml.notesSlide+xml"/>
  <Override PartName="/ppt/charts/chart3.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4.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5.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Lst>
  <p:notesMasterIdLst>
    <p:notesMasterId r:id="rId27"/>
  </p:notesMasterIdLst>
  <p:handoutMasterIdLst>
    <p:handoutMasterId r:id="rId28"/>
  </p:handoutMasterIdLst>
  <p:sldIdLst>
    <p:sldId id="327" r:id="rId2"/>
    <p:sldId id="299" r:id="rId3"/>
    <p:sldId id="305" r:id="rId4"/>
    <p:sldId id="306" r:id="rId5"/>
    <p:sldId id="307" r:id="rId6"/>
    <p:sldId id="308" r:id="rId7"/>
    <p:sldId id="310" r:id="rId8"/>
    <p:sldId id="311" r:id="rId9"/>
    <p:sldId id="313" r:id="rId10"/>
    <p:sldId id="314" r:id="rId11"/>
    <p:sldId id="315" r:id="rId12"/>
    <p:sldId id="316" r:id="rId13"/>
    <p:sldId id="317" r:id="rId14"/>
    <p:sldId id="319" r:id="rId15"/>
    <p:sldId id="324" r:id="rId16"/>
    <p:sldId id="320" r:id="rId17"/>
    <p:sldId id="325" r:id="rId18"/>
    <p:sldId id="301" r:id="rId19"/>
    <p:sldId id="321" r:id="rId20"/>
    <p:sldId id="303" r:id="rId21"/>
    <p:sldId id="322" r:id="rId22"/>
    <p:sldId id="304" r:id="rId23"/>
    <p:sldId id="323" r:id="rId24"/>
    <p:sldId id="326" r:id="rId25"/>
    <p:sldId id="298" r:id="rId26"/>
  </p:sldIdLst>
  <p:sldSz cx="9144000" cy="6858000" type="screen4x3"/>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99"/>
    <a:srgbClr val="5A2781"/>
    <a:srgbClr val="672C9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017" autoAdjust="0"/>
    <p:restoredTop sz="94034" autoAdjust="0"/>
  </p:normalViewPr>
  <p:slideViewPr>
    <p:cSldViewPr snapToObjects="1">
      <p:cViewPr varScale="1">
        <p:scale>
          <a:sx n="83" d="100"/>
          <a:sy n="83" d="100"/>
        </p:scale>
        <p:origin x="1618"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Objects="1">
      <p:cViewPr varScale="1">
        <p:scale>
          <a:sx n="99" d="100"/>
          <a:sy n="99" d="100"/>
        </p:scale>
        <p:origin x="-2256" y="-10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0"/>
    <c:plotArea>
      <c:layout/>
      <c:barChart>
        <c:barDir val="col"/>
        <c:grouping val="clustered"/>
        <c:varyColors val="0"/>
        <c:ser>
          <c:idx val="0"/>
          <c:order val="0"/>
          <c:tx>
            <c:strRef>
              <c:f>Sheet1!$B$1</c:f>
              <c:strCache>
                <c:ptCount val="1"/>
                <c:pt idx="0">
                  <c:v>2011</c:v>
                </c:pt>
              </c:strCache>
            </c:strRef>
          </c:tx>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Small media</c:v>
                </c:pt>
                <c:pt idx="1">
                  <c:v>Client reminders</c:v>
                </c:pt>
                <c:pt idx="2">
                  <c:v>Reducing structural barriers</c:v>
                </c:pt>
                <c:pt idx="3">
                  <c:v>Provider reminders</c:v>
                </c:pt>
                <c:pt idx="4">
                  <c:v>Provider assess/feedback</c:v>
                </c:pt>
              </c:strCache>
            </c:strRef>
          </c:cat>
          <c:val>
            <c:numRef>
              <c:f>Sheet1!$B$2:$B$6</c:f>
              <c:numCache>
                <c:formatCode>General</c:formatCode>
                <c:ptCount val="5"/>
                <c:pt idx="0">
                  <c:v>27</c:v>
                </c:pt>
                <c:pt idx="1">
                  <c:v>21</c:v>
                </c:pt>
                <c:pt idx="2">
                  <c:v>14</c:v>
                </c:pt>
                <c:pt idx="3">
                  <c:v>9</c:v>
                </c:pt>
                <c:pt idx="4">
                  <c:v>14</c:v>
                </c:pt>
              </c:numCache>
            </c:numRef>
          </c:val>
          <c:extLst>
            <c:ext xmlns:c16="http://schemas.microsoft.com/office/drawing/2014/chart" uri="{C3380CC4-5D6E-409C-BE32-E72D297353CC}">
              <c16:uniqueId val="{00000000-6F2C-4559-895D-CCFCDBEEC72E}"/>
            </c:ext>
          </c:extLst>
        </c:ser>
        <c:ser>
          <c:idx val="1"/>
          <c:order val="1"/>
          <c:tx>
            <c:strRef>
              <c:f>Sheet1!$C$1</c:f>
              <c:strCache>
                <c:ptCount val="1"/>
                <c:pt idx="0">
                  <c:v>2012</c:v>
                </c:pt>
              </c:strCache>
            </c:strRef>
          </c:tx>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Small media</c:v>
                </c:pt>
                <c:pt idx="1">
                  <c:v>Client reminders</c:v>
                </c:pt>
                <c:pt idx="2">
                  <c:v>Reducing structural barriers</c:v>
                </c:pt>
                <c:pt idx="3">
                  <c:v>Provider reminders</c:v>
                </c:pt>
                <c:pt idx="4">
                  <c:v>Provider assess/feedback</c:v>
                </c:pt>
              </c:strCache>
            </c:strRef>
          </c:cat>
          <c:val>
            <c:numRef>
              <c:f>Sheet1!$C$2:$C$6</c:f>
              <c:numCache>
                <c:formatCode>General</c:formatCode>
                <c:ptCount val="5"/>
                <c:pt idx="0">
                  <c:v>28</c:v>
                </c:pt>
                <c:pt idx="1">
                  <c:v>22</c:v>
                </c:pt>
                <c:pt idx="2">
                  <c:v>17</c:v>
                </c:pt>
                <c:pt idx="3">
                  <c:v>11</c:v>
                </c:pt>
                <c:pt idx="4">
                  <c:v>13</c:v>
                </c:pt>
              </c:numCache>
            </c:numRef>
          </c:val>
          <c:extLst>
            <c:ext xmlns:c16="http://schemas.microsoft.com/office/drawing/2014/chart" uri="{C3380CC4-5D6E-409C-BE32-E72D297353CC}">
              <c16:uniqueId val="{00000001-6F2C-4559-895D-CCFCDBEEC72E}"/>
            </c:ext>
          </c:extLst>
        </c:ser>
        <c:ser>
          <c:idx val="2"/>
          <c:order val="2"/>
          <c:tx>
            <c:strRef>
              <c:f>Sheet1!$D$1</c:f>
              <c:strCache>
                <c:ptCount val="1"/>
                <c:pt idx="0">
                  <c:v>2013</c:v>
                </c:pt>
              </c:strCache>
            </c:strRef>
          </c:tx>
          <c:spPr>
            <a:solidFill>
              <a:schemeClr val="accent2">
                <a:lumMod val="20000"/>
                <a:lumOff val="80000"/>
              </a:schemeClr>
            </a:solidFill>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Small media</c:v>
                </c:pt>
                <c:pt idx="1">
                  <c:v>Client reminders</c:v>
                </c:pt>
                <c:pt idx="2">
                  <c:v>Reducing structural barriers</c:v>
                </c:pt>
                <c:pt idx="3">
                  <c:v>Provider reminders</c:v>
                </c:pt>
                <c:pt idx="4">
                  <c:v>Provider assess/feedback</c:v>
                </c:pt>
              </c:strCache>
            </c:strRef>
          </c:cat>
          <c:val>
            <c:numRef>
              <c:f>Sheet1!$D$2:$D$6</c:f>
              <c:numCache>
                <c:formatCode>General</c:formatCode>
                <c:ptCount val="5"/>
                <c:pt idx="0">
                  <c:v>28</c:v>
                </c:pt>
                <c:pt idx="1">
                  <c:v>23</c:v>
                </c:pt>
                <c:pt idx="2">
                  <c:v>23</c:v>
                </c:pt>
                <c:pt idx="3">
                  <c:v>19</c:v>
                </c:pt>
                <c:pt idx="4">
                  <c:v>15</c:v>
                </c:pt>
              </c:numCache>
            </c:numRef>
          </c:val>
          <c:extLst>
            <c:ext xmlns:c16="http://schemas.microsoft.com/office/drawing/2014/chart" uri="{C3380CC4-5D6E-409C-BE32-E72D297353CC}">
              <c16:uniqueId val="{00000002-6F2C-4559-895D-CCFCDBEEC72E}"/>
            </c:ext>
          </c:extLst>
        </c:ser>
        <c:ser>
          <c:idx val="3"/>
          <c:order val="3"/>
          <c:tx>
            <c:strRef>
              <c:f>Sheet1!$E$1</c:f>
              <c:strCache>
                <c:ptCount val="1"/>
                <c:pt idx="0">
                  <c:v>2015</c:v>
                </c:pt>
              </c:strCache>
            </c:strRef>
          </c:tx>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Sheet1!$A$2:$A$6</c:f>
              <c:strCache>
                <c:ptCount val="5"/>
                <c:pt idx="0">
                  <c:v>Small media</c:v>
                </c:pt>
                <c:pt idx="1">
                  <c:v>Client reminders</c:v>
                </c:pt>
                <c:pt idx="2">
                  <c:v>Reducing structural barriers</c:v>
                </c:pt>
                <c:pt idx="3">
                  <c:v>Provider reminders</c:v>
                </c:pt>
                <c:pt idx="4">
                  <c:v>Provider assess/feedback</c:v>
                </c:pt>
              </c:strCache>
            </c:strRef>
          </c:cat>
          <c:val>
            <c:numRef>
              <c:f>Sheet1!$E$2:$E$6</c:f>
              <c:numCache>
                <c:formatCode>General</c:formatCode>
                <c:ptCount val="5"/>
                <c:pt idx="0">
                  <c:v>25</c:v>
                </c:pt>
                <c:pt idx="1">
                  <c:v>26</c:v>
                </c:pt>
                <c:pt idx="2">
                  <c:v>23</c:v>
                </c:pt>
                <c:pt idx="3">
                  <c:v>19</c:v>
                </c:pt>
                <c:pt idx="4">
                  <c:v>17</c:v>
                </c:pt>
              </c:numCache>
            </c:numRef>
          </c:val>
          <c:extLst>
            <c:ext xmlns:c16="http://schemas.microsoft.com/office/drawing/2014/chart" uri="{C3380CC4-5D6E-409C-BE32-E72D297353CC}">
              <c16:uniqueId val="{00000003-6F2C-4559-895D-CCFCDBEEC72E}"/>
            </c:ext>
          </c:extLst>
        </c:ser>
        <c:dLbls>
          <c:dLblPos val="outEnd"/>
          <c:showLegendKey val="0"/>
          <c:showVal val="1"/>
          <c:showCatName val="0"/>
          <c:showSerName val="0"/>
          <c:showPercent val="0"/>
          <c:showBubbleSize val="0"/>
        </c:dLbls>
        <c:gapWidth val="150"/>
        <c:axId val="347691472"/>
        <c:axId val="347690296"/>
      </c:barChart>
      <c:catAx>
        <c:axId val="347691472"/>
        <c:scaling>
          <c:orientation val="minMax"/>
        </c:scaling>
        <c:delete val="0"/>
        <c:axPos val="b"/>
        <c:numFmt formatCode="General" sourceLinked="0"/>
        <c:majorTickMark val="out"/>
        <c:minorTickMark val="none"/>
        <c:tickLblPos val="nextTo"/>
        <c:crossAx val="347690296"/>
        <c:crosses val="autoZero"/>
        <c:auto val="1"/>
        <c:lblAlgn val="ctr"/>
        <c:lblOffset val="100"/>
        <c:noMultiLvlLbl val="0"/>
      </c:catAx>
      <c:valAx>
        <c:axId val="347690296"/>
        <c:scaling>
          <c:orientation val="minMax"/>
        </c:scaling>
        <c:delete val="0"/>
        <c:axPos val="l"/>
        <c:majorGridlines/>
        <c:numFmt formatCode="General" sourceLinked="1"/>
        <c:majorTickMark val="out"/>
        <c:minorTickMark val="none"/>
        <c:tickLblPos val="nextTo"/>
        <c:crossAx val="347691472"/>
        <c:crosses val="autoZero"/>
        <c:crossBetween val="between"/>
      </c:valAx>
    </c:plotArea>
    <c:legend>
      <c:legendPos val="r"/>
      <c:layout>
        <c:manualLayout>
          <c:xMode val="edge"/>
          <c:yMode val="edge"/>
          <c:x val="0.82755118669456496"/>
          <c:y val="5.3358068589471397E-2"/>
          <c:w val="8.30464400563872E-2"/>
          <c:h val="0.27856383137602742"/>
        </c:manualLayout>
      </c:layout>
      <c:overlay val="1"/>
    </c:legend>
    <c:plotVisOnly val="1"/>
    <c:dispBlanksAs val="gap"/>
    <c:showDLblsOverMax val="0"/>
  </c:chart>
  <c:txPr>
    <a:bodyPr/>
    <a:lstStyle/>
    <a:p>
      <a:pPr>
        <a:defRPr sz="16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0"/>
    <c:plotArea>
      <c:layout/>
      <c:barChart>
        <c:barDir val="col"/>
        <c:grouping val="clustered"/>
        <c:varyColors val="0"/>
        <c:ser>
          <c:idx val="0"/>
          <c:order val="0"/>
          <c:tx>
            <c:strRef>
              <c:f>Sheet1!$B$1</c:f>
              <c:strCache>
                <c:ptCount val="1"/>
                <c:pt idx="0">
                  <c:v>2011</c:v>
                </c:pt>
              </c:strCache>
            </c:strRef>
          </c:tx>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Small media</c:v>
                </c:pt>
                <c:pt idx="1">
                  <c:v>Client reminders</c:v>
                </c:pt>
                <c:pt idx="2">
                  <c:v>Reducing structural barriers</c:v>
                </c:pt>
                <c:pt idx="3">
                  <c:v>Provider reminders</c:v>
                </c:pt>
                <c:pt idx="4">
                  <c:v>Provider assess/feedback</c:v>
                </c:pt>
              </c:strCache>
            </c:strRef>
          </c:cat>
          <c:val>
            <c:numRef>
              <c:f>Sheet1!$B$2:$B$6</c:f>
              <c:numCache>
                <c:formatCode>General</c:formatCode>
                <c:ptCount val="5"/>
                <c:pt idx="0">
                  <c:v>4.2</c:v>
                </c:pt>
                <c:pt idx="1">
                  <c:v>3.8</c:v>
                </c:pt>
                <c:pt idx="2">
                  <c:v>3</c:v>
                </c:pt>
                <c:pt idx="3">
                  <c:v>2.9</c:v>
                </c:pt>
                <c:pt idx="4">
                  <c:v>3.5</c:v>
                </c:pt>
              </c:numCache>
            </c:numRef>
          </c:val>
          <c:extLst>
            <c:ext xmlns:c16="http://schemas.microsoft.com/office/drawing/2014/chart" uri="{C3380CC4-5D6E-409C-BE32-E72D297353CC}">
              <c16:uniqueId val="{00000000-A68D-4890-8511-701AF477C658}"/>
            </c:ext>
          </c:extLst>
        </c:ser>
        <c:ser>
          <c:idx val="1"/>
          <c:order val="1"/>
          <c:tx>
            <c:strRef>
              <c:f>Sheet1!$C$1</c:f>
              <c:strCache>
                <c:ptCount val="1"/>
                <c:pt idx="0">
                  <c:v>2012</c:v>
                </c:pt>
              </c:strCache>
            </c:strRef>
          </c:tx>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Small media</c:v>
                </c:pt>
                <c:pt idx="1">
                  <c:v>Client reminders</c:v>
                </c:pt>
                <c:pt idx="2">
                  <c:v>Reducing structural barriers</c:v>
                </c:pt>
                <c:pt idx="3">
                  <c:v>Provider reminders</c:v>
                </c:pt>
                <c:pt idx="4">
                  <c:v>Provider assess/feedback</c:v>
                </c:pt>
              </c:strCache>
            </c:strRef>
          </c:cat>
          <c:val>
            <c:numRef>
              <c:f>Sheet1!$C$2:$C$6</c:f>
              <c:numCache>
                <c:formatCode>General</c:formatCode>
                <c:ptCount val="5"/>
                <c:pt idx="0">
                  <c:v>3.7</c:v>
                </c:pt>
                <c:pt idx="1">
                  <c:v>3.5</c:v>
                </c:pt>
                <c:pt idx="2">
                  <c:v>3.2</c:v>
                </c:pt>
                <c:pt idx="3">
                  <c:v>3.4</c:v>
                </c:pt>
                <c:pt idx="4">
                  <c:v>3.1</c:v>
                </c:pt>
              </c:numCache>
            </c:numRef>
          </c:val>
          <c:extLst>
            <c:ext xmlns:c16="http://schemas.microsoft.com/office/drawing/2014/chart" uri="{C3380CC4-5D6E-409C-BE32-E72D297353CC}">
              <c16:uniqueId val="{00000001-A68D-4890-8511-701AF477C658}"/>
            </c:ext>
          </c:extLst>
        </c:ser>
        <c:ser>
          <c:idx val="2"/>
          <c:order val="2"/>
          <c:tx>
            <c:strRef>
              <c:f>Sheet1!$D$1</c:f>
              <c:strCache>
                <c:ptCount val="1"/>
                <c:pt idx="0">
                  <c:v>2013</c:v>
                </c:pt>
              </c:strCache>
            </c:strRef>
          </c:tx>
          <c:spPr>
            <a:solidFill>
              <a:schemeClr val="accent2">
                <a:lumMod val="20000"/>
                <a:lumOff val="80000"/>
              </a:schemeClr>
            </a:solidFill>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Sheet1!$A$2:$A$6</c:f>
              <c:strCache>
                <c:ptCount val="5"/>
                <c:pt idx="0">
                  <c:v>Small media</c:v>
                </c:pt>
                <c:pt idx="1">
                  <c:v>Client reminders</c:v>
                </c:pt>
                <c:pt idx="2">
                  <c:v>Reducing structural barriers</c:v>
                </c:pt>
                <c:pt idx="3">
                  <c:v>Provider reminders</c:v>
                </c:pt>
                <c:pt idx="4">
                  <c:v>Provider assess/feedback</c:v>
                </c:pt>
              </c:strCache>
            </c:strRef>
          </c:cat>
          <c:val>
            <c:numRef>
              <c:f>Sheet1!$D$2:$D$6</c:f>
              <c:numCache>
                <c:formatCode>General</c:formatCode>
                <c:ptCount val="5"/>
                <c:pt idx="0">
                  <c:v>3.9</c:v>
                </c:pt>
                <c:pt idx="1">
                  <c:v>3.3</c:v>
                </c:pt>
                <c:pt idx="2">
                  <c:v>3.2</c:v>
                </c:pt>
                <c:pt idx="3">
                  <c:v>2.5</c:v>
                </c:pt>
                <c:pt idx="4">
                  <c:v>1.9</c:v>
                </c:pt>
              </c:numCache>
            </c:numRef>
          </c:val>
          <c:extLst>
            <c:ext xmlns:c16="http://schemas.microsoft.com/office/drawing/2014/chart" uri="{C3380CC4-5D6E-409C-BE32-E72D297353CC}">
              <c16:uniqueId val="{00000002-A68D-4890-8511-701AF477C658}"/>
            </c:ext>
          </c:extLst>
        </c:ser>
        <c:ser>
          <c:idx val="3"/>
          <c:order val="3"/>
          <c:tx>
            <c:strRef>
              <c:f>Sheet1!$E$1</c:f>
              <c:strCache>
                <c:ptCount val="1"/>
                <c:pt idx="0">
                  <c:v>2015</c:v>
                </c:pt>
              </c:strCache>
            </c:strRef>
          </c:tx>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Sheet1!$A$2:$A$6</c:f>
              <c:strCache>
                <c:ptCount val="5"/>
                <c:pt idx="0">
                  <c:v>Small media</c:v>
                </c:pt>
                <c:pt idx="1">
                  <c:v>Client reminders</c:v>
                </c:pt>
                <c:pt idx="2">
                  <c:v>Reducing structural barriers</c:v>
                </c:pt>
                <c:pt idx="3">
                  <c:v>Provider reminders</c:v>
                </c:pt>
                <c:pt idx="4">
                  <c:v>Provider assess/feedback</c:v>
                </c:pt>
              </c:strCache>
            </c:strRef>
          </c:cat>
          <c:val>
            <c:numRef>
              <c:f>Sheet1!$E$2:$E$6</c:f>
              <c:numCache>
                <c:formatCode>General</c:formatCode>
                <c:ptCount val="5"/>
                <c:pt idx="0">
                  <c:v>3.9</c:v>
                </c:pt>
                <c:pt idx="1">
                  <c:v>3.3</c:v>
                </c:pt>
                <c:pt idx="2">
                  <c:v>3.1</c:v>
                </c:pt>
                <c:pt idx="3">
                  <c:v>3.3</c:v>
                </c:pt>
                <c:pt idx="4">
                  <c:v>2.5</c:v>
                </c:pt>
              </c:numCache>
            </c:numRef>
          </c:val>
          <c:extLst>
            <c:ext xmlns:c16="http://schemas.microsoft.com/office/drawing/2014/chart" uri="{C3380CC4-5D6E-409C-BE32-E72D297353CC}">
              <c16:uniqueId val="{00000003-A68D-4890-8511-701AF477C658}"/>
            </c:ext>
          </c:extLst>
        </c:ser>
        <c:dLbls>
          <c:dLblPos val="outEnd"/>
          <c:showLegendKey val="0"/>
          <c:showVal val="1"/>
          <c:showCatName val="0"/>
          <c:showSerName val="0"/>
          <c:showPercent val="0"/>
          <c:showBubbleSize val="0"/>
        </c:dLbls>
        <c:gapWidth val="150"/>
        <c:axId val="374179208"/>
        <c:axId val="374179600"/>
      </c:barChart>
      <c:catAx>
        <c:axId val="374179208"/>
        <c:scaling>
          <c:orientation val="minMax"/>
        </c:scaling>
        <c:delete val="0"/>
        <c:axPos val="b"/>
        <c:numFmt formatCode="General" sourceLinked="0"/>
        <c:majorTickMark val="out"/>
        <c:minorTickMark val="none"/>
        <c:tickLblPos val="nextTo"/>
        <c:crossAx val="374179600"/>
        <c:crosses val="autoZero"/>
        <c:auto val="1"/>
        <c:lblAlgn val="ctr"/>
        <c:lblOffset val="100"/>
        <c:noMultiLvlLbl val="0"/>
      </c:catAx>
      <c:valAx>
        <c:axId val="374179600"/>
        <c:scaling>
          <c:orientation val="minMax"/>
        </c:scaling>
        <c:delete val="0"/>
        <c:axPos val="l"/>
        <c:majorGridlines/>
        <c:numFmt formatCode="General" sourceLinked="1"/>
        <c:majorTickMark val="out"/>
        <c:minorTickMark val="none"/>
        <c:tickLblPos val="nextTo"/>
        <c:crossAx val="374179208"/>
        <c:crosses val="autoZero"/>
        <c:crossBetween val="between"/>
      </c:valAx>
    </c:plotArea>
    <c:legend>
      <c:legendPos val="t"/>
      <c:overlay val="1"/>
    </c:legend>
    <c:plotVisOnly val="1"/>
    <c:dispBlanksAs val="gap"/>
    <c:showDLblsOverMax val="0"/>
  </c:chart>
  <c:txPr>
    <a:bodyPr/>
    <a:lstStyle/>
    <a:p>
      <a:pPr>
        <a:defRPr sz="16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chemeClr val="tx1">
                <a:lumMod val="50000"/>
                <a:lumOff val="50000"/>
              </a:schemeClr>
            </a:solidFill>
            <a:ln>
              <a:noFill/>
            </a:ln>
            <a:effectLst/>
          </c:spPr>
          <c:invertIfNegative val="0"/>
          <c:dPt>
            <c:idx val="2"/>
            <c:invertIfNegative val="0"/>
            <c:bubble3D val="0"/>
            <c:spPr>
              <a:solidFill>
                <a:schemeClr val="accent5"/>
              </a:solidFill>
              <a:ln>
                <a:noFill/>
              </a:ln>
              <a:effectLst/>
            </c:spPr>
            <c:extLst>
              <c:ext xmlns:c16="http://schemas.microsoft.com/office/drawing/2014/chart" uri="{C3380CC4-5D6E-409C-BE32-E72D297353CC}">
                <c16:uniqueId val="{00000001-AB26-40A0-9E41-9DC1D88C4CB4}"/>
              </c:ext>
            </c:extLst>
          </c:dPt>
          <c:dLbls>
            <c:dLbl>
              <c:idx val="2"/>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accent5"/>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1-AB26-40A0-9E41-9DC1D88C4CB4}"/>
                </c:ext>
              </c:extLst>
            </c:dLbl>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tx1">
                        <a:lumMod val="50000"/>
                        <a:lumOff val="50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'3.29.16'!$A$3:$A$5</c:f>
              <c:strCache>
                <c:ptCount val="3"/>
                <c:pt idx="0">
                  <c:v>Hospital</c:v>
                </c:pt>
                <c:pt idx="1">
                  <c:v>Other</c:v>
                </c:pt>
                <c:pt idx="2">
                  <c:v>FQHC</c:v>
                </c:pt>
              </c:strCache>
            </c:strRef>
          </c:cat>
          <c:val>
            <c:numRef>
              <c:f>'3.29.16'!$B$3:$B$5</c:f>
              <c:numCache>
                <c:formatCode>0%</c:formatCode>
                <c:ptCount val="3"/>
                <c:pt idx="0">
                  <c:v>7.0000000000000007E-2</c:v>
                </c:pt>
                <c:pt idx="1">
                  <c:v>0.19</c:v>
                </c:pt>
                <c:pt idx="2">
                  <c:v>0.74</c:v>
                </c:pt>
              </c:numCache>
            </c:numRef>
          </c:val>
          <c:extLst>
            <c:ext xmlns:c16="http://schemas.microsoft.com/office/drawing/2014/chart" uri="{C3380CC4-5D6E-409C-BE32-E72D297353CC}">
              <c16:uniqueId val="{00000002-AB26-40A0-9E41-9DC1D88C4CB4}"/>
            </c:ext>
          </c:extLst>
        </c:ser>
        <c:dLbls>
          <c:showLegendKey val="0"/>
          <c:showVal val="0"/>
          <c:showCatName val="0"/>
          <c:showSerName val="0"/>
          <c:showPercent val="0"/>
          <c:showBubbleSize val="0"/>
        </c:dLbls>
        <c:gapWidth val="40"/>
        <c:axId val="329294624"/>
        <c:axId val="329295016"/>
      </c:barChart>
      <c:catAx>
        <c:axId val="329294624"/>
        <c:scaling>
          <c:orientation val="minMax"/>
        </c:scaling>
        <c:delete val="0"/>
        <c:axPos val="l"/>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2400" b="1" i="0" u="none" strike="noStrike" kern="1200" baseline="0">
                <a:solidFill>
                  <a:schemeClr val="tx1">
                    <a:lumMod val="50000"/>
                    <a:lumOff val="50000"/>
                  </a:schemeClr>
                </a:solidFill>
                <a:latin typeface="+mn-lt"/>
                <a:ea typeface="+mn-ea"/>
                <a:cs typeface="+mn-cs"/>
              </a:defRPr>
            </a:pPr>
            <a:endParaRPr lang="en-US"/>
          </a:p>
        </c:txPr>
        <c:crossAx val="329295016"/>
        <c:crosses val="autoZero"/>
        <c:auto val="1"/>
        <c:lblAlgn val="ctr"/>
        <c:lblOffset val="100"/>
        <c:noMultiLvlLbl val="0"/>
      </c:catAx>
      <c:valAx>
        <c:axId val="329295016"/>
        <c:scaling>
          <c:orientation val="minMax"/>
          <c:max val="1"/>
        </c:scaling>
        <c:delete val="1"/>
        <c:axPos val="b"/>
        <c:numFmt formatCode="0%" sourceLinked="1"/>
        <c:majorTickMark val="none"/>
        <c:minorTickMark val="none"/>
        <c:tickLblPos val="nextTo"/>
        <c:crossAx val="329294624"/>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29102209607519991"/>
          <c:y val="9.9616858237547887E-2"/>
          <c:w val="0.6469624000488311"/>
          <c:h val="0.83141762452107282"/>
        </c:manualLayout>
      </c:layout>
      <c:barChart>
        <c:barDir val="bar"/>
        <c:grouping val="clustered"/>
        <c:varyColors val="0"/>
        <c:ser>
          <c:idx val="0"/>
          <c:order val="0"/>
          <c:spPr>
            <a:solidFill>
              <a:schemeClr val="tx1">
                <a:lumMod val="50000"/>
                <a:lumOff val="50000"/>
              </a:schemeClr>
            </a:solidFill>
            <a:ln>
              <a:noFill/>
            </a:ln>
            <a:effectLst/>
          </c:spPr>
          <c:invertIfNegative val="0"/>
          <c:dPt>
            <c:idx val="4"/>
            <c:invertIfNegative val="0"/>
            <c:bubble3D val="0"/>
            <c:spPr>
              <a:solidFill>
                <a:schemeClr val="accent5"/>
              </a:solidFill>
              <a:ln>
                <a:noFill/>
              </a:ln>
              <a:effectLst/>
            </c:spPr>
            <c:extLst>
              <c:ext xmlns:c16="http://schemas.microsoft.com/office/drawing/2014/chart" uri="{C3380CC4-5D6E-409C-BE32-E72D297353CC}">
                <c16:uniqueId val="{00000001-C141-4BED-9D49-59E8889F9005}"/>
              </c:ext>
            </c:extLst>
          </c:dPt>
          <c:dLbls>
            <c:dLbl>
              <c:idx val="4"/>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accent5"/>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1-C141-4BED-9D49-59E8889F9005}"/>
                </c:ext>
              </c:extLst>
            </c:dLbl>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tx1">
                        <a:lumMod val="50000"/>
                        <a:lumOff val="50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'3.31.16'!$A$13:$A$17</c:f>
              <c:strCache>
                <c:ptCount val="5"/>
                <c:pt idx="0">
                  <c:v>Unknown/Missing</c:v>
                </c:pt>
                <c:pt idx="1">
                  <c:v>Varies</c:v>
                </c:pt>
                <c:pt idx="2">
                  <c:v>FOBT-guaiac</c:v>
                </c:pt>
                <c:pt idx="3">
                  <c:v>Colo referral</c:v>
                </c:pt>
                <c:pt idx="4">
                  <c:v>FIT</c:v>
                </c:pt>
              </c:strCache>
            </c:strRef>
          </c:cat>
          <c:val>
            <c:numRef>
              <c:f>'3.31.16'!$B$13:$B$17</c:f>
              <c:numCache>
                <c:formatCode>0%</c:formatCode>
                <c:ptCount val="5"/>
                <c:pt idx="0">
                  <c:v>0.06</c:v>
                </c:pt>
                <c:pt idx="1">
                  <c:v>0.11</c:v>
                </c:pt>
                <c:pt idx="2">
                  <c:v>0.21</c:v>
                </c:pt>
                <c:pt idx="3">
                  <c:v>0.28999999999999998</c:v>
                </c:pt>
                <c:pt idx="4">
                  <c:v>0.33</c:v>
                </c:pt>
              </c:numCache>
            </c:numRef>
          </c:val>
          <c:extLst>
            <c:ext xmlns:c16="http://schemas.microsoft.com/office/drawing/2014/chart" uri="{C3380CC4-5D6E-409C-BE32-E72D297353CC}">
              <c16:uniqueId val="{00000002-C141-4BED-9D49-59E8889F9005}"/>
            </c:ext>
          </c:extLst>
        </c:ser>
        <c:dLbls>
          <c:showLegendKey val="0"/>
          <c:showVal val="0"/>
          <c:showCatName val="0"/>
          <c:showSerName val="0"/>
          <c:showPercent val="0"/>
          <c:showBubbleSize val="0"/>
        </c:dLbls>
        <c:gapWidth val="40"/>
        <c:axId val="329295800"/>
        <c:axId val="329296192"/>
      </c:barChart>
      <c:catAx>
        <c:axId val="329295800"/>
        <c:scaling>
          <c:orientation val="minMax"/>
        </c:scaling>
        <c:delete val="0"/>
        <c:axPos val="l"/>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2400" b="1" i="0" u="none" strike="noStrike" kern="1200" baseline="0">
                <a:solidFill>
                  <a:schemeClr val="tx1">
                    <a:lumMod val="50000"/>
                    <a:lumOff val="50000"/>
                  </a:schemeClr>
                </a:solidFill>
                <a:latin typeface="+mn-lt"/>
                <a:ea typeface="+mn-ea"/>
                <a:cs typeface="+mn-cs"/>
              </a:defRPr>
            </a:pPr>
            <a:endParaRPr lang="en-US"/>
          </a:p>
        </c:txPr>
        <c:crossAx val="329296192"/>
        <c:crosses val="autoZero"/>
        <c:auto val="1"/>
        <c:lblAlgn val="ctr"/>
        <c:lblOffset val="100"/>
        <c:noMultiLvlLbl val="0"/>
      </c:catAx>
      <c:valAx>
        <c:axId val="329296192"/>
        <c:scaling>
          <c:orientation val="minMax"/>
          <c:max val="1"/>
        </c:scaling>
        <c:delete val="1"/>
        <c:axPos val="b"/>
        <c:numFmt formatCode="0%" sourceLinked="1"/>
        <c:majorTickMark val="none"/>
        <c:minorTickMark val="none"/>
        <c:tickLblPos val="nextTo"/>
        <c:crossAx val="329295800"/>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bar"/>
        <c:grouping val="clustered"/>
        <c:varyColors val="0"/>
        <c:ser>
          <c:idx val="0"/>
          <c:order val="0"/>
          <c:spPr>
            <a:solidFill>
              <a:schemeClr val="tx1">
                <a:lumMod val="50000"/>
                <a:lumOff val="50000"/>
              </a:schemeClr>
            </a:solidFill>
            <a:ln>
              <a:noFill/>
            </a:ln>
            <a:effectLst/>
          </c:spPr>
          <c:invertIfNegative val="0"/>
          <c:dPt>
            <c:idx val="4"/>
            <c:invertIfNegative val="0"/>
            <c:bubble3D val="0"/>
            <c:spPr>
              <a:solidFill>
                <a:schemeClr val="accent5"/>
              </a:solidFill>
              <a:ln>
                <a:noFill/>
              </a:ln>
              <a:effectLst/>
            </c:spPr>
            <c:extLst>
              <c:ext xmlns:c16="http://schemas.microsoft.com/office/drawing/2014/chart" uri="{C3380CC4-5D6E-409C-BE32-E72D297353CC}">
                <c16:uniqueId val="{00000001-BA05-4ECF-9894-BD40B5D80BBD}"/>
              </c:ext>
            </c:extLst>
          </c:dPt>
          <c:dPt>
            <c:idx val="8"/>
            <c:invertIfNegative val="0"/>
            <c:bubble3D val="0"/>
            <c:spPr>
              <a:solidFill>
                <a:schemeClr val="accent5"/>
              </a:solidFill>
              <a:ln>
                <a:noFill/>
              </a:ln>
              <a:effectLst/>
            </c:spPr>
            <c:extLst>
              <c:ext xmlns:c16="http://schemas.microsoft.com/office/drawing/2014/chart" uri="{C3380CC4-5D6E-409C-BE32-E72D297353CC}">
                <c16:uniqueId val="{00000003-BA05-4ECF-9894-BD40B5D80BBD}"/>
              </c:ext>
            </c:extLst>
          </c:dPt>
          <c:dLbls>
            <c:dLbl>
              <c:idx val="4"/>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accent5"/>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1-BA05-4ECF-9894-BD40B5D80BBD}"/>
                </c:ext>
              </c:extLst>
            </c:dLbl>
            <c:dLbl>
              <c:idx val="8"/>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accent5"/>
                      </a:solidFill>
                      <a:latin typeface="+mn-lt"/>
                      <a:ea typeface="+mn-ea"/>
                      <a:cs typeface="+mn-cs"/>
                    </a:defRPr>
                  </a:pPr>
                  <a:endParaRPr lang="en-US"/>
                </a:p>
              </c:txPr>
              <c:showLegendKey val="0"/>
              <c:showVal val="1"/>
              <c:showCatName val="0"/>
              <c:showSerName val="0"/>
              <c:showPercent val="0"/>
              <c:showBubbleSize val="0"/>
              <c:extLst>
                <c:ext xmlns:c16="http://schemas.microsoft.com/office/drawing/2014/chart" uri="{C3380CC4-5D6E-409C-BE32-E72D297353CC}">
                  <c16:uniqueId val="{00000003-BA05-4ECF-9894-BD40B5D80BBD}"/>
                </c:ext>
              </c:extLst>
            </c:dLbl>
            <c:spPr>
              <a:noFill/>
              <a:ln>
                <a:noFill/>
              </a:ln>
              <a:effectLst/>
            </c:spPr>
            <c:txPr>
              <a:bodyPr rot="0" spcFirstLastPara="1" vertOverflow="ellipsis" vert="horz" wrap="square" lIns="38100" tIns="19050" rIns="38100" bIns="19050" anchor="ctr" anchorCtr="1">
                <a:spAutoFit/>
              </a:bodyPr>
              <a:lstStyle/>
              <a:p>
                <a:pPr>
                  <a:defRPr sz="2400" b="1" i="0" u="none" strike="noStrike" kern="1200" baseline="0">
                    <a:solidFill>
                      <a:schemeClr val="tx1">
                        <a:lumMod val="50000"/>
                        <a:lumOff val="50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'3.31.16'!$A$22:$A$30</c:f>
              <c:strCache>
                <c:ptCount val="9"/>
                <c:pt idx="0">
                  <c:v>CHW</c:v>
                </c:pt>
                <c:pt idx="1">
                  <c:v>PN</c:v>
                </c:pt>
                <c:pt idx="2">
                  <c:v>Small Media</c:v>
                </c:pt>
                <c:pt idx="3">
                  <c:v>Provider Education</c:v>
                </c:pt>
                <c:pt idx="4">
                  <c:v>Health IT</c:v>
                </c:pt>
                <c:pt idx="5">
                  <c:v>Provider Assessment &amp; Feedback</c:v>
                </c:pt>
                <c:pt idx="6">
                  <c:v>Reducing Structural Barriers</c:v>
                </c:pt>
                <c:pt idx="7">
                  <c:v>Client Reminders</c:v>
                </c:pt>
                <c:pt idx="8">
                  <c:v>Provider Reminders</c:v>
                </c:pt>
              </c:strCache>
            </c:strRef>
          </c:cat>
          <c:val>
            <c:numRef>
              <c:f>'3.31.16'!$B$22:$B$30</c:f>
              <c:numCache>
                <c:formatCode>0%</c:formatCode>
                <c:ptCount val="9"/>
                <c:pt idx="0">
                  <c:v>0.1</c:v>
                </c:pt>
                <c:pt idx="1">
                  <c:v>0.39</c:v>
                </c:pt>
                <c:pt idx="2">
                  <c:v>0.44</c:v>
                </c:pt>
                <c:pt idx="3">
                  <c:v>0.43</c:v>
                </c:pt>
                <c:pt idx="4">
                  <c:v>0.69</c:v>
                </c:pt>
                <c:pt idx="5">
                  <c:v>0.47</c:v>
                </c:pt>
                <c:pt idx="6">
                  <c:v>0.5</c:v>
                </c:pt>
                <c:pt idx="7">
                  <c:v>0.55000000000000004</c:v>
                </c:pt>
                <c:pt idx="8">
                  <c:v>0.75</c:v>
                </c:pt>
              </c:numCache>
            </c:numRef>
          </c:val>
          <c:extLst>
            <c:ext xmlns:c16="http://schemas.microsoft.com/office/drawing/2014/chart" uri="{C3380CC4-5D6E-409C-BE32-E72D297353CC}">
              <c16:uniqueId val="{00000004-BA05-4ECF-9894-BD40B5D80BBD}"/>
            </c:ext>
          </c:extLst>
        </c:ser>
        <c:dLbls>
          <c:showLegendKey val="0"/>
          <c:showVal val="0"/>
          <c:showCatName val="0"/>
          <c:showSerName val="0"/>
          <c:showPercent val="0"/>
          <c:showBubbleSize val="0"/>
        </c:dLbls>
        <c:gapWidth val="40"/>
        <c:axId val="329302856"/>
        <c:axId val="330079016"/>
      </c:barChart>
      <c:catAx>
        <c:axId val="329302856"/>
        <c:scaling>
          <c:orientation val="minMax"/>
        </c:scaling>
        <c:delete val="0"/>
        <c:axPos val="l"/>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2400" b="1" i="0" u="none" strike="noStrike" kern="1200" baseline="0">
                <a:solidFill>
                  <a:schemeClr val="tx1">
                    <a:lumMod val="50000"/>
                    <a:lumOff val="50000"/>
                  </a:schemeClr>
                </a:solidFill>
                <a:latin typeface="+mn-lt"/>
                <a:ea typeface="+mn-ea"/>
                <a:cs typeface="+mn-cs"/>
              </a:defRPr>
            </a:pPr>
            <a:endParaRPr lang="en-US"/>
          </a:p>
        </c:txPr>
        <c:crossAx val="330079016"/>
        <c:crosses val="autoZero"/>
        <c:auto val="1"/>
        <c:lblAlgn val="ctr"/>
        <c:lblOffset val="100"/>
        <c:noMultiLvlLbl val="0"/>
      </c:catAx>
      <c:valAx>
        <c:axId val="330079016"/>
        <c:scaling>
          <c:orientation val="minMax"/>
          <c:max val="1"/>
        </c:scaling>
        <c:delete val="1"/>
        <c:axPos val="b"/>
        <c:numFmt formatCode="0%" sourceLinked="1"/>
        <c:majorTickMark val="none"/>
        <c:minorTickMark val="none"/>
        <c:tickLblPos val="nextTo"/>
        <c:crossAx val="329302856"/>
        <c:crosses val="autoZero"/>
        <c:crossBetween val="between"/>
      </c:valAx>
      <c:spPr>
        <a:noFill/>
        <a:ln>
          <a:noFill/>
        </a:ln>
        <a:effectLst/>
      </c:spPr>
    </c:plotArea>
    <c:plotVisOnly val="1"/>
    <c:dispBlanksAs val="gap"/>
    <c:showDLblsOverMax val="0"/>
  </c:chart>
  <c:spPr>
    <a:solidFill>
      <a:schemeClr val="bg1"/>
    </a:solidFill>
    <a:ln w="9525" cap="flat" cmpd="sng" algn="ctr">
      <a:noFill/>
      <a:round/>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1" tIns="46586" rIns="93171" bIns="46586" rtlCol="0"/>
          <a:lstStyle>
            <a:lvl1pPr algn="l">
              <a:defRPr sz="1200"/>
            </a:lvl1pPr>
          </a:lstStyle>
          <a:p>
            <a:endParaRPr lang="en-US" dirty="0"/>
          </a:p>
        </p:txBody>
      </p:sp>
      <p:sp>
        <p:nvSpPr>
          <p:cNvPr id="3" name="Date Placeholder 2"/>
          <p:cNvSpPr>
            <a:spLocks noGrp="1"/>
          </p:cNvSpPr>
          <p:nvPr>
            <p:ph type="dt" sz="quarter" idx="1"/>
          </p:nvPr>
        </p:nvSpPr>
        <p:spPr>
          <a:xfrm>
            <a:off x="3970938" y="0"/>
            <a:ext cx="3037840" cy="464820"/>
          </a:xfrm>
          <a:prstGeom prst="rect">
            <a:avLst/>
          </a:prstGeom>
        </p:spPr>
        <p:txBody>
          <a:bodyPr vert="horz" lIns="93171" tIns="46586" rIns="93171" bIns="46586" rtlCol="0"/>
          <a:lstStyle>
            <a:lvl1pPr algn="r">
              <a:defRPr sz="1200"/>
            </a:lvl1pPr>
          </a:lstStyle>
          <a:p>
            <a:fld id="{36875781-92B0-45B1-9181-6D63C194258A}" type="datetimeFigureOut">
              <a:rPr lang="en-US" smtClean="0"/>
              <a:pPr/>
              <a:t>5/19/2016</a:t>
            </a:fld>
            <a:endParaRPr lang="en-US" dirty="0"/>
          </a:p>
        </p:txBody>
      </p:sp>
      <p:sp>
        <p:nvSpPr>
          <p:cNvPr id="4" name="Footer Placeholder 3"/>
          <p:cNvSpPr>
            <a:spLocks noGrp="1"/>
          </p:cNvSpPr>
          <p:nvPr>
            <p:ph type="ftr" sz="quarter" idx="2"/>
          </p:nvPr>
        </p:nvSpPr>
        <p:spPr>
          <a:xfrm>
            <a:off x="0" y="8829966"/>
            <a:ext cx="3037840" cy="464820"/>
          </a:xfrm>
          <a:prstGeom prst="rect">
            <a:avLst/>
          </a:prstGeom>
        </p:spPr>
        <p:txBody>
          <a:bodyPr vert="horz" lIns="93171" tIns="46586" rIns="93171" bIns="46586"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938" y="8829966"/>
            <a:ext cx="3037840" cy="464820"/>
          </a:xfrm>
          <a:prstGeom prst="rect">
            <a:avLst/>
          </a:prstGeom>
        </p:spPr>
        <p:txBody>
          <a:bodyPr vert="horz" lIns="93171" tIns="46586" rIns="93171" bIns="46586" rtlCol="0" anchor="b"/>
          <a:lstStyle>
            <a:lvl1pPr algn="r">
              <a:defRPr sz="1200"/>
            </a:lvl1pPr>
          </a:lstStyle>
          <a:p>
            <a:fld id="{9268E24D-3B96-4486-B221-D41E284D0481}" type="slidenum">
              <a:rPr lang="en-US" smtClean="0"/>
              <a:pPr/>
              <a:t>‹#›</a:t>
            </a:fld>
            <a:endParaRPr lang="en-US" dirty="0"/>
          </a:p>
        </p:txBody>
      </p:sp>
    </p:spTree>
    <p:extLst>
      <p:ext uri="{BB962C8B-B14F-4D97-AF65-F5344CB8AC3E}">
        <p14:creationId xmlns:p14="http://schemas.microsoft.com/office/powerpoint/2010/main" val="22822416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1" tIns="46586" rIns="93171" bIns="46586"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1" tIns="46586" rIns="93171" bIns="46586" rtlCol="0"/>
          <a:lstStyle>
            <a:lvl1pPr algn="r">
              <a:defRPr sz="1200"/>
            </a:lvl1pPr>
          </a:lstStyle>
          <a:p>
            <a:fld id="{0230BDE6-4E85-4A6F-80F6-88781F3271F9}" type="datetimeFigureOut">
              <a:rPr lang="en-US" smtClean="0"/>
              <a:pPr/>
              <a:t>5/19/2016</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1" tIns="46586" rIns="93171" bIns="46586"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1" tIns="46586" rIns="93171" bIns="4658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6"/>
            <a:ext cx="3037840" cy="464820"/>
          </a:xfrm>
          <a:prstGeom prst="rect">
            <a:avLst/>
          </a:prstGeom>
        </p:spPr>
        <p:txBody>
          <a:bodyPr vert="horz" lIns="93171" tIns="46586" rIns="93171" bIns="46586"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6"/>
            <a:ext cx="3037840" cy="464820"/>
          </a:xfrm>
          <a:prstGeom prst="rect">
            <a:avLst/>
          </a:prstGeom>
        </p:spPr>
        <p:txBody>
          <a:bodyPr vert="horz" lIns="93171" tIns="46586" rIns="93171" bIns="46586" rtlCol="0" anchor="b"/>
          <a:lstStyle>
            <a:lvl1pPr algn="r">
              <a:defRPr sz="1200"/>
            </a:lvl1pPr>
          </a:lstStyle>
          <a:p>
            <a:fld id="{EB425539-E251-4053-9A4D-8F8D7FFF5CE1}" type="slidenum">
              <a:rPr lang="en-US" smtClean="0"/>
              <a:pPr/>
              <a:t>‹#›</a:t>
            </a:fld>
            <a:endParaRPr lang="en-US" dirty="0"/>
          </a:p>
        </p:txBody>
      </p:sp>
    </p:spTree>
    <p:extLst>
      <p:ext uri="{BB962C8B-B14F-4D97-AF65-F5344CB8AC3E}">
        <p14:creationId xmlns:p14="http://schemas.microsoft.com/office/powerpoint/2010/main" val="12792887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dirty="0"/>
          </a:p>
        </p:txBody>
      </p:sp>
      <p:sp>
        <p:nvSpPr>
          <p:cNvPr id="4" name="Slide Number Placeholder 3"/>
          <p:cNvSpPr>
            <a:spLocks noGrp="1"/>
          </p:cNvSpPr>
          <p:nvPr>
            <p:ph type="sldNum" sz="quarter" idx="10"/>
          </p:nvPr>
        </p:nvSpPr>
        <p:spPr/>
        <p:txBody>
          <a:bodyPr/>
          <a:lstStyle/>
          <a:p>
            <a:fld id="{EB425539-E251-4053-9A4D-8F8D7FFF5CE1}" type="slidenum">
              <a:rPr lang="en-US" smtClean="0"/>
              <a:pPr/>
              <a:t>1</a:t>
            </a:fld>
            <a:endParaRPr lang="en-US" dirty="0"/>
          </a:p>
        </p:txBody>
      </p:sp>
    </p:spTree>
    <p:extLst>
      <p:ext uri="{BB962C8B-B14F-4D97-AF65-F5344CB8AC3E}">
        <p14:creationId xmlns:p14="http://schemas.microsoft.com/office/powerpoint/2010/main" val="3924855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31CB835-FA41-4F52-8238-C6664F9F3305}" type="slidenum">
              <a:rPr lang="en-US" smtClean="0"/>
              <a:t>11</a:t>
            </a:fld>
            <a:endParaRPr lang="en-US"/>
          </a:p>
        </p:txBody>
      </p:sp>
    </p:spTree>
    <p:extLst>
      <p:ext uri="{BB962C8B-B14F-4D97-AF65-F5344CB8AC3E}">
        <p14:creationId xmlns:p14="http://schemas.microsoft.com/office/powerpoint/2010/main" val="15547823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gif"/><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12" name="Text Placeholder 11"/>
          <p:cNvSpPr>
            <a:spLocks noGrp="1"/>
          </p:cNvSpPr>
          <p:nvPr>
            <p:ph type="body" sz="quarter" idx="10" hasCustomPrompt="1"/>
          </p:nvPr>
        </p:nvSpPr>
        <p:spPr>
          <a:xfrm>
            <a:off x="990600" y="1169987"/>
            <a:ext cx="7543800" cy="1192213"/>
          </a:xfrm>
        </p:spPr>
        <p:txBody>
          <a:bodyPr wrap="square" anchor="ctr">
            <a:normAutofit/>
          </a:bodyPr>
          <a:lstStyle>
            <a:lvl1pPr marL="0" indent="0" algn="l">
              <a:spcAft>
                <a:spcPts val="0"/>
              </a:spcAft>
              <a:buNone/>
              <a:defRPr sz="4000" b="0" i="0" baseline="0">
                <a:solidFill>
                  <a:schemeClr val="bg1"/>
                </a:solidFill>
                <a:latin typeface="Georgia"/>
                <a:cs typeface="Georgia"/>
              </a:defRPr>
            </a:lvl1pPr>
          </a:lstStyle>
          <a:p>
            <a:pPr lvl="0"/>
            <a:r>
              <a:rPr lang="en-US" dirty="0" smtClean="0"/>
              <a:t>Main Slide Title Font is 40pt Georgia regular</a:t>
            </a:r>
          </a:p>
        </p:txBody>
      </p:sp>
      <p:sp>
        <p:nvSpPr>
          <p:cNvPr id="3" name="Subtitle 2"/>
          <p:cNvSpPr>
            <a:spLocks noGrp="1"/>
          </p:cNvSpPr>
          <p:nvPr>
            <p:ph type="subTitle" idx="1" hasCustomPrompt="1"/>
          </p:nvPr>
        </p:nvSpPr>
        <p:spPr>
          <a:xfrm>
            <a:off x="990600" y="3009900"/>
            <a:ext cx="7772400" cy="1752600"/>
          </a:xfrm>
        </p:spPr>
        <p:txBody>
          <a:bodyPr>
            <a:normAutofit/>
          </a:bodyPr>
          <a:lstStyle>
            <a:lvl1pPr marL="0" indent="0" algn="l">
              <a:buNone/>
              <a:defRPr sz="2800" baseline="0">
                <a:solidFill>
                  <a:schemeClr val="tx1"/>
                </a:solidFill>
                <a:latin typeface="Arial"/>
                <a:cs typeface="Aria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font is 28pt Arial regular</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sid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6" name="Text Placeholder 11"/>
          <p:cNvSpPr>
            <a:spLocks noGrp="1"/>
          </p:cNvSpPr>
          <p:nvPr>
            <p:ph type="body" sz="quarter" idx="10" hasCustomPrompt="1"/>
          </p:nvPr>
        </p:nvSpPr>
        <p:spPr>
          <a:xfrm>
            <a:off x="1023730" y="615364"/>
            <a:ext cx="7543800" cy="963613"/>
          </a:xfrm>
        </p:spPr>
        <p:txBody>
          <a:bodyPr wrap="square" anchor="ctr">
            <a:normAutofit/>
          </a:bodyPr>
          <a:lstStyle>
            <a:lvl1pPr marL="0" indent="0" algn="l">
              <a:spcAft>
                <a:spcPts val="0"/>
              </a:spcAft>
              <a:buNone/>
              <a:defRPr sz="3200" b="0" i="0" baseline="0">
                <a:solidFill>
                  <a:schemeClr val="bg1"/>
                </a:solidFill>
                <a:latin typeface="Georgia"/>
                <a:cs typeface="Georgia"/>
              </a:defRPr>
            </a:lvl1pPr>
          </a:lstStyle>
          <a:p>
            <a:pPr lvl="0"/>
            <a:r>
              <a:rPr lang="en-US" dirty="0" smtClean="0"/>
              <a:t>Interior slide - 32 point Georgia Regular</a:t>
            </a:r>
          </a:p>
        </p:txBody>
      </p:sp>
      <p:sp>
        <p:nvSpPr>
          <p:cNvPr id="12" name="Text Placeholder 11"/>
          <p:cNvSpPr>
            <a:spLocks noGrp="1"/>
          </p:cNvSpPr>
          <p:nvPr>
            <p:ph type="body" sz="quarter" idx="11" hasCustomPrompt="1"/>
          </p:nvPr>
        </p:nvSpPr>
        <p:spPr>
          <a:xfrm>
            <a:off x="990600" y="1752600"/>
            <a:ext cx="7543800" cy="4114800"/>
          </a:xfrm>
        </p:spPr>
        <p:txBody>
          <a:bodyPr>
            <a:normAutofit/>
          </a:bodyPr>
          <a:lstStyle>
            <a:lvl1pPr>
              <a:buFontTx/>
              <a:buNone/>
              <a:defRPr sz="2800" baseline="0"/>
            </a:lvl1pPr>
          </a:lstStyle>
          <a:p>
            <a:r>
              <a:rPr lang="en-US" sz="2400" dirty="0" smtClean="0">
                <a:latin typeface="Arial" pitchFamily="34" charset="0"/>
                <a:cs typeface="Arial" pitchFamily="34" charset="0"/>
              </a:rPr>
              <a:t>Slide body text is 24pt Arial regular</a:t>
            </a:r>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35636" y="6178203"/>
            <a:ext cx="778764" cy="361815"/>
          </a:xfrm>
          <a:prstGeom prst="rect">
            <a:avLst/>
          </a:prstGeom>
        </p:spPr>
      </p:pic>
      <p:sp>
        <p:nvSpPr>
          <p:cNvPr id="3" name="TextBox 2"/>
          <p:cNvSpPr txBox="1"/>
          <p:nvPr userDrawn="1"/>
        </p:nvSpPr>
        <p:spPr>
          <a:xfrm>
            <a:off x="987287" y="6214646"/>
            <a:ext cx="6781800" cy="338554"/>
          </a:xfrm>
          <a:prstGeom prst="rect">
            <a:avLst/>
          </a:prstGeom>
          <a:noFill/>
        </p:spPr>
        <p:txBody>
          <a:bodyPr wrap="square" rtlCol="0">
            <a:spAutoFit/>
          </a:bodyPr>
          <a:lstStyle/>
          <a:p>
            <a:r>
              <a:rPr lang="en-US" sz="800" dirty="0" smtClean="0">
                <a:solidFill>
                  <a:srgbClr val="660099"/>
                </a:solidFill>
              </a:rPr>
              <a:t>This</a:t>
            </a:r>
            <a:r>
              <a:rPr lang="en-US" sz="800" baseline="0" dirty="0" smtClean="0">
                <a:solidFill>
                  <a:srgbClr val="660099"/>
                </a:solidFill>
              </a:rPr>
              <a:t> presentation was supported by Cooperative Agreement Number U48-DP005013 from the Centers for Disease Control and Prevention. The findings and conclusions in this presentation are those of the author(s) and do not necessarily represent the official position Centers for Disease Control and Prevention</a:t>
            </a:r>
            <a:r>
              <a:rPr lang="en-US" sz="800" baseline="0" dirty="0" smtClean="0"/>
              <a:t>.</a:t>
            </a:r>
            <a:endParaRPr lang="en-US" sz="800" dirty="0"/>
          </a:p>
        </p:txBody>
      </p:sp>
      <p:pic>
        <p:nvPicPr>
          <p:cNvPr id="9" name="Picture 8"/>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271670" y="76200"/>
            <a:ext cx="2319130" cy="763380"/>
          </a:xfrm>
          <a:prstGeom prst="rect">
            <a:avLst/>
          </a:prstGeom>
        </p:spPr>
      </p:pic>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Insid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6" name="Text Placeholder 11"/>
          <p:cNvSpPr>
            <a:spLocks noGrp="1"/>
          </p:cNvSpPr>
          <p:nvPr>
            <p:ph type="body" sz="quarter" idx="10" hasCustomPrompt="1"/>
          </p:nvPr>
        </p:nvSpPr>
        <p:spPr>
          <a:xfrm>
            <a:off x="990600" y="331787"/>
            <a:ext cx="7543800" cy="963613"/>
          </a:xfrm>
        </p:spPr>
        <p:txBody>
          <a:bodyPr wrap="square" anchor="ctr">
            <a:normAutofit/>
          </a:bodyPr>
          <a:lstStyle>
            <a:lvl1pPr marL="0" indent="0" algn="l">
              <a:spcAft>
                <a:spcPts val="0"/>
              </a:spcAft>
              <a:buNone/>
              <a:defRPr sz="3200" b="0" i="0" baseline="0">
                <a:solidFill>
                  <a:schemeClr val="bg1"/>
                </a:solidFill>
                <a:latin typeface="Georgia"/>
                <a:cs typeface="Georgia"/>
              </a:defRPr>
            </a:lvl1pPr>
          </a:lstStyle>
          <a:p>
            <a:pPr lvl="0"/>
            <a:r>
              <a:rPr lang="en-US" dirty="0" smtClean="0"/>
              <a:t>Interior slide - 32 point Georgia Regular</a:t>
            </a:r>
          </a:p>
        </p:txBody>
      </p:sp>
      <p:sp>
        <p:nvSpPr>
          <p:cNvPr id="12" name="Text Placeholder 11"/>
          <p:cNvSpPr>
            <a:spLocks noGrp="1"/>
          </p:cNvSpPr>
          <p:nvPr>
            <p:ph type="body" sz="quarter" idx="11" hasCustomPrompt="1"/>
          </p:nvPr>
        </p:nvSpPr>
        <p:spPr>
          <a:xfrm>
            <a:off x="990600" y="1752600"/>
            <a:ext cx="7543800" cy="4114800"/>
          </a:xfrm>
        </p:spPr>
        <p:txBody>
          <a:bodyPr/>
          <a:lstStyle>
            <a:lvl1pPr>
              <a:buFontTx/>
              <a:buNone/>
              <a:defRPr sz="3200" baseline="0"/>
            </a:lvl1pPr>
          </a:lstStyle>
          <a:p>
            <a:r>
              <a:rPr lang="en-US" sz="2400" dirty="0" smtClean="0">
                <a:latin typeface="Arial" pitchFamily="34" charset="0"/>
                <a:cs typeface="Arial" pitchFamily="34" charset="0"/>
              </a:rPr>
              <a:t>Slide body text is 24pt Arial regular</a:t>
            </a:r>
          </a:p>
        </p:txBody>
      </p:sp>
    </p:spTree>
    <p:extLst>
      <p:ext uri="{BB962C8B-B14F-4D97-AF65-F5344CB8AC3E}">
        <p14:creationId xmlns:p14="http://schemas.microsoft.com/office/powerpoint/2010/main" val="6339477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Minimal footer graphic">
    <p:bg>
      <p:bgPr>
        <a:blipFill rotWithShape="1">
          <a:blip r:embed="rId2"/>
          <a:stretch>
            <a:fillRect/>
          </a:stretch>
        </a:blipFill>
        <a:effectLst/>
      </p:bgPr>
    </p:bg>
    <p:spTree>
      <p:nvGrpSpPr>
        <p:cNvPr id="1" name=""/>
        <p:cNvGrpSpPr/>
        <p:nvPr/>
      </p:nvGrpSpPr>
      <p:grpSpPr>
        <a:xfrm>
          <a:off x="0" y="0"/>
          <a:ext cx="0" cy="0"/>
          <a:chOff x="0" y="0"/>
          <a:chExt cx="0" cy="0"/>
        </a:xfrm>
      </p:grpSpPr>
      <p:sp>
        <p:nvSpPr>
          <p:cNvPr id="3" name="Title 3"/>
          <p:cNvSpPr>
            <a:spLocks noGrp="1"/>
          </p:cNvSpPr>
          <p:nvPr userDrawn="1">
            <p:ph type="title" idx="4294967295" hasCustomPrompt="1"/>
          </p:nvPr>
        </p:nvSpPr>
        <p:spPr>
          <a:xfrm>
            <a:off x="457200" y="2590800"/>
            <a:ext cx="8229600" cy="1143000"/>
          </a:xfrm>
        </p:spPr>
        <p:txBody>
          <a:bodyPr>
            <a:normAutofit/>
          </a:bodyPr>
          <a:lstStyle/>
          <a:p>
            <a:r>
              <a:rPr lang="en-US" sz="1000" dirty="0" smtClean="0">
                <a:solidFill>
                  <a:srgbClr val="660099"/>
                </a:solidFill>
                <a:latin typeface="Arial"/>
                <a:cs typeface="Arial"/>
              </a:rPr>
              <a:t>( minimal slide for charts/graphs/etc )</a:t>
            </a:r>
            <a:endParaRPr lang="en-US" sz="1000"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04800"/>
            <a:ext cx="7467600" cy="990600"/>
          </a:xfrm>
        </p:spPr>
        <p:txBody>
          <a:bodyPr/>
          <a:lstStyle>
            <a:lvl1pPr algn="l">
              <a:defRPr sz="4000" b="0">
                <a:solidFill>
                  <a:schemeClr val="bg1"/>
                </a:solidFill>
                <a:latin typeface="Georgia" pitchFamily="18" charset="0"/>
              </a:defRPr>
            </a:lvl1pPr>
          </a:lstStyle>
          <a:p>
            <a:r>
              <a:rPr lang="en-US" smtClean="0"/>
              <a:t>Click to edit Master title style</a:t>
            </a:r>
            <a:endParaRPr lang="en-US" dirty="0"/>
          </a:p>
        </p:txBody>
      </p:sp>
      <p:sp>
        <p:nvSpPr>
          <p:cNvPr id="3" name="Content Placeholder 2"/>
          <p:cNvSpPr>
            <a:spLocks noGrp="1"/>
          </p:cNvSpPr>
          <p:nvPr>
            <p:ph idx="1"/>
          </p:nvPr>
        </p:nvSpPr>
        <p:spPr>
          <a:xfrm>
            <a:off x="914400" y="1676400"/>
            <a:ext cx="7467600" cy="4343400"/>
          </a:xfrm>
          <a:prstGeom prst="rect">
            <a:avLst/>
          </a:prstGeom>
        </p:spPr>
        <p:txBody>
          <a:bodyPr/>
          <a:lstStyle>
            <a:lvl1pPr>
              <a:defRPr sz="2400">
                <a:latin typeface="Arial" pitchFamily="34" charset="0"/>
                <a:cs typeface="Arial" pitchFamily="34" charset="0"/>
              </a:defRPr>
            </a:lvl1pPr>
            <a:lvl2pPr>
              <a:defRPr sz="2400">
                <a:latin typeface="Arial" pitchFamily="34" charset="0"/>
                <a:cs typeface="Arial" pitchFamily="34" charset="0"/>
              </a:defRPr>
            </a:lvl2pPr>
            <a:lvl3pPr>
              <a:defRPr sz="2400">
                <a:latin typeface="Arial" pitchFamily="34" charset="0"/>
                <a:cs typeface="Arial" pitchFamily="34" charset="0"/>
              </a:defRPr>
            </a:lvl3pPr>
            <a:lvl4pPr>
              <a:defRPr sz="2400">
                <a:latin typeface="Arial" pitchFamily="34" charset="0"/>
                <a:cs typeface="Arial" pitchFamily="34" charset="0"/>
              </a:defRPr>
            </a:lvl4pPr>
            <a:lvl5pPr>
              <a:defRPr sz="2400">
                <a:latin typeface="Arial" pitchFamily="34" charset="0"/>
                <a:cs typeface="Arial" pitchFamily="34" charset="0"/>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5538189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150"/>
            </a:lvl1pPr>
          </a:lstStyle>
          <a:p>
            <a:r>
              <a:rPr lang="en-US" smtClean="0"/>
              <a:t>Click to edit Master title style</a:t>
            </a:r>
            <a:endParaRPr lang="en-US" dirty="0"/>
          </a:p>
        </p:txBody>
      </p:sp>
      <p:sp>
        <p:nvSpPr>
          <p:cNvPr id="3" name="Text Placeholder 2"/>
          <p:cNvSpPr>
            <a:spLocks noGrp="1"/>
          </p:cNvSpPr>
          <p:nvPr>
            <p:ph type="body" idx="1"/>
          </p:nvPr>
        </p:nvSpPr>
        <p:spPr>
          <a:xfrm>
            <a:off x="457200" y="1535115"/>
            <a:ext cx="4040188" cy="639763"/>
          </a:xfrm>
        </p:spPr>
        <p:txBody>
          <a:bodyPr anchor="b"/>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30" y="1535115"/>
            <a:ext cx="4041775" cy="639763"/>
          </a:xfrm>
        </p:spPr>
        <p:txBody>
          <a:bodyPr anchor="b"/>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45030" y="2174875"/>
            <a:ext cx="4041775" cy="3951288"/>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09581412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E2882C-A2A2-234C-A51F-5E29483AFB47}" type="datetimeFigureOut">
              <a:rPr lang="en-US" smtClean="0"/>
              <a:pPr/>
              <a:t>5/19/2016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EC0977-E28B-DA4E-B986-0EE40A406CCB}"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4" r:id="rId3"/>
    <p:sldLayoutId id="2147483651" r:id="rId4"/>
    <p:sldLayoutId id="2147483652" r:id="rId5"/>
    <p:sldLayoutId id="2147483653" r:id="rId6"/>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a:spLocks noGrp="1"/>
          </p:cNvSpPr>
          <p:nvPr>
            <p:ph type="body" sz="quarter" idx="10"/>
          </p:nvPr>
        </p:nvSpPr>
        <p:spPr>
          <a:xfrm>
            <a:off x="1023730" y="572332"/>
            <a:ext cx="7543800" cy="963613"/>
          </a:xfrm>
        </p:spPr>
        <p:txBody>
          <a:bodyPr>
            <a:normAutofit/>
          </a:bodyPr>
          <a:lstStyle/>
          <a:p>
            <a:r>
              <a:rPr lang="en-US" sz="3300" dirty="0" smtClean="0"/>
              <a:t>Cancer Screening Programs Workgroup</a:t>
            </a:r>
            <a:endParaRPr lang="en-US" sz="3300" dirty="0"/>
          </a:p>
        </p:txBody>
      </p:sp>
      <p:sp>
        <p:nvSpPr>
          <p:cNvPr id="4" name="Subtitle 3"/>
          <p:cNvSpPr>
            <a:spLocks noGrp="1"/>
          </p:cNvSpPr>
          <p:nvPr>
            <p:ph type="body" sz="quarter" idx="11"/>
          </p:nvPr>
        </p:nvSpPr>
        <p:spPr/>
        <p:txBody>
          <a:bodyPr>
            <a:normAutofit/>
          </a:bodyPr>
          <a:lstStyle/>
          <a:p>
            <a:r>
              <a:rPr lang="en-US" dirty="0" smtClean="0"/>
              <a:t>Active members:</a:t>
            </a:r>
          </a:p>
          <a:p>
            <a:r>
              <a:rPr lang="en-US" dirty="0" smtClean="0"/>
              <a:t>CDC</a:t>
            </a:r>
          </a:p>
          <a:p>
            <a:r>
              <a:rPr lang="en-US" dirty="0" smtClean="0"/>
              <a:t>NCI</a:t>
            </a:r>
          </a:p>
          <a:p>
            <a:r>
              <a:rPr lang="en-US" dirty="0" smtClean="0"/>
              <a:t>OHSU</a:t>
            </a:r>
          </a:p>
          <a:p>
            <a:r>
              <a:rPr lang="en-US" dirty="0" smtClean="0"/>
              <a:t>UW</a:t>
            </a:r>
          </a:p>
          <a:p>
            <a:r>
              <a:rPr lang="en-US" dirty="0" smtClean="0"/>
              <a:t>Expert Affiliates – Emory and UCLA</a:t>
            </a:r>
            <a:endParaRPr lang="en-US" dirty="0"/>
          </a:p>
        </p:txBody>
      </p:sp>
    </p:spTree>
    <p:extLst>
      <p:ext uri="{BB962C8B-B14F-4D97-AF65-F5344CB8AC3E}">
        <p14:creationId xmlns:p14="http://schemas.microsoft.com/office/powerpoint/2010/main" val="9986730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p:txBody>
          <a:bodyPr/>
          <a:lstStyle/>
          <a:p>
            <a:r>
              <a:rPr lang="en-US" dirty="0" smtClean="0"/>
              <a:t>Project Objectives and Aims</a:t>
            </a:r>
            <a:endParaRPr lang="en-US" dirty="0"/>
          </a:p>
        </p:txBody>
      </p:sp>
    </p:spTree>
    <p:extLst>
      <p:ext uri="{BB962C8B-B14F-4D97-AF65-F5344CB8AC3E}">
        <p14:creationId xmlns:p14="http://schemas.microsoft.com/office/powerpoint/2010/main" val="3546821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Aim 1 – CRCCP-1 impact on EBI use</a:t>
            </a:r>
            <a:endParaRPr lang="en-US" dirty="0"/>
          </a:p>
        </p:txBody>
      </p:sp>
      <p:sp>
        <p:nvSpPr>
          <p:cNvPr id="3" name="Content Placeholder 2"/>
          <p:cNvSpPr>
            <a:spLocks noGrp="1"/>
          </p:cNvSpPr>
          <p:nvPr>
            <p:ph idx="1"/>
          </p:nvPr>
        </p:nvSpPr>
        <p:spPr/>
        <p:txBody>
          <a:bodyPr/>
          <a:lstStyle/>
          <a:p>
            <a:r>
              <a:rPr lang="en-US" dirty="0" smtClean="0"/>
              <a:t>Analyze CRCCP-1 EBI data 2010-2015</a:t>
            </a:r>
          </a:p>
          <a:p>
            <a:pPr lvl="1"/>
            <a:r>
              <a:rPr lang="en-US" dirty="0" smtClean="0"/>
              <a:t>In process</a:t>
            </a:r>
          </a:p>
          <a:p>
            <a:pPr marL="457200" lvl="1" indent="0">
              <a:buNone/>
            </a:pPr>
            <a:endParaRPr lang="en-US" dirty="0" smtClean="0"/>
          </a:p>
          <a:p>
            <a:r>
              <a:rPr lang="en-US" dirty="0" smtClean="0"/>
              <a:t>Share survey instrument with workgroup, identify potential manuscripts</a:t>
            </a:r>
          </a:p>
          <a:p>
            <a:pPr lvl="1"/>
            <a:r>
              <a:rPr lang="en-US" dirty="0" smtClean="0"/>
              <a:t>Instrument shared</a:t>
            </a:r>
          </a:p>
        </p:txBody>
      </p:sp>
    </p:spTree>
    <p:extLst>
      <p:ext uri="{BB962C8B-B14F-4D97-AF65-F5344CB8AC3E}">
        <p14:creationId xmlns:p14="http://schemas.microsoft.com/office/powerpoint/2010/main" val="17558370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52400" y="304800"/>
            <a:ext cx="8123722" cy="990600"/>
          </a:xfrm>
          <a:prstGeom prst="rect">
            <a:avLst/>
          </a:prstGeom>
        </p:spPr>
        <p:txBody>
          <a:bodyPr vert="horz" lIns="91440" tIns="45720" rIns="91440" bIns="45720" rtlCol="0" anchor="ctr">
            <a:normAutofit fontScale="92500"/>
          </a:bodyPr>
          <a:lstStyle>
            <a:lvl1pPr algn="l" defTabSz="457200" rtl="0" eaLnBrk="1" latinLnBrk="0" hangingPunct="1">
              <a:spcBef>
                <a:spcPct val="0"/>
              </a:spcBef>
              <a:buNone/>
              <a:defRPr sz="4000" b="0" kern="1200">
                <a:solidFill>
                  <a:schemeClr val="bg1"/>
                </a:solidFill>
                <a:latin typeface="Georgia" pitchFamily="18" charset="0"/>
                <a:ea typeface="+mj-ea"/>
                <a:cs typeface="+mj-cs"/>
              </a:defRPr>
            </a:lvl1pPr>
          </a:lstStyle>
          <a:p>
            <a:pPr algn="ctr"/>
            <a:r>
              <a:rPr lang="en-US" dirty="0" smtClean="0"/>
              <a:t>EBI use (mostly) </a:t>
            </a:r>
            <a:r>
              <a:rPr lang="en-US" dirty="0"/>
              <a:t>i</a:t>
            </a:r>
            <a:r>
              <a:rPr lang="en-US" dirty="0" smtClean="0"/>
              <a:t>ncreased </a:t>
            </a:r>
            <a:r>
              <a:rPr lang="en-US" dirty="0"/>
              <a:t>0</a:t>
            </a:r>
            <a:r>
              <a:rPr lang="en-US" dirty="0" smtClean="0"/>
              <a:t>ver </a:t>
            </a:r>
            <a:r>
              <a:rPr lang="en-US" dirty="0"/>
              <a:t>t</a:t>
            </a:r>
            <a:r>
              <a:rPr lang="en-US" dirty="0" smtClean="0"/>
              <a:t>ime</a:t>
            </a:r>
            <a:endParaRPr lang="en-US" dirty="0"/>
          </a:p>
        </p:txBody>
      </p:sp>
      <p:graphicFrame>
        <p:nvGraphicFramePr>
          <p:cNvPr id="5" name="Content Placeholder 3"/>
          <p:cNvGraphicFramePr>
            <a:graphicFrameLocks/>
          </p:cNvGraphicFramePr>
          <p:nvPr>
            <p:extLst>
              <p:ext uri="{D42A27DB-BD31-4B8C-83A1-F6EECF244321}">
                <p14:modId xmlns:p14="http://schemas.microsoft.com/office/powerpoint/2010/main" val="3732641551"/>
              </p:ext>
            </p:extLst>
          </p:nvPr>
        </p:nvGraphicFramePr>
        <p:xfrm>
          <a:off x="152400" y="1600200"/>
          <a:ext cx="8566484" cy="462012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41372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52400" y="304800"/>
            <a:ext cx="8123722" cy="990600"/>
          </a:xfrm>
          <a:prstGeom prst="rect">
            <a:avLst/>
          </a:prstGeom>
        </p:spPr>
        <p:txBody>
          <a:bodyPr vert="horz" lIns="91440" tIns="45720" rIns="91440" bIns="45720" rtlCol="0" anchor="ctr">
            <a:normAutofit fontScale="85000" lnSpcReduction="10000"/>
          </a:bodyPr>
          <a:lstStyle>
            <a:lvl1pPr algn="l" defTabSz="457200" rtl="0" eaLnBrk="1" latinLnBrk="0" hangingPunct="1">
              <a:spcBef>
                <a:spcPct val="0"/>
              </a:spcBef>
              <a:buNone/>
              <a:defRPr sz="4000" b="0" kern="1200">
                <a:solidFill>
                  <a:schemeClr val="bg1"/>
                </a:solidFill>
                <a:latin typeface="Georgia" pitchFamily="18" charset="0"/>
                <a:ea typeface="+mj-ea"/>
                <a:cs typeface="+mj-cs"/>
              </a:defRPr>
            </a:lvl1pPr>
          </a:lstStyle>
          <a:p>
            <a:pPr algn="ctr"/>
            <a:r>
              <a:rPr lang="en-US" dirty="0" smtClean="0"/>
              <a:t>But implementation did not get easier…</a:t>
            </a:r>
            <a:endParaRPr lang="en-US" dirty="0"/>
          </a:p>
        </p:txBody>
      </p:sp>
      <p:graphicFrame>
        <p:nvGraphicFramePr>
          <p:cNvPr id="5" name="Content Placeholder 3"/>
          <p:cNvGraphicFramePr>
            <a:graphicFrameLocks/>
          </p:cNvGraphicFramePr>
          <p:nvPr>
            <p:extLst>
              <p:ext uri="{D42A27DB-BD31-4B8C-83A1-F6EECF244321}">
                <p14:modId xmlns:p14="http://schemas.microsoft.com/office/powerpoint/2010/main" val="793014507"/>
              </p:ext>
            </p:extLst>
          </p:nvPr>
        </p:nvGraphicFramePr>
        <p:xfrm>
          <a:off x="152400" y="1600200"/>
          <a:ext cx="8566484" cy="4620126"/>
        </p:xfrm>
        <a:graphic>
          <a:graphicData uri="http://schemas.openxmlformats.org/drawingml/2006/chart">
            <c:chart xmlns:c="http://schemas.openxmlformats.org/drawingml/2006/chart" xmlns:r="http://schemas.openxmlformats.org/officeDocument/2006/relationships" r:id="rId2"/>
          </a:graphicData>
        </a:graphic>
      </p:graphicFrame>
      <p:sp>
        <p:nvSpPr>
          <p:cNvPr id="2" name="TextBox 1"/>
          <p:cNvSpPr txBox="1"/>
          <p:nvPr/>
        </p:nvSpPr>
        <p:spPr>
          <a:xfrm>
            <a:off x="152400" y="6172200"/>
            <a:ext cx="7391400" cy="381000"/>
          </a:xfrm>
          <a:prstGeom prst="rect">
            <a:avLst/>
          </a:prstGeom>
          <a:noFill/>
        </p:spPr>
        <p:txBody>
          <a:bodyPr wrap="square" rtlCol="0">
            <a:spAutoFit/>
          </a:bodyPr>
          <a:lstStyle/>
          <a:p>
            <a:r>
              <a:rPr lang="en-US" dirty="0" smtClean="0"/>
              <a:t>Ease of implementation, 1=very difficult, 5=very easy</a:t>
            </a:r>
            <a:endParaRPr lang="en-US" dirty="0"/>
          </a:p>
        </p:txBody>
      </p:sp>
    </p:spTree>
    <p:extLst>
      <p:ext uri="{BB962C8B-B14F-4D97-AF65-F5344CB8AC3E}">
        <p14:creationId xmlns:p14="http://schemas.microsoft.com/office/powerpoint/2010/main" val="306627271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Aim 2: CRCCP-2</a:t>
            </a:r>
            <a:endParaRPr lang="en-US" dirty="0"/>
          </a:p>
        </p:txBody>
      </p:sp>
      <p:sp>
        <p:nvSpPr>
          <p:cNvPr id="3" name="Content Placeholder 2"/>
          <p:cNvSpPr>
            <a:spLocks noGrp="1"/>
          </p:cNvSpPr>
          <p:nvPr>
            <p:ph idx="1"/>
          </p:nvPr>
        </p:nvSpPr>
        <p:spPr/>
        <p:txBody>
          <a:bodyPr>
            <a:normAutofit lnSpcReduction="10000"/>
          </a:bodyPr>
          <a:lstStyle/>
          <a:p>
            <a:r>
              <a:rPr lang="en-US" dirty="0" smtClean="0"/>
              <a:t>CRCCP-2 funds 31 Grantees 2015-2020</a:t>
            </a:r>
          </a:p>
          <a:p>
            <a:pPr marL="0" indent="0">
              <a:buNone/>
            </a:pPr>
            <a:endParaRPr lang="en-US" dirty="0" smtClean="0"/>
          </a:p>
          <a:p>
            <a:r>
              <a:rPr lang="en-US" dirty="0" smtClean="0"/>
              <a:t>All Grantees must partner with 1+ healthcare systems to implement 2+ EBIs</a:t>
            </a:r>
          </a:p>
          <a:p>
            <a:pPr lvl="1"/>
            <a:r>
              <a:rPr lang="en-US" dirty="0" smtClean="0"/>
              <a:t>Client reminders</a:t>
            </a:r>
          </a:p>
          <a:p>
            <a:pPr lvl="1"/>
            <a:r>
              <a:rPr lang="en-US" dirty="0" smtClean="0"/>
              <a:t>Reducing structural barriers</a:t>
            </a:r>
          </a:p>
          <a:p>
            <a:pPr lvl="1"/>
            <a:r>
              <a:rPr lang="en-US" dirty="0" smtClean="0"/>
              <a:t>Provider  reminders</a:t>
            </a:r>
          </a:p>
          <a:p>
            <a:pPr lvl="1"/>
            <a:r>
              <a:rPr lang="en-US" dirty="0" smtClean="0"/>
              <a:t>Provider assessment and feedback</a:t>
            </a:r>
          </a:p>
          <a:p>
            <a:pPr marL="457200" lvl="1" indent="0">
              <a:buNone/>
            </a:pPr>
            <a:endParaRPr lang="en-US" dirty="0" smtClean="0"/>
          </a:p>
          <a:p>
            <a:r>
              <a:rPr lang="en-US" dirty="0" smtClean="0"/>
              <a:t>Each healthcare system is providing clinic-level data, baseline and annually</a:t>
            </a:r>
            <a:endParaRPr lang="en-US" dirty="0"/>
          </a:p>
        </p:txBody>
      </p:sp>
    </p:spTree>
    <p:extLst>
      <p:ext uri="{BB962C8B-B14F-4D97-AF65-F5344CB8AC3E}">
        <p14:creationId xmlns:p14="http://schemas.microsoft.com/office/powerpoint/2010/main" val="31686679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WA: Health System Partners – Year 1</a:t>
            </a:r>
            <a:endParaRPr lang="en-US" dirty="0"/>
          </a:p>
        </p:txBody>
      </p:sp>
      <p:sp>
        <p:nvSpPr>
          <p:cNvPr id="3" name="Text Placeholder 2"/>
          <p:cNvSpPr>
            <a:spLocks noGrp="1"/>
          </p:cNvSpPr>
          <p:nvPr>
            <p:ph type="body" idx="1"/>
          </p:nvPr>
        </p:nvSpPr>
        <p:spPr/>
        <p:txBody>
          <a:bodyPr/>
          <a:lstStyle/>
          <a:p>
            <a:r>
              <a:rPr lang="en-US" b="1" u="sng" dirty="0" err="1" smtClean="0"/>
              <a:t>HealthPoint</a:t>
            </a:r>
            <a:endParaRPr lang="en-US" b="1" u="sng" dirty="0"/>
          </a:p>
        </p:txBody>
      </p:sp>
      <p:sp>
        <p:nvSpPr>
          <p:cNvPr id="4" name="Content Placeholder 3"/>
          <p:cNvSpPr>
            <a:spLocks noGrp="1"/>
          </p:cNvSpPr>
          <p:nvPr>
            <p:ph sz="half" idx="2"/>
          </p:nvPr>
        </p:nvSpPr>
        <p:spPr/>
        <p:txBody>
          <a:bodyPr/>
          <a:lstStyle/>
          <a:p>
            <a:pPr marL="0" indent="0">
              <a:buNone/>
            </a:pPr>
            <a:r>
              <a:rPr lang="en-US" dirty="0" smtClean="0"/>
              <a:t>3</a:t>
            </a:r>
            <a:r>
              <a:rPr lang="en-US" baseline="30000" dirty="0" smtClean="0"/>
              <a:t>rd</a:t>
            </a:r>
            <a:r>
              <a:rPr lang="en-US" dirty="0" smtClean="0"/>
              <a:t> largest FQHC in WA</a:t>
            </a:r>
          </a:p>
          <a:p>
            <a:pPr marL="0" indent="0">
              <a:buNone/>
            </a:pPr>
            <a:r>
              <a:rPr lang="en-US" dirty="0" smtClean="0"/>
              <a:t>80,000 patients/year</a:t>
            </a:r>
          </a:p>
          <a:p>
            <a:pPr marL="0" indent="0">
              <a:buNone/>
            </a:pPr>
            <a:r>
              <a:rPr lang="en-US" dirty="0" smtClean="0"/>
              <a:t>13 clinics in King County</a:t>
            </a:r>
          </a:p>
          <a:p>
            <a:pPr marL="0" indent="0">
              <a:buNone/>
            </a:pPr>
            <a:endParaRPr lang="en-US" dirty="0"/>
          </a:p>
          <a:p>
            <a:pPr marL="0" indent="0">
              <a:buNone/>
            </a:pPr>
            <a:r>
              <a:rPr lang="en-US" dirty="0" smtClean="0"/>
              <a:t>13,908 patients eligible for CRC</a:t>
            </a:r>
          </a:p>
          <a:p>
            <a:pPr marL="0" indent="0">
              <a:buNone/>
            </a:pPr>
            <a:r>
              <a:rPr lang="en-US" dirty="0" smtClean="0"/>
              <a:t>Goal – increase screening rate</a:t>
            </a:r>
          </a:p>
          <a:p>
            <a:pPr marL="0" indent="0">
              <a:buNone/>
            </a:pPr>
            <a:r>
              <a:rPr lang="en-US" dirty="0"/>
              <a:t> </a:t>
            </a:r>
            <a:r>
              <a:rPr lang="en-US" dirty="0" smtClean="0"/>
              <a:t>  51% to 60%</a:t>
            </a:r>
            <a:endParaRPr lang="en-US" dirty="0"/>
          </a:p>
        </p:txBody>
      </p:sp>
      <p:sp>
        <p:nvSpPr>
          <p:cNvPr id="5" name="Text Placeholder 4"/>
          <p:cNvSpPr>
            <a:spLocks noGrp="1"/>
          </p:cNvSpPr>
          <p:nvPr>
            <p:ph type="body" sz="quarter" idx="3"/>
          </p:nvPr>
        </p:nvSpPr>
        <p:spPr/>
        <p:txBody>
          <a:bodyPr/>
          <a:lstStyle/>
          <a:p>
            <a:r>
              <a:rPr lang="en-US" b="1" u="sng" dirty="0" smtClean="0"/>
              <a:t>Sea Mar</a:t>
            </a:r>
            <a:endParaRPr lang="en-US" b="1" u="sng" dirty="0"/>
          </a:p>
        </p:txBody>
      </p:sp>
      <p:sp>
        <p:nvSpPr>
          <p:cNvPr id="6" name="Content Placeholder 5"/>
          <p:cNvSpPr>
            <a:spLocks noGrp="1"/>
          </p:cNvSpPr>
          <p:nvPr>
            <p:ph sz="quarter" idx="4"/>
          </p:nvPr>
        </p:nvSpPr>
        <p:spPr/>
        <p:txBody>
          <a:bodyPr/>
          <a:lstStyle/>
          <a:p>
            <a:pPr marL="0" indent="0">
              <a:buNone/>
            </a:pPr>
            <a:r>
              <a:rPr lang="en-US" dirty="0" smtClean="0"/>
              <a:t>Largest FQHC in WA</a:t>
            </a:r>
          </a:p>
          <a:p>
            <a:pPr marL="0" indent="0">
              <a:buNone/>
            </a:pPr>
            <a:r>
              <a:rPr lang="en-US" dirty="0" smtClean="0"/>
              <a:t>More than 200,000 patients/year</a:t>
            </a:r>
          </a:p>
          <a:p>
            <a:pPr marL="0" indent="0">
              <a:buNone/>
            </a:pPr>
            <a:r>
              <a:rPr lang="en-US" dirty="0" smtClean="0"/>
              <a:t>28 medical clinics in WA</a:t>
            </a:r>
          </a:p>
          <a:p>
            <a:pPr marL="0" indent="0">
              <a:buNone/>
            </a:pPr>
            <a:endParaRPr lang="en-US" dirty="0"/>
          </a:p>
          <a:p>
            <a:pPr marL="0" indent="0">
              <a:buNone/>
            </a:pPr>
            <a:r>
              <a:rPr lang="en-US" dirty="0" smtClean="0"/>
              <a:t>Attempt to reach 15,000 patients</a:t>
            </a:r>
          </a:p>
          <a:p>
            <a:pPr marL="0" indent="0">
              <a:buNone/>
            </a:pPr>
            <a:r>
              <a:rPr lang="en-US" dirty="0" smtClean="0"/>
              <a:t>Goal – increase screening rate </a:t>
            </a:r>
          </a:p>
          <a:p>
            <a:pPr marL="0" indent="0">
              <a:buNone/>
            </a:pPr>
            <a:r>
              <a:rPr lang="en-US" dirty="0"/>
              <a:t> </a:t>
            </a:r>
            <a:r>
              <a:rPr lang="en-US" dirty="0" smtClean="0"/>
              <a:t>   28% to 40%</a:t>
            </a:r>
          </a:p>
        </p:txBody>
      </p:sp>
    </p:spTree>
    <p:extLst>
      <p:ext uri="{BB962C8B-B14F-4D97-AF65-F5344CB8AC3E}">
        <p14:creationId xmlns:p14="http://schemas.microsoft.com/office/powerpoint/2010/main" val="8375884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WA - Planned Interventions</a:t>
            </a:r>
            <a:endParaRPr lang="en-US" dirty="0"/>
          </a:p>
        </p:txBody>
      </p:sp>
      <p:sp>
        <p:nvSpPr>
          <p:cNvPr id="4" name="Text Placeholder 3"/>
          <p:cNvSpPr>
            <a:spLocks noGrp="1"/>
          </p:cNvSpPr>
          <p:nvPr>
            <p:ph type="body" idx="1"/>
          </p:nvPr>
        </p:nvSpPr>
        <p:spPr/>
        <p:txBody>
          <a:bodyPr/>
          <a:lstStyle/>
          <a:p>
            <a:r>
              <a:rPr lang="en-US" u="sng" dirty="0" err="1" smtClean="0"/>
              <a:t>HealthPoint</a:t>
            </a:r>
            <a:r>
              <a:rPr lang="en-US" dirty="0" smtClean="0"/>
              <a:t>	</a:t>
            </a:r>
            <a:endParaRPr lang="en-US" dirty="0"/>
          </a:p>
        </p:txBody>
      </p:sp>
      <p:sp>
        <p:nvSpPr>
          <p:cNvPr id="5" name="Content Placeholder 4"/>
          <p:cNvSpPr>
            <a:spLocks noGrp="1"/>
          </p:cNvSpPr>
          <p:nvPr>
            <p:ph sz="half" idx="2"/>
          </p:nvPr>
        </p:nvSpPr>
        <p:spPr/>
        <p:txBody>
          <a:bodyPr>
            <a:normAutofit/>
          </a:bodyPr>
          <a:lstStyle/>
          <a:p>
            <a:pPr marL="0" indent="0">
              <a:buNone/>
            </a:pPr>
            <a:r>
              <a:rPr lang="en-US" dirty="0" smtClean="0"/>
              <a:t>9 Clinics will participate</a:t>
            </a:r>
          </a:p>
          <a:p>
            <a:pPr marL="0" indent="0">
              <a:buNone/>
            </a:pPr>
            <a:endParaRPr lang="en-US" dirty="0"/>
          </a:p>
          <a:p>
            <a:pPr marL="0" indent="0">
              <a:buNone/>
            </a:pPr>
            <a:r>
              <a:rPr lang="en-US" dirty="0" smtClean="0"/>
              <a:t>Mailed FIT kits</a:t>
            </a:r>
          </a:p>
          <a:p>
            <a:pPr marL="0" indent="0">
              <a:buNone/>
            </a:pPr>
            <a:r>
              <a:rPr lang="en-US" dirty="0" smtClean="0"/>
              <a:t>Patient reminders</a:t>
            </a:r>
          </a:p>
          <a:p>
            <a:pPr marL="0" indent="0">
              <a:buNone/>
            </a:pPr>
            <a:r>
              <a:rPr lang="en-US" dirty="0" smtClean="0"/>
              <a:t>Provider assessment and feedback</a:t>
            </a:r>
          </a:p>
          <a:p>
            <a:pPr marL="0" indent="0">
              <a:buNone/>
            </a:pPr>
            <a:r>
              <a:rPr lang="en-US" dirty="0"/>
              <a:t>Pilot </a:t>
            </a:r>
            <a:r>
              <a:rPr lang="en-US" dirty="0" err="1"/>
              <a:t>FluFIT</a:t>
            </a:r>
            <a:r>
              <a:rPr lang="en-US" dirty="0"/>
              <a:t>, 2-3 </a:t>
            </a:r>
            <a:r>
              <a:rPr lang="en-US" dirty="0" smtClean="0"/>
              <a:t>sites</a:t>
            </a:r>
          </a:p>
          <a:p>
            <a:pPr marL="0" indent="0">
              <a:buNone/>
            </a:pPr>
            <a:endParaRPr lang="en-US" dirty="0"/>
          </a:p>
          <a:p>
            <a:pPr marL="0" indent="0">
              <a:buNone/>
            </a:pPr>
            <a:r>
              <a:rPr lang="en-US" dirty="0" smtClean="0"/>
              <a:t>Provider education</a:t>
            </a:r>
            <a:endParaRPr lang="en-US" dirty="0"/>
          </a:p>
          <a:p>
            <a:pPr marL="0" indent="0">
              <a:buNone/>
            </a:pPr>
            <a:r>
              <a:rPr lang="en-US" dirty="0" smtClean="0"/>
              <a:t>Group patient education</a:t>
            </a:r>
          </a:p>
        </p:txBody>
      </p:sp>
      <p:sp>
        <p:nvSpPr>
          <p:cNvPr id="6" name="Text Placeholder 5"/>
          <p:cNvSpPr>
            <a:spLocks noGrp="1"/>
          </p:cNvSpPr>
          <p:nvPr>
            <p:ph type="body" sz="quarter" idx="3"/>
          </p:nvPr>
        </p:nvSpPr>
        <p:spPr/>
        <p:txBody>
          <a:bodyPr/>
          <a:lstStyle/>
          <a:p>
            <a:r>
              <a:rPr lang="en-US" u="sng" dirty="0" err="1" smtClean="0"/>
              <a:t>SeaMar</a:t>
            </a:r>
            <a:endParaRPr lang="en-US" u="sng" dirty="0"/>
          </a:p>
        </p:txBody>
      </p:sp>
      <p:sp>
        <p:nvSpPr>
          <p:cNvPr id="7" name="Content Placeholder 6"/>
          <p:cNvSpPr>
            <a:spLocks noGrp="1"/>
          </p:cNvSpPr>
          <p:nvPr>
            <p:ph sz="quarter" idx="4"/>
          </p:nvPr>
        </p:nvSpPr>
        <p:spPr/>
        <p:txBody>
          <a:bodyPr>
            <a:normAutofit/>
          </a:bodyPr>
          <a:lstStyle/>
          <a:p>
            <a:pPr marL="0" indent="0">
              <a:buNone/>
            </a:pPr>
            <a:r>
              <a:rPr lang="en-US" dirty="0" smtClean="0"/>
              <a:t>All clinics will participate</a:t>
            </a:r>
          </a:p>
          <a:p>
            <a:pPr marL="0" indent="0">
              <a:buNone/>
            </a:pPr>
            <a:endParaRPr lang="en-US" dirty="0"/>
          </a:p>
          <a:p>
            <a:pPr marL="0" indent="0">
              <a:buNone/>
            </a:pPr>
            <a:r>
              <a:rPr lang="en-US" dirty="0" smtClean="0"/>
              <a:t>Mailed FIT kits</a:t>
            </a:r>
          </a:p>
          <a:p>
            <a:pPr marL="0" indent="0">
              <a:buNone/>
            </a:pPr>
            <a:r>
              <a:rPr lang="en-US" dirty="0" smtClean="0"/>
              <a:t>Patient reminders</a:t>
            </a:r>
          </a:p>
          <a:p>
            <a:pPr marL="0" indent="0">
              <a:buNone/>
            </a:pPr>
            <a:r>
              <a:rPr lang="en-US" dirty="0" smtClean="0"/>
              <a:t>Provider assessment and feedback</a:t>
            </a:r>
          </a:p>
          <a:p>
            <a:pPr marL="0" indent="0">
              <a:buNone/>
            </a:pPr>
            <a:endParaRPr lang="en-US" dirty="0"/>
          </a:p>
          <a:p>
            <a:pPr marL="0" indent="0">
              <a:buNone/>
            </a:pPr>
            <a:endParaRPr lang="en-US" dirty="0" smtClean="0"/>
          </a:p>
          <a:p>
            <a:pPr marL="0" indent="0">
              <a:buNone/>
            </a:pPr>
            <a:r>
              <a:rPr lang="en-US" dirty="0" smtClean="0"/>
              <a:t>Provider education</a:t>
            </a:r>
          </a:p>
          <a:p>
            <a:pPr marL="0" indent="0">
              <a:buNone/>
            </a:pPr>
            <a:r>
              <a:rPr lang="en-US" dirty="0" smtClean="0"/>
              <a:t>Patient digital stories</a:t>
            </a:r>
            <a:endParaRPr lang="en-US" dirty="0"/>
          </a:p>
        </p:txBody>
      </p:sp>
    </p:spTree>
    <p:extLst>
      <p:ext uri="{BB962C8B-B14F-4D97-AF65-F5344CB8AC3E}">
        <p14:creationId xmlns:p14="http://schemas.microsoft.com/office/powerpoint/2010/main" val="27299230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CRCCP-2 program reach: </a:t>
            </a:r>
            <a:r>
              <a:rPr lang="en-US" dirty="0" smtClean="0">
                <a:solidFill>
                  <a:schemeClr val="accent2"/>
                </a:solidFill>
              </a:rPr>
              <a:t>totals*</a:t>
            </a:r>
            <a:endParaRPr lang="en-US" dirty="0">
              <a:solidFill>
                <a:schemeClr val="accent2"/>
              </a:solidFill>
            </a:endParaRPr>
          </a:p>
        </p:txBody>
      </p:sp>
      <p:sp>
        <p:nvSpPr>
          <p:cNvPr id="3" name="Content Placeholder 2"/>
          <p:cNvSpPr>
            <a:spLocks noGrp="1"/>
          </p:cNvSpPr>
          <p:nvPr>
            <p:ph idx="1"/>
          </p:nvPr>
        </p:nvSpPr>
        <p:spPr>
          <a:xfrm>
            <a:off x="768096" y="2420874"/>
            <a:ext cx="7290055" cy="3017520"/>
          </a:xfrm>
        </p:spPr>
        <p:txBody>
          <a:bodyPr/>
          <a:lstStyle/>
          <a:p>
            <a:pPr marL="0" indent="0">
              <a:buNone/>
            </a:pPr>
            <a:r>
              <a:rPr lang="en-US" sz="2700" dirty="0">
                <a:solidFill>
                  <a:schemeClr val="accent2"/>
                </a:solidFill>
              </a:rPr>
              <a:t> </a:t>
            </a:r>
            <a:r>
              <a:rPr lang="en-US" sz="1800" b="1" dirty="0">
                <a:solidFill>
                  <a:schemeClr val="tx1">
                    <a:lumMod val="50000"/>
                    <a:lumOff val="50000"/>
                  </a:schemeClr>
                </a:solidFill>
              </a:rPr>
              <a:t>Health systems: </a:t>
            </a:r>
            <a:r>
              <a:rPr lang="en-US" sz="2100" b="1" dirty="0">
                <a:solidFill>
                  <a:schemeClr val="accent2"/>
                </a:solidFill>
              </a:rPr>
              <a:t>92</a:t>
            </a:r>
          </a:p>
          <a:p>
            <a:r>
              <a:rPr lang="en-US" sz="1800" b="1" dirty="0">
                <a:solidFill>
                  <a:schemeClr val="tx1">
                    <a:lumMod val="50000"/>
                    <a:lumOff val="50000"/>
                  </a:schemeClr>
                </a:solidFill>
              </a:rPr>
              <a:t>Clinics</a:t>
            </a:r>
            <a:r>
              <a:rPr lang="en-US" sz="1800" dirty="0">
                <a:solidFill>
                  <a:schemeClr val="tx1">
                    <a:lumMod val="50000"/>
                    <a:lumOff val="50000"/>
                  </a:schemeClr>
                </a:solidFill>
              </a:rPr>
              <a:t>: </a:t>
            </a:r>
            <a:r>
              <a:rPr lang="en-US" sz="2100" b="1" dirty="0">
                <a:solidFill>
                  <a:schemeClr val="accent2"/>
                </a:solidFill>
              </a:rPr>
              <a:t>296</a:t>
            </a:r>
          </a:p>
          <a:p>
            <a:r>
              <a:rPr lang="en-US" sz="1800" b="1" dirty="0">
                <a:solidFill>
                  <a:schemeClr val="tx1">
                    <a:lumMod val="50000"/>
                    <a:lumOff val="50000"/>
                  </a:schemeClr>
                </a:solidFill>
              </a:rPr>
              <a:t>Patients, ages 50-75: </a:t>
            </a:r>
            <a:r>
              <a:rPr lang="en-US" sz="2100" b="1" dirty="0">
                <a:solidFill>
                  <a:schemeClr val="accent2"/>
                </a:solidFill>
              </a:rPr>
              <a:t>492,234</a:t>
            </a:r>
          </a:p>
          <a:p>
            <a:r>
              <a:rPr lang="en-US" sz="1800" b="1" dirty="0">
                <a:solidFill>
                  <a:schemeClr val="tx1">
                    <a:lumMod val="50000"/>
                    <a:lumOff val="50000"/>
                  </a:schemeClr>
                </a:solidFill>
              </a:rPr>
              <a:t>Providers: </a:t>
            </a:r>
            <a:r>
              <a:rPr lang="en-US" sz="2100" b="1" dirty="0">
                <a:solidFill>
                  <a:schemeClr val="accent2"/>
                </a:solidFill>
              </a:rPr>
              <a:t>2,153</a:t>
            </a:r>
          </a:p>
        </p:txBody>
      </p:sp>
      <p:sp>
        <p:nvSpPr>
          <p:cNvPr id="4" name="TextBox 3"/>
          <p:cNvSpPr txBox="1"/>
          <p:nvPr/>
        </p:nvSpPr>
        <p:spPr>
          <a:xfrm>
            <a:off x="768094" y="5080819"/>
            <a:ext cx="6737606" cy="507831"/>
          </a:xfrm>
          <a:prstGeom prst="rect">
            <a:avLst/>
          </a:prstGeom>
          <a:noFill/>
        </p:spPr>
        <p:txBody>
          <a:bodyPr wrap="square" rtlCol="0">
            <a:spAutoFit/>
          </a:bodyPr>
          <a:lstStyle/>
          <a:p>
            <a:r>
              <a:rPr lang="en-US" sz="1350" dirty="0"/>
              <a:t>* Totals reflect data from 24 of 30 grantees and do not include data from clinic worksheets that had missing IDs. </a:t>
            </a:r>
          </a:p>
        </p:txBody>
      </p:sp>
      <p:sp>
        <p:nvSpPr>
          <p:cNvPr id="5" name="Slide Number Placeholder 4"/>
          <p:cNvSpPr>
            <a:spLocks noGrp="1"/>
          </p:cNvSpPr>
          <p:nvPr>
            <p:ph type="sldNum" sz="quarter" idx="4294967295"/>
          </p:nvPr>
        </p:nvSpPr>
        <p:spPr>
          <a:xfrm>
            <a:off x="8128000" y="5710278"/>
            <a:ext cx="730250" cy="205740"/>
          </a:xfrm>
          <a:prstGeom prst="rect">
            <a:avLst/>
          </a:prstGeom>
        </p:spPr>
        <p:txBody>
          <a:bodyPr/>
          <a:lstStyle/>
          <a:p>
            <a:fld id="{4FAB73BC-B049-4115-A692-8D63A059BFB8}" type="slidenum">
              <a:rPr lang="en-US" smtClean="0"/>
              <a:t>9</a:t>
            </a:fld>
            <a:endParaRPr lang="en-US" dirty="0"/>
          </a:p>
        </p:txBody>
      </p:sp>
    </p:spTree>
    <p:extLst>
      <p:ext uri="{BB962C8B-B14F-4D97-AF65-F5344CB8AC3E}">
        <p14:creationId xmlns:p14="http://schemas.microsoft.com/office/powerpoint/2010/main" val="45998240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Program reach</a:t>
            </a:r>
            <a:r>
              <a:rPr lang="en-US" dirty="0" smtClean="0">
                <a:solidFill>
                  <a:schemeClr val="accent2"/>
                </a:solidFill>
              </a:rPr>
              <a:t>*</a:t>
            </a:r>
            <a:endParaRPr lang="en-US" dirty="0"/>
          </a:p>
        </p:txBody>
      </p:sp>
      <p:graphicFrame>
        <p:nvGraphicFramePr>
          <p:cNvPr id="10" name="Content Placeholder 9"/>
          <p:cNvGraphicFramePr>
            <a:graphicFrameLocks noGrp="1"/>
          </p:cNvGraphicFramePr>
          <p:nvPr>
            <p:ph idx="1"/>
            <p:extLst/>
          </p:nvPr>
        </p:nvGraphicFramePr>
        <p:xfrm>
          <a:off x="767954" y="2571750"/>
          <a:ext cx="7290200" cy="2400300"/>
        </p:xfrm>
        <a:graphic>
          <a:graphicData uri="http://schemas.openxmlformats.org/drawingml/2006/table">
            <a:tbl>
              <a:tblPr firstRow="1" bandRow="1">
                <a:tableStyleId>{5C22544A-7EE6-4342-B048-85BDC9FD1C3A}</a:tableStyleId>
              </a:tblPr>
              <a:tblGrid>
                <a:gridCol w="2308622">
                  <a:extLst>
                    <a:ext uri="{9D8B030D-6E8A-4147-A177-3AD203B41FA5}">
                      <a16:colId xmlns:a16="http://schemas.microsoft.com/office/drawing/2014/main" val="20000"/>
                    </a:ext>
                  </a:extLst>
                </a:gridCol>
                <a:gridCol w="1336478">
                  <a:extLst>
                    <a:ext uri="{9D8B030D-6E8A-4147-A177-3AD203B41FA5}">
                      <a16:colId xmlns:a16="http://schemas.microsoft.com/office/drawing/2014/main" val="20001"/>
                    </a:ext>
                  </a:extLst>
                </a:gridCol>
                <a:gridCol w="1822550">
                  <a:extLst>
                    <a:ext uri="{9D8B030D-6E8A-4147-A177-3AD203B41FA5}">
                      <a16:colId xmlns:a16="http://schemas.microsoft.com/office/drawing/2014/main" val="20002"/>
                    </a:ext>
                  </a:extLst>
                </a:gridCol>
                <a:gridCol w="1822550">
                  <a:extLst>
                    <a:ext uri="{9D8B030D-6E8A-4147-A177-3AD203B41FA5}">
                      <a16:colId xmlns:a16="http://schemas.microsoft.com/office/drawing/2014/main" val="20003"/>
                    </a:ext>
                  </a:extLst>
                </a:gridCol>
              </a:tblGrid>
              <a:tr h="342900">
                <a:tc>
                  <a:txBody>
                    <a:bodyPr/>
                    <a:lstStyle/>
                    <a:p>
                      <a:endParaRPr lang="en-US"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tx1">
                              <a:lumMod val="50000"/>
                              <a:lumOff val="50000"/>
                            </a:schemeClr>
                          </a:solidFill>
                        </a:rPr>
                        <a:t>Mean</a:t>
                      </a:r>
                      <a:endParaRPr lang="en-US" sz="1800" b="1" dirty="0">
                        <a:solidFill>
                          <a:schemeClr val="tx1">
                            <a:lumMod val="50000"/>
                            <a:lumOff val="50000"/>
                          </a:schemeClr>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tx1">
                              <a:lumMod val="50000"/>
                              <a:lumOff val="50000"/>
                            </a:schemeClr>
                          </a:solidFill>
                        </a:rPr>
                        <a:t>Median</a:t>
                      </a:r>
                      <a:endParaRPr lang="en-US" sz="1800" b="1" dirty="0">
                        <a:solidFill>
                          <a:schemeClr val="tx1">
                            <a:lumMod val="50000"/>
                            <a:lumOff val="50000"/>
                          </a:schemeClr>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tx1">
                              <a:lumMod val="50000"/>
                              <a:lumOff val="50000"/>
                            </a:schemeClr>
                          </a:solidFill>
                        </a:rPr>
                        <a:t>Range</a:t>
                      </a:r>
                      <a:endParaRPr lang="en-US" sz="1800" b="1" dirty="0">
                        <a:solidFill>
                          <a:schemeClr val="tx1">
                            <a:lumMod val="50000"/>
                            <a:lumOff val="50000"/>
                          </a:schemeClr>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42900">
                <a:tc gridSpan="4">
                  <a:txBody>
                    <a:bodyPr/>
                    <a:lstStyle/>
                    <a:p>
                      <a:r>
                        <a:rPr lang="en-US" sz="1800" b="1" dirty="0" smtClean="0">
                          <a:solidFill>
                            <a:schemeClr val="accent2"/>
                          </a:solidFill>
                        </a:rPr>
                        <a:t>Per Grantee</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42900">
                <a:tc>
                  <a:txBody>
                    <a:bodyPr/>
                    <a:lstStyle/>
                    <a:p>
                      <a:r>
                        <a:rPr lang="en-US" sz="1800" b="1" dirty="0" smtClean="0">
                          <a:solidFill>
                            <a:schemeClr val="tx1">
                              <a:lumMod val="50000"/>
                              <a:lumOff val="50000"/>
                            </a:schemeClr>
                          </a:solidFill>
                        </a:rPr>
                        <a:t>Health Systems</a:t>
                      </a:r>
                      <a:endParaRPr lang="en-US" sz="1800" b="1" dirty="0">
                        <a:solidFill>
                          <a:schemeClr val="tx1">
                            <a:lumMod val="50000"/>
                            <a:lumOff val="50000"/>
                          </a:schemeClr>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4</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3</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1</a:t>
                      </a:r>
                      <a:r>
                        <a:rPr lang="en-US" sz="1800" b="1" baseline="0" dirty="0" smtClean="0">
                          <a:solidFill>
                            <a:schemeClr val="accent2"/>
                          </a:solidFill>
                        </a:rPr>
                        <a:t> - </a:t>
                      </a:r>
                      <a:r>
                        <a:rPr lang="en-US" sz="1800" b="1" dirty="0" smtClean="0">
                          <a:solidFill>
                            <a:schemeClr val="accent2"/>
                          </a:solidFill>
                        </a:rPr>
                        <a:t>12</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42900">
                <a:tc>
                  <a:txBody>
                    <a:bodyPr/>
                    <a:lstStyle/>
                    <a:p>
                      <a:r>
                        <a:rPr lang="en-US" sz="1800" b="1" dirty="0" smtClean="0">
                          <a:solidFill>
                            <a:schemeClr val="tx1">
                              <a:lumMod val="50000"/>
                              <a:lumOff val="50000"/>
                            </a:schemeClr>
                          </a:solidFill>
                        </a:rPr>
                        <a:t>Clinics</a:t>
                      </a:r>
                      <a:endParaRPr lang="en-US" sz="1800" b="1" dirty="0">
                        <a:solidFill>
                          <a:schemeClr val="tx1">
                            <a:lumMod val="50000"/>
                            <a:lumOff val="50000"/>
                          </a:schemeClr>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12</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8</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1</a:t>
                      </a:r>
                      <a:r>
                        <a:rPr lang="en-US" sz="1800" b="1" baseline="0" dirty="0" smtClean="0">
                          <a:solidFill>
                            <a:schemeClr val="accent2"/>
                          </a:solidFill>
                        </a:rPr>
                        <a:t> - 40</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42900">
                <a:tc gridSpan="4">
                  <a:txBody>
                    <a:bodyPr/>
                    <a:lstStyle/>
                    <a:p>
                      <a:r>
                        <a:rPr lang="en-US" sz="1800" b="1" dirty="0" smtClean="0">
                          <a:solidFill>
                            <a:schemeClr val="accent2"/>
                          </a:solidFill>
                        </a:rPr>
                        <a:t>Per Clinic</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a:p>
                  </a:txBody>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42900">
                <a:tc>
                  <a:txBody>
                    <a:bodyPr/>
                    <a:lstStyle/>
                    <a:p>
                      <a:r>
                        <a:rPr lang="en-US" sz="1800" b="1" dirty="0" smtClean="0">
                          <a:solidFill>
                            <a:schemeClr val="tx1">
                              <a:lumMod val="50000"/>
                              <a:lumOff val="50000"/>
                            </a:schemeClr>
                          </a:solidFill>
                        </a:rPr>
                        <a:t>Patients,</a:t>
                      </a:r>
                      <a:r>
                        <a:rPr lang="en-US" sz="1800" b="1" baseline="0" dirty="0" smtClean="0">
                          <a:solidFill>
                            <a:schemeClr val="tx1">
                              <a:lumMod val="50000"/>
                              <a:lumOff val="50000"/>
                            </a:schemeClr>
                          </a:solidFill>
                        </a:rPr>
                        <a:t> ages 50-75</a:t>
                      </a:r>
                      <a:endParaRPr lang="en-US" sz="1800" b="1" dirty="0">
                        <a:solidFill>
                          <a:schemeClr val="tx1">
                            <a:lumMod val="50000"/>
                            <a:lumOff val="50000"/>
                          </a:schemeClr>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1,674</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863</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27 – 19,744</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342900">
                <a:tc>
                  <a:txBody>
                    <a:bodyPr/>
                    <a:lstStyle/>
                    <a:p>
                      <a:r>
                        <a:rPr lang="en-US" sz="1800" b="1" dirty="0" smtClean="0">
                          <a:solidFill>
                            <a:schemeClr val="tx1">
                              <a:lumMod val="50000"/>
                              <a:lumOff val="50000"/>
                            </a:schemeClr>
                          </a:solidFill>
                        </a:rPr>
                        <a:t>Providers</a:t>
                      </a:r>
                      <a:r>
                        <a:rPr lang="en-US" sz="1400" b="1" dirty="0" smtClean="0">
                          <a:solidFill>
                            <a:schemeClr val="tx1">
                              <a:lumMod val="50000"/>
                              <a:lumOff val="50000"/>
                            </a:schemeClr>
                          </a:solidFill>
                        </a:rPr>
                        <a:t> (n= 286)</a:t>
                      </a:r>
                      <a:endParaRPr lang="en-US" sz="1400" b="1" dirty="0">
                        <a:solidFill>
                          <a:schemeClr val="tx1">
                            <a:lumMod val="50000"/>
                            <a:lumOff val="50000"/>
                          </a:schemeClr>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8</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4</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1 -</a:t>
                      </a:r>
                      <a:r>
                        <a:rPr lang="en-US" sz="1800" b="1" baseline="0" dirty="0" smtClean="0">
                          <a:solidFill>
                            <a:schemeClr val="accent2"/>
                          </a:solidFill>
                        </a:rPr>
                        <a:t> 130</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6"/>
                  </a:ext>
                </a:extLst>
              </a:tr>
            </a:tbl>
          </a:graphicData>
        </a:graphic>
      </p:graphicFrame>
      <p:sp>
        <p:nvSpPr>
          <p:cNvPr id="4" name="TextBox 3"/>
          <p:cNvSpPr txBox="1"/>
          <p:nvPr/>
        </p:nvSpPr>
        <p:spPr>
          <a:xfrm>
            <a:off x="768094" y="5080819"/>
            <a:ext cx="6737606" cy="300082"/>
          </a:xfrm>
          <a:prstGeom prst="rect">
            <a:avLst/>
          </a:prstGeom>
          <a:noFill/>
        </p:spPr>
        <p:txBody>
          <a:bodyPr wrap="square" rtlCol="0">
            <a:spAutoFit/>
          </a:bodyPr>
          <a:lstStyle/>
          <a:p>
            <a:r>
              <a:rPr lang="en-US" sz="1350" dirty="0"/>
              <a:t>* Data from 24 of 30 grantees.</a:t>
            </a:r>
          </a:p>
        </p:txBody>
      </p:sp>
      <p:sp>
        <p:nvSpPr>
          <p:cNvPr id="3" name="Slide Number Placeholder 2"/>
          <p:cNvSpPr>
            <a:spLocks noGrp="1"/>
          </p:cNvSpPr>
          <p:nvPr>
            <p:ph type="sldNum" sz="quarter" idx="4294967295"/>
          </p:nvPr>
        </p:nvSpPr>
        <p:spPr>
          <a:xfrm>
            <a:off x="8128000" y="5710278"/>
            <a:ext cx="730250" cy="205740"/>
          </a:xfrm>
          <a:prstGeom prst="rect">
            <a:avLst/>
          </a:prstGeom>
        </p:spPr>
        <p:txBody>
          <a:bodyPr/>
          <a:lstStyle/>
          <a:p>
            <a:fld id="{4FAB73BC-B049-4115-A692-8D63A059BFB8}" type="slidenum">
              <a:rPr lang="en-US" smtClean="0"/>
              <a:t>10</a:t>
            </a:fld>
            <a:endParaRPr lang="en-US" dirty="0"/>
          </a:p>
        </p:txBody>
      </p:sp>
    </p:spTree>
    <p:extLst>
      <p:ext uri="{BB962C8B-B14F-4D97-AF65-F5344CB8AC3E}">
        <p14:creationId xmlns:p14="http://schemas.microsoft.com/office/powerpoint/2010/main" val="22329182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cap="none" dirty="0" smtClean="0"/>
              <a:t>CLINIC TYPE</a:t>
            </a:r>
            <a:r>
              <a:rPr lang="en-US" dirty="0" smtClean="0">
                <a:solidFill>
                  <a:schemeClr val="accent2"/>
                </a:solidFill>
              </a:rPr>
              <a:t>*</a:t>
            </a:r>
            <a:r>
              <a:rPr lang="en-US" cap="none" dirty="0" smtClean="0"/>
              <a:t> </a:t>
            </a:r>
            <a:r>
              <a:rPr lang="en-US" sz="2100" dirty="0"/>
              <a:t>(N= 296)</a:t>
            </a:r>
            <a:endParaRPr lang="en-US" cap="none" dirty="0"/>
          </a:p>
        </p:txBody>
      </p:sp>
      <p:graphicFrame>
        <p:nvGraphicFramePr>
          <p:cNvPr id="4" name="Chart 3"/>
          <p:cNvGraphicFramePr/>
          <p:nvPr>
            <p:extLst/>
          </p:nvPr>
        </p:nvGraphicFramePr>
        <p:xfrm>
          <a:off x="2327779" y="2505631"/>
          <a:ext cx="3930146" cy="2390219"/>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p:cNvSpPr txBox="1"/>
          <p:nvPr/>
        </p:nvSpPr>
        <p:spPr>
          <a:xfrm>
            <a:off x="1120521" y="5112132"/>
            <a:ext cx="6585204" cy="577081"/>
          </a:xfrm>
          <a:prstGeom prst="rect">
            <a:avLst/>
          </a:prstGeom>
          <a:noFill/>
        </p:spPr>
        <p:txBody>
          <a:bodyPr wrap="square" rtlCol="0">
            <a:spAutoFit/>
          </a:bodyPr>
          <a:lstStyle/>
          <a:p>
            <a:r>
              <a:rPr lang="en-US" b="1" dirty="0">
                <a:solidFill>
                  <a:schemeClr val="accent2"/>
                </a:solidFill>
              </a:rPr>
              <a:t>78% </a:t>
            </a:r>
            <a:r>
              <a:rPr lang="en-US" b="1" dirty="0">
                <a:solidFill>
                  <a:schemeClr val="tx1">
                    <a:lumMod val="50000"/>
                    <a:lumOff val="50000"/>
                  </a:schemeClr>
                </a:solidFill>
              </a:rPr>
              <a:t>of clinics are </a:t>
            </a:r>
            <a:r>
              <a:rPr lang="en-US" b="1" dirty="0">
                <a:solidFill>
                  <a:schemeClr val="accent2"/>
                </a:solidFill>
              </a:rPr>
              <a:t>P</a:t>
            </a:r>
            <a:r>
              <a:rPr lang="en-US" b="1" dirty="0">
                <a:solidFill>
                  <a:schemeClr val="tx1">
                    <a:lumMod val="50000"/>
                    <a:lumOff val="50000"/>
                  </a:schemeClr>
                </a:solidFill>
              </a:rPr>
              <a:t>atient</a:t>
            </a:r>
            <a:r>
              <a:rPr lang="en-US" b="1" dirty="0"/>
              <a:t> </a:t>
            </a:r>
            <a:r>
              <a:rPr lang="en-US" b="1" dirty="0">
                <a:solidFill>
                  <a:schemeClr val="accent2"/>
                </a:solidFill>
              </a:rPr>
              <a:t>C</a:t>
            </a:r>
            <a:r>
              <a:rPr lang="en-US" b="1" dirty="0">
                <a:solidFill>
                  <a:schemeClr val="tx1">
                    <a:lumMod val="50000"/>
                    <a:lumOff val="50000"/>
                  </a:schemeClr>
                </a:solidFill>
              </a:rPr>
              <a:t>entered</a:t>
            </a:r>
            <a:r>
              <a:rPr lang="en-US" b="1" dirty="0"/>
              <a:t> </a:t>
            </a:r>
            <a:r>
              <a:rPr lang="en-US" b="1" dirty="0">
                <a:solidFill>
                  <a:schemeClr val="accent2"/>
                </a:solidFill>
              </a:rPr>
              <a:t>M</a:t>
            </a:r>
            <a:r>
              <a:rPr lang="en-US" b="1" dirty="0">
                <a:solidFill>
                  <a:schemeClr val="tx1">
                    <a:lumMod val="50000"/>
                    <a:lumOff val="50000"/>
                  </a:schemeClr>
                </a:solidFill>
              </a:rPr>
              <a:t>edical</a:t>
            </a:r>
            <a:r>
              <a:rPr lang="en-US" b="1" dirty="0"/>
              <a:t> </a:t>
            </a:r>
            <a:r>
              <a:rPr lang="en-US" b="1" dirty="0">
                <a:solidFill>
                  <a:schemeClr val="accent2"/>
                </a:solidFill>
              </a:rPr>
              <a:t>H</a:t>
            </a:r>
            <a:r>
              <a:rPr lang="en-US" b="1" dirty="0">
                <a:solidFill>
                  <a:schemeClr val="tx1">
                    <a:lumMod val="50000"/>
                    <a:lumOff val="50000"/>
                  </a:schemeClr>
                </a:solidFill>
              </a:rPr>
              <a:t>ome-</a:t>
            </a:r>
            <a:r>
              <a:rPr lang="en-US" b="1" dirty="0">
                <a:solidFill>
                  <a:schemeClr val="accent2"/>
                </a:solidFill>
              </a:rPr>
              <a:t>recognized</a:t>
            </a:r>
          </a:p>
          <a:p>
            <a:endParaRPr lang="en-US" sz="1350" dirty="0"/>
          </a:p>
        </p:txBody>
      </p:sp>
      <p:sp>
        <p:nvSpPr>
          <p:cNvPr id="3" name="Rectangle 2"/>
          <p:cNvSpPr/>
          <p:nvPr/>
        </p:nvSpPr>
        <p:spPr>
          <a:xfrm>
            <a:off x="537351" y="5605413"/>
            <a:ext cx="2317558" cy="300082"/>
          </a:xfrm>
          <a:prstGeom prst="rect">
            <a:avLst/>
          </a:prstGeom>
        </p:spPr>
        <p:txBody>
          <a:bodyPr wrap="none">
            <a:spAutoFit/>
          </a:bodyPr>
          <a:lstStyle/>
          <a:p>
            <a:r>
              <a:rPr lang="en-US" sz="1350" dirty="0"/>
              <a:t>* Data from 24 of 30 grantees.</a:t>
            </a:r>
          </a:p>
        </p:txBody>
      </p:sp>
      <p:sp>
        <p:nvSpPr>
          <p:cNvPr id="5" name="Slide Number Placeholder 4"/>
          <p:cNvSpPr>
            <a:spLocks noGrp="1"/>
          </p:cNvSpPr>
          <p:nvPr>
            <p:ph type="sldNum" sz="quarter" idx="4294967295"/>
          </p:nvPr>
        </p:nvSpPr>
        <p:spPr>
          <a:xfrm>
            <a:off x="8128000" y="5710278"/>
            <a:ext cx="730250" cy="205740"/>
          </a:xfrm>
          <a:prstGeom prst="rect">
            <a:avLst/>
          </a:prstGeom>
        </p:spPr>
        <p:txBody>
          <a:bodyPr/>
          <a:lstStyle/>
          <a:p>
            <a:fld id="{4FAB73BC-B049-4115-A692-8D63A059BFB8}" type="slidenum">
              <a:rPr lang="en-US" smtClean="0"/>
              <a:t>11</a:t>
            </a:fld>
            <a:endParaRPr lang="en-US" dirty="0"/>
          </a:p>
        </p:txBody>
      </p:sp>
    </p:spTree>
    <p:extLst>
      <p:ext uri="{BB962C8B-B14F-4D97-AF65-F5344CB8AC3E}">
        <p14:creationId xmlns:p14="http://schemas.microsoft.com/office/powerpoint/2010/main" val="24444006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Primary test type used in clinics</a:t>
            </a:r>
            <a:r>
              <a:rPr lang="en-US" dirty="0" smtClean="0">
                <a:solidFill>
                  <a:schemeClr val="accent2"/>
                </a:solidFill>
              </a:rPr>
              <a:t>*</a:t>
            </a:r>
            <a:r>
              <a:rPr lang="en-US" dirty="0" smtClean="0"/>
              <a:t> </a:t>
            </a:r>
            <a:r>
              <a:rPr lang="en-US" sz="2100" dirty="0"/>
              <a:t>(N= 296)</a:t>
            </a:r>
          </a:p>
        </p:txBody>
      </p:sp>
      <p:graphicFrame>
        <p:nvGraphicFramePr>
          <p:cNvPr id="5" name="Chart 4"/>
          <p:cNvGraphicFramePr/>
          <p:nvPr>
            <p:extLst/>
          </p:nvPr>
        </p:nvGraphicFramePr>
        <p:xfrm>
          <a:off x="1066800" y="2420874"/>
          <a:ext cx="6991350" cy="2725454"/>
        </p:xfrm>
        <a:graphic>
          <a:graphicData uri="http://schemas.openxmlformats.org/drawingml/2006/chart">
            <c:chart xmlns:c="http://schemas.openxmlformats.org/drawingml/2006/chart" xmlns:r="http://schemas.openxmlformats.org/officeDocument/2006/relationships" r:id="rId2"/>
          </a:graphicData>
        </a:graphic>
      </p:graphicFrame>
      <p:sp>
        <p:nvSpPr>
          <p:cNvPr id="3" name="Rectangle 2"/>
          <p:cNvSpPr/>
          <p:nvPr/>
        </p:nvSpPr>
        <p:spPr>
          <a:xfrm>
            <a:off x="553300" y="5451568"/>
            <a:ext cx="2317558" cy="300082"/>
          </a:xfrm>
          <a:prstGeom prst="rect">
            <a:avLst/>
          </a:prstGeom>
        </p:spPr>
        <p:txBody>
          <a:bodyPr wrap="none">
            <a:spAutoFit/>
          </a:bodyPr>
          <a:lstStyle/>
          <a:p>
            <a:r>
              <a:rPr lang="en-US" sz="1350" dirty="0"/>
              <a:t>* Data from 24 of 30 grantees.</a:t>
            </a:r>
          </a:p>
        </p:txBody>
      </p:sp>
      <p:sp>
        <p:nvSpPr>
          <p:cNvPr id="4" name="Slide Number Placeholder 3"/>
          <p:cNvSpPr>
            <a:spLocks noGrp="1"/>
          </p:cNvSpPr>
          <p:nvPr>
            <p:ph type="sldNum" sz="quarter" idx="4294967295"/>
          </p:nvPr>
        </p:nvSpPr>
        <p:spPr>
          <a:xfrm>
            <a:off x="8128000" y="5710278"/>
            <a:ext cx="730250" cy="205740"/>
          </a:xfrm>
          <a:prstGeom prst="rect">
            <a:avLst/>
          </a:prstGeom>
        </p:spPr>
        <p:txBody>
          <a:bodyPr/>
          <a:lstStyle/>
          <a:p>
            <a:fld id="{4FAB73BC-B049-4115-A692-8D63A059BFB8}" type="slidenum">
              <a:rPr lang="en-US" smtClean="0"/>
              <a:t>12</a:t>
            </a:fld>
            <a:endParaRPr lang="en-US" dirty="0"/>
          </a:p>
        </p:txBody>
      </p:sp>
    </p:spTree>
    <p:extLst>
      <p:ext uri="{BB962C8B-B14F-4D97-AF65-F5344CB8AC3E}">
        <p14:creationId xmlns:p14="http://schemas.microsoft.com/office/powerpoint/2010/main" val="20223604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CRC SCREENING RATES AT BASELINE</a:t>
            </a:r>
            <a:r>
              <a:rPr lang="en-US" dirty="0" smtClean="0">
                <a:solidFill>
                  <a:schemeClr val="accent2"/>
                </a:solidFill>
              </a:rPr>
              <a:t>*</a:t>
            </a:r>
            <a:r>
              <a:rPr lang="en-US" dirty="0" smtClean="0"/>
              <a:t> </a:t>
            </a:r>
            <a:r>
              <a:rPr lang="en-US" sz="2100" dirty="0"/>
              <a:t>(N=286)</a:t>
            </a:r>
            <a:r>
              <a:rPr lang="en-US" dirty="0" smtClean="0"/>
              <a:t> </a:t>
            </a:r>
            <a:endParaRPr lang="en-US" dirty="0"/>
          </a:p>
        </p:txBody>
      </p:sp>
      <p:graphicFrame>
        <p:nvGraphicFramePr>
          <p:cNvPr id="5" name="Table 4"/>
          <p:cNvGraphicFramePr>
            <a:graphicFrameLocks noGrp="1"/>
          </p:cNvGraphicFramePr>
          <p:nvPr>
            <p:extLst/>
          </p:nvPr>
        </p:nvGraphicFramePr>
        <p:xfrm>
          <a:off x="1720787" y="2740025"/>
          <a:ext cx="5384673" cy="1371600"/>
        </p:xfrm>
        <a:graphic>
          <a:graphicData uri="http://schemas.openxmlformats.org/drawingml/2006/table">
            <a:tbl>
              <a:tblPr firstRow="1" bandRow="1">
                <a:tableStyleId>{5C22544A-7EE6-4342-B048-85BDC9FD1C3A}</a:tableStyleId>
              </a:tblPr>
              <a:tblGrid>
                <a:gridCol w="962025">
                  <a:extLst>
                    <a:ext uri="{9D8B030D-6E8A-4147-A177-3AD203B41FA5}">
                      <a16:colId xmlns:a16="http://schemas.microsoft.com/office/drawing/2014/main" val="20000"/>
                    </a:ext>
                  </a:extLst>
                </a:gridCol>
                <a:gridCol w="2390648">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342900">
                <a:tc>
                  <a:txBody>
                    <a:bodyPr/>
                    <a:lstStyle/>
                    <a:p>
                      <a:endParaRPr lang="en-US" sz="1400" dirty="0"/>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dirty="0" smtClean="0">
                          <a:solidFill>
                            <a:schemeClr val="tx1">
                              <a:lumMod val="50000"/>
                              <a:lumOff val="50000"/>
                            </a:schemeClr>
                          </a:solidFill>
                        </a:rPr>
                        <a:t>Chart</a:t>
                      </a:r>
                      <a:r>
                        <a:rPr lang="en-US" sz="1800" baseline="0" dirty="0" smtClean="0">
                          <a:solidFill>
                            <a:schemeClr val="tx1">
                              <a:lumMod val="50000"/>
                              <a:lumOff val="50000"/>
                            </a:schemeClr>
                          </a:solidFill>
                        </a:rPr>
                        <a:t> Review (n= 35)</a:t>
                      </a:r>
                      <a:endParaRPr lang="en-US" sz="1800" dirty="0">
                        <a:solidFill>
                          <a:schemeClr val="tx1">
                            <a:lumMod val="50000"/>
                            <a:lumOff val="50000"/>
                          </a:schemeClr>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dirty="0" smtClean="0">
                          <a:solidFill>
                            <a:schemeClr val="tx1">
                              <a:lumMod val="50000"/>
                              <a:lumOff val="50000"/>
                            </a:schemeClr>
                          </a:solidFill>
                        </a:rPr>
                        <a:t>EHR</a:t>
                      </a:r>
                      <a:r>
                        <a:rPr lang="en-US" sz="1800" baseline="0" dirty="0" smtClean="0">
                          <a:solidFill>
                            <a:schemeClr val="tx1">
                              <a:lumMod val="50000"/>
                              <a:lumOff val="50000"/>
                            </a:schemeClr>
                          </a:solidFill>
                        </a:rPr>
                        <a:t> (n= 264)*</a:t>
                      </a:r>
                      <a:endParaRPr lang="en-US" sz="1800" dirty="0">
                        <a:solidFill>
                          <a:schemeClr val="tx1">
                            <a:lumMod val="50000"/>
                            <a:lumOff val="50000"/>
                          </a:schemeClr>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42900">
                <a:tc>
                  <a:txBody>
                    <a:bodyPr/>
                    <a:lstStyle/>
                    <a:p>
                      <a:pPr algn="ctr"/>
                      <a:r>
                        <a:rPr lang="en-US" sz="1800" b="1" dirty="0" smtClean="0">
                          <a:solidFill>
                            <a:schemeClr val="tx1">
                              <a:lumMod val="50000"/>
                              <a:lumOff val="50000"/>
                            </a:schemeClr>
                          </a:solidFill>
                        </a:rPr>
                        <a:t>Mean</a:t>
                      </a:r>
                      <a:endParaRPr lang="en-US" sz="1800" b="1" dirty="0">
                        <a:solidFill>
                          <a:schemeClr val="tx1">
                            <a:lumMod val="50000"/>
                            <a:lumOff val="50000"/>
                          </a:schemeClr>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37%</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33%</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42900">
                <a:tc>
                  <a:txBody>
                    <a:bodyPr/>
                    <a:lstStyle/>
                    <a:p>
                      <a:pPr algn="ctr"/>
                      <a:r>
                        <a:rPr lang="en-US" sz="1800" b="1" dirty="0" smtClean="0">
                          <a:solidFill>
                            <a:schemeClr val="tx1">
                              <a:lumMod val="50000"/>
                              <a:lumOff val="50000"/>
                            </a:schemeClr>
                          </a:solidFill>
                        </a:rPr>
                        <a:t>Median</a:t>
                      </a:r>
                      <a:endParaRPr lang="en-US" sz="1800" b="1" dirty="0">
                        <a:solidFill>
                          <a:schemeClr val="tx1">
                            <a:lumMod val="50000"/>
                            <a:lumOff val="50000"/>
                          </a:schemeClr>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37%</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32%</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42900">
                <a:tc>
                  <a:txBody>
                    <a:bodyPr/>
                    <a:lstStyle/>
                    <a:p>
                      <a:pPr algn="ctr"/>
                      <a:r>
                        <a:rPr lang="en-US" sz="1800" b="1" dirty="0" smtClean="0">
                          <a:solidFill>
                            <a:schemeClr val="tx1">
                              <a:lumMod val="50000"/>
                              <a:lumOff val="50000"/>
                            </a:schemeClr>
                          </a:solidFill>
                        </a:rPr>
                        <a:t>Range</a:t>
                      </a:r>
                      <a:endParaRPr lang="en-US" sz="1800" b="1" dirty="0">
                        <a:solidFill>
                          <a:schemeClr val="tx1">
                            <a:lumMod val="50000"/>
                            <a:lumOff val="50000"/>
                          </a:schemeClr>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2% - 76%</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800" b="1" dirty="0" smtClean="0">
                          <a:solidFill>
                            <a:schemeClr val="accent2"/>
                          </a:solidFill>
                        </a:rPr>
                        <a:t>0.3% - 85%</a:t>
                      </a:r>
                      <a:endParaRPr lang="en-US" sz="1800" b="1" dirty="0">
                        <a:solidFill>
                          <a:schemeClr val="accent2"/>
                        </a:solidFill>
                      </a:endParaRPr>
                    </a:p>
                  </a:txBody>
                  <a:tcPr marL="68580" marR="68580" marT="34290" marB="3429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sp>
        <p:nvSpPr>
          <p:cNvPr id="6" name="TextBox 5"/>
          <p:cNvSpPr txBox="1"/>
          <p:nvPr/>
        </p:nvSpPr>
        <p:spPr>
          <a:xfrm>
            <a:off x="1120520" y="4712082"/>
            <a:ext cx="6937631" cy="784830"/>
          </a:xfrm>
          <a:prstGeom prst="rect">
            <a:avLst/>
          </a:prstGeom>
          <a:noFill/>
        </p:spPr>
        <p:txBody>
          <a:bodyPr wrap="square" rtlCol="0">
            <a:spAutoFit/>
          </a:bodyPr>
          <a:lstStyle/>
          <a:p>
            <a:r>
              <a:rPr lang="en-US" sz="1500" dirty="0">
                <a:solidFill>
                  <a:schemeClr val="tx1">
                    <a:lumMod val="50000"/>
                    <a:lumOff val="50000"/>
                  </a:schemeClr>
                </a:solidFill>
              </a:rPr>
              <a:t>*Of the clinics reporting an EHR-calculated screening rate, 73% somewhat or very confident in the accuracy of the screening rate; 17% reported not confident, and 10% did not report a confidence level. </a:t>
            </a:r>
            <a:endParaRPr lang="en-US" sz="1350" dirty="0"/>
          </a:p>
        </p:txBody>
      </p:sp>
      <p:sp>
        <p:nvSpPr>
          <p:cNvPr id="3" name="Slide Number Placeholder 2"/>
          <p:cNvSpPr>
            <a:spLocks noGrp="1"/>
          </p:cNvSpPr>
          <p:nvPr>
            <p:ph type="sldNum" sz="quarter" idx="4294967295"/>
          </p:nvPr>
        </p:nvSpPr>
        <p:spPr>
          <a:xfrm>
            <a:off x="8128000" y="5710278"/>
            <a:ext cx="730250" cy="205740"/>
          </a:xfrm>
          <a:prstGeom prst="rect">
            <a:avLst/>
          </a:prstGeom>
        </p:spPr>
        <p:txBody>
          <a:bodyPr/>
          <a:lstStyle/>
          <a:p>
            <a:fld id="{4FAB73BC-B049-4115-A692-8D63A059BFB8}" type="slidenum">
              <a:rPr lang="en-US" smtClean="0"/>
              <a:t>13</a:t>
            </a:fld>
            <a:endParaRPr lang="en-US" dirty="0"/>
          </a:p>
        </p:txBody>
      </p:sp>
    </p:spTree>
    <p:extLst>
      <p:ext uri="{BB962C8B-B14F-4D97-AF65-F5344CB8AC3E}">
        <p14:creationId xmlns:p14="http://schemas.microsoft.com/office/powerpoint/2010/main" val="265906361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7924800" cy="990600"/>
          </a:xfrm>
        </p:spPr>
        <p:txBody>
          <a:bodyPr>
            <a:normAutofit fontScale="90000"/>
          </a:bodyPr>
          <a:lstStyle/>
          <a:p>
            <a:r>
              <a:rPr lang="en-US" dirty="0" smtClean="0"/>
              <a:t>Clinics with EBIs in place at baseline</a:t>
            </a:r>
            <a:endParaRPr lang="en-US" cap="none" dirty="0"/>
          </a:p>
        </p:txBody>
      </p:sp>
      <p:graphicFrame>
        <p:nvGraphicFramePr>
          <p:cNvPr id="4" name="Chart 3"/>
          <p:cNvGraphicFramePr/>
          <p:nvPr>
            <p:extLst>
              <p:ext uri="{D42A27DB-BD31-4B8C-83A1-F6EECF244321}">
                <p14:modId xmlns:p14="http://schemas.microsoft.com/office/powerpoint/2010/main" val="24296550"/>
              </p:ext>
            </p:extLst>
          </p:nvPr>
        </p:nvGraphicFramePr>
        <p:xfrm>
          <a:off x="532980" y="1676400"/>
          <a:ext cx="7595020" cy="3775168"/>
        </p:xfrm>
        <a:graphic>
          <a:graphicData uri="http://schemas.openxmlformats.org/drawingml/2006/chart">
            <c:chart xmlns:c="http://schemas.openxmlformats.org/drawingml/2006/chart" xmlns:r="http://schemas.openxmlformats.org/officeDocument/2006/relationships" r:id="rId2"/>
          </a:graphicData>
        </a:graphic>
      </p:graphicFrame>
      <p:sp>
        <p:nvSpPr>
          <p:cNvPr id="5" name="Rectangle 4"/>
          <p:cNvSpPr/>
          <p:nvPr/>
        </p:nvSpPr>
        <p:spPr>
          <a:xfrm>
            <a:off x="553300" y="5451568"/>
            <a:ext cx="2279085" cy="300082"/>
          </a:xfrm>
          <a:prstGeom prst="rect">
            <a:avLst/>
          </a:prstGeom>
        </p:spPr>
        <p:txBody>
          <a:bodyPr wrap="none">
            <a:spAutoFit/>
          </a:bodyPr>
          <a:lstStyle/>
          <a:p>
            <a:r>
              <a:rPr lang="en-US" sz="1350" dirty="0"/>
              <a:t>*Data from 24 of 30 grantees.</a:t>
            </a:r>
          </a:p>
        </p:txBody>
      </p:sp>
      <p:sp>
        <p:nvSpPr>
          <p:cNvPr id="3" name="Slide Number Placeholder 2"/>
          <p:cNvSpPr>
            <a:spLocks noGrp="1"/>
          </p:cNvSpPr>
          <p:nvPr>
            <p:ph type="sldNum" sz="quarter" idx="4294967295"/>
          </p:nvPr>
        </p:nvSpPr>
        <p:spPr>
          <a:xfrm>
            <a:off x="8128000" y="5710278"/>
            <a:ext cx="730250" cy="205740"/>
          </a:xfrm>
          <a:prstGeom prst="rect">
            <a:avLst/>
          </a:prstGeom>
        </p:spPr>
        <p:txBody>
          <a:bodyPr/>
          <a:lstStyle/>
          <a:p>
            <a:fld id="{4FAB73BC-B049-4115-A692-8D63A059BFB8}" type="slidenum">
              <a:rPr lang="en-US" smtClean="0"/>
              <a:t>14</a:t>
            </a:fld>
            <a:endParaRPr lang="en-US" dirty="0"/>
          </a:p>
        </p:txBody>
      </p:sp>
    </p:spTree>
    <p:extLst>
      <p:ext uri="{BB962C8B-B14F-4D97-AF65-F5344CB8AC3E}">
        <p14:creationId xmlns:p14="http://schemas.microsoft.com/office/powerpoint/2010/main" val="20299907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Grantee survey content</a:t>
            </a:r>
            <a:endParaRPr lang="en-US" dirty="0"/>
          </a:p>
        </p:txBody>
      </p:sp>
      <p:sp>
        <p:nvSpPr>
          <p:cNvPr id="5" name="Content Placeholder 2"/>
          <p:cNvSpPr txBox="1">
            <a:spLocks/>
          </p:cNvSpPr>
          <p:nvPr/>
        </p:nvSpPr>
        <p:spPr>
          <a:xfrm>
            <a:off x="381001" y="1813974"/>
            <a:ext cx="8458200" cy="4023360"/>
          </a:xfrm>
          <a:prstGeom prst="rect">
            <a:avLst/>
          </a:prstGeom>
        </p:spPr>
        <p:txBody>
          <a:bodyPr vert="horz" lIns="91440" tIns="45720" rIns="91440" bIns="45720" rtlCol="0">
            <a:normAutofit/>
          </a:bodyPr>
          <a:lstStyle>
            <a:lvl1pPr marL="342900" indent="-342900" algn="l" defTabSz="457200" rtl="0" eaLnBrk="1" latinLnBrk="0" hangingPunct="1">
              <a:spcBef>
                <a:spcPct val="20000"/>
              </a:spcBef>
              <a:buFont typeface="Arial"/>
              <a:buChar char="•"/>
              <a:defRPr sz="2400" kern="1200">
                <a:solidFill>
                  <a:schemeClr val="tx1"/>
                </a:solidFill>
                <a:latin typeface="Arial" pitchFamily="34" charset="0"/>
                <a:ea typeface="+mn-ea"/>
                <a:cs typeface="Arial" pitchFamily="34" charset="0"/>
              </a:defRPr>
            </a:lvl1pPr>
            <a:lvl2pPr marL="742950" indent="-285750" algn="l" defTabSz="457200" rtl="0" eaLnBrk="1" latinLnBrk="0" hangingPunct="1">
              <a:spcBef>
                <a:spcPct val="20000"/>
              </a:spcBef>
              <a:buFont typeface="Arial"/>
              <a:buChar char="–"/>
              <a:defRPr sz="2400" kern="1200">
                <a:solidFill>
                  <a:schemeClr val="tx1"/>
                </a:solidFill>
                <a:latin typeface="Arial" pitchFamily="34" charset="0"/>
                <a:ea typeface="+mn-ea"/>
                <a:cs typeface="Arial" pitchFamily="34" charset="0"/>
              </a:defRPr>
            </a:lvl2pPr>
            <a:lvl3pPr marL="1143000" indent="-228600" algn="l" defTabSz="457200" rtl="0" eaLnBrk="1" latinLnBrk="0" hangingPunct="1">
              <a:spcBef>
                <a:spcPct val="20000"/>
              </a:spcBef>
              <a:buFont typeface="Arial"/>
              <a:buChar char="•"/>
              <a:defRPr sz="2400" kern="1200">
                <a:solidFill>
                  <a:schemeClr val="tx1"/>
                </a:solidFill>
                <a:latin typeface="Arial" pitchFamily="34" charset="0"/>
                <a:ea typeface="+mn-ea"/>
                <a:cs typeface="Arial" pitchFamily="34" charset="0"/>
              </a:defRPr>
            </a:lvl3pPr>
            <a:lvl4pPr marL="1600200" indent="-228600" algn="l" defTabSz="457200" rtl="0" eaLnBrk="1" latinLnBrk="0" hangingPunct="1">
              <a:spcBef>
                <a:spcPct val="20000"/>
              </a:spcBef>
              <a:buFont typeface="Arial"/>
              <a:buChar char="–"/>
              <a:defRPr sz="2400" kern="1200">
                <a:solidFill>
                  <a:schemeClr val="tx1"/>
                </a:solidFill>
                <a:latin typeface="Arial" pitchFamily="34" charset="0"/>
                <a:ea typeface="+mn-ea"/>
                <a:cs typeface="Arial" pitchFamily="34" charset="0"/>
              </a:defRPr>
            </a:lvl4pPr>
            <a:lvl5pPr marL="2057400" indent="-228600" algn="l" defTabSz="457200" rtl="0" eaLnBrk="1" latinLnBrk="0" hangingPunct="1">
              <a:spcBef>
                <a:spcPct val="20000"/>
              </a:spcBef>
              <a:buFont typeface="Arial"/>
              <a:buChar char="»"/>
              <a:defRPr sz="2400" kern="1200">
                <a:solidFill>
                  <a:schemeClr val="tx1"/>
                </a:solidFill>
                <a:latin typeface="Arial" pitchFamily="34" charset="0"/>
                <a:ea typeface="+mn-ea"/>
                <a:cs typeface="Arial"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800" dirty="0" smtClean="0"/>
              <a:t>Respondent characteristics</a:t>
            </a:r>
          </a:p>
          <a:p>
            <a:r>
              <a:rPr lang="en-US" sz="2800" dirty="0" smtClean="0"/>
              <a:t>Program management </a:t>
            </a:r>
          </a:p>
          <a:p>
            <a:r>
              <a:rPr lang="en-US" sz="2800" dirty="0" smtClean="0"/>
              <a:t>Implementation activities</a:t>
            </a:r>
          </a:p>
          <a:p>
            <a:r>
              <a:rPr lang="en-US" sz="2800" dirty="0" smtClean="0"/>
              <a:t>Non-health system partners</a:t>
            </a:r>
          </a:p>
          <a:p>
            <a:r>
              <a:rPr lang="en-US" sz="2800" dirty="0" smtClean="0"/>
              <a:t>Data use</a:t>
            </a:r>
          </a:p>
          <a:p>
            <a:r>
              <a:rPr lang="en-US" sz="2800" dirty="0" smtClean="0"/>
              <a:t>Training and TA needs</a:t>
            </a:r>
          </a:p>
          <a:p>
            <a:r>
              <a:rPr lang="en-US" sz="2800" dirty="0" smtClean="0"/>
              <a:t>Component 2 grantees – CRC screening delivery</a:t>
            </a:r>
            <a:endParaRPr lang="en-US" sz="2800" dirty="0"/>
          </a:p>
        </p:txBody>
      </p:sp>
      <p:sp>
        <p:nvSpPr>
          <p:cNvPr id="6" name="Slide Number Placeholder 3"/>
          <p:cNvSpPr txBox="1">
            <a:spLocks/>
          </p:cNvSpPr>
          <p:nvPr/>
        </p:nvSpPr>
        <p:spPr>
          <a:xfrm>
            <a:off x="10837333" y="6470704"/>
            <a:ext cx="973667" cy="274320"/>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5453695-2CD5-4139-8248-C993D9E2FE1F}" type="slidenum">
              <a:rPr lang="en-US" smtClean="0">
                <a:solidFill>
                  <a:prstClr val="black">
                    <a:lumMod val="95000"/>
                    <a:lumOff val="5000"/>
                  </a:prstClr>
                </a:solidFill>
              </a:rPr>
              <a:pPr/>
              <a:t>15</a:t>
            </a:fld>
            <a:endParaRPr lang="en-US">
              <a:solidFill>
                <a:prstClr val="black">
                  <a:lumMod val="95000"/>
                  <a:lumOff val="5000"/>
                </a:prstClr>
              </a:solidFill>
            </a:endParaRPr>
          </a:p>
        </p:txBody>
      </p:sp>
    </p:spTree>
    <p:extLst>
      <p:ext uri="{BB962C8B-B14F-4D97-AF65-F5344CB8AC3E}">
        <p14:creationId xmlns:p14="http://schemas.microsoft.com/office/powerpoint/2010/main" val="20395923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Aim 3: NBCCEDP and EBIs</a:t>
            </a:r>
            <a:endParaRPr lang="en-US" dirty="0"/>
          </a:p>
        </p:txBody>
      </p:sp>
      <p:sp>
        <p:nvSpPr>
          <p:cNvPr id="5" name="Content Placeholder 4"/>
          <p:cNvSpPr>
            <a:spLocks noGrp="1"/>
          </p:cNvSpPr>
          <p:nvPr>
            <p:ph idx="1"/>
          </p:nvPr>
        </p:nvSpPr>
        <p:spPr/>
        <p:txBody>
          <a:bodyPr/>
          <a:lstStyle/>
          <a:p>
            <a:r>
              <a:rPr lang="en-US" dirty="0" smtClean="0"/>
              <a:t>NBCCEDP starting to do similar Grantee surveys</a:t>
            </a:r>
          </a:p>
          <a:p>
            <a:pPr marL="0" indent="0">
              <a:buNone/>
            </a:pPr>
            <a:endParaRPr lang="en-US" dirty="0" smtClean="0"/>
          </a:p>
          <a:p>
            <a:r>
              <a:rPr lang="en-US" dirty="0" smtClean="0"/>
              <a:t>Data collected 2013, 2015, planned 2016</a:t>
            </a:r>
          </a:p>
          <a:p>
            <a:pPr marL="0" indent="0">
              <a:buNone/>
            </a:pPr>
            <a:endParaRPr lang="en-US" dirty="0" smtClean="0"/>
          </a:p>
          <a:p>
            <a:r>
              <a:rPr lang="en-US" dirty="0" smtClean="0"/>
              <a:t>Advantage of CRCCP and program integration?</a:t>
            </a:r>
            <a:endParaRPr lang="en-US" dirty="0"/>
          </a:p>
        </p:txBody>
      </p:sp>
    </p:spTree>
    <p:extLst>
      <p:ext uri="{BB962C8B-B14F-4D97-AF65-F5344CB8AC3E}">
        <p14:creationId xmlns:p14="http://schemas.microsoft.com/office/powerpoint/2010/main" val="5524956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Grantee survey content</a:t>
            </a:r>
            <a:endParaRPr lang="en-US" dirty="0"/>
          </a:p>
        </p:txBody>
      </p:sp>
      <p:sp>
        <p:nvSpPr>
          <p:cNvPr id="5" name="Content Placeholder 2"/>
          <p:cNvSpPr>
            <a:spLocks noGrp="1"/>
          </p:cNvSpPr>
          <p:nvPr>
            <p:ph idx="1"/>
          </p:nvPr>
        </p:nvSpPr>
        <p:spPr>
          <a:xfrm>
            <a:off x="1024128" y="1744579"/>
            <a:ext cx="9720073" cy="4564781"/>
          </a:xfrm>
        </p:spPr>
        <p:txBody>
          <a:bodyPr>
            <a:normAutofit/>
          </a:bodyPr>
          <a:lstStyle/>
          <a:p>
            <a:r>
              <a:rPr lang="en-US" sz="2800" dirty="0" smtClean="0"/>
              <a:t>Respondent information</a:t>
            </a:r>
          </a:p>
          <a:p>
            <a:r>
              <a:rPr lang="en-US" sz="2800" dirty="0" smtClean="0"/>
              <a:t>Program activities – EBIs, PN, CHWs</a:t>
            </a:r>
          </a:p>
          <a:p>
            <a:r>
              <a:rPr lang="en-US" sz="2800" dirty="0" smtClean="0"/>
              <a:t>Clinical service delivery</a:t>
            </a:r>
          </a:p>
          <a:p>
            <a:r>
              <a:rPr lang="en-US" sz="2800" dirty="0" smtClean="0"/>
              <a:t>Provider network</a:t>
            </a:r>
          </a:p>
          <a:p>
            <a:r>
              <a:rPr lang="en-US" sz="2800" dirty="0" smtClean="0"/>
              <a:t>Non-screening partnerships</a:t>
            </a:r>
          </a:p>
          <a:p>
            <a:r>
              <a:rPr lang="en-US" sz="2800" dirty="0" smtClean="0"/>
              <a:t>Data use</a:t>
            </a:r>
          </a:p>
          <a:p>
            <a:r>
              <a:rPr lang="en-US" sz="2800" dirty="0" smtClean="0"/>
              <a:t>Training and TA</a:t>
            </a:r>
          </a:p>
          <a:p>
            <a:r>
              <a:rPr lang="en-US" sz="2800" dirty="0" smtClean="0"/>
              <a:t>Program management</a:t>
            </a:r>
            <a:endParaRPr lang="en-US" sz="2800" dirty="0"/>
          </a:p>
        </p:txBody>
      </p:sp>
      <p:sp>
        <p:nvSpPr>
          <p:cNvPr id="6" name="Slide Number Placeholder 3"/>
          <p:cNvSpPr txBox="1">
            <a:spLocks/>
          </p:cNvSpPr>
          <p:nvPr/>
        </p:nvSpPr>
        <p:spPr>
          <a:xfrm>
            <a:off x="10837333" y="6470704"/>
            <a:ext cx="973667" cy="274320"/>
          </a:xfrm>
          <a:prstGeom prst="rect">
            <a:avLst/>
          </a:prstGeom>
        </p:spPr>
        <p:txBody>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25453695-2CD5-4139-8248-C993D9E2FE1F}" type="slidenum">
              <a:rPr lang="en-US" smtClean="0">
                <a:solidFill>
                  <a:prstClr val="black">
                    <a:lumMod val="95000"/>
                    <a:lumOff val="5000"/>
                  </a:prstClr>
                </a:solidFill>
              </a:rPr>
              <a:pPr/>
              <a:t>17</a:t>
            </a:fld>
            <a:endParaRPr lang="en-US">
              <a:solidFill>
                <a:prstClr val="black">
                  <a:lumMod val="95000"/>
                  <a:lumOff val="5000"/>
                </a:prstClr>
              </a:solidFill>
            </a:endParaRPr>
          </a:p>
        </p:txBody>
      </p:sp>
    </p:spTree>
    <p:extLst>
      <p:ext uri="{BB962C8B-B14F-4D97-AF65-F5344CB8AC3E}">
        <p14:creationId xmlns:p14="http://schemas.microsoft.com/office/powerpoint/2010/main" val="11407296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p:txBody>
          <a:bodyPr/>
          <a:lstStyle/>
          <a:p>
            <a:r>
              <a:rPr lang="en-US" dirty="0" smtClean="0"/>
              <a:t>Work in Progress &amp; Next Steps</a:t>
            </a:r>
            <a:endParaRPr lang="en-US" dirty="0"/>
          </a:p>
        </p:txBody>
      </p:sp>
    </p:spTree>
    <p:extLst>
      <p:ext uri="{BB962C8B-B14F-4D97-AF65-F5344CB8AC3E}">
        <p14:creationId xmlns:p14="http://schemas.microsoft.com/office/powerpoint/2010/main" val="62609513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Manuscripts</a:t>
            </a:r>
            <a:endParaRPr lang="en-US" dirty="0"/>
          </a:p>
        </p:txBody>
      </p:sp>
      <p:sp>
        <p:nvSpPr>
          <p:cNvPr id="3" name="Content Placeholder 2"/>
          <p:cNvSpPr>
            <a:spLocks noGrp="1"/>
          </p:cNvSpPr>
          <p:nvPr>
            <p:ph idx="1"/>
          </p:nvPr>
        </p:nvSpPr>
        <p:spPr/>
        <p:txBody>
          <a:bodyPr/>
          <a:lstStyle/>
          <a:p>
            <a:r>
              <a:rPr lang="en-US" dirty="0" smtClean="0"/>
              <a:t>Papers in progress for CRCCP-1</a:t>
            </a:r>
          </a:p>
          <a:p>
            <a:r>
              <a:rPr lang="en-US" dirty="0" smtClean="0"/>
              <a:t>Identifying potential manuscripts for CRCCP-2</a:t>
            </a:r>
          </a:p>
          <a:p>
            <a:pPr lvl="1"/>
            <a:r>
              <a:rPr lang="en-US" dirty="0" smtClean="0"/>
              <a:t>Descriptive paper with clinic baseline data describing reach of CRCCP (clinics and patients) and presence of EBIs</a:t>
            </a:r>
          </a:p>
          <a:p>
            <a:r>
              <a:rPr lang="en-US" dirty="0" smtClean="0"/>
              <a:t>Considering data analysis/manuscripts for NBCCEDP</a:t>
            </a:r>
          </a:p>
          <a:p>
            <a:pPr lvl="1"/>
            <a:r>
              <a:rPr lang="en-US" dirty="0" smtClean="0"/>
              <a:t>Presence of CRCCP, integration of programs within Grantee</a:t>
            </a:r>
            <a:endParaRPr lang="en-US" dirty="0"/>
          </a:p>
        </p:txBody>
      </p:sp>
    </p:spTree>
    <p:extLst>
      <p:ext uri="{BB962C8B-B14F-4D97-AF65-F5344CB8AC3E}">
        <p14:creationId xmlns:p14="http://schemas.microsoft.com/office/powerpoint/2010/main" val="39824436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p:txBody>
          <a:bodyPr/>
          <a:lstStyle/>
          <a:p>
            <a:r>
              <a:rPr lang="en-US" dirty="0" smtClean="0"/>
              <a:t>Contribution to D &amp; I Science</a:t>
            </a:r>
            <a:endParaRPr lang="en-US" dirty="0"/>
          </a:p>
        </p:txBody>
      </p:sp>
    </p:spTree>
    <p:extLst>
      <p:ext uri="{BB962C8B-B14F-4D97-AF65-F5344CB8AC3E}">
        <p14:creationId xmlns:p14="http://schemas.microsoft.com/office/powerpoint/2010/main" val="11723683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D &amp; I questions</a:t>
            </a:r>
            <a:endParaRPr lang="en-US" dirty="0"/>
          </a:p>
        </p:txBody>
      </p:sp>
      <p:sp>
        <p:nvSpPr>
          <p:cNvPr id="5" name="Content Placeholder 4"/>
          <p:cNvSpPr>
            <a:spLocks noGrp="1"/>
          </p:cNvSpPr>
          <p:nvPr>
            <p:ph idx="1"/>
          </p:nvPr>
        </p:nvSpPr>
        <p:spPr/>
        <p:txBody>
          <a:bodyPr/>
          <a:lstStyle/>
          <a:p>
            <a:r>
              <a:rPr lang="en-US" dirty="0" smtClean="0"/>
              <a:t>Ease of implementation – what’s happening?</a:t>
            </a:r>
          </a:p>
          <a:p>
            <a:pPr marL="0" indent="0">
              <a:buNone/>
            </a:pPr>
            <a:endParaRPr lang="en-US" dirty="0" smtClean="0"/>
          </a:p>
          <a:p>
            <a:r>
              <a:rPr lang="en-US" dirty="0" smtClean="0"/>
              <a:t>Program integration – help, hinder, no effect on EBI implementation?</a:t>
            </a:r>
          </a:p>
          <a:p>
            <a:pPr marL="0" indent="0">
              <a:buNone/>
            </a:pPr>
            <a:endParaRPr lang="en-US" dirty="0" smtClean="0"/>
          </a:p>
          <a:p>
            <a:r>
              <a:rPr lang="en-US" dirty="0" smtClean="0"/>
              <a:t>Public health/clinical partnerships and EBI implementation </a:t>
            </a:r>
            <a:r>
              <a:rPr lang="en-US" dirty="0" smtClean="0">
                <a:sym typeface="Wingdings" panose="05000000000000000000" pitchFamily="2" charset="2"/>
              </a:rPr>
              <a:t> impact on screening rates</a:t>
            </a:r>
            <a:endParaRPr lang="en-US" dirty="0"/>
          </a:p>
        </p:txBody>
      </p:sp>
    </p:spTree>
    <p:extLst>
      <p:ext uri="{BB962C8B-B14F-4D97-AF65-F5344CB8AC3E}">
        <p14:creationId xmlns:p14="http://schemas.microsoft.com/office/powerpoint/2010/main" val="41517623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p:txBody>
          <a:bodyPr>
            <a:normAutofit fontScale="90000"/>
          </a:bodyPr>
          <a:lstStyle/>
          <a:p>
            <a:r>
              <a:rPr lang="en-US" dirty="0" smtClean="0"/>
              <a:t>Contribution to Cancer </a:t>
            </a:r>
            <a:br>
              <a:rPr lang="en-US" dirty="0" smtClean="0"/>
            </a:br>
            <a:r>
              <a:rPr lang="en-US" dirty="0" smtClean="0"/>
              <a:t>Prevention and Control</a:t>
            </a:r>
            <a:endParaRPr lang="en-US" dirty="0"/>
          </a:p>
        </p:txBody>
      </p:sp>
    </p:spTree>
    <p:extLst>
      <p:ext uri="{BB962C8B-B14F-4D97-AF65-F5344CB8AC3E}">
        <p14:creationId xmlns:p14="http://schemas.microsoft.com/office/powerpoint/2010/main" val="164380960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Contributions</a:t>
            </a:r>
            <a:endParaRPr lang="en-US" dirty="0"/>
          </a:p>
        </p:txBody>
      </p:sp>
      <p:sp>
        <p:nvSpPr>
          <p:cNvPr id="3" name="Content Placeholder 2"/>
          <p:cNvSpPr>
            <a:spLocks noGrp="1"/>
          </p:cNvSpPr>
          <p:nvPr>
            <p:ph idx="1"/>
          </p:nvPr>
        </p:nvSpPr>
        <p:spPr/>
        <p:txBody>
          <a:bodyPr/>
          <a:lstStyle/>
          <a:p>
            <a:r>
              <a:rPr lang="en-US" dirty="0" smtClean="0"/>
              <a:t>Partnership with CDC, nation-wide reach</a:t>
            </a:r>
          </a:p>
          <a:p>
            <a:pPr marL="0" indent="0">
              <a:buNone/>
            </a:pPr>
            <a:endParaRPr lang="en-US" dirty="0" smtClean="0"/>
          </a:p>
          <a:p>
            <a:r>
              <a:rPr lang="en-US" dirty="0" smtClean="0"/>
              <a:t>Important transitions</a:t>
            </a:r>
          </a:p>
          <a:p>
            <a:pPr lvl="1"/>
            <a:r>
              <a:rPr lang="en-US" dirty="0" smtClean="0"/>
              <a:t>Only providing screening for those who cannot afford to pay </a:t>
            </a:r>
            <a:r>
              <a:rPr lang="en-US" dirty="0" smtClean="0">
                <a:sym typeface="Wingdings" panose="05000000000000000000" pitchFamily="2" charset="2"/>
              </a:rPr>
              <a:t> combined with population-level efforts</a:t>
            </a:r>
          </a:p>
          <a:p>
            <a:pPr lvl="1"/>
            <a:r>
              <a:rPr lang="en-US" dirty="0" smtClean="0">
                <a:sym typeface="Wingdings" panose="05000000000000000000" pitchFamily="2" charset="2"/>
              </a:rPr>
              <a:t>ACA and different implementation in states  eligible population, identification, and reach</a:t>
            </a:r>
            <a:endParaRPr lang="en-US" dirty="0"/>
          </a:p>
        </p:txBody>
      </p:sp>
    </p:spTree>
    <p:extLst>
      <p:ext uri="{BB962C8B-B14F-4D97-AF65-F5344CB8AC3E}">
        <p14:creationId xmlns:p14="http://schemas.microsoft.com/office/powerpoint/2010/main" val="14371293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CPCRN opportunities</a:t>
            </a:r>
            <a:endParaRPr lang="en-US" dirty="0"/>
          </a:p>
        </p:txBody>
      </p:sp>
      <p:sp>
        <p:nvSpPr>
          <p:cNvPr id="3" name="Content Placeholder 2"/>
          <p:cNvSpPr>
            <a:spLocks noGrp="1"/>
          </p:cNvSpPr>
          <p:nvPr>
            <p:ph idx="1"/>
          </p:nvPr>
        </p:nvSpPr>
        <p:spPr/>
        <p:txBody>
          <a:bodyPr/>
          <a:lstStyle/>
          <a:p>
            <a:r>
              <a:rPr lang="en-US" dirty="0" smtClean="0"/>
              <a:t>Other workgroups interested in FQHCs</a:t>
            </a:r>
          </a:p>
          <a:p>
            <a:pPr lvl="1"/>
            <a:r>
              <a:rPr lang="en-US" dirty="0" smtClean="0"/>
              <a:t>FQHC</a:t>
            </a:r>
          </a:p>
          <a:p>
            <a:pPr lvl="1"/>
            <a:r>
              <a:rPr lang="en-US" dirty="0" smtClean="0"/>
              <a:t>Tobacco</a:t>
            </a:r>
          </a:p>
          <a:p>
            <a:pPr marL="0" indent="0">
              <a:buNone/>
            </a:pPr>
            <a:endParaRPr lang="en-US" dirty="0" smtClean="0"/>
          </a:p>
          <a:p>
            <a:r>
              <a:rPr lang="en-US" dirty="0" smtClean="0"/>
              <a:t>Partner with CDC on sub-studies of Grantees</a:t>
            </a:r>
          </a:p>
          <a:p>
            <a:pPr lvl="1"/>
            <a:r>
              <a:rPr lang="en-US" dirty="0" smtClean="0"/>
              <a:t>Case studies of program implementation</a:t>
            </a:r>
          </a:p>
          <a:p>
            <a:pPr lvl="1"/>
            <a:r>
              <a:rPr lang="en-US" dirty="0" smtClean="0"/>
              <a:t>Mixed methods studies of promising practices</a:t>
            </a:r>
          </a:p>
          <a:p>
            <a:pPr lvl="1"/>
            <a:endParaRPr lang="en-US" dirty="0"/>
          </a:p>
          <a:p>
            <a:pPr lvl="1"/>
            <a:r>
              <a:rPr lang="en-US" dirty="0" smtClean="0"/>
              <a:t>Be mindful: Grantee and Partner burden</a:t>
            </a:r>
            <a:endParaRPr lang="en-US" dirty="0"/>
          </a:p>
        </p:txBody>
      </p:sp>
    </p:spTree>
    <p:extLst>
      <p:ext uri="{BB962C8B-B14F-4D97-AF65-F5344CB8AC3E}">
        <p14:creationId xmlns:p14="http://schemas.microsoft.com/office/powerpoint/2010/main" val="29954499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424070" y="2590800"/>
            <a:ext cx="8229600" cy="1143000"/>
          </a:xfrm>
        </p:spPr>
        <p:txBody>
          <a:bodyPr>
            <a:normAutofit fontScale="90000"/>
          </a:bodyPr>
          <a:lstStyle/>
          <a:p>
            <a:r>
              <a:rPr lang="en-US" dirty="0" smtClean="0"/>
              <a:t>Thank you!</a:t>
            </a:r>
            <a:br>
              <a:rPr lang="en-US" dirty="0" smtClean="0"/>
            </a:br>
            <a:r>
              <a:rPr lang="en-US" dirty="0" smtClean="0"/>
              <a:t/>
            </a:r>
            <a:br>
              <a:rPr lang="en-US" dirty="0" smtClean="0"/>
            </a:br>
            <a:r>
              <a:rPr lang="en-US" dirty="0" smtClean="0"/>
              <a:t>Discussion</a:t>
            </a:r>
            <a:endParaRPr lang="en-US" dirty="0"/>
          </a:p>
        </p:txBody>
      </p:sp>
    </p:spTree>
    <p:extLst>
      <p:ext uri="{BB962C8B-B14F-4D97-AF65-F5344CB8AC3E}">
        <p14:creationId xmlns:p14="http://schemas.microsoft.com/office/powerpoint/2010/main" val="9337885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1">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0</TotalTime>
  <Words>729</Words>
  <Application>Microsoft Office PowerPoint</Application>
  <PresentationFormat>On-screen Show (4:3)</PresentationFormat>
  <Paragraphs>179</Paragraphs>
  <Slides>25</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Georgia</vt:lpstr>
      <vt:lpstr>Wingdings</vt:lpstr>
      <vt:lpstr>Office Theme</vt:lpstr>
      <vt:lpstr>PowerPoint Presentation</vt:lpstr>
      <vt:lpstr>Project Objectives and Aims</vt:lpstr>
      <vt:lpstr>Aim 1 – CRCCP-1 impact on EBI use</vt:lpstr>
      <vt:lpstr>PowerPoint Presentation</vt:lpstr>
      <vt:lpstr>PowerPoint Presentation</vt:lpstr>
      <vt:lpstr>Aim 2: CRCCP-2</vt:lpstr>
      <vt:lpstr>WA: Health System Partners – Year 1</vt:lpstr>
      <vt:lpstr>WA - Planned Interventions</vt:lpstr>
      <vt:lpstr>CRCCP-2 program reach: totals*</vt:lpstr>
      <vt:lpstr>Program reach*</vt:lpstr>
      <vt:lpstr>CLINIC TYPE* (N= 296)</vt:lpstr>
      <vt:lpstr>Primary test type used in clinics* (N= 296)</vt:lpstr>
      <vt:lpstr>CRC SCREENING RATES AT BASELINE* (N=286) </vt:lpstr>
      <vt:lpstr>Clinics with EBIs in place at baseline</vt:lpstr>
      <vt:lpstr>Grantee survey content</vt:lpstr>
      <vt:lpstr>Aim 3: NBCCEDP and EBIs</vt:lpstr>
      <vt:lpstr>Grantee survey content</vt:lpstr>
      <vt:lpstr>Work in Progress &amp; Next Steps</vt:lpstr>
      <vt:lpstr>Manuscripts</vt:lpstr>
      <vt:lpstr>Contribution to D &amp; I Science</vt:lpstr>
      <vt:lpstr>D &amp; I questions</vt:lpstr>
      <vt:lpstr>Contribution to Cancer  Prevention and Control</vt:lpstr>
      <vt:lpstr>Contributions</vt:lpstr>
      <vt:lpstr>CPCRN opportunities</vt:lpstr>
      <vt:lpstr>Thank you!  Discussion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2012-08-15T19:33:02Z</dcterms:created>
  <dcterms:modified xsi:type="dcterms:W3CDTF">2016-05-19T23:13:40Z</dcterms:modified>
</cp:coreProperties>
</file>