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4"/>
  </p:notesMasterIdLst>
  <p:handoutMasterIdLst>
    <p:handoutMasterId r:id="rId15"/>
  </p:handoutMasterIdLst>
  <p:sldIdLst>
    <p:sldId id="268" r:id="rId2"/>
    <p:sldId id="274" r:id="rId3"/>
    <p:sldId id="277" r:id="rId4"/>
    <p:sldId id="269" r:id="rId5"/>
    <p:sldId id="270" r:id="rId6"/>
    <p:sldId id="271" r:id="rId7"/>
    <p:sldId id="279" r:id="rId8"/>
    <p:sldId id="278" r:id="rId9"/>
    <p:sldId id="280" r:id="rId10"/>
    <p:sldId id="272" r:id="rId11"/>
    <p:sldId id="275" r:id="rId12"/>
    <p:sldId id="276" r:id="rId13"/>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charset="0"/>
        <a:ea typeface="ヒラギノ角ゴ Pro W3" charset="-128"/>
        <a:cs typeface="+mn-cs"/>
      </a:defRPr>
    </a:lvl1pPr>
    <a:lvl2pPr marL="4572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2pPr>
    <a:lvl3pPr marL="9144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3pPr>
    <a:lvl4pPr marL="13716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4pPr>
    <a:lvl5pPr marL="18288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5pPr>
    <a:lvl6pPr marL="2286000" algn="l" defTabSz="914400" rtl="0" eaLnBrk="1" latinLnBrk="0" hangingPunct="1">
      <a:defRPr sz="2400" kern="1200">
        <a:solidFill>
          <a:schemeClr val="tx1"/>
        </a:solidFill>
        <a:latin typeface="Times" charset="0"/>
        <a:ea typeface="ヒラギノ角ゴ Pro W3" charset="-128"/>
        <a:cs typeface="+mn-cs"/>
      </a:defRPr>
    </a:lvl6pPr>
    <a:lvl7pPr marL="2743200" algn="l" defTabSz="914400" rtl="0" eaLnBrk="1" latinLnBrk="0" hangingPunct="1">
      <a:defRPr sz="2400" kern="1200">
        <a:solidFill>
          <a:schemeClr val="tx1"/>
        </a:solidFill>
        <a:latin typeface="Times" charset="0"/>
        <a:ea typeface="ヒラギノ角ゴ Pro W3" charset="-128"/>
        <a:cs typeface="+mn-cs"/>
      </a:defRPr>
    </a:lvl7pPr>
    <a:lvl8pPr marL="3200400" algn="l" defTabSz="914400" rtl="0" eaLnBrk="1" latinLnBrk="0" hangingPunct="1">
      <a:defRPr sz="2400" kern="1200">
        <a:solidFill>
          <a:schemeClr val="tx1"/>
        </a:solidFill>
        <a:latin typeface="Times" charset="0"/>
        <a:ea typeface="ヒラギノ角ゴ Pro W3" charset="-128"/>
        <a:cs typeface="+mn-cs"/>
      </a:defRPr>
    </a:lvl8pPr>
    <a:lvl9pPr marL="3657600" algn="l" defTabSz="914400" rtl="0" eaLnBrk="1" latinLnBrk="0" hangingPunct="1">
      <a:defRPr sz="2400" kern="1200">
        <a:solidFill>
          <a:schemeClr val="tx1"/>
        </a:solidFill>
        <a:latin typeface="Times" charset="0"/>
        <a:ea typeface="ヒラギノ角ゴ Pro W3" charset="-128"/>
        <a:cs typeface="+mn-cs"/>
      </a:defRPr>
    </a:lvl9pPr>
  </p:defaultTextStyle>
  <p:extLst>
    <p:ext uri="{EFAFB233-063F-42B5-8137-9DF3F51BA10A}">
      <p15:sldGuideLst xmlns:p15="http://schemas.microsoft.com/office/powerpoint/2012/main">
        <p15:guide id="1" orient="horz" pos="2160">
          <p15:clr>
            <a:srgbClr val="A4A3A4"/>
          </p15:clr>
        </p15:guide>
        <p15:guide id="2" pos="6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radtman, Lindsay R" initials="SLR" lastIdx="1" clrIdx="0">
    <p:extLst>
      <p:ext uri="{19B8F6BF-5375-455C-9EA6-DF929625EA0E}">
        <p15:presenceInfo xmlns:p15="http://schemas.microsoft.com/office/powerpoint/2012/main" userId="S-1-5-21-1177238915-1645522239-725345543-129048" providerId="AD"/>
      </p:ext>
    </p:extLst>
  </p:cmAuthor>
  <p:cmAuthor id="2" name="Heather Brandt" initials="HB" lastIdx="4" clrIdx="1">
    <p:extLst>
      <p:ext uri="{19B8F6BF-5375-455C-9EA6-DF929625EA0E}">
        <p15:presenceInfo xmlns:p15="http://schemas.microsoft.com/office/powerpoint/2012/main" userId="S-1-5-21-541698923-39480037-2559875657-11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7E"/>
    <a:srgbClr val="A2D391"/>
    <a:srgbClr val="90CA7C"/>
    <a:srgbClr val="99CC00"/>
    <a:srgbClr val="CCFF66"/>
    <a:srgbClr val="6C0086"/>
    <a:srgbClr val="66209B"/>
    <a:srgbClr val="ADA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440" autoAdjust="0"/>
  </p:normalViewPr>
  <p:slideViewPr>
    <p:cSldViewPr snapToGrid="0" showGuides="1">
      <p:cViewPr varScale="1">
        <p:scale>
          <a:sx n="104" d="100"/>
          <a:sy n="104" d="100"/>
        </p:scale>
        <p:origin x="1794" y="84"/>
      </p:cViewPr>
      <p:guideLst>
        <p:guide orient="horz" pos="2160"/>
        <p:guide pos="6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A4527D-0A12-4845-B4AD-C8CB17A87B75}"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n-US"/>
        </a:p>
      </dgm:t>
    </dgm:pt>
    <dgm:pt modelId="{CF8BD8E7-58F6-417A-B58F-5FEBB55F769E}">
      <dgm:prSet phldrT="[Text]"/>
      <dgm:spPr/>
      <dgm:t>
        <a:bodyPr/>
        <a:lstStyle/>
        <a:p>
          <a:r>
            <a:rPr lang="en-US" b="1" dirty="0" smtClean="0">
              <a:latin typeface="+mj-lt"/>
            </a:rPr>
            <a:t>University of Washington</a:t>
          </a:r>
          <a:endParaRPr lang="en-US" b="1" dirty="0">
            <a:latin typeface="+mj-lt"/>
          </a:endParaRPr>
        </a:p>
      </dgm:t>
    </dgm:pt>
    <dgm:pt modelId="{C06E40DB-8333-4FD4-8CA3-A9C7A9CB9CD1}" type="parTrans" cxnId="{D1F17F77-ECEF-4E68-A594-BEFEA5454E5E}">
      <dgm:prSet/>
      <dgm:spPr/>
      <dgm:t>
        <a:bodyPr/>
        <a:lstStyle/>
        <a:p>
          <a:endParaRPr lang="en-US">
            <a:latin typeface="+mj-lt"/>
          </a:endParaRPr>
        </a:p>
      </dgm:t>
    </dgm:pt>
    <dgm:pt modelId="{4D78DA63-A2A0-49BA-95C0-62B3E5C1941E}" type="sibTrans" cxnId="{D1F17F77-ECEF-4E68-A594-BEFEA5454E5E}">
      <dgm:prSet/>
      <dgm:spPr/>
      <dgm:t>
        <a:bodyPr/>
        <a:lstStyle/>
        <a:p>
          <a:endParaRPr lang="en-US">
            <a:latin typeface="+mj-lt"/>
          </a:endParaRPr>
        </a:p>
      </dgm:t>
    </dgm:pt>
    <dgm:pt modelId="{72F6C43A-DAB5-4E2A-BA3E-7DCDC8F558AF}">
      <dgm:prSet/>
      <dgm:spPr/>
      <dgm:t>
        <a:bodyPr/>
        <a:lstStyle/>
        <a:p>
          <a:r>
            <a:rPr lang="en-US" b="1" dirty="0" smtClean="0">
              <a:latin typeface="+mj-lt"/>
            </a:rPr>
            <a:t>Oregon Health &amp; Sciences University</a:t>
          </a:r>
          <a:endParaRPr lang="en-US" b="1" dirty="0">
            <a:latin typeface="+mj-lt"/>
          </a:endParaRPr>
        </a:p>
      </dgm:t>
    </dgm:pt>
    <dgm:pt modelId="{617B15A5-260E-4685-8821-5744E2A36426}" type="parTrans" cxnId="{16C2B699-D22A-4076-ACF4-607A81E7A2F8}">
      <dgm:prSet/>
      <dgm:spPr/>
      <dgm:t>
        <a:bodyPr/>
        <a:lstStyle/>
        <a:p>
          <a:endParaRPr lang="en-US">
            <a:latin typeface="+mj-lt"/>
          </a:endParaRPr>
        </a:p>
      </dgm:t>
    </dgm:pt>
    <dgm:pt modelId="{7840237E-1A1F-4BB8-9EC9-4EC1A5E9256D}" type="sibTrans" cxnId="{16C2B699-D22A-4076-ACF4-607A81E7A2F8}">
      <dgm:prSet/>
      <dgm:spPr/>
      <dgm:t>
        <a:bodyPr/>
        <a:lstStyle/>
        <a:p>
          <a:endParaRPr lang="en-US">
            <a:latin typeface="+mj-lt"/>
          </a:endParaRPr>
        </a:p>
      </dgm:t>
    </dgm:pt>
    <dgm:pt modelId="{754CD21B-FC84-4421-8F47-F3693E0A8557}">
      <dgm:prSet/>
      <dgm:spPr/>
      <dgm:t>
        <a:bodyPr/>
        <a:lstStyle/>
        <a:p>
          <a:r>
            <a:rPr lang="en-US" b="1" dirty="0" smtClean="0">
              <a:latin typeface="+mj-lt"/>
            </a:rPr>
            <a:t>University of Iowa</a:t>
          </a:r>
          <a:endParaRPr lang="en-US" b="1" dirty="0">
            <a:latin typeface="+mj-lt"/>
          </a:endParaRPr>
        </a:p>
      </dgm:t>
    </dgm:pt>
    <dgm:pt modelId="{70C45992-CE84-4069-8B01-7EC61EF36001}" type="parTrans" cxnId="{69A0DE7D-0E09-4C0C-BDA4-B0953B328543}">
      <dgm:prSet/>
      <dgm:spPr/>
      <dgm:t>
        <a:bodyPr/>
        <a:lstStyle/>
        <a:p>
          <a:endParaRPr lang="en-US">
            <a:latin typeface="+mj-lt"/>
          </a:endParaRPr>
        </a:p>
      </dgm:t>
    </dgm:pt>
    <dgm:pt modelId="{CD1D83E9-10FE-44B5-8949-CEDC50A21686}" type="sibTrans" cxnId="{69A0DE7D-0E09-4C0C-BDA4-B0953B328543}">
      <dgm:prSet/>
      <dgm:spPr/>
      <dgm:t>
        <a:bodyPr/>
        <a:lstStyle/>
        <a:p>
          <a:endParaRPr lang="en-US">
            <a:latin typeface="+mj-lt"/>
          </a:endParaRPr>
        </a:p>
      </dgm:t>
    </dgm:pt>
    <dgm:pt modelId="{A7648887-1B67-4A59-8ABA-7C4493816FFB}">
      <dgm:prSet/>
      <dgm:spPr/>
      <dgm:t>
        <a:bodyPr/>
        <a:lstStyle/>
        <a:p>
          <a:r>
            <a:rPr lang="en-US" b="1" dirty="0" smtClean="0">
              <a:latin typeface="+mj-lt"/>
            </a:rPr>
            <a:t>University of Kentucky</a:t>
          </a:r>
          <a:endParaRPr lang="en-US" b="1" dirty="0">
            <a:latin typeface="+mj-lt"/>
          </a:endParaRPr>
        </a:p>
      </dgm:t>
    </dgm:pt>
    <dgm:pt modelId="{5F5F5D47-3ED1-4E70-9C02-B70B87F3A5E1}" type="parTrans" cxnId="{9C143C92-D898-4A45-B1DA-B6F049D822D8}">
      <dgm:prSet/>
      <dgm:spPr/>
      <dgm:t>
        <a:bodyPr/>
        <a:lstStyle/>
        <a:p>
          <a:endParaRPr lang="en-US">
            <a:latin typeface="+mj-lt"/>
          </a:endParaRPr>
        </a:p>
      </dgm:t>
    </dgm:pt>
    <dgm:pt modelId="{58B45AEC-E6B5-446C-A802-9A9CC9892DE3}" type="sibTrans" cxnId="{9C143C92-D898-4A45-B1DA-B6F049D822D8}">
      <dgm:prSet/>
      <dgm:spPr/>
      <dgm:t>
        <a:bodyPr/>
        <a:lstStyle/>
        <a:p>
          <a:endParaRPr lang="en-US">
            <a:latin typeface="+mj-lt"/>
          </a:endParaRPr>
        </a:p>
      </dgm:t>
    </dgm:pt>
    <dgm:pt modelId="{48A5B277-434C-4358-B5E6-308196E47678}">
      <dgm:prSet/>
      <dgm:spPr/>
      <dgm:t>
        <a:bodyPr/>
        <a:lstStyle/>
        <a:p>
          <a:r>
            <a:rPr lang="en-US" b="1" dirty="0" smtClean="0">
              <a:latin typeface="+mj-lt"/>
            </a:rPr>
            <a:t>University of South Carolina</a:t>
          </a:r>
          <a:endParaRPr lang="en-US" b="1" dirty="0">
            <a:latin typeface="+mj-lt"/>
          </a:endParaRPr>
        </a:p>
      </dgm:t>
    </dgm:pt>
    <dgm:pt modelId="{B441D2D8-0A59-458D-BD99-6B0291828857}" type="parTrans" cxnId="{75F85480-5A9F-4ECA-8D5F-F6F79A7280D0}">
      <dgm:prSet/>
      <dgm:spPr/>
      <dgm:t>
        <a:bodyPr/>
        <a:lstStyle/>
        <a:p>
          <a:endParaRPr lang="en-US">
            <a:latin typeface="+mj-lt"/>
          </a:endParaRPr>
        </a:p>
      </dgm:t>
    </dgm:pt>
    <dgm:pt modelId="{584364BF-6CD4-41DC-84C8-BC8361D969E7}" type="sibTrans" cxnId="{75F85480-5A9F-4ECA-8D5F-F6F79A7280D0}">
      <dgm:prSet/>
      <dgm:spPr/>
      <dgm:t>
        <a:bodyPr/>
        <a:lstStyle/>
        <a:p>
          <a:endParaRPr lang="en-US">
            <a:latin typeface="+mj-lt"/>
          </a:endParaRPr>
        </a:p>
      </dgm:t>
    </dgm:pt>
    <dgm:pt modelId="{4F70EEC8-1E10-490C-931E-FA9B2EB22ED1}">
      <dgm:prSet phldrT="[Text]"/>
      <dgm:spPr/>
      <dgm:t>
        <a:bodyPr/>
        <a:lstStyle/>
        <a:p>
          <a:r>
            <a:rPr lang="en-US" b="1" dirty="0" smtClean="0">
              <a:latin typeface="+mj-lt"/>
            </a:rPr>
            <a:t>Coordinating Center </a:t>
          </a:r>
        </a:p>
        <a:p>
          <a:r>
            <a:rPr lang="en-US" b="1" dirty="0" smtClean="0">
              <a:latin typeface="+mj-lt"/>
            </a:rPr>
            <a:t>University of North Carolina</a:t>
          </a:r>
        </a:p>
        <a:p>
          <a:r>
            <a:rPr lang="en-US" b="1" dirty="0" smtClean="0">
              <a:latin typeface="+mj-lt"/>
            </a:rPr>
            <a:t>at Chapel Hill</a:t>
          </a:r>
          <a:endParaRPr lang="en-US" b="1" dirty="0">
            <a:latin typeface="+mj-lt"/>
          </a:endParaRPr>
        </a:p>
      </dgm:t>
    </dgm:pt>
    <dgm:pt modelId="{84F3233E-7509-4A34-AE66-40C3F9A3A2AB}" type="sibTrans" cxnId="{8096BCEF-E667-4E87-A728-2914316F398B}">
      <dgm:prSet/>
      <dgm:spPr/>
      <dgm:t>
        <a:bodyPr/>
        <a:lstStyle/>
        <a:p>
          <a:endParaRPr lang="en-US">
            <a:latin typeface="+mj-lt"/>
          </a:endParaRPr>
        </a:p>
      </dgm:t>
    </dgm:pt>
    <dgm:pt modelId="{FFD6DDDA-52E7-4B55-A05B-89D81F37EC88}" type="parTrans" cxnId="{8096BCEF-E667-4E87-A728-2914316F398B}">
      <dgm:prSet/>
      <dgm:spPr/>
      <dgm:t>
        <a:bodyPr/>
        <a:lstStyle/>
        <a:p>
          <a:endParaRPr lang="en-US">
            <a:latin typeface="+mj-lt"/>
          </a:endParaRPr>
        </a:p>
      </dgm:t>
    </dgm:pt>
    <dgm:pt modelId="{57C6F795-C2A0-4373-98FE-6B5297EFA0C1}" type="pres">
      <dgm:prSet presAssocID="{E6A4527D-0A12-4845-B4AD-C8CB17A87B75}" presName="hierChild1" presStyleCnt="0">
        <dgm:presLayoutVars>
          <dgm:orgChart val="1"/>
          <dgm:chPref val="1"/>
          <dgm:dir/>
          <dgm:animOne val="branch"/>
          <dgm:animLvl val="lvl"/>
          <dgm:resizeHandles/>
        </dgm:presLayoutVars>
      </dgm:prSet>
      <dgm:spPr/>
      <dgm:t>
        <a:bodyPr/>
        <a:lstStyle/>
        <a:p>
          <a:endParaRPr lang="en-US"/>
        </a:p>
      </dgm:t>
    </dgm:pt>
    <dgm:pt modelId="{09A46A75-316B-49B5-BDA1-D8F39069B2E5}" type="pres">
      <dgm:prSet presAssocID="{4F70EEC8-1E10-490C-931E-FA9B2EB22ED1}" presName="hierRoot1" presStyleCnt="0">
        <dgm:presLayoutVars>
          <dgm:hierBranch val="init"/>
        </dgm:presLayoutVars>
      </dgm:prSet>
      <dgm:spPr/>
      <dgm:t>
        <a:bodyPr/>
        <a:lstStyle/>
        <a:p>
          <a:endParaRPr lang="en-US"/>
        </a:p>
      </dgm:t>
    </dgm:pt>
    <dgm:pt modelId="{8093ADFC-A652-4A14-80E2-AA51C90D1EDF}" type="pres">
      <dgm:prSet presAssocID="{4F70EEC8-1E10-490C-931E-FA9B2EB22ED1}" presName="rootComposite1" presStyleCnt="0"/>
      <dgm:spPr/>
      <dgm:t>
        <a:bodyPr/>
        <a:lstStyle/>
        <a:p>
          <a:endParaRPr lang="en-US"/>
        </a:p>
      </dgm:t>
    </dgm:pt>
    <dgm:pt modelId="{00CC25B3-F3A4-4BA4-A102-6DB441AFCEA1}" type="pres">
      <dgm:prSet presAssocID="{4F70EEC8-1E10-490C-931E-FA9B2EB22ED1}" presName="rootText1" presStyleLbl="node0" presStyleIdx="0" presStyleCnt="1" custScaleX="205183" custScaleY="123965">
        <dgm:presLayoutVars>
          <dgm:chPref val="3"/>
        </dgm:presLayoutVars>
      </dgm:prSet>
      <dgm:spPr/>
      <dgm:t>
        <a:bodyPr/>
        <a:lstStyle/>
        <a:p>
          <a:endParaRPr lang="en-US"/>
        </a:p>
      </dgm:t>
    </dgm:pt>
    <dgm:pt modelId="{2F2BF659-61C3-4621-BE0A-9F4470673D9D}" type="pres">
      <dgm:prSet presAssocID="{4F70EEC8-1E10-490C-931E-FA9B2EB22ED1}" presName="rootConnector1" presStyleLbl="node1" presStyleIdx="0" presStyleCnt="0"/>
      <dgm:spPr/>
      <dgm:t>
        <a:bodyPr/>
        <a:lstStyle/>
        <a:p>
          <a:endParaRPr lang="en-US"/>
        </a:p>
      </dgm:t>
    </dgm:pt>
    <dgm:pt modelId="{0C9F6FAF-79A2-46D8-B3BA-DC42AD21B35D}" type="pres">
      <dgm:prSet presAssocID="{4F70EEC8-1E10-490C-931E-FA9B2EB22ED1}" presName="hierChild2" presStyleCnt="0"/>
      <dgm:spPr/>
      <dgm:t>
        <a:bodyPr/>
        <a:lstStyle/>
        <a:p>
          <a:endParaRPr lang="en-US"/>
        </a:p>
      </dgm:t>
    </dgm:pt>
    <dgm:pt modelId="{E88FA2AE-EF8A-4827-BD2A-2F8DE5E14603}" type="pres">
      <dgm:prSet presAssocID="{617B15A5-260E-4685-8821-5744E2A36426}" presName="Name37" presStyleLbl="parChTrans1D2" presStyleIdx="0" presStyleCnt="5"/>
      <dgm:spPr/>
      <dgm:t>
        <a:bodyPr/>
        <a:lstStyle/>
        <a:p>
          <a:endParaRPr lang="en-US"/>
        </a:p>
      </dgm:t>
    </dgm:pt>
    <dgm:pt modelId="{FCD71DB1-B6D6-4DE1-AF72-7EF7E14ABCEA}" type="pres">
      <dgm:prSet presAssocID="{72F6C43A-DAB5-4E2A-BA3E-7DCDC8F558AF}" presName="hierRoot2" presStyleCnt="0">
        <dgm:presLayoutVars>
          <dgm:hierBranch val="init"/>
        </dgm:presLayoutVars>
      </dgm:prSet>
      <dgm:spPr/>
      <dgm:t>
        <a:bodyPr/>
        <a:lstStyle/>
        <a:p>
          <a:endParaRPr lang="en-US"/>
        </a:p>
      </dgm:t>
    </dgm:pt>
    <dgm:pt modelId="{6046EF67-C9F4-48C6-85DB-922486793BB2}" type="pres">
      <dgm:prSet presAssocID="{72F6C43A-DAB5-4E2A-BA3E-7DCDC8F558AF}" presName="rootComposite" presStyleCnt="0"/>
      <dgm:spPr/>
      <dgm:t>
        <a:bodyPr/>
        <a:lstStyle/>
        <a:p>
          <a:endParaRPr lang="en-US"/>
        </a:p>
      </dgm:t>
    </dgm:pt>
    <dgm:pt modelId="{A568F47C-0D19-420E-B46E-81970F823868}" type="pres">
      <dgm:prSet presAssocID="{72F6C43A-DAB5-4E2A-BA3E-7DCDC8F558AF}" presName="rootText" presStyleLbl="node2" presStyleIdx="0" presStyleCnt="5">
        <dgm:presLayoutVars>
          <dgm:chPref val="3"/>
        </dgm:presLayoutVars>
      </dgm:prSet>
      <dgm:spPr/>
      <dgm:t>
        <a:bodyPr/>
        <a:lstStyle/>
        <a:p>
          <a:endParaRPr lang="en-US"/>
        </a:p>
      </dgm:t>
    </dgm:pt>
    <dgm:pt modelId="{F2AF8426-7852-4954-810C-1FB693E85377}" type="pres">
      <dgm:prSet presAssocID="{72F6C43A-DAB5-4E2A-BA3E-7DCDC8F558AF}" presName="rootConnector" presStyleLbl="node2" presStyleIdx="0" presStyleCnt="5"/>
      <dgm:spPr/>
      <dgm:t>
        <a:bodyPr/>
        <a:lstStyle/>
        <a:p>
          <a:endParaRPr lang="en-US"/>
        </a:p>
      </dgm:t>
    </dgm:pt>
    <dgm:pt modelId="{3B83099C-BF8B-4950-AE9B-D3ABAFB6E908}" type="pres">
      <dgm:prSet presAssocID="{72F6C43A-DAB5-4E2A-BA3E-7DCDC8F558AF}" presName="hierChild4" presStyleCnt="0"/>
      <dgm:spPr/>
      <dgm:t>
        <a:bodyPr/>
        <a:lstStyle/>
        <a:p>
          <a:endParaRPr lang="en-US"/>
        </a:p>
      </dgm:t>
    </dgm:pt>
    <dgm:pt modelId="{B24A9F75-339C-41FB-BC8D-9296F26EB815}" type="pres">
      <dgm:prSet presAssocID="{72F6C43A-DAB5-4E2A-BA3E-7DCDC8F558AF}" presName="hierChild5" presStyleCnt="0"/>
      <dgm:spPr/>
      <dgm:t>
        <a:bodyPr/>
        <a:lstStyle/>
        <a:p>
          <a:endParaRPr lang="en-US"/>
        </a:p>
      </dgm:t>
    </dgm:pt>
    <dgm:pt modelId="{CB3A8D28-7D67-40BE-80D8-3AA74FDCF08A}" type="pres">
      <dgm:prSet presAssocID="{70C45992-CE84-4069-8B01-7EC61EF36001}" presName="Name37" presStyleLbl="parChTrans1D2" presStyleIdx="1" presStyleCnt="5"/>
      <dgm:spPr/>
      <dgm:t>
        <a:bodyPr/>
        <a:lstStyle/>
        <a:p>
          <a:endParaRPr lang="en-US"/>
        </a:p>
      </dgm:t>
    </dgm:pt>
    <dgm:pt modelId="{D8784CAC-DCD3-4CC9-910B-C1C4F882C273}" type="pres">
      <dgm:prSet presAssocID="{754CD21B-FC84-4421-8F47-F3693E0A8557}" presName="hierRoot2" presStyleCnt="0">
        <dgm:presLayoutVars>
          <dgm:hierBranch val="init"/>
        </dgm:presLayoutVars>
      </dgm:prSet>
      <dgm:spPr/>
      <dgm:t>
        <a:bodyPr/>
        <a:lstStyle/>
        <a:p>
          <a:endParaRPr lang="en-US"/>
        </a:p>
      </dgm:t>
    </dgm:pt>
    <dgm:pt modelId="{C52CA3F5-33C9-47CF-9C6F-7D330D2CA5F7}" type="pres">
      <dgm:prSet presAssocID="{754CD21B-FC84-4421-8F47-F3693E0A8557}" presName="rootComposite" presStyleCnt="0"/>
      <dgm:spPr/>
      <dgm:t>
        <a:bodyPr/>
        <a:lstStyle/>
        <a:p>
          <a:endParaRPr lang="en-US"/>
        </a:p>
      </dgm:t>
    </dgm:pt>
    <dgm:pt modelId="{26371CD8-52C4-4C9A-B696-CF16E072783B}" type="pres">
      <dgm:prSet presAssocID="{754CD21B-FC84-4421-8F47-F3693E0A8557}" presName="rootText" presStyleLbl="node2" presStyleIdx="1" presStyleCnt="5">
        <dgm:presLayoutVars>
          <dgm:chPref val="3"/>
        </dgm:presLayoutVars>
      </dgm:prSet>
      <dgm:spPr/>
      <dgm:t>
        <a:bodyPr/>
        <a:lstStyle/>
        <a:p>
          <a:endParaRPr lang="en-US"/>
        </a:p>
      </dgm:t>
    </dgm:pt>
    <dgm:pt modelId="{D3790FC9-8382-4081-BD4C-E5758FBB0F0F}" type="pres">
      <dgm:prSet presAssocID="{754CD21B-FC84-4421-8F47-F3693E0A8557}" presName="rootConnector" presStyleLbl="node2" presStyleIdx="1" presStyleCnt="5"/>
      <dgm:spPr/>
      <dgm:t>
        <a:bodyPr/>
        <a:lstStyle/>
        <a:p>
          <a:endParaRPr lang="en-US"/>
        </a:p>
      </dgm:t>
    </dgm:pt>
    <dgm:pt modelId="{1A63811B-DE61-42C5-B7ED-283FE7A7B2C5}" type="pres">
      <dgm:prSet presAssocID="{754CD21B-FC84-4421-8F47-F3693E0A8557}" presName="hierChild4" presStyleCnt="0"/>
      <dgm:spPr/>
      <dgm:t>
        <a:bodyPr/>
        <a:lstStyle/>
        <a:p>
          <a:endParaRPr lang="en-US"/>
        </a:p>
      </dgm:t>
    </dgm:pt>
    <dgm:pt modelId="{BA76783F-5121-44FC-AFC3-AC8361AA3B6E}" type="pres">
      <dgm:prSet presAssocID="{754CD21B-FC84-4421-8F47-F3693E0A8557}" presName="hierChild5" presStyleCnt="0"/>
      <dgm:spPr/>
      <dgm:t>
        <a:bodyPr/>
        <a:lstStyle/>
        <a:p>
          <a:endParaRPr lang="en-US"/>
        </a:p>
      </dgm:t>
    </dgm:pt>
    <dgm:pt modelId="{08D0E036-0CA8-475F-A5D5-E4F25696CC7A}" type="pres">
      <dgm:prSet presAssocID="{5F5F5D47-3ED1-4E70-9C02-B70B87F3A5E1}" presName="Name37" presStyleLbl="parChTrans1D2" presStyleIdx="2" presStyleCnt="5"/>
      <dgm:spPr/>
      <dgm:t>
        <a:bodyPr/>
        <a:lstStyle/>
        <a:p>
          <a:endParaRPr lang="en-US"/>
        </a:p>
      </dgm:t>
    </dgm:pt>
    <dgm:pt modelId="{111DE74A-856B-4135-BF1B-E368304D4C8C}" type="pres">
      <dgm:prSet presAssocID="{A7648887-1B67-4A59-8ABA-7C4493816FFB}" presName="hierRoot2" presStyleCnt="0">
        <dgm:presLayoutVars>
          <dgm:hierBranch val="init"/>
        </dgm:presLayoutVars>
      </dgm:prSet>
      <dgm:spPr/>
      <dgm:t>
        <a:bodyPr/>
        <a:lstStyle/>
        <a:p>
          <a:endParaRPr lang="en-US"/>
        </a:p>
      </dgm:t>
    </dgm:pt>
    <dgm:pt modelId="{A68BAFBB-6301-44A9-9799-40BC5BF566DD}" type="pres">
      <dgm:prSet presAssocID="{A7648887-1B67-4A59-8ABA-7C4493816FFB}" presName="rootComposite" presStyleCnt="0"/>
      <dgm:spPr/>
      <dgm:t>
        <a:bodyPr/>
        <a:lstStyle/>
        <a:p>
          <a:endParaRPr lang="en-US"/>
        </a:p>
      </dgm:t>
    </dgm:pt>
    <dgm:pt modelId="{55FC10BD-6EDE-4EB9-A72D-D1BD9FB397C8}" type="pres">
      <dgm:prSet presAssocID="{A7648887-1B67-4A59-8ABA-7C4493816FFB}" presName="rootText" presStyleLbl="node2" presStyleIdx="2" presStyleCnt="5">
        <dgm:presLayoutVars>
          <dgm:chPref val="3"/>
        </dgm:presLayoutVars>
      </dgm:prSet>
      <dgm:spPr/>
      <dgm:t>
        <a:bodyPr/>
        <a:lstStyle/>
        <a:p>
          <a:endParaRPr lang="en-US"/>
        </a:p>
      </dgm:t>
    </dgm:pt>
    <dgm:pt modelId="{8C817E26-1942-419D-9F03-CF3A5293C689}" type="pres">
      <dgm:prSet presAssocID="{A7648887-1B67-4A59-8ABA-7C4493816FFB}" presName="rootConnector" presStyleLbl="node2" presStyleIdx="2" presStyleCnt="5"/>
      <dgm:spPr/>
      <dgm:t>
        <a:bodyPr/>
        <a:lstStyle/>
        <a:p>
          <a:endParaRPr lang="en-US"/>
        </a:p>
      </dgm:t>
    </dgm:pt>
    <dgm:pt modelId="{29AB6E7E-06E7-4460-B54F-94094E4CF524}" type="pres">
      <dgm:prSet presAssocID="{A7648887-1B67-4A59-8ABA-7C4493816FFB}" presName="hierChild4" presStyleCnt="0"/>
      <dgm:spPr/>
      <dgm:t>
        <a:bodyPr/>
        <a:lstStyle/>
        <a:p>
          <a:endParaRPr lang="en-US"/>
        </a:p>
      </dgm:t>
    </dgm:pt>
    <dgm:pt modelId="{ABB00182-0F95-45CE-93AA-84BAE0F43BF0}" type="pres">
      <dgm:prSet presAssocID="{A7648887-1B67-4A59-8ABA-7C4493816FFB}" presName="hierChild5" presStyleCnt="0"/>
      <dgm:spPr/>
      <dgm:t>
        <a:bodyPr/>
        <a:lstStyle/>
        <a:p>
          <a:endParaRPr lang="en-US"/>
        </a:p>
      </dgm:t>
    </dgm:pt>
    <dgm:pt modelId="{57B7AF1E-D7FF-447B-A9F3-9D4E4853BE07}" type="pres">
      <dgm:prSet presAssocID="{B441D2D8-0A59-458D-BD99-6B0291828857}" presName="Name37" presStyleLbl="parChTrans1D2" presStyleIdx="3" presStyleCnt="5"/>
      <dgm:spPr/>
      <dgm:t>
        <a:bodyPr/>
        <a:lstStyle/>
        <a:p>
          <a:endParaRPr lang="en-US"/>
        </a:p>
      </dgm:t>
    </dgm:pt>
    <dgm:pt modelId="{52E18A4F-423F-4FBE-A3D0-95E75D498CE9}" type="pres">
      <dgm:prSet presAssocID="{48A5B277-434C-4358-B5E6-308196E47678}" presName="hierRoot2" presStyleCnt="0">
        <dgm:presLayoutVars>
          <dgm:hierBranch val="init"/>
        </dgm:presLayoutVars>
      </dgm:prSet>
      <dgm:spPr/>
      <dgm:t>
        <a:bodyPr/>
        <a:lstStyle/>
        <a:p>
          <a:endParaRPr lang="en-US"/>
        </a:p>
      </dgm:t>
    </dgm:pt>
    <dgm:pt modelId="{188B37B1-1002-4369-9F8C-D2311C06852E}" type="pres">
      <dgm:prSet presAssocID="{48A5B277-434C-4358-B5E6-308196E47678}" presName="rootComposite" presStyleCnt="0"/>
      <dgm:spPr/>
      <dgm:t>
        <a:bodyPr/>
        <a:lstStyle/>
        <a:p>
          <a:endParaRPr lang="en-US"/>
        </a:p>
      </dgm:t>
    </dgm:pt>
    <dgm:pt modelId="{E6312008-D295-45AC-B21F-212438E7BDFA}" type="pres">
      <dgm:prSet presAssocID="{48A5B277-434C-4358-B5E6-308196E47678}" presName="rootText" presStyleLbl="node2" presStyleIdx="3" presStyleCnt="5">
        <dgm:presLayoutVars>
          <dgm:chPref val="3"/>
        </dgm:presLayoutVars>
      </dgm:prSet>
      <dgm:spPr/>
      <dgm:t>
        <a:bodyPr/>
        <a:lstStyle/>
        <a:p>
          <a:endParaRPr lang="en-US"/>
        </a:p>
      </dgm:t>
    </dgm:pt>
    <dgm:pt modelId="{0AD73860-0A2E-4F52-99AE-2D021A05794C}" type="pres">
      <dgm:prSet presAssocID="{48A5B277-434C-4358-B5E6-308196E47678}" presName="rootConnector" presStyleLbl="node2" presStyleIdx="3" presStyleCnt="5"/>
      <dgm:spPr/>
      <dgm:t>
        <a:bodyPr/>
        <a:lstStyle/>
        <a:p>
          <a:endParaRPr lang="en-US"/>
        </a:p>
      </dgm:t>
    </dgm:pt>
    <dgm:pt modelId="{D5C3DDD2-A0E3-40F1-92E7-0605A1D4D556}" type="pres">
      <dgm:prSet presAssocID="{48A5B277-434C-4358-B5E6-308196E47678}" presName="hierChild4" presStyleCnt="0"/>
      <dgm:spPr/>
      <dgm:t>
        <a:bodyPr/>
        <a:lstStyle/>
        <a:p>
          <a:endParaRPr lang="en-US"/>
        </a:p>
      </dgm:t>
    </dgm:pt>
    <dgm:pt modelId="{5D24C8F9-4E79-43F7-A72D-D94C99F6C381}" type="pres">
      <dgm:prSet presAssocID="{48A5B277-434C-4358-B5E6-308196E47678}" presName="hierChild5" presStyleCnt="0"/>
      <dgm:spPr/>
      <dgm:t>
        <a:bodyPr/>
        <a:lstStyle/>
        <a:p>
          <a:endParaRPr lang="en-US"/>
        </a:p>
      </dgm:t>
    </dgm:pt>
    <dgm:pt modelId="{4C64A825-2896-4918-A41C-D27591DB13D6}" type="pres">
      <dgm:prSet presAssocID="{C06E40DB-8333-4FD4-8CA3-A9C7A9CB9CD1}" presName="Name37" presStyleLbl="parChTrans1D2" presStyleIdx="4" presStyleCnt="5"/>
      <dgm:spPr/>
      <dgm:t>
        <a:bodyPr/>
        <a:lstStyle/>
        <a:p>
          <a:endParaRPr lang="en-US"/>
        </a:p>
      </dgm:t>
    </dgm:pt>
    <dgm:pt modelId="{700B3BCB-AA23-4B23-AAB0-1234595B128E}" type="pres">
      <dgm:prSet presAssocID="{CF8BD8E7-58F6-417A-B58F-5FEBB55F769E}" presName="hierRoot2" presStyleCnt="0">
        <dgm:presLayoutVars>
          <dgm:hierBranch val="init"/>
        </dgm:presLayoutVars>
      </dgm:prSet>
      <dgm:spPr/>
      <dgm:t>
        <a:bodyPr/>
        <a:lstStyle/>
        <a:p>
          <a:endParaRPr lang="en-US"/>
        </a:p>
      </dgm:t>
    </dgm:pt>
    <dgm:pt modelId="{991A0541-091B-4CAE-AE44-EC702BE4E659}" type="pres">
      <dgm:prSet presAssocID="{CF8BD8E7-58F6-417A-B58F-5FEBB55F769E}" presName="rootComposite" presStyleCnt="0"/>
      <dgm:spPr/>
      <dgm:t>
        <a:bodyPr/>
        <a:lstStyle/>
        <a:p>
          <a:endParaRPr lang="en-US"/>
        </a:p>
      </dgm:t>
    </dgm:pt>
    <dgm:pt modelId="{1B55AE7A-D247-42D0-9119-E842EF6332D2}" type="pres">
      <dgm:prSet presAssocID="{CF8BD8E7-58F6-417A-B58F-5FEBB55F769E}" presName="rootText" presStyleLbl="node2" presStyleIdx="4" presStyleCnt="5">
        <dgm:presLayoutVars>
          <dgm:chPref val="3"/>
        </dgm:presLayoutVars>
      </dgm:prSet>
      <dgm:spPr/>
      <dgm:t>
        <a:bodyPr/>
        <a:lstStyle/>
        <a:p>
          <a:endParaRPr lang="en-US"/>
        </a:p>
      </dgm:t>
    </dgm:pt>
    <dgm:pt modelId="{5001E65C-EB34-4A77-806E-22BC726A71A7}" type="pres">
      <dgm:prSet presAssocID="{CF8BD8E7-58F6-417A-B58F-5FEBB55F769E}" presName="rootConnector" presStyleLbl="node2" presStyleIdx="4" presStyleCnt="5"/>
      <dgm:spPr/>
      <dgm:t>
        <a:bodyPr/>
        <a:lstStyle/>
        <a:p>
          <a:endParaRPr lang="en-US"/>
        </a:p>
      </dgm:t>
    </dgm:pt>
    <dgm:pt modelId="{895E0EB6-C41E-47CA-BB68-23833FCB2902}" type="pres">
      <dgm:prSet presAssocID="{CF8BD8E7-58F6-417A-B58F-5FEBB55F769E}" presName="hierChild4" presStyleCnt="0"/>
      <dgm:spPr/>
      <dgm:t>
        <a:bodyPr/>
        <a:lstStyle/>
        <a:p>
          <a:endParaRPr lang="en-US"/>
        </a:p>
      </dgm:t>
    </dgm:pt>
    <dgm:pt modelId="{60FEAD06-549F-40A8-9D33-C034DB5D2959}" type="pres">
      <dgm:prSet presAssocID="{CF8BD8E7-58F6-417A-B58F-5FEBB55F769E}" presName="hierChild5" presStyleCnt="0"/>
      <dgm:spPr/>
      <dgm:t>
        <a:bodyPr/>
        <a:lstStyle/>
        <a:p>
          <a:endParaRPr lang="en-US"/>
        </a:p>
      </dgm:t>
    </dgm:pt>
    <dgm:pt modelId="{8F9EC660-90B4-4711-9E9B-DA1CD96B8DDE}" type="pres">
      <dgm:prSet presAssocID="{4F70EEC8-1E10-490C-931E-FA9B2EB22ED1}" presName="hierChild3" presStyleCnt="0"/>
      <dgm:spPr/>
      <dgm:t>
        <a:bodyPr/>
        <a:lstStyle/>
        <a:p>
          <a:endParaRPr lang="en-US"/>
        </a:p>
      </dgm:t>
    </dgm:pt>
  </dgm:ptLst>
  <dgm:cxnLst>
    <dgm:cxn modelId="{BA2905A4-BC7F-4800-83E0-791B61A85D32}" type="presOf" srcId="{A7648887-1B67-4A59-8ABA-7C4493816FFB}" destId="{55FC10BD-6EDE-4EB9-A72D-D1BD9FB397C8}" srcOrd="0" destOrd="0" presId="urn:microsoft.com/office/officeart/2005/8/layout/orgChart1"/>
    <dgm:cxn modelId="{1D19DC4A-7CA3-4ADD-A4B4-5A0CC10344C3}" type="presOf" srcId="{72F6C43A-DAB5-4E2A-BA3E-7DCDC8F558AF}" destId="{F2AF8426-7852-4954-810C-1FB693E85377}" srcOrd="1" destOrd="0" presId="urn:microsoft.com/office/officeart/2005/8/layout/orgChart1"/>
    <dgm:cxn modelId="{630C7D01-7FC5-46AF-AA50-CCC8CE70DAAB}" type="presOf" srcId="{CF8BD8E7-58F6-417A-B58F-5FEBB55F769E}" destId="{1B55AE7A-D247-42D0-9119-E842EF6332D2}" srcOrd="0" destOrd="0" presId="urn:microsoft.com/office/officeart/2005/8/layout/orgChart1"/>
    <dgm:cxn modelId="{8096BCEF-E667-4E87-A728-2914316F398B}" srcId="{E6A4527D-0A12-4845-B4AD-C8CB17A87B75}" destId="{4F70EEC8-1E10-490C-931E-FA9B2EB22ED1}" srcOrd="0" destOrd="0" parTransId="{FFD6DDDA-52E7-4B55-A05B-89D81F37EC88}" sibTransId="{84F3233E-7509-4A34-AE66-40C3F9A3A2AB}"/>
    <dgm:cxn modelId="{E200BBEB-DFF0-4047-BA74-F22C6AC1BB14}" type="presOf" srcId="{E6A4527D-0A12-4845-B4AD-C8CB17A87B75}" destId="{57C6F795-C2A0-4373-98FE-6B5297EFA0C1}" srcOrd="0" destOrd="0" presId="urn:microsoft.com/office/officeart/2005/8/layout/orgChart1"/>
    <dgm:cxn modelId="{6B85BA6C-F83F-4E10-A35B-8A4B06CC2EEA}" type="presOf" srcId="{B441D2D8-0A59-458D-BD99-6B0291828857}" destId="{57B7AF1E-D7FF-447B-A9F3-9D4E4853BE07}" srcOrd="0" destOrd="0" presId="urn:microsoft.com/office/officeart/2005/8/layout/orgChart1"/>
    <dgm:cxn modelId="{567EC48A-9CA2-43B7-85A0-1C12C7836277}" type="presOf" srcId="{48A5B277-434C-4358-B5E6-308196E47678}" destId="{E6312008-D295-45AC-B21F-212438E7BDFA}" srcOrd="0" destOrd="0" presId="urn:microsoft.com/office/officeart/2005/8/layout/orgChart1"/>
    <dgm:cxn modelId="{032ADF47-9A58-4D0A-943C-7481F9ED81AD}" type="presOf" srcId="{754CD21B-FC84-4421-8F47-F3693E0A8557}" destId="{26371CD8-52C4-4C9A-B696-CF16E072783B}" srcOrd="0" destOrd="0" presId="urn:microsoft.com/office/officeart/2005/8/layout/orgChart1"/>
    <dgm:cxn modelId="{D91035A0-8FBD-45C2-AF9E-B86F2D137531}" type="presOf" srcId="{617B15A5-260E-4685-8821-5744E2A36426}" destId="{E88FA2AE-EF8A-4827-BD2A-2F8DE5E14603}" srcOrd="0" destOrd="0" presId="urn:microsoft.com/office/officeart/2005/8/layout/orgChart1"/>
    <dgm:cxn modelId="{101D5996-5A43-49BC-88F5-87A451CBF61D}" type="presOf" srcId="{CF8BD8E7-58F6-417A-B58F-5FEBB55F769E}" destId="{5001E65C-EB34-4A77-806E-22BC726A71A7}" srcOrd="1" destOrd="0" presId="urn:microsoft.com/office/officeart/2005/8/layout/orgChart1"/>
    <dgm:cxn modelId="{F589E842-A4D0-40F5-B058-8D4D3408B937}" type="presOf" srcId="{C06E40DB-8333-4FD4-8CA3-A9C7A9CB9CD1}" destId="{4C64A825-2896-4918-A41C-D27591DB13D6}" srcOrd="0" destOrd="0" presId="urn:microsoft.com/office/officeart/2005/8/layout/orgChart1"/>
    <dgm:cxn modelId="{F0DBBA25-93C2-4642-AFF2-40A1431FA28A}" type="presOf" srcId="{5F5F5D47-3ED1-4E70-9C02-B70B87F3A5E1}" destId="{08D0E036-0CA8-475F-A5D5-E4F25696CC7A}" srcOrd="0" destOrd="0" presId="urn:microsoft.com/office/officeart/2005/8/layout/orgChart1"/>
    <dgm:cxn modelId="{BB9C9FCB-1776-42B3-8F0D-5D7004C3FA5B}" type="presOf" srcId="{754CD21B-FC84-4421-8F47-F3693E0A8557}" destId="{D3790FC9-8382-4081-BD4C-E5758FBB0F0F}" srcOrd="1" destOrd="0" presId="urn:microsoft.com/office/officeart/2005/8/layout/orgChart1"/>
    <dgm:cxn modelId="{D1F17F77-ECEF-4E68-A594-BEFEA5454E5E}" srcId="{4F70EEC8-1E10-490C-931E-FA9B2EB22ED1}" destId="{CF8BD8E7-58F6-417A-B58F-5FEBB55F769E}" srcOrd="4" destOrd="0" parTransId="{C06E40DB-8333-4FD4-8CA3-A9C7A9CB9CD1}" sibTransId="{4D78DA63-A2A0-49BA-95C0-62B3E5C1941E}"/>
    <dgm:cxn modelId="{16C2B699-D22A-4076-ACF4-607A81E7A2F8}" srcId="{4F70EEC8-1E10-490C-931E-FA9B2EB22ED1}" destId="{72F6C43A-DAB5-4E2A-BA3E-7DCDC8F558AF}" srcOrd="0" destOrd="0" parTransId="{617B15A5-260E-4685-8821-5744E2A36426}" sibTransId="{7840237E-1A1F-4BB8-9EC9-4EC1A5E9256D}"/>
    <dgm:cxn modelId="{17402C22-9546-48E9-AC46-F126164D1304}" type="presOf" srcId="{72F6C43A-DAB5-4E2A-BA3E-7DCDC8F558AF}" destId="{A568F47C-0D19-420E-B46E-81970F823868}" srcOrd="0" destOrd="0" presId="urn:microsoft.com/office/officeart/2005/8/layout/orgChart1"/>
    <dgm:cxn modelId="{7ABC8B3B-BBA2-4B2A-9940-078B77EC2EC9}" type="presOf" srcId="{48A5B277-434C-4358-B5E6-308196E47678}" destId="{0AD73860-0A2E-4F52-99AE-2D021A05794C}" srcOrd="1" destOrd="0" presId="urn:microsoft.com/office/officeart/2005/8/layout/orgChart1"/>
    <dgm:cxn modelId="{6506A355-BD3B-4DEE-9AED-AAED9B173B7C}" type="presOf" srcId="{70C45992-CE84-4069-8B01-7EC61EF36001}" destId="{CB3A8D28-7D67-40BE-80D8-3AA74FDCF08A}" srcOrd="0" destOrd="0" presId="urn:microsoft.com/office/officeart/2005/8/layout/orgChart1"/>
    <dgm:cxn modelId="{9C143C92-D898-4A45-B1DA-B6F049D822D8}" srcId="{4F70EEC8-1E10-490C-931E-FA9B2EB22ED1}" destId="{A7648887-1B67-4A59-8ABA-7C4493816FFB}" srcOrd="2" destOrd="0" parTransId="{5F5F5D47-3ED1-4E70-9C02-B70B87F3A5E1}" sibTransId="{58B45AEC-E6B5-446C-A802-9A9CC9892DE3}"/>
    <dgm:cxn modelId="{75F85480-5A9F-4ECA-8D5F-F6F79A7280D0}" srcId="{4F70EEC8-1E10-490C-931E-FA9B2EB22ED1}" destId="{48A5B277-434C-4358-B5E6-308196E47678}" srcOrd="3" destOrd="0" parTransId="{B441D2D8-0A59-458D-BD99-6B0291828857}" sibTransId="{584364BF-6CD4-41DC-84C8-BC8361D969E7}"/>
    <dgm:cxn modelId="{69A0DE7D-0E09-4C0C-BDA4-B0953B328543}" srcId="{4F70EEC8-1E10-490C-931E-FA9B2EB22ED1}" destId="{754CD21B-FC84-4421-8F47-F3693E0A8557}" srcOrd="1" destOrd="0" parTransId="{70C45992-CE84-4069-8B01-7EC61EF36001}" sibTransId="{CD1D83E9-10FE-44B5-8949-CEDC50A21686}"/>
    <dgm:cxn modelId="{59CC9CD6-487B-4AF3-8F30-B6E7ED186FA6}" type="presOf" srcId="{A7648887-1B67-4A59-8ABA-7C4493816FFB}" destId="{8C817E26-1942-419D-9F03-CF3A5293C689}" srcOrd="1" destOrd="0" presId="urn:microsoft.com/office/officeart/2005/8/layout/orgChart1"/>
    <dgm:cxn modelId="{78447AE0-3BE7-4AD3-8D72-C9146CF6422C}" type="presOf" srcId="{4F70EEC8-1E10-490C-931E-FA9B2EB22ED1}" destId="{00CC25B3-F3A4-4BA4-A102-6DB441AFCEA1}" srcOrd="0" destOrd="0" presId="urn:microsoft.com/office/officeart/2005/8/layout/orgChart1"/>
    <dgm:cxn modelId="{DA0CB07E-5AF0-49C8-BE71-762992AC23EB}" type="presOf" srcId="{4F70EEC8-1E10-490C-931E-FA9B2EB22ED1}" destId="{2F2BF659-61C3-4621-BE0A-9F4470673D9D}" srcOrd="1" destOrd="0" presId="urn:microsoft.com/office/officeart/2005/8/layout/orgChart1"/>
    <dgm:cxn modelId="{BF7B52AD-71A8-481B-9AC5-8F75832957B0}" type="presParOf" srcId="{57C6F795-C2A0-4373-98FE-6B5297EFA0C1}" destId="{09A46A75-316B-49B5-BDA1-D8F39069B2E5}" srcOrd="0" destOrd="0" presId="urn:microsoft.com/office/officeart/2005/8/layout/orgChart1"/>
    <dgm:cxn modelId="{41EFC5FB-78CB-4790-AE4D-44F89481F006}" type="presParOf" srcId="{09A46A75-316B-49B5-BDA1-D8F39069B2E5}" destId="{8093ADFC-A652-4A14-80E2-AA51C90D1EDF}" srcOrd="0" destOrd="0" presId="urn:microsoft.com/office/officeart/2005/8/layout/orgChart1"/>
    <dgm:cxn modelId="{BA7DF66E-8CD2-45C8-89E1-043DC141678D}" type="presParOf" srcId="{8093ADFC-A652-4A14-80E2-AA51C90D1EDF}" destId="{00CC25B3-F3A4-4BA4-A102-6DB441AFCEA1}" srcOrd="0" destOrd="0" presId="urn:microsoft.com/office/officeart/2005/8/layout/orgChart1"/>
    <dgm:cxn modelId="{7E7FABC7-6085-4AF5-A74B-B452D90CD137}" type="presParOf" srcId="{8093ADFC-A652-4A14-80E2-AA51C90D1EDF}" destId="{2F2BF659-61C3-4621-BE0A-9F4470673D9D}" srcOrd="1" destOrd="0" presId="urn:microsoft.com/office/officeart/2005/8/layout/orgChart1"/>
    <dgm:cxn modelId="{703F8356-4D94-4293-8D8C-0977091F0471}" type="presParOf" srcId="{09A46A75-316B-49B5-BDA1-D8F39069B2E5}" destId="{0C9F6FAF-79A2-46D8-B3BA-DC42AD21B35D}" srcOrd="1" destOrd="0" presId="urn:microsoft.com/office/officeart/2005/8/layout/orgChart1"/>
    <dgm:cxn modelId="{018C5562-0620-4348-AAB2-4A2A089D7FE2}" type="presParOf" srcId="{0C9F6FAF-79A2-46D8-B3BA-DC42AD21B35D}" destId="{E88FA2AE-EF8A-4827-BD2A-2F8DE5E14603}" srcOrd="0" destOrd="0" presId="urn:microsoft.com/office/officeart/2005/8/layout/orgChart1"/>
    <dgm:cxn modelId="{48F3E90B-C051-4E9B-A8EF-B9BDE8063FED}" type="presParOf" srcId="{0C9F6FAF-79A2-46D8-B3BA-DC42AD21B35D}" destId="{FCD71DB1-B6D6-4DE1-AF72-7EF7E14ABCEA}" srcOrd="1" destOrd="0" presId="urn:microsoft.com/office/officeart/2005/8/layout/orgChart1"/>
    <dgm:cxn modelId="{A1B47DC4-2D27-441A-879A-364031E0600D}" type="presParOf" srcId="{FCD71DB1-B6D6-4DE1-AF72-7EF7E14ABCEA}" destId="{6046EF67-C9F4-48C6-85DB-922486793BB2}" srcOrd="0" destOrd="0" presId="urn:microsoft.com/office/officeart/2005/8/layout/orgChart1"/>
    <dgm:cxn modelId="{D84C6C16-B7D1-47B6-BDCE-8F2C65CDD474}" type="presParOf" srcId="{6046EF67-C9F4-48C6-85DB-922486793BB2}" destId="{A568F47C-0D19-420E-B46E-81970F823868}" srcOrd="0" destOrd="0" presId="urn:microsoft.com/office/officeart/2005/8/layout/orgChart1"/>
    <dgm:cxn modelId="{82BF9EE3-F7BD-4EC6-A127-D45C7BD8B0B1}" type="presParOf" srcId="{6046EF67-C9F4-48C6-85DB-922486793BB2}" destId="{F2AF8426-7852-4954-810C-1FB693E85377}" srcOrd="1" destOrd="0" presId="urn:microsoft.com/office/officeart/2005/8/layout/orgChart1"/>
    <dgm:cxn modelId="{7A3DAB72-F674-4EA8-A4EC-50F1658E8F63}" type="presParOf" srcId="{FCD71DB1-B6D6-4DE1-AF72-7EF7E14ABCEA}" destId="{3B83099C-BF8B-4950-AE9B-D3ABAFB6E908}" srcOrd="1" destOrd="0" presId="urn:microsoft.com/office/officeart/2005/8/layout/orgChart1"/>
    <dgm:cxn modelId="{A1CCCD81-E6B5-4351-B28D-FDECFA60C984}" type="presParOf" srcId="{FCD71DB1-B6D6-4DE1-AF72-7EF7E14ABCEA}" destId="{B24A9F75-339C-41FB-BC8D-9296F26EB815}" srcOrd="2" destOrd="0" presId="urn:microsoft.com/office/officeart/2005/8/layout/orgChart1"/>
    <dgm:cxn modelId="{8285ED90-25A1-4716-9C06-633C30E301CB}" type="presParOf" srcId="{0C9F6FAF-79A2-46D8-B3BA-DC42AD21B35D}" destId="{CB3A8D28-7D67-40BE-80D8-3AA74FDCF08A}" srcOrd="2" destOrd="0" presId="urn:microsoft.com/office/officeart/2005/8/layout/orgChart1"/>
    <dgm:cxn modelId="{6F675B99-7DF4-49BB-B96C-8A53D9670D70}" type="presParOf" srcId="{0C9F6FAF-79A2-46D8-B3BA-DC42AD21B35D}" destId="{D8784CAC-DCD3-4CC9-910B-C1C4F882C273}" srcOrd="3" destOrd="0" presId="urn:microsoft.com/office/officeart/2005/8/layout/orgChart1"/>
    <dgm:cxn modelId="{84A60BC0-863E-4B28-99DB-86D5E7102A41}" type="presParOf" srcId="{D8784CAC-DCD3-4CC9-910B-C1C4F882C273}" destId="{C52CA3F5-33C9-47CF-9C6F-7D330D2CA5F7}" srcOrd="0" destOrd="0" presId="urn:microsoft.com/office/officeart/2005/8/layout/orgChart1"/>
    <dgm:cxn modelId="{03F7FF9F-41CE-4F1D-A22D-B078E6DF02BF}" type="presParOf" srcId="{C52CA3F5-33C9-47CF-9C6F-7D330D2CA5F7}" destId="{26371CD8-52C4-4C9A-B696-CF16E072783B}" srcOrd="0" destOrd="0" presId="urn:microsoft.com/office/officeart/2005/8/layout/orgChart1"/>
    <dgm:cxn modelId="{CD0310D6-E25E-4A56-AAED-F2E7FB6049C9}" type="presParOf" srcId="{C52CA3F5-33C9-47CF-9C6F-7D330D2CA5F7}" destId="{D3790FC9-8382-4081-BD4C-E5758FBB0F0F}" srcOrd="1" destOrd="0" presId="urn:microsoft.com/office/officeart/2005/8/layout/orgChart1"/>
    <dgm:cxn modelId="{4B27C7AC-1F5C-4D8E-9982-5D15BDD01300}" type="presParOf" srcId="{D8784CAC-DCD3-4CC9-910B-C1C4F882C273}" destId="{1A63811B-DE61-42C5-B7ED-283FE7A7B2C5}" srcOrd="1" destOrd="0" presId="urn:microsoft.com/office/officeart/2005/8/layout/orgChart1"/>
    <dgm:cxn modelId="{54D7E68A-B4A2-4AA7-AF19-F3D28A6AB47B}" type="presParOf" srcId="{D8784CAC-DCD3-4CC9-910B-C1C4F882C273}" destId="{BA76783F-5121-44FC-AFC3-AC8361AA3B6E}" srcOrd="2" destOrd="0" presId="urn:microsoft.com/office/officeart/2005/8/layout/orgChart1"/>
    <dgm:cxn modelId="{A960DBBC-F065-4694-9258-E1BB8E90CACE}" type="presParOf" srcId="{0C9F6FAF-79A2-46D8-B3BA-DC42AD21B35D}" destId="{08D0E036-0CA8-475F-A5D5-E4F25696CC7A}" srcOrd="4" destOrd="0" presId="urn:microsoft.com/office/officeart/2005/8/layout/orgChart1"/>
    <dgm:cxn modelId="{BDA81A60-1A03-4132-A606-AAFCC686A222}" type="presParOf" srcId="{0C9F6FAF-79A2-46D8-B3BA-DC42AD21B35D}" destId="{111DE74A-856B-4135-BF1B-E368304D4C8C}" srcOrd="5" destOrd="0" presId="urn:microsoft.com/office/officeart/2005/8/layout/orgChart1"/>
    <dgm:cxn modelId="{7F9CA9C3-C65D-4255-85DD-C7569810FE21}" type="presParOf" srcId="{111DE74A-856B-4135-BF1B-E368304D4C8C}" destId="{A68BAFBB-6301-44A9-9799-40BC5BF566DD}" srcOrd="0" destOrd="0" presId="urn:microsoft.com/office/officeart/2005/8/layout/orgChart1"/>
    <dgm:cxn modelId="{154A7A2A-C103-419B-8460-BF2008F90375}" type="presParOf" srcId="{A68BAFBB-6301-44A9-9799-40BC5BF566DD}" destId="{55FC10BD-6EDE-4EB9-A72D-D1BD9FB397C8}" srcOrd="0" destOrd="0" presId="urn:microsoft.com/office/officeart/2005/8/layout/orgChart1"/>
    <dgm:cxn modelId="{CAA58CEB-3AF3-4BB9-BAA0-5FC88781B516}" type="presParOf" srcId="{A68BAFBB-6301-44A9-9799-40BC5BF566DD}" destId="{8C817E26-1942-419D-9F03-CF3A5293C689}" srcOrd="1" destOrd="0" presId="urn:microsoft.com/office/officeart/2005/8/layout/orgChart1"/>
    <dgm:cxn modelId="{4CC92212-E3CF-45E0-BA51-6ACF8ECC9000}" type="presParOf" srcId="{111DE74A-856B-4135-BF1B-E368304D4C8C}" destId="{29AB6E7E-06E7-4460-B54F-94094E4CF524}" srcOrd="1" destOrd="0" presId="urn:microsoft.com/office/officeart/2005/8/layout/orgChart1"/>
    <dgm:cxn modelId="{38C2B74E-6CD0-464B-8422-713EA26AAABD}" type="presParOf" srcId="{111DE74A-856B-4135-BF1B-E368304D4C8C}" destId="{ABB00182-0F95-45CE-93AA-84BAE0F43BF0}" srcOrd="2" destOrd="0" presId="urn:microsoft.com/office/officeart/2005/8/layout/orgChart1"/>
    <dgm:cxn modelId="{14197E2F-CC18-4DC0-AEB4-6BDB3479DF70}" type="presParOf" srcId="{0C9F6FAF-79A2-46D8-B3BA-DC42AD21B35D}" destId="{57B7AF1E-D7FF-447B-A9F3-9D4E4853BE07}" srcOrd="6" destOrd="0" presId="urn:microsoft.com/office/officeart/2005/8/layout/orgChart1"/>
    <dgm:cxn modelId="{FAFC53B2-D75C-496A-B04A-3D94CEBED1A9}" type="presParOf" srcId="{0C9F6FAF-79A2-46D8-B3BA-DC42AD21B35D}" destId="{52E18A4F-423F-4FBE-A3D0-95E75D498CE9}" srcOrd="7" destOrd="0" presId="urn:microsoft.com/office/officeart/2005/8/layout/orgChart1"/>
    <dgm:cxn modelId="{97566961-DF84-4772-B8B1-B89EBB3287DD}" type="presParOf" srcId="{52E18A4F-423F-4FBE-A3D0-95E75D498CE9}" destId="{188B37B1-1002-4369-9F8C-D2311C06852E}" srcOrd="0" destOrd="0" presId="urn:microsoft.com/office/officeart/2005/8/layout/orgChart1"/>
    <dgm:cxn modelId="{B2D64A3A-2EB2-4F92-88F6-A80F37925DFE}" type="presParOf" srcId="{188B37B1-1002-4369-9F8C-D2311C06852E}" destId="{E6312008-D295-45AC-B21F-212438E7BDFA}" srcOrd="0" destOrd="0" presId="urn:microsoft.com/office/officeart/2005/8/layout/orgChart1"/>
    <dgm:cxn modelId="{03E94086-6C11-40D0-BD99-1BB934DF3620}" type="presParOf" srcId="{188B37B1-1002-4369-9F8C-D2311C06852E}" destId="{0AD73860-0A2E-4F52-99AE-2D021A05794C}" srcOrd="1" destOrd="0" presId="urn:microsoft.com/office/officeart/2005/8/layout/orgChart1"/>
    <dgm:cxn modelId="{28D090E7-EC6C-4762-A9DB-8A12CF5F2F58}" type="presParOf" srcId="{52E18A4F-423F-4FBE-A3D0-95E75D498CE9}" destId="{D5C3DDD2-A0E3-40F1-92E7-0605A1D4D556}" srcOrd="1" destOrd="0" presId="urn:microsoft.com/office/officeart/2005/8/layout/orgChart1"/>
    <dgm:cxn modelId="{11C041AD-ED52-4250-B24D-2B3F48EAC754}" type="presParOf" srcId="{52E18A4F-423F-4FBE-A3D0-95E75D498CE9}" destId="{5D24C8F9-4E79-43F7-A72D-D94C99F6C381}" srcOrd="2" destOrd="0" presId="urn:microsoft.com/office/officeart/2005/8/layout/orgChart1"/>
    <dgm:cxn modelId="{A62E2157-428D-4165-9B80-AD700C519759}" type="presParOf" srcId="{0C9F6FAF-79A2-46D8-B3BA-DC42AD21B35D}" destId="{4C64A825-2896-4918-A41C-D27591DB13D6}" srcOrd="8" destOrd="0" presId="urn:microsoft.com/office/officeart/2005/8/layout/orgChart1"/>
    <dgm:cxn modelId="{05E60966-5438-4EC0-9A53-75DDFF783351}" type="presParOf" srcId="{0C9F6FAF-79A2-46D8-B3BA-DC42AD21B35D}" destId="{700B3BCB-AA23-4B23-AAB0-1234595B128E}" srcOrd="9" destOrd="0" presId="urn:microsoft.com/office/officeart/2005/8/layout/orgChart1"/>
    <dgm:cxn modelId="{864B0044-1D93-4906-82EA-EF0F37FFDDE1}" type="presParOf" srcId="{700B3BCB-AA23-4B23-AAB0-1234595B128E}" destId="{991A0541-091B-4CAE-AE44-EC702BE4E659}" srcOrd="0" destOrd="0" presId="urn:microsoft.com/office/officeart/2005/8/layout/orgChart1"/>
    <dgm:cxn modelId="{32785F3D-BF9E-4455-8285-41BA052963B3}" type="presParOf" srcId="{991A0541-091B-4CAE-AE44-EC702BE4E659}" destId="{1B55AE7A-D247-42D0-9119-E842EF6332D2}" srcOrd="0" destOrd="0" presId="urn:microsoft.com/office/officeart/2005/8/layout/orgChart1"/>
    <dgm:cxn modelId="{34275E3F-FA3F-4B6C-890F-F695958B316E}" type="presParOf" srcId="{991A0541-091B-4CAE-AE44-EC702BE4E659}" destId="{5001E65C-EB34-4A77-806E-22BC726A71A7}" srcOrd="1" destOrd="0" presId="urn:microsoft.com/office/officeart/2005/8/layout/orgChart1"/>
    <dgm:cxn modelId="{82E8B068-2C69-403E-9EFE-457F3C6E152F}" type="presParOf" srcId="{700B3BCB-AA23-4B23-AAB0-1234595B128E}" destId="{895E0EB6-C41E-47CA-BB68-23833FCB2902}" srcOrd="1" destOrd="0" presId="urn:microsoft.com/office/officeart/2005/8/layout/orgChart1"/>
    <dgm:cxn modelId="{EA20CC23-E8FB-4C38-BA0D-79AD2A52C8AF}" type="presParOf" srcId="{700B3BCB-AA23-4B23-AAB0-1234595B128E}" destId="{60FEAD06-549F-40A8-9D33-C034DB5D2959}" srcOrd="2" destOrd="0" presId="urn:microsoft.com/office/officeart/2005/8/layout/orgChart1"/>
    <dgm:cxn modelId="{36615221-802A-4405-AE6B-EAB351F4C779}" type="presParOf" srcId="{09A46A75-316B-49B5-BDA1-D8F39069B2E5}" destId="{8F9EC660-90B4-4711-9E9B-DA1CD96B8DD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997B9A-8F8B-42E6-B12E-B6DEDA0D59C7}" type="doc">
      <dgm:prSet loTypeId="urn:microsoft.com/office/officeart/2005/8/layout/orgChart1" loCatId="hierarchy" qsTypeId="urn:microsoft.com/office/officeart/2005/8/quickstyle/simple2" qsCatId="simple" csTypeId="urn:microsoft.com/office/officeart/2005/8/colors/accent0_2" csCatId="mainScheme" phldr="1"/>
      <dgm:spPr/>
      <dgm:t>
        <a:bodyPr/>
        <a:lstStyle/>
        <a:p>
          <a:endParaRPr lang="en-US"/>
        </a:p>
      </dgm:t>
    </dgm:pt>
    <dgm:pt modelId="{8C9280E1-7B8D-4C4E-B7C3-E9B86D088E9A}">
      <dgm:prSet phldrT="[Text]" custT="1"/>
      <dgm:spPr/>
      <dgm:t>
        <a:bodyPr/>
        <a:lstStyle/>
        <a:p>
          <a:r>
            <a:rPr lang="en-US" sz="3000" dirty="0" smtClean="0"/>
            <a:t>HPV Vaccination Workgroup</a:t>
          </a:r>
          <a:endParaRPr lang="en-US" sz="3000" dirty="0"/>
        </a:p>
      </dgm:t>
    </dgm:pt>
    <dgm:pt modelId="{39F0819D-5504-436B-84F9-ED656983B9C3}" type="parTrans" cxnId="{104050A0-54A3-4024-9EA7-9226C5CA24F1}">
      <dgm:prSet/>
      <dgm:spPr/>
      <dgm:t>
        <a:bodyPr/>
        <a:lstStyle/>
        <a:p>
          <a:endParaRPr lang="en-US"/>
        </a:p>
      </dgm:t>
    </dgm:pt>
    <dgm:pt modelId="{841023C3-67AE-4BD5-9163-96A1D87ABD20}" type="sibTrans" cxnId="{104050A0-54A3-4024-9EA7-9226C5CA24F1}">
      <dgm:prSet/>
      <dgm:spPr/>
      <dgm:t>
        <a:bodyPr/>
        <a:lstStyle/>
        <a:p>
          <a:endParaRPr lang="en-US"/>
        </a:p>
      </dgm:t>
    </dgm:pt>
    <dgm:pt modelId="{92A0C6DB-407E-48AF-82C6-D29F19793DD7}">
      <dgm:prSet phldrT="[Text]" custT="1"/>
      <dgm:spPr/>
      <dgm:t>
        <a:bodyPr/>
        <a:lstStyle/>
        <a:p>
          <a:r>
            <a:rPr lang="en-US" sz="3000" dirty="0" smtClean="0"/>
            <a:t>Community-Clinical Linkages             (All sites)</a:t>
          </a:r>
          <a:endParaRPr lang="en-US" sz="3000" dirty="0"/>
        </a:p>
      </dgm:t>
    </dgm:pt>
    <dgm:pt modelId="{63B899B2-C21A-4707-84F1-1DF736280F1F}" type="parTrans" cxnId="{D934C060-3DBF-4A4B-8BDD-1317E852C205}">
      <dgm:prSet/>
      <dgm:spPr/>
      <dgm:t>
        <a:bodyPr/>
        <a:lstStyle/>
        <a:p>
          <a:endParaRPr lang="en-US"/>
        </a:p>
      </dgm:t>
    </dgm:pt>
    <dgm:pt modelId="{DB4E4361-887B-4E60-BD36-7126062059B8}" type="sibTrans" cxnId="{D934C060-3DBF-4A4B-8BDD-1317E852C205}">
      <dgm:prSet/>
      <dgm:spPr/>
      <dgm:t>
        <a:bodyPr/>
        <a:lstStyle/>
        <a:p>
          <a:endParaRPr lang="en-US"/>
        </a:p>
      </dgm:t>
    </dgm:pt>
    <dgm:pt modelId="{E950CC32-E7AD-4525-B2A3-B6A2BC894E00}">
      <dgm:prSet phldrT="[Text]" custT="1"/>
      <dgm:spPr/>
      <dgm:t>
        <a:bodyPr/>
        <a:lstStyle/>
        <a:p>
          <a:r>
            <a:rPr lang="en-US" sz="3000" dirty="0" smtClean="0"/>
            <a:t>ACS Roundtable Pharmacy Grant (IA, KY, OR)</a:t>
          </a:r>
          <a:endParaRPr lang="en-US" sz="3000" dirty="0"/>
        </a:p>
      </dgm:t>
    </dgm:pt>
    <dgm:pt modelId="{04F6A6A0-7217-47FB-8198-646785575654}" type="parTrans" cxnId="{4E081CAD-B071-4F42-89C6-C94FF27D13EA}">
      <dgm:prSet/>
      <dgm:spPr/>
      <dgm:t>
        <a:bodyPr/>
        <a:lstStyle/>
        <a:p>
          <a:endParaRPr lang="en-US"/>
        </a:p>
      </dgm:t>
    </dgm:pt>
    <dgm:pt modelId="{9174F334-6C8C-4205-975C-875347DEB08E}" type="sibTrans" cxnId="{4E081CAD-B071-4F42-89C6-C94FF27D13EA}">
      <dgm:prSet/>
      <dgm:spPr/>
      <dgm:t>
        <a:bodyPr/>
        <a:lstStyle/>
        <a:p>
          <a:endParaRPr lang="en-US"/>
        </a:p>
      </dgm:t>
    </dgm:pt>
    <dgm:pt modelId="{5B63AC67-C982-4A16-9846-107E4556880D}" type="pres">
      <dgm:prSet presAssocID="{09997B9A-8F8B-42E6-B12E-B6DEDA0D59C7}" presName="hierChild1" presStyleCnt="0">
        <dgm:presLayoutVars>
          <dgm:orgChart val="1"/>
          <dgm:chPref val="1"/>
          <dgm:dir/>
          <dgm:animOne val="branch"/>
          <dgm:animLvl val="lvl"/>
          <dgm:resizeHandles/>
        </dgm:presLayoutVars>
      </dgm:prSet>
      <dgm:spPr/>
      <dgm:t>
        <a:bodyPr/>
        <a:lstStyle/>
        <a:p>
          <a:endParaRPr lang="en-US"/>
        </a:p>
      </dgm:t>
    </dgm:pt>
    <dgm:pt modelId="{BE199FAE-1F04-44B9-BD32-0A33AAB85DE4}" type="pres">
      <dgm:prSet presAssocID="{8C9280E1-7B8D-4C4E-B7C3-E9B86D088E9A}" presName="hierRoot1" presStyleCnt="0">
        <dgm:presLayoutVars>
          <dgm:hierBranch val="init"/>
        </dgm:presLayoutVars>
      </dgm:prSet>
      <dgm:spPr/>
    </dgm:pt>
    <dgm:pt modelId="{FD7CA53E-D0DF-4B38-9273-2AF1FD3FC087}" type="pres">
      <dgm:prSet presAssocID="{8C9280E1-7B8D-4C4E-B7C3-E9B86D088E9A}" presName="rootComposite1" presStyleCnt="0"/>
      <dgm:spPr/>
    </dgm:pt>
    <dgm:pt modelId="{637A9929-3AB6-4E4A-9E66-1C8891281C5E}" type="pres">
      <dgm:prSet presAssocID="{8C9280E1-7B8D-4C4E-B7C3-E9B86D088E9A}" presName="rootText1" presStyleLbl="node0" presStyleIdx="0" presStyleCnt="1">
        <dgm:presLayoutVars>
          <dgm:chPref val="3"/>
        </dgm:presLayoutVars>
      </dgm:prSet>
      <dgm:spPr/>
      <dgm:t>
        <a:bodyPr/>
        <a:lstStyle/>
        <a:p>
          <a:endParaRPr lang="en-US"/>
        </a:p>
      </dgm:t>
    </dgm:pt>
    <dgm:pt modelId="{D3444A4E-F636-48D8-95A3-B93C39AD9D9D}" type="pres">
      <dgm:prSet presAssocID="{8C9280E1-7B8D-4C4E-B7C3-E9B86D088E9A}" presName="rootConnector1" presStyleLbl="node1" presStyleIdx="0" presStyleCnt="0"/>
      <dgm:spPr/>
      <dgm:t>
        <a:bodyPr/>
        <a:lstStyle/>
        <a:p>
          <a:endParaRPr lang="en-US"/>
        </a:p>
      </dgm:t>
    </dgm:pt>
    <dgm:pt modelId="{E5117C2A-3288-4218-B7FC-432FE53A3998}" type="pres">
      <dgm:prSet presAssocID="{8C9280E1-7B8D-4C4E-B7C3-E9B86D088E9A}" presName="hierChild2" presStyleCnt="0"/>
      <dgm:spPr/>
    </dgm:pt>
    <dgm:pt modelId="{33BDD798-C4CF-4704-BC73-64348CAF2F25}" type="pres">
      <dgm:prSet presAssocID="{63B899B2-C21A-4707-84F1-1DF736280F1F}" presName="Name37" presStyleLbl="parChTrans1D2" presStyleIdx="0" presStyleCnt="2"/>
      <dgm:spPr/>
      <dgm:t>
        <a:bodyPr/>
        <a:lstStyle/>
        <a:p>
          <a:endParaRPr lang="en-US"/>
        </a:p>
      </dgm:t>
    </dgm:pt>
    <dgm:pt modelId="{C963D8B1-44A3-41FF-8C6A-F4A797A44AA1}" type="pres">
      <dgm:prSet presAssocID="{92A0C6DB-407E-48AF-82C6-D29F19793DD7}" presName="hierRoot2" presStyleCnt="0">
        <dgm:presLayoutVars>
          <dgm:hierBranch val="init"/>
        </dgm:presLayoutVars>
      </dgm:prSet>
      <dgm:spPr/>
    </dgm:pt>
    <dgm:pt modelId="{7D696AC4-5BD0-4B77-9AEF-1E77EA5F6DAD}" type="pres">
      <dgm:prSet presAssocID="{92A0C6DB-407E-48AF-82C6-D29F19793DD7}" presName="rootComposite" presStyleCnt="0"/>
      <dgm:spPr/>
    </dgm:pt>
    <dgm:pt modelId="{D1C6CF98-E209-437D-9B9D-3ACC8260228B}" type="pres">
      <dgm:prSet presAssocID="{92A0C6DB-407E-48AF-82C6-D29F19793DD7}" presName="rootText" presStyleLbl="node2" presStyleIdx="0" presStyleCnt="2">
        <dgm:presLayoutVars>
          <dgm:chPref val="3"/>
        </dgm:presLayoutVars>
      </dgm:prSet>
      <dgm:spPr/>
      <dgm:t>
        <a:bodyPr/>
        <a:lstStyle/>
        <a:p>
          <a:endParaRPr lang="en-US"/>
        </a:p>
      </dgm:t>
    </dgm:pt>
    <dgm:pt modelId="{69477212-F146-4D11-BE2C-63DA4E4626ED}" type="pres">
      <dgm:prSet presAssocID="{92A0C6DB-407E-48AF-82C6-D29F19793DD7}" presName="rootConnector" presStyleLbl="node2" presStyleIdx="0" presStyleCnt="2"/>
      <dgm:spPr/>
      <dgm:t>
        <a:bodyPr/>
        <a:lstStyle/>
        <a:p>
          <a:endParaRPr lang="en-US"/>
        </a:p>
      </dgm:t>
    </dgm:pt>
    <dgm:pt modelId="{B0CB15C1-BD24-4DC6-ADB5-0187F574F5AA}" type="pres">
      <dgm:prSet presAssocID="{92A0C6DB-407E-48AF-82C6-D29F19793DD7}" presName="hierChild4" presStyleCnt="0"/>
      <dgm:spPr/>
    </dgm:pt>
    <dgm:pt modelId="{B925BD5A-5E82-4E46-8572-D1F36A8F6159}" type="pres">
      <dgm:prSet presAssocID="{92A0C6DB-407E-48AF-82C6-D29F19793DD7}" presName="hierChild5" presStyleCnt="0"/>
      <dgm:spPr/>
    </dgm:pt>
    <dgm:pt modelId="{622D0BC8-4D95-40BD-BC49-670586D7B500}" type="pres">
      <dgm:prSet presAssocID="{04F6A6A0-7217-47FB-8198-646785575654}" presName="Name37" presStyleLbl="parChTrans1D2" presStyleIdx="1" presStyleCnt="2"/>
      <dgm:spPr/>
      <dgm:t>
        <a:bodyPr/>
        <a:lstStyle/>
        <a:p>
          <a:endParaRPr lang="en-US"/>
        </a:p>
      </dgm:t>
    </dgm:pt>
    <dgm:pt modelId="{111439C3-5140-4EAD-A789-450109A44E69}" type="pres">
      <dgm:prSet presAssocID="{E950CC32-E7AD-4525-B2A3-B6A2BC894E00}" presName="hierRoot2" presStyleCnt="0">
        <dgm:presLayoutVars>
          <dgm:hierBranch val="init"/>
        </dgm:presLayoutVars>
      </dgm:prSet>
      <dgm:spPr/>
    </dgm:pt>
    <dgm:pt modelId="{DB88163B-76CB-4E7C-B3C9-01F97F8A3A9F}" type="pres">
      <dgm:prSet presAssocID="{E950CC32-E7AD-4525-B2A3-B6A2BC894E00}" presName="rootComposite" presStyleCnt="0"/>
      <dgm:spPr/>
    </dgm:pt>
    <dgm:pt modelId="{3FD0F13F-441E-4F59-A19C-DB1ADDF12A41}" type="pres">
      <dgm:prSet presAssocID="{E950CC32-E7AD-4525-B2A3-B6A2BC894E00}" presName="rootText" presStyleLbl="node2" presStyleIdx="1" presStyleCnt="2">
        <dgm:presLayoutVars>
          <dgm:chPref val="3"/>
        </dgm:presLayoutVars>
      </dgm:prSet>
      <dgm:spPr/>
      <dgm:t>
        <a:bodyPr/>
        <a:lstStyle/>
        <a:p>
          <a:endParaRPr lang="en-US"/>
        </a:p>
      </dgm:t>
    </dgm:pt>
    <dgm:pt modelId="{7BC1DA28-57AB-4C1D-896D-3D725EA23826}" type="pres">
      <dgm:prSet presAssocID="{E950CC32-E7AD-4525-B2A3-B6A2BC894E00}" presName="rootConnector" presStyleLbl="node2" presStyleIdx="1" presStyleCnt="2"/>
      <dgm:spPr/>
      <dgm:t>
        <a:bodyPr/>
        <a:lstStyle/>
        <a:p>
          <a:endParaRPr lang="en-US"/>
        </a:p>
      </dgm:t>
    </dgm:pt>
    <dgm:pt modelId="{C830F28F-A15D-44DB-A047-8317C7CC38C3}" type="pres">
      <dgm:prSet presAssocID="{E950CC32-E7AD-4525-B2A3-B6A2BC894E00}" presName="hierChild4" presStyleCnt="0"/>
      <dgm:spPr/>
    </dgm:pt>
    <dgm:pt modelId="{0311AADC-BD2C-4929-9E02-CF0382EF774F}" type="pres">
      <dgm:prSet presAssocID="{E950CC32-E7AD-4525-B2A3-B6A2BC894E00}" presName="hierChild5" presStyleCnt="0"/>
      <dgm:spPr/>
    </dgm:pt>
    <dgm:pt modelId="{49C83625-9C92-452C-95A5-C9594C610E53}" type="pres">
      <dgm:prSet presAssocID="{8C9280E1-7B8D-4C4E-B7C3-E9B86D088E9A}" presName="hierChild3" presStyleCnt="0"/>
      <dgm:spPr/>
    </dgm:pt>
  </dgm:ptLst>
  <dgm:cxnLst>
    <dgm:cxn modelId="{B6BB0E87-4225-4080-818B-38536EB6900B}" type="presOf" srcId="{04F6A6A0-7217-47FB-8198-646785575654}" destId="{622D0BC8-4D95-40BD-BC49-670586D7B500}" srcOrd="0" destOrd="0" presId="urn:microsoft.com/office/officeart/2005/8/layout/orgChart1"/>
    <dgm:cxn modelId="{2D6D6886-B93F-42D0-B957-2F18698B0ABF}" type="presOf" srcId="{8C9280E1-7B8D-4C4E-B7C3-E9B86D088E9A}" destId="{637A9929-3AB6-4E4A-9E66-1C8891281C5E}" srcOrd="0" destOrd="0" presId="urn:microsoft.com/office/officeart/2005/8/layout/orgChart1"/>
    <dgm:cxn modelId="{0CDBBD22-A4AB-40CB-946F-117926B7A603}" type="presOf" srcId="{92A0C6DB-407E-48AF-82C6-D29F19793DD7}" destId="{69477212-F146-4D11-BE2C-63DA4E4626ED}" srcOrd="1" destOrd="0" presId="urn:microsoft.com/office/officeart/2005/8/layout/orgChart1"/>
    <dgm:cxn modelId="{037AFB58-5D39-48DF-8881-9F3202096EBC}" type="presOf" srcId="{E950CC32-E7AD-4525-B2A3-B6A2BC894E00}" destId="{3FD0F13F-441E-4F59-A19C-DB1ADDF12A41}" srcOrd="0" destOrd="0" presId="urn:microsoft.com/office/officeart/2005/8/layout/orgChart1"/>
    <dgm:cxn modelId="{13EACBBC-DA9A-451B-946D-869DCBAA3AE5}" type="presOf" srcId="{8C9280E1-7B8D-4C4E-B7C3-E9B86D088E9A}" destId="{D3444A4E-F636-48D8-95A3-B93C39AD9D9D}" srcOrd="1" destOrd="0" presId="urn:microsoft.com/office/officeart/2005/8/layout/orgChart1"/>
    <dgm:cxn modelId="{8131DC2C-BFEA-48F6-B31F-F986A2165CDC}" type="presOf" srcId="{E950CC32-E7AD-4525-B2A3-B6A2BC894E00}" destId="{7BC1DA28-57AB-4C1D-896D-3D725EA23826}" srcOrd="1" destOrd="0" presId="urn:microsoft.com/office/officeart/2005/8/layout/orgChart1"/>
    <dgm:cxn modelId="{00EA4604-640F-4788-9CFD-A8E98192432B}" type="presOf" srcId="{63B899B2-C21A-4707-84F1-1DF736280F1F}" destId="{33BDD798-C4CF-4704-BC73-64348CAF2F25}" srcOrd="0" destOrd="0" presId="urn:microsoft.com/office/officeart/2005/8/layout/orgChart1"/>
    <dgm:cxn modelId="{E7B3799B-AD8D-4E33-9241-2FAC46B95361}" type="presOf" srcId="{09997B9A-8F8B-42E6-B12E-B6DEDA0D59C7}" destId="{5B63AC67-C982-4A16-9846-107E4556880D}" srcOrd="0" destOrd="0" presId="urn:microsoft.com/office/officeart/2005/8/layout/orgChart1"/>
    <dgm:cxn modelId="{62CB10CE-1AC1-4642-8F07-DF9698674626}" type="presOf" srcId="{92A0C6DB-407E-48AF-82C6-D29F19793DD7}" destId="{D1C6CF98-E209-437D-9B9D-3ACC8260228B}" srcOrd="0" destOrd="0" presId="urn:microsoft.com/office/officeart/2005/8/layout/orgChart1"/>
    <dgm:cxn modelId="{D934C060-3DBF-4A4B-8BDD-1317E852C205}" srcId="{8C9280E1-7B8D-4C4E-B7C3-E9B86D088E9A}" destId="{92A0C6DB-407E-48AF-82C6-D29F19793DD7}" srcOrd="0" destOrd="0" parTransId="{63B899B2-C21A-4707-84F1-1DF736280F1F}" sibTransId="{DB4E4361-887B-4E60-BD36-7126062059B8}"/>
    <dgm:cxn modelId="{4E081CAD-B071-4F42-89C6-C94FF27D13EA}" srcId="{8C9280E1-7B8D-4C4E-B7C3-E9B86D088E9A}" destId="{E950CC32-E7AD-4525-B2A3-B6A2BC894E00}" srcOrd="1" destOrd="0" parTransId="{04F6A6A0-7217-47FB-8198-646785575654}" sibTransId="{9174F334-6C8C-4205-975C-875347DEB08E}"/>
    <dgm:cxn modelId="{104050A0-54A3-4024-9EA7-9226C5CA24F1}" srcId="{09997B9A-8F8B-42E6-B12E-B6DEDA0D59C7}" destId="{8C9280E1-7B8D-4C4E-B7C3-E9B86D088E9A}" srcOrd="0" destOrd="0" parTransId="{39F0819D-5504-436B-84F9-ED656983B9C3}" sibTransId="{841023C3-67AE-4BD5-9163-96A1D87ABD20}"/>
    <dgm:cxn modelId="{2915F8B5-5FD0-44DE-AB07-0F4118D77743}" type="presParOf" srcId="{5B63AC67-C982-4A16-9846-107E4556880D}" destId="{BE199FAE-1F04-44B9-BD32-0A33AAB85DE4}" srcOrd="0" destOrd="0" presId="urn:microsoft.com/office/officeart/2005/8/layout/orgChart1"/>
    <dgm:cxn modelId="{502E0A09-B68F-4E1C-86A9-F25E407BAFCC}" type="presParOf" srcId="{BE199FAE-1F04-44B9-BD32-0A33AAB85DE4}" destId="{FD7CA53E-D0DF-4B38-9273-2AF1FD3FC087}" srcOrd="0" destOrd="0" presId="urn:microsoft.com/office/officeart/2005/8/layout/orgChart1"/>
    <dgm:cxn modelId="{571E1FA1-A353-4E78-99B1-9EE844214751}" type="presParOf" srcId="{FD7CA53E-D0DF-4B38-9273-2AF1FD3FC087}" destId="{637A9929-3AB6-4E4A-9E66-1C8891281C5E}" srcOrd="0" destOrd="0" presId="urn:microsoft.com/office/officeart/2005/8/layout/orgChart1"/>
    <dgm:cxn modelId="{8C803487-AAE2-4537-9E6E-FF913B0DCA6B}" type="presParOf" srcId="{FD7CA53E-D0DF-4B38-9273-2AF1FD3FC087}" destId="{D3444A4E-F636-48D8-95A3-B93C39AD9D9D}" srcOrd="1" destOrd="0" presId="urn:microsoft.com/office/officeart/2005/8/layout/orgChart1"/>
    <dgm:cxn modelId="{C6E944C8-EE65-4EC3-8E06-0830825BEA0A}" type="presParOf" srcId="{BE199FAE-1F04-44B9-BD32-0A33AAB85DE4}" destId="{E5117C2A-3288-4218-B7FC-432FE53A3998}" srcOrd="1" destOrd="0" presId="urn:microsoft.com/office/officeart/2005/8/layout/orgChart1"/>
    <dgm:cxn modelId="{323C7004-4E83-4A9B-9AA7-7FA0CC4BE8F0}" type="presParOf" srcId="{E5117C2A-3288-4218-B7FC-432FE53A3998}" destId="{33BDD798-C4CF-4704-BC73-64348CAF2F25}" srcOrd="0" destOrd="0" presId="urn:microsoft.com/office/officeart/2005/8/layout/orgChart1"/>
    <dgm:cxn modelId="{314E1E1E-7C45-4270-836D-BCF7DB1898BD}" type="presParOf" srcId="{E5117C2A-3288-4218-B7FC-432FE53A3998}" destId="{C963D8B1-44A3-41FF-8C6A-F4A797A44AA1}" srcOrd="1" destOrd="0" presId="urn:microsoft.com/office/officeart/2005/8/layout/orgChart1"/>
    <dgm:cxn modelId="{21D9521C-772B-4D97-89FA-B704D3E193A8}" type="presParOf" srcId="{C963D8B1-44A3-41FF-8C6A-F4A797A44AA1}" destId="{7D696AC4-5BD0-4B77-9AEF-1E77EA5F6DAD}" srcOrd="0" destOrd="0" presId="urn:microsoft.com/office/officeart/2005/8/layout/orgChart1"/>
    <dgm:cxn modelId="{CC78E175-5448-400D-BCC9-EA6494A8305A}" type="presParOf" srcId="{7D696AC4-5BD0-4B77-9AEF-1E77EA5F6DAD}" destId="{D1C6CF98-E209-437D-9B9D-3ACC8260228B}" srcOrd="0" destOrd="0" presId="urn:microsoft.com/office/officeart/2005/8/layout/orgChart1"/>
    <dgm:cxn modelId="{5D414440-3DA4-428D-963B-291ABE131782}" type="presParOf" srcId="{7D696AC4-5BD0-4B77-9AEF-1E77EA5F6DAD}" destId="{69477212-F146-4D11-BE2C-63DA4E4626ED}" srcOrd="1" destOrd="0" presId="urn:microsoft.com/office/officeart/2005/8/layout/orgChart1"/>
    <dgm:cxn modelId="{16986F8C-13BD-4F89-94BC-555296023D74}" type="presParOf" srcId="{C963D8B1-44A3-41FF-8C6A-F4A797A44AA1}" destId="{B0CB15C1-BD24-4DC6-ADB5-0187F574F5AA}" srcOrd="1" destOrd="0" presId="urn:microsoft.com/office/officeart/2005/8/layout/orgChart1"/>
    <dgm:cxn modelId="{804E5BA3-F81D-44E7-8AA4-0D838B253334}" type="presParOf" srcId="{C963D8B1-44A3-41FF-8C6A-F4A797A44AA1}" destId="{B925BD5A-5E82-4E46-8572-D1F36A8F6159}" srcOrd="2" destOrd="0" presId="urn:microsoft.com/office/officeart/2005/8/layout/orgChart1"/>
    <dgm:cxn modelId="{14211C2D-49AD-49E1-9DA9-2961CF7BECBB}" type="presParOf" srcId="{E5117C2A-3288-4218-B7FC-432FE53A3998}" destId="{622D0BC8-4D95-40BD-BC49-670586D7B500}" srcOrd="2" destOrd="0" presId="urn:microsoft.com/office/officeart/2005/8/layout/orgChart1"/>
    <dgm:cxn modelId="{9B475632-2663-456E-83DD-6AFCA2B174BD}" type="presParOf" srcId="{E5117C2A-3288-4218-B7FC-432FE53A3998}" destId="{111439C3-5140-4EAD-A789-450109A44E69}" srcOrd="3" destOrd="0" presId="urn:microsoft.com/office/officeart/2005/8/layout/orgChart1"/>
    <dgm:cxn modelId="{73E9AC57-FA6C-47AD-9504-2FAD51F8F076}" type="presParOf" srcId="{111439C3-5140-4EAD-A789-450109A44E69}" destId="{DB88163B-76CB-4E7C-B3C9-01F97F8A3A9F}" srcOrd="0" destOrd="0" presId="urn:microsoft.com/office/officeart/2005/8/layout/orgChart1"/>
    <dgm:cxn modelId="{53D1C119-7D16-4017-AA03-51B34DE4D1A4}" type="presParOf" srcId="{DB88163B-76CB-4E7C-B3C9-01F97F8A3A9F}" destId="{3FD0F13F-441E-4F59-A19C-DB1ADDF12A41}" srcOrd="0" destOrd="0" presId="urn:microsoft.com/office/officeart/2005/8/layout/orgChart1"/>
    <dgm:cxn modelId="{59DC13C0-6AB3-4313-9289-DAE6E56FD322}" type="presParOf" srcId="{DB88163B-76CB-4E7C-B3C9-01F97F8A3A9F}" destId="{7BC1DA28-57AB-4C1D-896D-3D725EA23826}" srcOrd="1" destOrd="0" presId="urn:microsoft.com/office/officeart/2005/8/layout/orgChart1"/>
    <dgm:cxn modelId="{F9BCC441-027C-4045-8850-FD3AB38E1253}" type="presParOf" srcId="{111439C3-5140-4EAD-A789-450109A44E69}" destId="{C830F28F-A15D-44DB-A047-8317C7CC38C3}" srcOrd="1" destOrd="0" presId="urn:microsoft.com/office/officeart/2005/8/layout/orgChart1"/>
    <dgm:cxn modelId="{466C62F4-F224-43AB-9FBC-3581665950CE}" type="presParOf" srcId="{111439C3-5140-4EAD-A789-450109A44E69}" destId="{0311AADC-BD2C-4929-9E02-CF0382EF774F}" srcOrd="2" destOrd="0" presId="urn:microsoft.com/office/officeart/2005/8/layout/orgChart1"/>
    <dgm:cxn modelId="{119252E9-6C59-4CA1-983F-D0DAFADF36E1}" type="presParOf" srcId="{BE199FAE-1F04-44B9-BD32-0A33AAB85DE4}" destId="{49C83625-9C92-452C-95A5-C9594C610E5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72591" cy="459074"/>
          </a:xfrm>
          <a:prstGeom prst="rect">
            <a:avLst/>
          </a:prstGeom>
        </p:spPr>
        <p:txBody>
          <a:bodyPr vert="horz" lIns="90443" tIns="45222" rIns="90443" bIns="45222" rtlCol="0"/>
          <a:lstStyle>
            <a:lvl1pPr algn="l">
              <a:defRPr sz="1200"/>
            </a:lvl1pPr>
          </a:lstStyle>
          <a:p>
            <a:endParaRPr lang="en-US" dirty="0"/>
          </a:p>
        </p:txBody>
      </p:sp>
      <p:sp>
        <p:nvSpPr>
          <p:cNvPr id="3" name="Date Placeholder 2"/>
          <p:cNvSpPr>
            <a:spLocks noGrp="1"/>
          </p:cNvSpPr>
          <p:nvPr>
            <p:ph type="dt" sz="quarter" idx="1"/>
          </p:nvPr>
        </p:nvSpPr>
        <p:spPr>
          <a:xfrm>
            <a:off x="3883827" y="0"/>
            <a:ext cx="2972590" cy="459074"/>
          </a:xfrm>
          <a:prstGeom prst="rect">
            <a:avLst/>
          </a:prstGeom>
        </p:spPr>
        <p:txBody>
          <a:bodyPr vert="horz" lIns="90443" tIns="45222" rIns="90443" bIns="45222" rtlCol="0"/>
          <a:lstStyle>
            <a:lvl1pPr algn="r">
              <a:defRPr sz="1200"/>
            </a:lvl1pPr>
          </a:lstStyle>
          <a:p>
            <a:fld id="{8DDFF758-2FDC-4859-9430-92E71953B5B3}" type="datetimeFigureOut">
              <a:rPr lang="en-US" smtClean="0"/>
              <a:t>5/19/2016</a:t>
            </a:fld>
            <a:endParaRPr lang="en-US" dirty="0"/>
          </a:p>
        </p:txBody>
      </p:sp>
      <p:sp>
        <p:nvSpPr>
          <p:cNvPr id="4" name="Footer Placeholder 3"/>
          <p:cNvSpPr>
            <a:spLocks noGrp="1"/>
          </p:cNvSpPr>
          <p:nvPr>
            <p:ph type="ftr" sz="quarter" idx="2"/>
          </p:nvPr>
        </p:nvSpPr>
        <p:spPr>
          <a:xfrm>
            <a:off x="1" y="8684927"/>
            <a:ext cx="2972591" cy="459074"/>
          </a:xfrm>
          <a:prstGeom prst="rect">
            <a:avLst/>
          </a:prstGeom>
        </p:spPr>
        <p:txBody>
          <a:bodyPr vert="horz" lIns="90443" tIns="45222" rIns="90443" bIns="45222"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3827" y="8684927"/>
            <a:ext cx="2972590" cy="459074"/>
          </a:xfrm>
          <a:prstGeom prst="rect">
            <a:avLst/>
          </a:prstGeom>
        </p:spPr>
        <p:txBody>
          <a:bodyPr vert="horz" lIns="90443" tIns="45222" rIns="90443" bIns="45222" rtlCol="0" anchor="b"/>
          <a:lstStyle>
            <a:lvl1pPr algn="r">
              <a:defRPr sz="1200"/>
            </a:lvl1pPr>
          </a:lstStyle>
          <a:p>
            <a:fld id="{D3DF016F-F147-48D4-BD85-414B1580510E}" type="slidenum">
              <a:rPr lang="en-US" smtClean="0"/>
              <a:t>‹#›</a:t>
            </a:fld>
            <a:endParaRPr lang="en-US" dirty="0"/>
          </a:p>
        </p:txBody>
      </p:sp>
    </p:spTree>
    <p:extLst>
      <p:ext uri="{BB962C8B-B14F-4D97-AF65-F5344CB8AC3E}">
        <p14:creationId xmlns:p14="http://schemas.microsoft.com/office/powerpoint/2010/main" val="22960057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1" y="0"/>
            <a:ext cx="2972591" cy="457513"/>
          </a:xfrm>
          <a:prstGeom prst="rect">
            <a:avLst/>
          </a:prstGeom>
          <a:noFill/>
          <a:ln w="9525">
            <a:noFill/>
            <a:miter lim="800000"/>
            <a:headEnd/>
            <a:tailEnd/>
          </a:ln>
          <a:effectLst/>
        </p:spPr>
        <p:txBody>
          <a:bodyPr vert="horz" wrap="square" lIns="91438" tIns="45719" rIns="91438" bIns="45719" numCol="1" anchor="t" anchorCtr="0" compatLnSpc="1">
            <a:prstTxWarp prst="textNoShape">
              <a:avLst/>
            </a:prstTxWarp>
          </a:bodyPr>
          <a:lstStyle>
            <a:lvl1pPr>
              <a:defRPr sz="1200">
                <a:latin typeface="Times" pitchFamily="18" charset="0"/>
                <a:ea typeface="+mn-ea"/>
              </a:defRPr>
            </a:lvl1pPr>
          </a:lstStyle>
          <a:p>
            <a:pPr>
              <a:defRPr/>
            </a:pPr>
            <a:endParaRPr lang="en-US" dirty="0"/>
          </a:p>
        </p:txBody>
      </p:sp>
      <p:sp>
        <p:nvSpPr>
          <p:cNvPr id="50179" name="Rectangle 3"/>
          <p:cNvSpPr>
            <a:spLocks noGrp="1" noChangeArrowheads="1"/>
          </p:cNvSpPr>
          <p:nvPr>
            <p:ph type="dt" idx="1"/>
          </p:nvPr>
        </p:nvSpPr>
        <p:spPr bwMode="auto">
          <a:xfrm>
            <a:off x="3883827" y="0"/>
            <a:ext cx="2972590" cy="457513"/>
          </a:xfrm>
          <a:prstGeom prst="rect">
            <a:avLst/>
          </a:prstGeom>
          <a:noFill/>
          <a:ln w="9525">
            <a:noFill/>
            <a:miter lim="800000"/>
            <a:headEnd/>
            <a:tailEnd/>
          </a:ln>
          <a:effectLst/>
        </p:spPr>
        <p:txBody>
          <a:bodyPr vert="horz" wrap="square" lIns="91438" tIns="45719" rIns="91438" bIns="45719" numCol="1" anchor="t" anchorCtr="0" compatLnSpc="1">
            <a:prstTxWarp prst="textNoShape">
              <a:avLst/>
            </a:prstTxWarp>
          </a:bodyPr>
          <a:lstStyle>
            <a:lvl1pPr algn="r">
              <a:defRPr sz="1200">
                <a:latin typeface="Times" pitchFamily="18" charset="0"/>
                <a:ea typeface="+mn-ea"/>
              </a:defRPr>
            </a:lvl1pPr>
          </a:lstStyle>
          <a:p>
            <a:pPr>
              <a:defRPr/>
            </a:pPr>
            <a:endParaRPr lang="en-US" dirty="0"/>
          </a:p>
        </p:txBody>
      </p:sp>
      <p:sp>
        <p:nvSpPr>
          <p:cNvPr id="12292" name="Rectangle 4"/>
          <p:cNvSpPr>
            <a:spLocks noGrp="1" noRot="1" noChangeAspect="1" noChangeArrowheads="1" noTextEdit="1"/>
          </p:cNvSpPr>
          <p:nvPr>
            <p:ph type="sldImg" idx="2"/>
          </p:nvPr>
        </p:nvSpPr>
        <p:spPr bwMode="auto">
          <a:xfrm>
            <a:off x="1143000" y="685800"/>
            <a:ext cx="4573588" cy="3429000"/>
          </a:xfrm>
          <a:prstGeom prst="rect">
            <a:avLst/>
          </a:prstGeom>
          <a:noFill/>
          <a:ln w="9525">
            <a:solidFill>
              <a:srgbClr val="000000"/>
            </a:solidFill>
            <a:miter lim="800000"/>
            <a:headEnd/>
            <a:tailEnd/>
          </a:ln>
        </p:spPr>
      </p:sp>
      <p:sp>
        <p:nvSpPr>
          <p:cNvPr id="50181" name="Rectangle 5"/>
          <p:cNvSpPr>
            <a:spLocks noGrp="1" noChangeArrowheads="1"/>
          </p:cNvSpPr>
          <p:nvPr>
            <p:ph type="body" sz="quarter" idx="3"/>
          </p:nvPr>
        </p:nvSpPr>
        <p:spPr bwMode="auto">
          <a:xfrm>
            <a:off x="686591" y="4344025"/>
            <a:ext cx="5486400" cy="4114488"/>
          </a:xfrm>
          <a:prstGeom prst="rect">
            <a:avLst/>
          </a:prstGeom>
          <a:noFill/>
          <a:ln w="9525">
            <a:noFill/>
            <a:miter lim="800000"/>
            <a:headEnd/>
            <a:tailEnd/>
          </a:ln>
          <a:effectLst/>
        </p:spPr>
        <p:txBody>
          <a:bodyPr vert="horz" wrap="square" lIns="91438" tIns="45719" rIns="91438" bIns="4571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0182" name="Rectangle 6"/>
          <p:cNvSpPr>
            <a:spLocks noGrp="1" noChangeArrowheads="1"/>
          </p:cNvSpPr>
          <p:nvPr>
            <p:ph type="ftr" sz="quarter" idx="4"/>
          </p:nvPr>
        </p:nvSpPr>
        <p:spPr bwMode="auto">
          <a:xfrm>
            <a:off x="1" y="8684926"/>
            <a:ext cx="2972591" cy="457513"/>
          </a:xfrm>
          <a:prstGeom prst="rect">
            <a:avLst/>
          </a:prstGeom>
          <a:noFill/>
          <a:ln w="9525">
            <a:noFill/>
            <a:miter lim="800000"/>
            <a:headEnd/>
            <a:tailEnd/>
          </a:ln>
          <a:effectLst/>
        </p:spPr>
        <p:txBody>
          <a:bodyPr vert="horz" wrap="square" lIns="91438" tIns="45719" rIns="91438" bIns="45719" numCol="1" anchor="b" anchorCtr="0" compatLnSpc="1">
            <a:prstTxWarp prst="textNoShape">
              <a:avLst/>
            </a:prstTxWarp>
          </a:bodyPr>
          <a:lstStyle>
            <a:lvl1pPr>
              <a:defRPr sz="1200">
                <a:latin typeface="Times" pitchFamily="18" charset="0"/>
                <a:ea typeface="+mn-ea"/>
              </a:defRPr>
            </a:lvl1pPr>
          </a:lstStyle>
          <a:p>
            <a:pPr>
              <a:defRPr/>
            </a:pPr>
            <a:endParaRPr lang="en-US" dirty="0"/>
          </a:p>
        </p:txBody>
      </p:sp>
      <p:sp>
        <p:nvSpPr>
          <p:cNvPr id="50183" name="Rectangle 7"/>
          <p:cNvSpPr>
            <a:spLocks noGrp="1" noChangeArrowheads="1"/>
          </p:cNvSpPr>
          <p:nvPr>
            <p:ph type="sldNum" sz="quarter" idx="5"/>
          </p:nvPr>
        </p:nvSpPr>
        <p:spPr bwMode="auto">
          <a:xfrm>
            <a:off x="3883827" y="8684926"/>
            <a:ext cx="2972590" cy="457513"/>
          </a:xfrm>
          <a:prstGeom prst="rect">
            <a:avLst/>
          </a:prstGeom>
          <a:noFill/>
          <a:ln w="9525">
            <a:noFill/>
            <a:miter lim="800000"/>
            <a:headEnd/>
            <a:tailEnd/>
          </a:ln>
          <a:effectLst/>
        </p:spPr>
        <p:txBody>
          <a:bodyPr vert="horz" wrap="square" lIns="91438" tIns="45719" rIns="91438" bIns="45719" numCol="1" anchor="b" anchorCtr="0" compatLnSpc="1">
            <a:prstTxWarp prst="textNoShape">
              <a:avLst/>
            </a:prstTxWarp>
          </a:bodyPr>
          <a:lstStyle>
            <a:lvl1pPr algn="r">
              <a:defRPr sz="1200" smtClean="0"/>
            </a:lvl1pPr>
          </a:lstStyle>
          <a:p>
            <a:pPr>
              <a:defRPr/>
            </a:pPr>
            <a:fld id="{A3BC3E74-20A5-47B6-A4F4-09B8CF81FB2E}" type="slidenum">
              <a:rPr lang="en-US"/>
              <a:pPr>
                <a:defRPr/>
              </a:pPr>
              <a:t>‹#›</a:t>
            </a:fld>
            <a:endParaRPr lang="en-US" dirty="0"/>
          </a:p>
        </p:txBody>
      </p:sp>
    </p:spTree>
    <p:extLst>
      <p:ext uri="{BB962C8B-B14F-4D97-AF65-F5344CB8AC3E}">
        <p14:creationId xmlns:p14="http://schemas.microsoft.com/office/powerpoint/2010/main" val="21571910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1</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smtClean="0">
              <a:latin typeface="Times" charset="0"/>
            </a:endParaRPr>
          </a:p>
        </p:txBody>
      </p:sp>
    </p:spTree>
    <p:extLst>
      <p:ext uri="{BB962C8B-B14F-4D97-AF65-F5344CB8AC3E}">
        <p14:creationId xmlns:p14="http://schemas.microsoft.com/office/powerpoint/2010/main" val="4248508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"Although CCLs are extremely valuable, questions related to generalizability, scalability, and sustainability of community-clinical linkages often go unanswered, and ongoing evaluation to identify effective models of community-clinical linkages, the circumstances in which they work (or alternatively, do not work), their cost, and their measured outcomes is needed."</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9</a:t>
            </a:fld>
            <a:endParaRPr lang="en-US" dirty="0"/>
          </a:p>
        </p:txBody>
      </p:sp>
    </p:spTree>
    <p:extLst>
      <p:ext uri="{BB962C8B-B14F-4D97-AF65-F5344CB8AC3E}">
        <p14:creationId xmlns:p14="http://schemas.microsoft.com/office/powerpoint/2010/main" val="29209650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41178" y="1143000"/>
            <a:ext cx="7772400" cy="12192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25603" name="Rectangle 3"/>
          <p:cNvSpPr>
            <a:spLocks noGrp="1" noChangeArrowheads="1"/>
          </p:cNvSpPr>
          <p:nvPr>
            <p:ph type="subTitle" idx="1"/>
          </p:nvPr>
        </p:nvSpPr>
        <p:spPr>
          <a:xfrm>
            <a:off x="941178" y="3048000"/>
            <a:ext cx="7772400" cy="1752600"/>
          </a:xfrm>
          <a:prstGeom prst="rect">
            <a:avLst/>
          </a:prstGeom>
        </p:spPr>
        <p:txBody>
          <a:bodyPr/>
          <a:lstStyle>
            <a:lvl1pPr marL="0" indent="0" algn="l">
              <a:buFontTx/>
              <a:buNone/>
              <a:defRPr sz="2800">
                <a:solidFill>
                  <a:srgbClr val="002060"/>
                </a:solidFill>
                <a:latin typeface="Arial" pitchFamily="34" charset="0"/>
                <a:cs typeface="Arial" pitchFamily="34" charset="0"/>
              </a:defRPr>
            </a:lvl1pPr>
          </a:lstStyle>
          <a:p>
            <a:r>
              <a:rPr lang="en-US" dirty="0"/>
              <a:t>Click to edit Master subtitle style</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467600" cy="990600"/>
          </a:xfrm>
        </p:spPr>
        <p:txBody>
          <a:bodyPr/>
          <a:lstStyle>
            <a:lvl1pPr algn="l">
              <a:defRPr sz="3600" b="1">
                <a:solidFill>
                  <a:schemeClr val="bg1"/>
                </a:solidFill>
                <a:latin typeface="+mj-lt"/>
              </a:defRPr>
            </a:lvl1pPr>
          </a:lstStyle>
          <a:p>
            <a:r>
              <a:rPr lang="en-US" dirty="0" smtClean="0"/>
              <a:t>Click to edit Master title style</a:t>
            </a:r>
            <a:endParaRPr lang="en-US" dirty="0"/>
          </a:p>
        </p:txBody>
      </p:sp>
      <p:sp>
        <p:nvSpPr>
          <p:cNvPr id="3" name="Content Placeholder 2"/>
          <p:cNvSpPr>
            <a:spLocks noGrp="1"/>
          </p:cNvSpPr>
          <p:nvPr>
            <p:ph idx="1"/>
          </p:nvPr>
        </p:nvSpPr>
        <p:spPr>
          <a:xfrm>
            <a:off x="914400" y="1676400"/>
            <a:ext cx="7467600" cy="4343400"/>
          </a:xfrm>
          <a:prstGeom prst="rect">
            <a:avLst/>
          </a:prstGeom>
        </p:spPr>
        <p:txBody>
          <a:bodyPr/>
          <a:lstStyle>
            <a:lvl1pPr>
              <a:defRPr sz="2400">
                <a:latin typeface="Arial" pitchFamily="34" charset="0"/>
                <a:cs typeface="Arial" pitchFamily="34" charset="0"/>
              </a:defRPr>
            </a:lvl1pPr>
            <a:lvl2pPr>
              <a:defRPr sz="2400">
                <a:latin typeface="Arial" pitchFamily="34" charset="0"/>
                <a:cs typeface="Arial" pitchFamily="34" charset="0"/>
              </a:defRPr>
            </a:lvl2pPr>
            <a:lvl3pPr>
              <a:defRPr sz="2400">
                <a:latin typeface="Arial" pitchFamily="34" charset="0"/>
                <a:cs typeface="Arial" pitchFamily="34" charset="0"/>
              </a:defRPr>
            </a:lvl3pPr>
            <a:lvl4pPr>
              <a:defRPr sz="2400">
                <a:latin typeface="Arial" pitchFamily="34" charset="0"/>
                <a:cs typeface="Arial" pitchFamily="34" charset="0"/>
              </a:defRPr>
            </a:lvl4pPr>
            <a:lvl5pPr>
              <a:defRPr sz="2400">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itle 1"/>
          <p:cNvSpPr txBox="1">
            <a:spLocks/>
          </p:cNvSpPr>
          <p:nvPr userDrawn="1"/>
        </p:nvSpPr>
        <p:spPr bwMode="auto">
          <a:xfrm>
            <a:off x="914400" y="304800"/>
            <a:ext cx="7467600" cy="990600"/>
          </a:xfrm>
          <a:prstGeom prst="rect">
            <a:avLst/>
          </a:prstGeom>
          <a:noFill/>
          <a:ln w="9525">
            <a:noFill/>
            <a:miter lim="800000"/>
            <a:headEnd/>
            <a:tailEnd/>
          </a:ln>
        </p:spPr>
        <p:txBody>
          <a:bodyPr anchor="ctr"/>
          <a:lstStyle/>
          <a:p>
            <a:pPr>
              <a:defRPr/>
            </a:pPr>
            <a:r>
              <a:rPr lang="en-US" sz="4000" dirty="0">
                <a:solidFill>
                  <a:schemeClr val="bg1"/>
                </a:solidFill>
                <a:latin typeface="Georgia" charset="0"/>
                <a:cs typeface="Arial" charset="0"/>
              </a:rPr>
              <a:t>Click to edit Master title style</a:t>
            </a:r>
          </a:p>
        </p:txBody>
      </p:sp>
      <p:sp>
        <p:nvSpPr>
          <p:cNvPr id="2" name="Title 1"/>
          <p:cNvSpPr>
            <a:spLocks noGrp="1"/>
          </p:cNvSpPr>
          <p:nvPr>
            <p:ph type="title"/>
          </p:nvPr>
        </p:nvSpPr>
        <p:spPr>
          <a:xfrm>
            <a:off x="914400" y="2747962"/>
            <a:ext cx="7162800" cy="1362075"/>
          </a:xfrm>
        </p:spPr>
        <p:txBody>
          <a:bodyPr anchor="t"/>
          <a:lstStyle>
            <a:lvl1pPr algn="l">
              <a:defRPr sz="3200" b="0" cap="none" baseline="0">
                <a:solidFill>
                  <a:srgbClr val="002060"/>
                </a:solidFill>
                <a:latin typeface="Arial" pitchFamily="34" charset="0"/>
                <a:cs typeface="Arial" pitchFamily="34" charset="0"/>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80086"/>
            <a:ext cx="7467600" cy="1054444"/>
          </a:xfrm>
        </p:spPr>
        <p:txBody>
          <a:bodyPr/>
          <a:lstStyle>
            <a:lvl1pPr>
              <a:defRPr sz="4000"/>
            </a:lvl1pPr>
          </a:lstStyle>
          <a:p>
            <a:r>
              <a:rPr lang="en-US" dirty="0" smtClean="0"/>
              <a:t>Click to edit Master title style</a:t>
            </a:r>
            <a:endParaRPr lang="en-US" dirty="0"/>
          </a:p>
        </p:txBody>
      </p:sp>
      <p:sp>
        <p:nvSpPr>
          <p:cNvPr id="3" name="Content Placeholder 2"/>
          <p:cNvSpPr>
            <a:spLocks noGrp="1"/>
          </p:cNvSpPr>
          <p:nvPr>
            <p:ph sz="half" idx="1"/>
          </p:nvPr>
        </p:nvSpPr>
        <p:spPr>
          <a:xfrm>
            <a:off x="91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72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85576" y="502508"/>
            <a:ext cx="3834705"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885576"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5073401" y="502508"/>
            <a:ext cx="3836211"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1" name="Content Placeholder 3"/>
          <p:cNvSpPr>
            <a:spLocks noGrp="1"/>
          </p:cNvSpPr>
          <p:nvPr>
            <p:ph sz="half" idx="10"/>
          </p:nvPr>
        </p:nvSpPr>
        <p:spPr>
          <a:xfrm>
            <a:off x="5086873"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78010"/>
            <a:ext cx="7467600" cy="1072995"/>
          </a:xfr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41716"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41716" y="5070770"/>
            <a:ext cx="5486400" cy="57214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abl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able Placeholder 2"/>
          <p:cNvSpPr>
            <a:spLocks noGrp="1"/>
          </p:cNvSpPr>
          <p:nvPr>
            <p:ph type="tbl" idx="1"/>
          </p:nvPr>
        </p:nvSpPr>
        <p:spPr>
          <a:xfrm>
            <a:off x="980304" y="897929"/>
            <a:ext cx="7467600" cy="5072449"/>
          </a:xfrm>
          <a:prstGeom prst="rect">
            <a:avLst/>
          </a:prstGeom>
        </p:spPr>
        <p:txBody>
          <a:bodyPr/>
          <a:lstStyle>
            <a:lvl1pPr>
              <a:buFontTx/>
              <a:buNone/>
              <a:defRPr/>
            </a:lvl1pPr>
          </a:lstStyle>
          <a:p>
            <a:pPr lvl="0"/>
            <a:endParaRPr lang="en-US" noProof="0" dirty="0" smtClean="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1"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143000"/>
            <a:ext cx="7467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Lst>
  <p:timing>
    <p:tnLst>
      <p:par>
        <p:cTn id="1" dur="indefinite" restart="never" nodeType="tmRoot"/>
      </p:par>
    </p:tnLst>
  </p:timing>
  <p:txStyles>
    <p:titleStyle>
      <a:lvl1pPr algn="l" rtl="0" eaLnBrk="0" fontAlgn="base" hangingPunct="0">
        <a:spcBef>
          <a:spcPct val="0"/>
        </a:spcBef>
        <a:spcAft>
          <a:spcPct val="0"/>
        </a:spcAft>
        <a:defRPr sz="4000">
          <a:solidFill>
            <a:schemeClr val="bg1"/>
          </a:solidFill>
          <a:latin typeface="Georgia" pitchFamily="18" charset="0"/>
          <a:ea typeface="Arial" charset="0"/>
          <a:cs typeface="Arial" pitchFamily="34" charset="0"/>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p:titleStyle>
    <p:bodyStyle>
      <a:lvl1pPr marL="342900" indent="-342900" algn="l" rtl="0" eaLnBrk="0" fontAlgn="base" hangingPunct="0">
        <a:lnSpc>
          <a:spcPct val="70000"/>
        </a:lnSpc>
        <a:spcBef>
          <a:spcPct val="0"/>
        </a:spcBef>
        <a:spcAft>
          <a:spcPct val="20000"/>
        </a:spcAft>
        <a:buChar char="•"/>
        <a:defRPr sz="4000">
          <a:solidFill>
            <a:schemeClr val="tx1"/>
          </a:solidFill>
          <a:latin typeface="+mn-lt"/>
          <a:ea typeface="ヒラギノ角ゴ Pro W3" charset="-128"/>
          <a:cs typeface="+mn-cs"/>
        </a:defRPr>
      </a:lvl1pPr>
      <a:lvl2pPr marL="742950" indent="-285750" algn="l" rtl="0" eaLnBrk="0" fontAlgn="base" hangingPunct="0">
        <a:lnSpc>
          <a:spcPct val="70000"/>
        </a:lnSpc>
        <a:spcBef>
          <a:spcPct val="0"/>
        </a:spcBef>
        <a:spcAft>
          <a:spcPct val="20000"/>
        </a:spcAft>
        <a:buChar char="–"/>
        <a:defRPr sz="3600">
          <a:solidFill>
            <a:schemeClr val="tx1"/>
          </a:solidFill>
          <a:latin typeface="+mn-lt"/>
          <a:ea typeface="ヒラギノ角ゴ Pro W3" charset="-128"/>
        </a:defRPr>
      </a:lvl2pPr>
      <a:lvl3pPr marL="1143000" indent="-228600" algn="l" rtl="0" eaLnBrk="0" fontAlgn="base" hangingPunct="0">
        <a:lnSpc>
          <a:spcPct val="70000"/>
        </a:lnSpc>
        <a:spcBef>
          <a:spcPct val="0"/>
        </a:spcBef>
        <a:spcAft>
          <a:spcPct val="20000"/>
        </a:spcAft>
        <a:buChar char="•"/>
        <a:defRPr sz="3200">
          <a:solidFill>
            <a:schemeClr val="tx1"/>
          </a:solidFill>
          <a:latin typeface="+mn-lt"/>
          <a:ea typeface="ヒラギノ角ゴ Pro W3" charset="-128"/>
        </a:defRPr>
      </a:lvl3pPr>
      <a:lvl4pPr marL="16002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4pPr>
      <a:lvl5pPr marL="20574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ctrTitle"/>
          </p:nvPr>
        </p:nvSpPr>
        <p:spPr>
          <a:xfrm>
            <a:off x="1258888" y="1174806"/>
            <a:ext cx="7772400" cy="1219200"/>
          </a:xfrm>
        </p:spPr>
        <p:txBody>
          <a:bodyPr/>
          <a:lstStyle/>
          <a:p>
            <a:pPr eaLnBrk="1" hangingPunct="1"/>
            <a:r>
              <a:rPr lang="en-US" b="1" dirty="0" smtClean="0">
                <a:latin typeface="+mj-lt"/>
                <a:cs typeface="Arial" charset="0"/>
              </a:rPr>
              <a:t>HPV Vaccination Workgroup</a:t>
            </a:r>
          </a:p>
        </p:txBody>
      </p:sp>
      <p:sp>
        <p:nvSpPr>
          <p:cNvPr id="11267" name="Rectangle 5"/>
          <p:cNvSpPr>
            <a:spLocks noGrp="1" noChangeArrowheads="1"/>
          </p:cNvSpPr>
          <p:nvPr>
            <p:ph type="subTitle" idx="1"/>
          </p:nvPr>
        </p:nvSpPr>
        <p:spPr bwMode="auto">
          <a:xfrm>
            <a:off x="731654" y="2689513"/>
            <a:ext cx="7772400" cy="3170595"/>
          </a:xfrm>
          <a:noFill/>
          <a:ln>
            <a:miter lim="800000"/>
            <a:headEnd/>
            <a:tailEnd/>
          </a:ln>
        </p:spPr>
        <p:txBody>
          <a:bodyPr vert="horz" wrap="square" lIns="91440" tIns="45720" rIns="91440" bIns="45720" numCol="1" anchor="t" anchorCtr="0" compatLnSpc="1">
            <a:prstTxWarp prst="textNoShape">
              <a:avLst/>
            </a:prstTxWarp>
          </a:bodyPr>
          <a:lstStyle/>
          <a:p>
            <a:pPr algn="ctr" eaLnBrk="1" hangingPunct="1">
              <a:lnSpc>
                <a:spcPct val="100000"/>
              </a:lnSpc>
            </a:pPr>
            <a:r>
              <a:rPr lang="en-US" sz="2300" dirty="0" smtClean="0">
                <a:latin typeface="Arial" charset="0"/>
                <a:cs typeface="Arial" charset="0"/>
              </a:rPr>
              <a:t>Heather Brandt, Sue Curry, Robin Vanderpool</a:t>
            </a:r>
          </a:p>
          <a:p>
            <a:pPr algn="ctr" eaLnBrk="1" hangingPunct="1">
              <a:lnSpc>
                <a:spcPct val="100000"/>
              </a:lnSpc>
            </a:pPr>
            <a:endParaRPr lang="en-US" sz="2300" dirty="0" smtClean="0">
              <a:latin typeface="Arial" charset="0"/>
              <a:cs typeface="Arial" charset="0"/>
            </a:endParaRPr>
          </a:p>
          <a:p>
            <a:pPr algn="ctr" eaLnBrk="1" hangingPunct="1">
              <a:lnSpc>
                <a:spcPct val="100000"/>
              </a:lnSpc>
            </a:pPr>
            <a:r>
              <a:rPr lang="en-US" sz="2300" dirty="0" smtClean="0">
                <a:latin typeface="Arial" charset="0"/>
                <a:cs typeface="Arial" charset="0"/>
              </a:rPr>
              <a:t>University of South Carolina</a:t>
            </a:r>
          </a:p>
          <a:p>
            <a:pPr algn="ctr" eaLnBrk="1" hangingPunct="1">
              <a:lnSpc>
                <a:spcPct val="100000"/>
              </a:lnSpc>
            </a:pPr>
            <a:r>
              <a:rPr lang="en-US" sz="2300" dirty="0" smtClean="0">
                <a:latin typeface="Arial" charset="0"/>
                <a:cs typeface="Arial" charset="0"/>
              </a:rPr>
              <a:t>University of Iowa</a:t>
            </a:r>
          </a:p>
          <a:p>
            <a:pPr algn="ctr" eaLnBrk="1" hangingPunct="1">
              <a:lnSpc>
                <a:spcPct val="100000"/>
              </a:lnSpc>
            </a:pPr>
            <a:r>
              <a:rPr lang="en-US" sz="2300" dirty="0" smtClean="0">
                <a:latin typeface="Arial" charset="0"/>
                <a:cs typeface="Arial" charset="0"/>
              </a:rPr>
              <a:t>University of Kentucky</a:t>
            </a:r>
          </a:p>
          <a:p>
            <a:pPr algn="ctr" eaLnBrk="1" hangingPunct="1">
              <a:lnSpc>
                <a:spcPct val="100000"/>
              </a:lnSpc>
            </a:pPr>
            <a:endParaRPr lang="en-US" sz="2300" dirty="0">
              <a:latin typeface="Arial" charset="0"/>
              <a:cs typeface="Arial" charset="0"/>
            </a:endParaRPr>
          </a:p>
          <a:p>
            <a:pPr algn="ctr" eaLnBrk="1" hangingPunct="1">
              <a:lnSpc>
                <a:spcPct val="100000"/>
              </a:lnSpc>
            </a:pPr>
            <a:r>
              <a:rPr lang="en-US" sz="2300" dirty="0" smtClean="0">
                <a:latin typeface="Arial" charset="0"/>
                <a:cs typeface="Arial" charset="0"/>
              </a:rPr>
              <a:t>CPCRN Annual Grantee Meeting ~ May 24, 2016</a:t>
            </a:r>
          </a:p>
        </p:txBody>
      </p:sp>
      <p:sp>
        <p:nvSpPr>
          <p:cNvPr id="4" name="TextBox 3"/>
          <p:cNvSpPr txBox="1"/>
          <p:nvPr/>
        </p:nvSpPr>
        <p:spPr>
          <a:xfrm>
            <a:off x="1258888" y="6076950"/>
            <a:ext cx="7532687" cy="461665"/>
          </a:xfrm>
          <a:prstGeom prst="rect">
            <a:avLst/>
          </a:prstGeom>
          <a:noFill/>
        </p:spPr>
        <p:txBody>
          <a:bodyPr>
            <a:spAutoFit/>
          </a:bodyPr>
          <a:lstStyle/>
          <a:p>
            <a:pPr>
              <a:defRPr/>
            </a:pPr>
            <a:r>
              <a:rPr lang="en-US" sz="800" dirty="0">
                <a:solidFill>
                  <a:srgbClr val="7030A0"/>
                </a:solidFill>
                <a:latin typeface="+mn-lt"/>
              </a:rPr>
              <a:t>This presentation was supported by Cooperative Agreement </a:t>
            </a:r>
            <a:r>
              <a:rPr lang="en-US" sz="800" dirty="0" smtClean="0">
                <a:solidFill>
                  <a:srgbClr val="7030A0"/>
                </a:solidFill>
                <a:latin typeface="+mn-lt"/>
              </a:rPr>
              <a:t>Numbers </a:t>
            </a:r>
            <a:r>
              <a:rPr lang="en-US" sz="800" dirty="0">
                <a:solidFill>
                  <a:srgbClr val="7030A0"/>
                </a:solidFill>
                <a:latin typeface="+mn-lt"/>
              </a:rPr>
              <a:t>U48 </a:t>
            </a:r>
            <a:r>
              <a:rPr lang="en-US" sz="800" dirty="0" smtClean="0">
                <a:solidFill>
                  <a:srgbClr val="7030A0"/>
                </a:solidFill>
                <a:latin typeface="+mn-lt"/>
              </a:rPr>
              <a:t>DP005006, </a:t>
            </a:r>
            <a:r>
              <a:rPr lang="en-US" sz="800" dirty="0">
                <a:solidFill>
                  <a:srgbClr val="7030A0"/>
                </a:solidFill>
                <a:latin typeface="+mn-lt"/>
              </a:rPr>
              <a:t>U48 </a:t>
            </a:r>
            <a:r>
              <a:rPr lang="en-US" sz="800" dirty="0" smtClean="0">
                <a:solidFill>
                  <a:srgbClr val="7030A0"/>
                </a:solidFill>
                <a:latin typeface="+mn-lt"/>
              </a:rPr>
              <a:t>DP005021, U48DP005014-01S2, </a:t>
            </a:r>
            <a:r>
              <a:rPr lang="en-US" sz="800" dirty="0">
                <a:solidFill>
                  <a:srgbClr val="7030A0"/>
                </a:solidFill>
                <a:latin typeface="+mn-lt"/>
              </a:rPr>
              <a:t>U48 </a:t>
            </a:r>
            <a:r>
              <a:rPr lang="en-US" sz="800" dirty="0" smtClean="0">
                <a:solidFill>
                  <a:srgbClr val="7030A0"/>
                </a:solidFill>
                <a:latin typeface="+mn-lt"/>
              </a:rPr>
              <a:t>DP005000-01S2, and U48 </a:t>
            </a:r>
            <a:r>
              <a:rPr lang="en-US" sz="800" dirty="0">
                <a:solidFill>
                  <a:srgbClr val="7030A0"/>
                </a:solidFill>
                <a:latin typeface="+mn-lt"/>
              </a:rPr>
              <a:t>DP005013</a:t>
            </a:r>
            <a:r>
              <a:rPr lang="en-US" sz="800" b="1" dirty="0" smtClean="0">
                <a:solidFill>
                  <a:srgbClr val="7030A0"/>
                </a:solidFill>
                <a:latin typeface="+mn-lt"/>
              </a:rPr>
              <a:t> </a:t>
            </a:r>
            <a:r>
              <a:rPr lang="en-US" sz="800" dirty="0">
                <a:solidFill>
                  <a:srgbClr val="7030A0"/>
                </a:solidFill>
                <a:latin typeface="+mn-lt"/>
              </a:rPr>
              <a:t>from the Centers for  Disease Control and Prevention. The findings and conclusions in this presentation are those of the author(s)  and do not necessarily represent the official position of the Centers for Disease Control and Prevention.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153" y="304800"/>
            <a:ext cx="7753847" cy="990600"/>
          </a:xfrm>
        </p:spPr>
        <p:txBody>
          <a:bodyPr/>
          <a:lstStyle/>
          <a:p>
            <a:pPr algn="ctr"/>
            <a:r>
              <a:rPr lang="en-US" dirty="0" smtClean="0"/>
              <a:t>Actively Involved CPCRN Centers</a:t>
            </a:r>
            <a:endParaRPr lang="en-US" dirty="0"/>
          </a:p>
        </p:txBody>
      </p:sp>
      <p:graphicFrame>
        <p:nvGraphicFramePr>
          <p:cNvPr id="4" name="Content Placeholder 6"/>
          <p:cNvGraphicFramePr>
            <a:graphicFrameLocks noGrp="1"/>
          </p:cNvGraphicFramePr>
          <p:nvPr>
            <p:ph idx="1"/>
            <p:extLst>
              <p:ext uri="{D42A27DB-BD31-4B8C-83A1-F6EECF244321}">
                <p14:modId xmlns:p14="http://schemas.microsoft.com/office/powerpoint/2010/main" val="3608294659"/>
              </p:ext>
            </p:extLst>
          </p:nvPr>
        </p:nvGraphicFramePr>
        <p:xfrm>
          <a:off x="724619" y="3731787"/>
          <a:ext cx="7467600" cy="1737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724619" y="1552755"/>
            <a:ext cx="7355457" cy="1569660"/>
          </a:xfrm>
          <a:prstGeom prst="rect">
            <a:avLst/>
          </a:prstGeom>
          <a:noFill/>
        </p:spPr>
        <p:txBody>
          <a:bodyPr wrap="square" rtlCol="0">
            <a:spAutoFit/>
          </a:bodyPr>
          <a:lstStyle/>
          <a:p>
            <a:r>
              <a:rPr lang="en-US" b="1" u="sng" dirty="0" smtClean="0">
                <a:latin typeface="+mn-lt"/>
              </a:rPr>
              <a:t>Co-Leads</a:t>
            </a:r>
          </a:p>
          <a:p>
            <a:pPr marL="342900" indent="-342900">
              <a:buFont typeface="Arial" panose="020B0604020202020204" pitchFamily="34" charset="0"/>
              <a:buChar char="•"/>
            </a:pPr>
            <a:r>
              <a:rPr lang="en-US" i="1" dirty="0" smtClean="0">
                <a:latin typeface="+mn-lt"/>
              </a:rPr>
              <a:t>Heather Brandt, University of South Carolina</a:t>
            </a:r>
          </a:p>
          <a:p>
            <a:pPr marL="342900" indent="-342900">
              <a:buFont typeface="Arial" panose="020B0604020202020204" pitchFamily="34" charset="0"/>
              <a:buChar char="•"/>
            </a:pPr>
            <a:r>
              <a:rPr lang="en-US" i="1" dirty="0" smtClean="0">
                <a:latin typeface="+mn-lt"/>
              </a:rPr>
              <a:t>Sue Curry, University of Iowa</a:t>
            </a:r>
          </a:p>
          <a:p>
            <a:pPr marL="342900" indent="-342900">
              <a:buFont typeface="Arial" panose="020B0604020202020204" pitchFamily="34" charset="0"/>
              <a:buChar char="•"/>
            </a:pPr>
            <a:r>
              <a:rPr lang="en-US" i="1" dirty="0" smtClean="0">
                <a:latin typeface="+mn-lt"/>
              </a:rPr>
              <a:t>Robin Vanderpool, University of Kentucky</a:t>
            </a:r>
            <a:endParaRPr lang="en-US" i="1" dirty="0">
              <a:latin typeface="+mn-lt"/>
            </a:endParaRPr>
          </a:p>
        </p:txBody>
      </p:sp>
      <p:sp>
        <p:nvSpPr>
          <p:cNvPr id="3" name="TextBox 2"/>
          <p:cNvSpPr txBox="1"/>
          <p:nvPr/>
        </p:nvSpPr>
        <p:spPr>
          <a:xfrm>
            <a:off x="732847" y="5616854"/>
            <a:ext cx="7649153" cy="461665"/>
          </a:xfrm>
          <a:prstGeom prst="rect">
            <a:avLst/>
          </a:prstGeom>
          <a:noFill/>
        </p:spPr>
        <p:txBody>
          <a:bodyPr wrap="square" rtlCol="0">
            <a:spAutoFit/>
          </a:bodyPr>
          <a:lstStyle/>
          <a:p>
            <a:pPr algn="ctr"/>
            <a:r>
              <a:rPr lang="en-US" dirty="0" smtClean="0">
                <a:latin typeface="+mn-lt"/>
              </a:rPr>
              <a:t>With support from CDC and NCI staff</a:t>
            </a:r>
            <a:endParaRPr lang="en-US" dirty="0">
              <a:latin typeface="+mn-lt"/>
            </a:endParaRPr>
          </a:p>
        </p:txBody>
      </p:sp>
    </p:spTree>
    <p:extLst>
      <p:ext uri="{BB962C8B-B14F-4D97-AF65-F5344CB8AC3E}">
        <p14:creationId xmlns:p14="http://schemas.microsoft.com/office/powerpoint/2010/main" val="1879028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Workgroup Projects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71566417"/>
              </p:ext>
            </p:extLst>
          </p:nvPr>
        </p:nvGraphicFramePr>
        <p:xfrm>
          <a:off x="914400" y="1676400"/>
          <a:ext cx="7467600"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7" name="Straight Arrow Connector 6"/>
          <p:cNvCxnSpPr/>
          <p:nvPr/>
        </p:nvCxnSpPr>
        <p:spPr bwMode="auto">
          <a:xfrm>
            <a:off x="4412974" y="4985468"/>
            <a:ext cx="477078" cy="1"/>
          </a:xfrm>
          <a:prstGeom prst="straightConnector1">
            <a:avLst/>
          </a:prstGeom>
          <a:ln w="28575">
            <a:headEnd type="triangle"/>
            <a:tailEnd type="triangle"/>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5989219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smtClean="0"/>
              <a:t>Project Objectives and Aims</a:t>
            </a:r>
            <a:endParaRPr lang="en-US" sz="3600" b="1" dirty="0"/>
          </a:p>
        </p:txBody>
      </p:sp>
      <p:sp>
        <p:nvSpPr>
          <p:cNvPr id="3" name="Content Placeholder 2"/>
          <p:cNvSpPr>
            <a:spLocks noGrp="1"/>
          </p:cNvSpPr>
          <p:nvPr>
            <p:ph idx="1"/>
          </p:nvPr>
        </p:nvSpPr>
        <p:spPr>
          <a:xfrm>
            <a:off x="492981" y="1563056"/>
            <a:ext cx="8261405" cy="4343400"/>
          </a:xfrm>
        </p:spPr>
        <p:txBody>
          <a:bodyPr/>
          <a:lstStyle/>
          <a:p>
            <a:pPr marL="0" indent="0">
              <a:lnSpc>
                <a:spcPct val="100000"/>
              </a:lnSpc>
              <a:buNone/>
            </a:pPr>
            <a:r>
              <a:rPr lang="en-US" b="1" i="1" dirty="0" smtClean="0"/>
              <a:t>Overall Aim</a:t>
            </a:r>
            <a:r>
              <a:rPr lang="en-US" i="1" dirty="0" smtClean="0"/>
              <a:t>: To </a:t>
            </a:r>
            <a:r>
              <a:rPr lang="en-US" i="1" dirty="0"/>
              <a:t>contribute to the science and evidence-base supporting innovative community-clinical </a:t>
            </a:r>
            <a:r>
              <a:rPr lang="en-US" i="1" dirty="0" smtClean="0"/>
              <a:t>linkages (CCLs) </a:t>
            </a:r>
            <a:r>
              <a:rPr lang="en-US" i="1" dirty="0"/>
              <a:t>to increase HPV vaccination initiation and completion among adolescents and young adults</a:t>
            </a:r>
            <a:r>
              <a:rPr lang="en-US" i="1" dirty="0" smtClean="0"/>
              <a:t>.</a:t>
            </a:r>
          </a:p>
          <a:p>
            <a:pPr marL="457200" lvl="1" indent="0">
              <a:lnSpc>
                <a:spcPct val="100000"/>
              </a:lnSpc>
              <a:buNone/>
            </a:pPr>
            <a:endParaRPr lang="en-US" dirty="0"/>
          </a:p>
          <a:p>
            <a:pPr marL="57150" indent="0">
              <a:lnSpc>
                <a:spcPct val="100000"/>
              </a:lnSpc>
              <a:spcAft>
                <a:spcPts val="0"/>
              </a:spcAft>
              <a:buNone/>
            </a:pPr>
            <a:r>
              <a:rPr lang="en-US" b="1" dirty="0" smtClean="0"/>
              <a:t>Aim 1</a:t>
            </a:r>
            <a:r>
              <a:rPr lang="en-US" dirty="0" smtClean="0"/>
              <a:t>: </a:t>
            </a:r>
            <a:r>
              <a:rPr lang="en-US" b="1" dirty="0" smtClean="0"/>
              <a:t>Identify existing and potential CCLs applicable to HPV vaccination in our respective catchment areas </a:t>
            </a:r>
            <a:r>
              <a:rPr lang="en-US" dirty="0" smtClean="0"/>
              <a:t>and populations and assess their core components, processes, relationships, outcomes and/or areas for improvement for comparison across CPCRN sites using case study methodology.</a:t>
            </a:r>
          </a:p>
        </p:txBody>
      </p:sp>
    </p:spTree>
    <p:extLst>
      <p:ext uri="{BB962C8B-B14F-4D97-AF65-F5344CB8AC3E}">
        <p14:creationId xmlns:p14="http://schemas.microsoft.com/office/powerpoint/2010/main" val="37953849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Project Objectives and Aims</a:t>
            </a:r>
            <a:endParaRPr lang="en-US" dirty="0"/>
          </a:p>
        </p:txBody>
      </p:sp>
      <p:sp>
        <p:nvSpPr>
          <p:cNvPr id="5" name="Content Placeholder 4"/>
          <p:cNvSpPr>
            <a:spLocks noGrp="1"/>
          </p:cNvSpPr>
          <p:nvPr>
            <p:ph idx="1"/>
          </p:nvPr>
        </p:nvSpPr>
        <p:spPr>
          <a:xfrm>
            <a:off x="588397" y="1541752"/>
            <a:ext cx="8165989" cy="4343400"/>
          </a:xfrm>
        </p:spPr>
        <p:txBody>
          <a:bodyPr/>
          <a:lstStyle/>
          <a:p>
            <a:pPr marL="0" indent="0">
              <a:lnSpc>
                <a:spcPct val="100000"/>
              </a:lnSpc>
              <a:spcAft>
                <a:spcPts val="0"/>
              </a:spcAft>
              <a:buNone/>
            </a:pPr>
            <a:r>
              <a:rPr lang="en-US" b="1" dirty="0" smtClean="0"/>
              <a:t>Aim 2</a:t>
            </a:r>
            <a:r>
              <a:rPr lang="en-US" dirty="0" smtClean="0"/>
              <a:t>: </a:t>
            </a:r>
            <a:r>
              <a:rPr lang="en-US" dirty="0"/>
              <a:t>Based on findings from Aim 1 and other ongoing research, </a:t>
            </a:r>
            <a:r>
              <a:rPr lang="en-US" dirty="0" smtClean="0"/>
              <a:t>identify opportunities to </a:t>
            </a:r>
            <a:r>
              <a:rPr lang="en-US" b="1" dirty="0" smtClean="0"/>
              <a:t>disseminate effective CCLs and/or build new linkages </a:t>
            </a:r>
            <a:r>
              <a:rPr lang="en-US" dirty="0" smtClean="0"/>
              <a:t>based on current activities/identified gaps and evaluate in a cross-site dissemination study aimed at increasing HPV vaccine initiation and completion across CPCRN sites.</a:t>
            </a:r>
          </a:p>
          <a:p>
            <a:pPr>
              <a:lnSpc>
                <a:spcPct val="100000"/>
              </a:lnSpc>
              <a:spcAft>
                <a:spcPts val="0"/>
              </a:spcAft>
            </a:pPr>
            <a:endParaRPr lang="en-US" dirty="0" smtClean="0"/>
          </a:p>
          <a:p>
            <a:pPr marL="0" indent="0">
              <a:lnSpc>
                <a:spcPct val="100000"/>
              </a:lnSpc>
              <a:spcAft>
                <a:spcPts val="0"/>
              </a:spcAft>
              <a:buNone/>
            </a:pPr>
            <a:r>
              <a:rPr lang="en-US" b="1" dirty="0" smtClean="0"/>
              <a:t>Aim 3:</a:t>
            </a:r>
            <a:r>
              <a:rPr lang="en-US" dirty="0" smtClean="0"/>
              <a:t> </a:t>
            </a:r>
            <a:r>
              <a:rPr lang="en-US" dirty="0"/>
              <a:t>Based on findings from Aim 2, </a:t>
            </a:r>
            <a:r>
              <a:rPr lang="en-US" b="1" dirty="0"/>
              <a:t>disseminate – via multiple networks and platforms – a model(s) of successful </a:t>
            </a:r>
            <a:r>
              <a:rPr lang="en-US" b="1" dirty="0" smtClean="0"/>
              <a:t>CCL strategies</a:t>
            </a:r>
            <a:r>
              <a:rPr lang="en-US" dirty="0" smtClean="0"/>
              <a:t> </a:t>
            </a:r>
            <a:r>
              <a:rPr lang="en-US" dirty="0"/>
              <a:t>used by community and clinical partners to increase HPV vaccine initiation and completion.</a:t>
            </a:r>
          </a:p>
          <a:p>
            <a:pPr marL="457200" lvl="1" indent="0">
              <a:buNone/>
            </a:pPr>
            <a:endParaRPr lang="en-US" dirty="0"/>
          </a:p>
        </p:txBody>
      </p:sp>
    </p:spTree>
    <p:extLst>
      <p:ext uri="{BB962C8B-B14F-4D97-AF65-F5344CB8AC3E}">
        <p14:creationId xmlns:p14="http://schemas.microsoft.com/office/powerpoint/2010/main" val="25270582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alpha val="5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9561" y="313853"/>
            <a:ext cx="8139338" cy="990600"/>
          </a:xfrm>
        </p:spPr>
        <p:txBody>
          <a:bodyPr/>
          <a:lstStyle/>
          <a:p>
            <a:pPr algn="ctr"/>
            <a:r>
              <a:rPr lang="en-US" sz="3400" dirty="0" smtClean="0">
                <a:solidFill>
                  <a:srgbClr val="66007E"/>
                </a:solidFill>
              </a:rPr>
              <a:t> </a:t>
            </a:r>
            <a:r>
              <a:rPr lang="en-US" sz="3400" dirty="0" smtClean="0">
                <a:solidFill>
                  <a:schemeClr val="accent2">
                    <a:lumMod val="75000"/>
                  </a:schemeClr>
                </a:solidFill>
              </a:rPr>
              <a:t>CCL Work Plan Activities and Status</a:t>
            </a:r>
            <a:endParaRPr lang="en-US" sz="3400" dirty="0">
              <a:solidFill>
                <a:schemeClr val="accent2">
                  <a:lumMod val="75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44999065"/>
              </p:ext>
            </p:extLst>
          </p:nvPr>
        </p:nvGraphicFramePr>
        <p:xfrm>
          <a:off x="248082" y="1639021"/>
          <a:ext cx="8641475" cy="4551464"/>
        </p:xfrm>
        <a:graphic>
          <a:graphicData uri="http://schemas.openxmlformats.org/drawingml/2006/table">
            <a:tbl>
              <a:tblPr firstRow="1" bandRow="1">
                <a:tableStyleId>{9DCAF9ED-07DC-4A11-8D7F-57B35C25682E}</a:tableStyleId>
              </a:tblPr>
              <a:tblGrid>
                <a:gridCol w="7440829"/>
                <a:gridCol w="1200646"/>
              </a:tblGrid>
              <a:tr h="345154">
                <a:tc>
                  <a:txBody>
                    <a:bodyPr/>
                    <a:lstStyle/>
                    <a:p>
                      <a:r>
                        <a:rPr lang="en-US" sz="1400" dirty="0" smtClean="0"/>
                        <a:t>Aims and Related</a:t>
                      </a:r>
                      <a:r>
                        <a:rPr lang="en-US" sz="1400" baseline="0" dirty="0" smtClean="0"/>
                        <a:t> </a:t>
                      </a:r>
                      <a:r>
                        <a:rPr lang="en-US" sz="1400" dirty="0" smtClean="0"/>
                        <a:t>Activities</a:t>
                      </a:r>
                      <a:endParaRPr lang="en-US" sz="1400" dirty="0">
                        <a:solidFill>
                          <a:schemeClr val="accent3"/>
                        </a:solidFill>
                      </a:endParaRPr>
                    </a:p>
                  </a:txBody>
                  <a:tcPr/>
                </a:tc>
                <a:tc>
                  <a:txBody>
                    <a:bodyPr/>
                    <a:lstStyle/>
                    <a:p>
                      <a:r>
                        <a:rPr lang="en-US" sz="1400" dirty="0" smtClean="0"/>
                        <a:t>Status</a:t>
                      </a:r>
                      <a:endParaRPr lang="en-US" sz="1400" dirty="0">
                        <a:solidFill>
                          <a:schemeClr val="accent3"/>
                        </a:solidFill>
                      </a:endParaRPr>
                    </a:p>
                  </a:txBody>
                  <a:tcPr/>
                </a:tc>
              </a:tr>
              <a:tr h="314856">
                <a:tc gridSpan="2">
                  <a:txBody>
                    <a:bodyPr/>
                    <a:lstStyle/>
                    <a:p>
                      <a:r>
                        <a:rPr lang="en-US" sz="1400" b="1" i="1" dirty="0" smtClean="0"/>
                        <a:t>Aim 1: Identification</a:t>
                      </a:r>
                      <a:r>
                        <a:rPr lang="en-US" sz="1400" b="1" i="1" baseline="0" dirty="0" smtClean="0"/>
                        <a:t> of existing and potential CCLs</a:t>
                      </a:r>
                      <a:endParaRPr lang="en-US" sz="1400" b="1" i="1" dirty="0"/>
                    </a:p>
                  </a:txBody>
                  <a:tcPr/>
                </a:tc>
                <a:tc hMerge="1">
                  <a:txBody>
                    <a:bodyPr/>
                    <a:lstStyle/>
                    <a:p>
                      <a:endParaRPr lang="en-US"/>
                    </a:p>
                  </a:txBody>
                  <a:tcPr/>
                </a:tc>
              </a:tr>
              <a:tr h="314856">
                <a:tc>
                  <a:txBody>
                    <a:bodyPr/>
                    <a:lstStyle/>
                    <a:p>
                      <a:r>
                        <a:rPr lang="en-US" sz="1400" dirty="0" smtClean="0"/>
                        <a:t>Activity</a:t>
                      </a:r>
                      <a:r>
                        <a:rPr lang="en-US" sz="1400" baseline="0" dirty="0" smtClean="0"/>
                        <a:t> 1: Develop list of potential CCLs to be explored at each CPCRN site.</a:t>
                      </a:r>
                      <a:endParaRPr lang="en-US" sz="1400" i="1" dirty="0"/>
                    </a:p>
                  </a:txBody>
                  <a:tcPr/>
                </a:tc>
                <a:tc>
                  <a:txBody>
                    <a:bodyPr/>
                    <a:lstStyle/>
                    <a:p>
                      <a:r>
                        <a:rPr lang="en-US" sz="1400" dirty="0" smtClean="0"/>
                        <a:t>Completed</a:t>
                      </a:r>
                      <a:endParaRPr lang="en-US" sz="1400" i="1" dirty="0"/>
                    </a:p>
                  </a:txBody>
                  <a:tcPr/>
                </a:tc>
              </a:tr>
              <a:tr h="264485">
                <a:tc>
                  <a:txBody>
                    <a:bodyPr/>
                    <a:lstStyle/>
                    <a:p>
                      <a:r>
                        <a:rPr lang="en-US" sz="1400" dirty="0" smtClean="0"/>
                        <a:t>Activity 2: Draft CCL case</a:t>
                      </a:r>
                      <a:r>
                        <a:rPr lang="en-US" sz="1400" baseline="0" dirty="0" smtClean="0"/>
                        <a:t> study protocol methods document and solicit workgroup feedback.</a:t>
                      </a:r>
                      <a:endParaRPr lang="en-US" sz="1400" i="1" dirty="0"/>
                    </a:p>
                  </a:txBody>
                  <a:tcPr/>
                </a:tc>
                <a:tc>
                  <a:txBody>
                    <a:bodyPr/>
                    <a:lstStyle/>
                    <a:p>
                      <a:r>
                        <a:rPr lang="en-US" sz="1400" dirty="0" smtClean="0"/>
                        <a:t>Completed</a:t>
                      </a:r>
                      <a:endParaRPr lang="en-US" sz="1400" i="1" dirty="0"/>
                    </a:p>
                  </a:txBody>
                  <a:tcPr/>
                </a:tc>
              </a:tr>
              <a:tr h="314856">
                <a:tc>
                  <a:txBody>
                    <a:bodyPr/>
                    <a:lstStyle/>
                    <a:p>
                      <a:r>
                        <a:rPr lang="en-US" sz="1400" dirty="0" smtClean="0"/>
                        <a:t>Activity 3: IRB submission and approval.</a:t>
                      </a:r>
                      <a:endParaRPr lang="en-US" sz="1400" i="1" dirty="0"/>
                    </a:p>
                  </a:txBody>
                  <a:tcPr/>
                </a:tc>
                <a:tc>
                  <a:txBody>
                    <a:bodyPr/>
                    <a:lstStyle/>
                    <a:p>
                      <a:r>
                        <a:rPr lang="en-US" sz="1400" dirty="0" smtClean="0"/>
                        <a:t>Completed</a:t>
                      </a:r>
                      <a:endParaRPr lang="en-US" sz="1400" i="1" dirty="0"/>
                    </a:p>
                  </a:txBody>
                  <a:tcPr/>
                </a:tc>
              </a:tr>
              <a:tr h="314856">
                <a:tc>
                  <a:txBody>
                    <a:bodyPr/>
                    <a:lstStyle/>
                    <a:p>
                      <a:r>
                        <a:rPr lang="en-US" sz="1400" dirty="0" smtClean="0"/>
                        <a:t>Activity 4:</a:t>
                      </a:r>
                      <a:r>
                        <a:rPr lang="en-US" sz="1400" baseline="0" dirty="0" smtClean="0"/>
                        <a:t> Administration of CCL case study assessment</a:t>
                      </a:r>
                      <a:endParaRPr lang="en-US" sz="1400" i="1" dirty="0"/>
                    </a:p>
                  </a:txBody>
                  <a:tcPr/>
                </a:tc>
                <a:tc>
                  <a:txBody>
                    <a:bodyPr/>
                    <a:lstStyle/>
                    <a:p>
                      <a:r>
                        <a:rPr lang="en-US" sz="1400" dirty="0" smtClean="0"/>
                        <a:t>In progress</a:t>
                      </a:r>
                      <a:endParaRPr lang="en-US" sz="1400" i="1" dirty="0"/>
                    </a:p>
                  </a:txBody>
                  <a:tcPr/>
                </a:tc>
              </a:tr>
              <a:tr h="755655">
                <a:tc>
                  <a:txBody>
                    <a:bodyPr/>
                    <a:lstStyle/>
                    <a:p>
                      <a:r>
                        <a:rPr lang="en-US" sz="1400" dirty="0" smtClean="0"/>
                        <a:t>Activity 5: Conduct</a:t>
                      </a:r>
                      <a:r>
                        <a:rPr lang="en-US" sz="1400" baseline="0" dirty="0" smtClean="0"/>
                        <a:t> analysis of case study findings; draft and submit manuscript.</a:t>
                      </a:r>
                    </a:p>
                    <a:p>
                      <a:pPr marL="742950" lvl="1" indent="-285750">
                        <a:buFont typeface="Arial" panose="020B0604020202020204" pitchFamily="34" charset="0"/>
                        <a:buChar char="•"/>
                      </a:pPr>
                      <a:r>
                        <a:rPr lang="en-US" sz="1400" baseline="0" dirty="0" smtClean="0"/>
                        <a:t>Submitted </a:t>
                      </a:r>
                      <a:r>
                        <a:rPr lang="en-US" sz="1400" dirty="0" smtClean="0"/>
                        <a:t>abstract to the ACS Roundtable National Conference on Increasing HPV Vaccination (August 2016)</a:t>
                      </a:r>
                      <a:endParaRPr lang="en-US" sz="1400" b="0" i="1" dirty="0"/>
                    </a:p>
                  </a:txBody>
                  <a:tcPr/>
                </a:tc>
                <a:tc>
                  <a:txBody>
                    <a:bodyPr/>
                    <a:lstStyle/>
                    <a:p>
                      <a:r>
                        <a:rPr lang="en-US" sz="1400" dirty="0" smtClean="0"/>
                        <a:t>Jun-Aug</a:t>
                      </a:r>
                      <a:r>
                        <a:rPr lang="en-US" sz="1400" baseline="0" dirty="0" smtClean="0"/>
                        <a:t> 2016</a:t>
                      </a:r>
                      <a:endParaRPr lang="en-US" sz="1400" i="1" dirty="0"/>
                    </a:p>
                  </a:txBody>
                  <a:tcPr/>
                </a:tc>
              </a:tr>
              <a:tr h="302283">
                <a:tc gridSpan="2">
                  <a:txBody>
                    <a:bodyPr/>
                    <a:lstStyle/>
                    <a:p>
                      <a:endParaRPr lang="en-US" sz="1400" b="1" i="1" dirty="0"/>
                    </a:p>
                  </a:txBody>
                  <a:tcPr/>
                </a:tc>
                <a:tc hMerge="1">
                  <a:txBody>
                    <a:bodyPr/>
                    <a:lstStyle/>
                    <a:p>
                      <a:endParaRPr lang="en-US"/>
                    </a:p>
                  </a:txBody>
                  <a:tcPr/>
                </a:tc>
              </a:tr>
              <a:tr h="314856">
                <a:tc gridSpan="2">
                  <a:txBody>
                    <a:bodyPr/>
                    <a:lstStyle/>
                    <a:p>
                      <a:r>
                        <a:rPr lang="en-US" sz="1400" b="1" i="1" dirty="0" smtClean="0"/>
                        <a:t>Aim 2: </a:t>
                      </a:r>
                      <a:r>
                        <a:rPr lang="en-US" sz="1400" b="1" i="1" baseline="0" dirty="0" smtClean="0"/>
                        <a:t>Identify opportunities to disseminate and/or build CCLs</a:t>
                      </a:r>
                      <a:endParaRPr lang="en-US" sz="1400" b="1" i="1" dirty="0"/>
                    </a:p>
                  </a:txBody>
                  <a:tcPr/>
                </a:tc>
                <a:tc hMerge="1">
                  <a:txBody>
                    <a:bodyPr/>
                    <a:lstStyle/>
                    <a:p>
                      <a:endParaRPr lang="en-US"/>
                    </a:p>
                  </a:txBody>
                  <a:tcPr/>
                </a:tc>
              </a:tr>
              <a:tr h="535255">
                <a:tc>
                  <a:txBody>
                    <a:bodyPr/>
                    <a:lstStyle/>
                    <a:p>
                      <a:r>
                        <a:rPr lang="en-US" sz="1400" baseline="0" dirty="0" smtClean="0"/>
                        <a:t>Activity 6: Each CPCRN site and their partner(s) will adapt and implement at least one CCL </a:t>
                      </a:r>
                      <a:endParaRPr lang="en-US" sz="1400" i="1" dirty="0"/>
                    </a:p>
                  </a:txBody>
                  <a:tcPr/>
                </a:tc>
                <a:tc>
                  <a:txBody>
                    <a:bodyPr/>
                    <a:lstStyle/>
                    <a:p>
                      <a:r>
                        <a:rPr lang="en-US" sz="1400" baseline="0" dirty="0" smtClean="0"/>
                        <a:t>Fall 2016 – Winter 2017</a:t>
                      </a:r>
                      <a:endParaRPr lang="en-US" sz="1400" i="1" dirty="0"/>
                    </a:p>
                  </a:txBody>
                  <a:tcPr/>
                </a:tc>
              </a:tr>
              <a:tr h="725478">
                <a:tc>
                  <a:txBody>
                    <a:bodyPr/>
                    <a:lstStyle/>
                    <a:p>
                      <a:r>
                        <a:rPr lang="en-US" sz="1400" baseline="0" dirty="0" smtClean="0"/>
                        <a:t>Activity 7: Evaluate CCLs at all CPCRN sites </a:t>
                      </a:r>
                      <a:endParaRPr lang="en-US" sz="1400" i="1" dirty="0"/>
                    </a:p>
                  </a:txBody>
                  <a:tcPr/>
                </a:tc>
                <a:tc>
                  <a:txBody>
                    <a:bodyPr/>
                    <a:lstStyle/>
                    <a:p>
                      <a:r>
                        <a:rPr lang="en-US" sz="1400" baseline="0" dirty="0" smtClean="0"/>
                        <a:t>Spring – Summer 2017</a:t>
                      </a:r>
                      <a:endParaRPr lang="en-US" sz="1400" i="1" dirty="0"/>
                    </a:p>
                  </a:txBody>
                  <a:tcPr/>
                </a:tc>
              </a:tr>
            </a:tbl>
          </a:graphicData>
        </a:graphic>
      </p:graphicFrame>
    </p:spTree>
    <p:extLst>
      <p:ext uri="{BB962C8B-B14F-4D97-AF65-F5344CB8AC3E}">
        <p14:creationId xmlns:p14="http://schemas.microsoft.com/office/powerpoint/2010/main" val="4185051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Supporting Workgroup Activities</a:t>
            </a:r>
            <a:endParaRPr lang="en-US" dirty="0"/>
          </a:p>
        </p:txBody>
      </p:sp>
      <p:sp>
        <p:nvSpPr>
          <p:cNvPr id="3" name="Content Placeholder 2"/>
          <p:cNvSpPr>
            <a:spLocks noGrp="1"/>
          </p:cNvSpPr>
          <p:nvPr>
            <p:ph idx="1"/>
          </p:nvPr>
        </p:nvSpPr>
        <p:spPr>
          <a:xfrm>
            <a:off x="208384" y="1350401"/>
            <a:ext cx="8553953" cy="4724400"/>
          </a:xfrm>
        </p:spPr>
        <p:txBody>
          <a:bodyPr/>
          <a:lstStyle/>
          <a:p>
            <a:pPr>
              <a:lnSpc>
                <a:spcPct val="100000"/>
              </a:lnSpc>
            </a:pPr>
            <a:r>
              <a:rPr lang="en-US" sz="2100" dirty="0" smtClean="0"/>
              <a:t>Workgroup members regularly contribute </a:t>
            </a:r>
            <a:r>
              <a:rPr lang="en-US" sz="2100" dirty="0"/>
              <a:t>to the </a:t>
            </a:r>
            <a:r>
              <a:rPr lang="en-US" sz="2100" dirty="0" smtClean="0"/>
              <a:t>ACS National </a:t>
            </a:r>
            <a:r>
              <a:rPr lang="en-US" sz="2100" dirty="0"/>
              <a:t>HPV Vaccination </a:t>
            </a:r>
            <a:r>
              <a:rPr lang="en-US" sz="2100" dirty="0" smtClean="0"/>
              <a:t>Roundtable</a:t>
            </a:r>
            <a:r>
              <a:rPr lang="en-US" sz="2100" dirty="0"/>
              <a:t> </a:t>
            </a:r>
            <a:r>
              <a:rPr lang="en-US" sz="2100" dirty="0" smtClean="0"/>
              <a:t>Task Groups.</a:t>
            </a:r>
          </a:p>
          <a:p>
            <a:pPr lvl="1">
              <a:lnSpc>
                <a:spcPct val="100000"/>
              </a:lnSpc>
            </a:pPr>
            <a:r>
              <a:rPr lang="en-US" sz="2100" dirty="0" smtClean="0"/>
              <a:t>School-Based Education (</a:t>
            </a:r>
            <a:r>
              <a:rPr lang="en-US" sz="2100" dirty="0" err="1" smtClean="0"/>
              <a:t>Vanderpool</a:t>
            </a:r>
            <a:r>
              <a:rPr lang="en-US" sz="2100" dirty="0" smtClean="0"/>
              <a:t>) </a:t>
            </a:r>
          </a:p>
          <a:p>
            <a:pPr lvl="1">
              <a:lnSpc>
                <a:spcPct val="100000"/>
              </a:lnSpc>
            </a:pPr>
            <a:r>
              <a:rPr lang="en-US" sz="2100" dirty="0" smtClean="0"/>
              <a:t>Pharmacy-Located Vaccination (</a:t>
            </a:r>
            <a:r>
              <a:rPr lang="en-US" sz="2100" dirty="0" err="1" smtClean="0"/>
              <a:t>Kobrin</a:t>
            </a:r>
            <a:r>
              <a:rPr lang="en-US" sz="2100" dirty="0" smtClean="0"/>
              <a:t>)</a:t>
            </a:r>
          </a:p>
          <a:p>
            <a:pPr lvl="1">
              <a:lnSpc>
                <a:spcPct val="100000"/>
              </a:lnSpc>
            </a:pPr>
            <a:r>
              <a:rPr lang="en-US" sz="2100" dirty="0" smtClean="0"/>
              <a:t>Healthcare Provider Training (Brandt)</a:t>
            </a:r>
          </a:p>
          <a:p>
            <a:pPr marL="0" indent="0" algn="ctr">
              <a:lnSpc>
                <a:spcPct val="100000"/>
              </a:lnSpc>
              <a:buNone/>
            </a:pPr>
            <a:endParaRPr lang="en-US" sz="2100" dirty="0"/>
          </a:p>
          <a:p>
            <a:pPr>
              <a:lnSpc>
                <a:spcPct val="100000"/>
              </a:lnSpc>
            </a:pPr>
            <a:r>
              <a:rPr lang="en-US" sz="2100" dirty="0" smtClean="0"/>
              <a:t>Workgroup </a:t>
            </a:r>
            <a:r>
              <a:rPr lang="en-US" sz="2100" dirty="0"/>
              <a:t>members have </a:t>
            </a:r>
            <a:r>
              <a:rPr lang="en-US" sz="2100" dirty="0" smtClean="0"/>
              <a:t>served as facilitators / subject matter experts / key note speakers in several HPV vaccination-related </a:t>
            </a:r>
            <a:r>
              <a:rPr lang="en-US" sz="2100" dirty="0"/>
              <a:t>meetings, </a:t>
            </a:r>
            <a:r>
              <a:rPr lang="en-US" sz="2100" dirty="0" smtClean="0"/>
              <a:t>including:</a:t>
            </a:r>
          </a:p>
          <a:p>
            <a:pPr lvl="1">
              <a:lnSpc>
                <a:spcPct val="100000"/>
              </a:lnSpc>
            </a:pPr>
            <a:r>
              <a:rPr lang="en-US" sz="2100" dirty="0" smtClean="0"/>
              <a:t>National Partners’ HPV Vaccine Workshop</a:t>
            </a:r>
          </a:p>
          <a:p>
            <a:pPr lvl="1">
              <a:lnSpc>
                <a:spcPct val="100000"/>
              </a:lnSpc>
            </a:pPr>
            <a:r>
              <a:rPr lang="en-US" sz="2100" dirty="0" smtClean="0"/>
              <a:t>ACS National HPV Vaccination Roundtable Conference</a:t>
            </a:r>
          </a:p>
          <a:p>
            <a:pPr lvl="1">
              <a:lnSpc>
                <a:spcPct val="100000"/>
              </a:lnSpc>
            </a:pPr>
            <a:r>
              <a:rPr lang="en-US" sz="2100" dirty="0" smtClean="0"/>
              <a:t>NCI HPV Vaccination Supplement Meetings</a:t>
            </a:r>
          </a:p>
          <a:p>
            <a:pPr lvl="1">
              <a:lnSpc>
                <a:spcPct val="100000"/>
              </a:lnSpc>
            </a:pPr>
            <a:r>
              <a:rPr lang="en-US" sz="2100" dirty="0"/>
              <a:t>Iowa HPV &amp; Cancer Conference</a:t>
            </a:r>
            <a:endParaRPr lang="en-US" sz="2100" dirty="0" smtClean="0"/>
          </a:p>
          <a:p>
            <a:pPr lvl="1"/>
            <a:endParaRPr lang="en-US" dirty="0" smtClean="0"/>
          </a:p>
          <a:p>
            <a:pPr lvl="1"/>
            <a:endParaRPr lang="en-US" dirty="0" smtClean="0"/>
          </a:p>
          <a:p>
            <a:endParaRPr lang="en-US" i="1" dirty="0"/>
          </a:p>
          <a:p>
            <a:endParaRPr lang="en-US" dirty="0"/>
          </a:p>
        </p:txBody>
      </p:sp>
    </p:spTree>
    <p:extLst>
      <p:ext uri="{BB962C8B-B14F-4D97-AF65-F5344CB8AC3E}">
        <p14:creationId xmlns:p14="http://schemas.microsoft.com/office/powerpoint/2010/main" val="8477211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561" y="313853"/>
            <a:ext cx="8139338" cy="990600"/>
          </a:xfrm>
        </p:spPr>
        <p:txBody>
          <a:bodyPr/>
          <a:lstStyle/>
          <a:p>
            <a:pPr algn="ctr"/>
            <a:r>
              <a:rPr lang="en-US" sz="3000" dirty="0" smtClean="0"/>
              <a:t>ACS HPV Roundtable Pharmacy Grant Activities and Status</a:t>
            </a:r>
            <a:endParaRPr lang="en-US" sz="3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88779946"/>
              </p:ext>
            </p:extLst>
          </p:nvPr>
        </p:nvGraphicFramePr>
        <p:xfrm>
          <a:off x="363822" y="1696326"/>
          <a:ext cx="8370816" cy="2072640"/>
        </p:xfrm>
        <a:graphic>
          <a:graphicData uri="http://schemas.openxmlformats.org/drawingml/2006/table">
            <a:tbl>
              <a:tblPr firstRow="1" bandRow="1">
                <a:tableStyleId>{6E25E649-3F16-4E02-A733-19D2CDBF48F0}</a:tableStyleId>
              </a:tblPr>
              <a:tblGrid>
                <a:gridCol w="7028953"/>
                <a:gridCol w="1341863"/>
              </a:tblGrid>
              <a:tr h="334130">
                <a:tc>
                  <a:txBody>
                    <a:bodyPr/>
                    <a:lstStyle/>
                    <a:p>
                      <a:r>
                        <a:rPr lang="en-US" sz="1600" dirty="0" smtClean="0">
                          <a:solidFill>
                            <a:schemeClr val="accent3"/>
                          </a:solidFill>
                        </a:rPr>
                        <a:t>Activities</a:t>
                      </a:r>
                      <a:endParaRPr lang="en-US" sz="1600" dirty="0">
                        <a:solidFill>
                          <a:schemeClr val="accent3"/>
                        </a:solidFill>
                      </a:endParaRPr>
                    </a:p>
                  </a:txBody>
                  <a:tcPr/>
                </a:tc>
                <a:tc>
                  <a:txBody>
                    <a:bodyPr/>
                    <a:lstStyle/>
                    <a:p>
                      <a:r>
                        <a:rPr lang="en-US" sz="1600" dirty="0" smtClean="0">
                          <a:solidFill>
                            <a:schemeClr val="accent3"/>
                          </a:solidFill>
                        </a:rPr>
                        <a:t>Status</a:t>
                      </a:r>
                      <a:endParaRPr lang="en-US" sz="1600" dirty="0">
                        <a:solidFill>
                          <a:schemeClr val="accent3"/>
                        </a:solidFill>
                      </a:endParaRPr>
                    </a:p>
                  </a:txBody>
                  <a:tcPr/>
                </a:tc>
              </a:tr>
              <a:tr h="0">
                <a:tc>
                  <a:txBody>
                    <a:bodyPr/>
                    <a:lstStyle/>
                    <a:p>
                      <a:r>
                        <a:rPr lang="en-US" sz="1600" i="0" dirty="0" smtClean="0"/>
                        <a:t>Submitted</a:t>
                      </a:r>
                      <a:r>
                        <a:rPr lang="en-US" sz="1600" i="0" baseline="0" dirty="0" smtClean="0"/>
                        <a:t> an application for funding to the ACS National HPV Vaccination Roundtable in November 2016 (Iowa, Kentucky, Oregon)</a:t>
                      </a:r>
                      <a:endParaRPr lang="en-US" sz="1600" i="0" dirty="0"/>
                    </a:p>
                  </a:txBody>
                  <a:tcPr/>
                </a:tc>
                <a:tc>
                  <a:txBody>
                    <a:bodyPr/>
                    <a:lstStyle/>
                    <a:p>
                      <a:r>
                        <a:rPr lang="en-US" sz="1600" i="1" dirty="0" smtClean="0"/>
                        <a:t>Completed</a:t>
                      </a:r>
                      <a:endParaRPr lang="en-US" sz="1600" i="1" dirty="0"/>
                    </a:p>
                  </a:txBody>
                  <a:tcPr/>
                </a:tc>
              </a:tr>
              <a:tr h="0">
                <a:tc>
                  <a:txBody>
                    <a:bodyPr/>
                    <a:lstStyle/>
                    <a:p>
                      <a:r>
                        <a:rPr lang="en-US" sz="1600" i="0" dirty="0" smtClean="0"/>
                        <a:t>Submitted</a:t>
                      </a:r>
                      <a:r>
                        <a:rPr lang="en-US" sz="1600" i="0" baseline="0" dirty="0" smtClean="0"/>
                        <a:t> an abstract to the </a:t>
                      </a:r>
                      <a:r>
                        <a:rPr lang="en-US" sz="1600" i="0" dirty="0" smtClean="0"/>
                        <a:t>ACS Roundtable National Conference on Increasing HPV Vaccination</a:t>
                      </a:r>
                      <a:r>
                        <a:rPr lang="en-US" sz="1600" i="0" baseline="0" dirty="0" smtClean="0"/>
                        <a:t> (August 2016)</a:t>
                      </a:r>
                      <a:endParaRPr lang="en-US" sz="1600" i="0" dirty="0"/>
                    </a:p>
                  </a:txBody>
                  <a:tcPr/>
                </a:tc>
                <a:tc>
                  <a:txBody>
                    <a:bodyPr/>
                    <a:lstStyle/>
                    <a:p>
                      <a:r>
                        <a:rPr lang="en-US" sz="1600" i="1" dirty="0" smtClean="0"/>
                        <a:t>Completed</a:t>
                      </a:r>
                      <a:endParaRPr lang="en-US" sz="1600" i="1" dirty="0"/>
                    </a:p>
                  </a:txBody>
                  <a:tcPr/>
                </a:tc>
              </a:tr>
              <a:tr h="0">
                <a:tc>
                  <a:txBody>
                    <a:bodyPr/>
                    <a:lstStyle/>
                    <a:p>
                      <a:r>
                        <a:rPr lang="en-US" sz="1600" i="0" dirty="0" smtClean="0"/>
                        <a:t>Continue</a:t>
                      </a:r>
                      <a:r>
                        <a:rPr lang="en-US" sz="1600" i="0" baseline="0" dirty="0" smtClean="0"/>
                        <a:t> work on the </a:t>
                      </a:r>
                      <a:r>
                        <a:rPr lang="en-US" sz="1600" i="0" dirty="0" smtClean="0"/>
                        <a:t>ACS Pharmacy</a:t>
                      </a:r>
                      <a:r>
                        <a:rPr lang="en-US" sz="1600" i="0" baseline="0" dirty="0" smtClean="0"/>
                        <a:t>-located HPV vaccination pilot project (Iowa, Kentucky, Oregon) through September 2016</a:t>
                      </a:r>
                      <a:endParaRPr lang="en-US" sz="1600" i="0" dirty="0"/>
                    </a:p>
                  </a:txBody>
                  <a:tcPr/>
                </a:tc>
                <a:tc>
                  <a:txBody>
                    <a:bodyPr/>
                    <a:lstStyle/>
                    <a:p>
                      <a:r>
                        <a:rPr lang="en-US" sz="1600" i="1" dirty="0" smtClean="0"/>
                        <a:t>In progress</a:t>
                      </a:r>
                      <a:endParaRPr lang="en-US" sz="1600" i="1" dirty="0"/>
                    </a:p>
                  </a:txBody>
                  <a:tcPr/>
                </a:tc>
              </a:tr>
            </a:tbl>
          </a:graphicData>
        </a:graphic>
      </p:graphicFrame>
    </p:spTree>
    <p:extLst>
      <p:ext uri="{BB962C8B-B14F-4D97-AF65-F5344CB8AC3E}">
        <p14:creationId xmlns:p14="http://schemas.microsoft.com/office/powerpoint/2010/main" val="8098175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926" y="304800"/>
            <a:ext cx="7986074" cy="990600"/>
          </a:xfrm>
        </p:spPr>
        <p:txBody>
          <a:bodyPr/>
          <a:lstStyle/>
          <a:p>
            <a:r>
              <a:rPr lang="en-US" sz="3400" dirty="0"/>
              <a:t>Contribution / Impact in D&amp;I Science</a:t>
            </a:r>
          </a:p>
        </p:txBody>
      </p:sp>
      <p:sp>
        <p:nvSpPr>
          <p:cNvPr id="3" name="Content Placeholder 2"/>
          <p:cNvSpPr>
            <a:spLocks noGrp="1"/>
          </p:cNvSpPr>
          <p:nvPr>
            <p:ph idx="1"/>
          </p:nvPr>
        </p:nvSpPr>
        <p:spPr>
          <a:xfrm>
            <a:off x="395927" y="1527731"/>
            <a:ext cx="8353720" cy="4613010"/>
          </a:xfrm>
        </p:spPr>
        <p:txBody>
          <a:bodyPr/>
          <a:lstStyle/>
          <a:p>
            <a:pPr marL="0" indent="0">
              <a:lnSpc>
                <a:spcPct val="100000"/>
              </a:lnSpc>
              <a:buNone/>
            </a:pPr>
            <a:r>
              <a:rPr lang="en-US" sz="2000" i="1" dirty="0"/>
              <a:t>This project may accelerate </a:t>
            </a:r>
            <a:r>
              <a:rPr lang="en-US" sz="2000" i="1" dirty="0" smtClean="0"/>
              <a:t>the dissemination and </a:t>
            </a:r>
            <a:r>
              <a:rPr lang="en-US" sz="2000" i="1" dirty="0"/>
              <a:t>implementation of evidence-based cancer </a:t>
            </a:r>
            <a:r>
              <a:rPr lang="en-US" sz="2000" i="1" dirty="0" smtClean="0"/>
              <a:t>prevention and control </a:t>
            </a:r>
            <a:r>
              <a:rPr lang="en-US" sz="2000" i="1" dirty="0"/>
              <a:t>through the systematic identification and dissemination of best CCL practices.</a:t>
            </a:r>
          </a:p>
          <a:p>
            <a:pPr>
              <a:lnSpc>
                <a:spcPct val="100000"/>
              </a:lnSpc>
            </a:pPr>
            <a:endParaRPr lang="en-US" sz="2000" dirty="0" smtClean="0"/>
          </a:p>
          <a:p>
            <a:pPr>
              <a:lnSpc>
                <a:spcPct val="100000"/>
              </a:lnSpc>
            </a:pPr>
            <a:r>
              <a:rPr lang="en-US" sz="2000" dirty="0" smtClean="0"/>
              <a:t>Understand the role of CCLs in dissemination and implementation of evidence-based approaches to increase HPV vaccination, e.g., </a:t>
            </a:r>
          </a:p>
          <a:p>
            <a:pPr lvl="1">
              <a:lnSpc>
                <a:spcPct val="100000"/>
              </a:lnSpc>
            </a:pPr>
            <a:r>
              <a:rPr lang="en-US" sz="2000" dirty="0" smtClean="0"/>
              <a:t>Identify role of and best practices for CCLs</a:t>
            </a:r>
          </a:p>
          <a:p>
            <a:pPr lvl="1">
              <a:lnSpc>
                <a:spcPct val="100000"/>
              </a:lnSpc>
            </a:pPr>
            <a:r>
              <a:rPr lang="en-US" sz="2000" dirty="0" smtClean="0"/>
              <a:t>Generalizability, scalability, sustainability, cost, outcomes</a:t>
            </a:r>
          </a:p>
          <a:p>
            <a:pPr lvl="1">
              <a:lnSpc>
                <a:spcPct val="100000"/>
              </a:lnSpc>
            </a:pPr>
            <a:r>
              <a:rPr lang="en-US" sz="2000" dirty="0" smtClean="0"/>
              <a:t>Understand the mechanisms through which CCLs operate to disseminate evidence-based practices</a:t>
            </a:r>
          </a:p>
          <a:p>
            <a:pPr lvl="1">
              <a:lnSpc>
                <a:spcPct val="100000"/>
              </a:lnSpc>
            </a:pPr>
            <a:endParaRPr lang="en-US" sz="2000" dirty="0" smtClean="0"/>
          </a:p>
          <a:p>
            <a:pPr>
              <a:lnSpc>
                <a:spcPct val="100000"/>
              </a:lnSpc>
            </a:pPr>
            <a:r>
              <a:rPr lang="en-US" sz="2000" dirty="0" smtClean="0"/>
              <a:t>Build on this understanding to support use of CCLs in D&amp;I of evidence-based approaches to increase HPV vaccination</a:t>
            </a:r>
            <a:endParaRPr lang="en-US" sz="2000" dirty="0"/>
          </a:p>
        </p:txBody>
      </p:sp>
    </p:spTree>
    <p:extLst>
      <p:ext uri="{BB962C8B-B14F-4D97-AF65-F5344CB8AC3E}">
        <p14:creationId xmlns:p14="http://schemas.microsoft.com/office/powerpoint/2010/main" val="82596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614" y="304800"/>
            <a:ext cx="7992386" cy="990600"/>
          </a:xfrm>
        </p:spPr>
        <p:txBody>
          <a:bodyPr/>
          <a:lstStyle/>
          <a:p>
            <a:pPr algn="ctr"/>
            <a:r>
              <a:rPr lang="en-US" sz="3400" dirty="0" smtClean="0"/>
              <a:t>Dissemination Activities</a:t>
            </a:r>
            <a:endParaRPr lang="en-US" sz="3400" dirty="0"/>
          </a:p>
        </p:txBody>
      </p:sp>
      <p:sp>
        <p:nvSpPr>
          <p:cNvPr id="3" name="Content Placeholder 2"/>
          <p:cNvSpPr>
            <a:spLocks noGrp="1"/>
          </p:cNvSpPr>
          <p:nvPr>
            <p:ph idx="1"/>
          </p:nvPr>
        </p:nvSpPr>
        <p:spPr>
          <a:xfrm>
            <a:off x="230587" y="1414006"/>
            <a:ext cx="8515847" cy="5280992"/>
          </a:xfrm>
        </p:spPr>
        <p:txBody>
          <a:bodyPr/>
          <a:lstStyle/>
          <a:p>
            <a:pPr>
              <a:lnSpc>
                <a:spcPct val="100000"/>
              </a:lnSpc>
            </a:pPr>
            <a:r>
              <a:rPr lang="en-US" sz="2200" dirty="0" smtClean="0"/>
              <a:t>Findings and best CCL practices will be shared via:</a:t>
            </a:r>
          </a:p>
          <a:p>
            <a:pPr lvl="1">
              <a:lnSpc>
                <a:spcPct val="100000"/>
              </a:lnSpc>
            </a:pPr>
            <a:r>
              <a:rPr lang="en-US" sz="2200" dirty="0" smtClean="0"/>
              <a:t>Presentations</a:t>
            </a:r>
          </a:p>
          <a:p>
            <a:pPr lvl="2">
              <a:lnSpc>
                <a:spcPct val="100000"/>
              </a:lnSpc>
            </a:pPr>
            <a:r>
              <a:rPr lang="en-US" sz="2200" dirty="0" smtClean="0"/>
              <a:t>Workgroup submitted an abstract to the ACS Roundtable National Conference on Increasing HPV Vaccination (August 2016)</a:t>
            </a:r>
          </a:p>
          <a:p>
            <a:pPr lvl="2">
              <a:lnSpc>
                <a:spcPct val="100000"/>
              </a:lnSpc>
            </a:pPr>
            <a:r>
              <a:rPr lang="en-US" sz="2200" dirty="0" smtClean="0"/>
              <a:t>Plans to submit an abstract to the NCI Cancer Centers HPV Vaccination Meeting (June 2016)</a:t>
            </a:r>
          </a:p>
          <a:p>
            <a:pPr lvl="1">
              <a:lnSpc>
                <a:spcPct val="100000"/>
              </a:lnSpc>
            </a:pPr>
            <a:r>
              <a:rPr lang="en-US" sz="2200" dirty="0" smtClean="0"/>
              <a:t>Manuscripts</a:t>
            </a:r>
          </a:p>
          <a:p>
            <a:pPr lvl="1">
              <a:lnSpc>
                <a:spcPct val="100000"/>
              </a:lnSpc>
            </a:pPr>
            <a:r>
              <a:rPr lang="en-US" sz="2200" dirty="0" smtClean="0"/>
              <a:t>Reports (to be shared with CCLs and stakeholders)</a:t>
            </a:r>
          </a:p>
          <a:p>
            <a:pPr lvl="1">
              <a:lnSpc>
                <a:spcPct val="100000"/>
              </a:lnSpc>
            </a:pPr>
            <a:r>
              <a:rPr lang="en-US" sz="2200" dirty="0" smtClean="0"/>
              <a:t>Social media</a:t>
            </a:r>
          </a:p>
          <a:p>
            <a:pPr lvl="1">
              <a:lnSpc>
                <a:spcPct val="100000"/>
              </a:lnSpc>
            </a:pPr>
            <a:r>
              <a:rPr lang="en-US" sz="2200" dirty="0" smtClean="0"/>
              <a:t>Provider/public health organizations and community groups</a:t>
            </a:r>
          </a:p>
          <a:p>
            <a:pPr lvl="1">
              <a:lnSpc>
                <a:spcPct val="100000"/>
              </a:lnSpc>
            </a:pPr>
            <a:r>
              <a:rPr lang="en-US" sz="2200" dirty="0" smtClean="0"/>
              <a:t>On-line repository of HPV vaccination CCL strategies</a:t>
            </a:r>
          </a:p>
          <a:p>
            <a:pPr lvl="1"/>
            <a:endParaRPr lang="en-US" dirty="0" smtClean="0"/>
          </a:p>
          <a:p>
            <a:pPr lvl="2"/>
            <a:endParaRPr lang="en-US" dirty="0"/>
          </a:p>
        </p:txBody>
      </p:sp>
    </p:spTree>
    <p:extLst>
      <p:ext uri="{BB962C8B-B14F-4D97-AF65-F5344CB8AC3E}">
        <p14:creationId xmlns:p14="http://schemas.microsoft.com/office/powerpoint/2010/main" val="14198156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035358" cy="990600"/>
          </a:xfrm>
        </p:spPr>
        <p:txBody>
          <a:bodyPr/>
          <a:lstStyle/>
          <a:p>
            <a:pPr algn="ctr"/>
            <a:r>
              <a:rPr lang="en-US" sz="3400" dirty="0" smtClean="0"/>
              <a:t>Contribution / Impact in </a:t>
            </a:r>
            <a:br>
              <a:rPr lang="en-US" sz="3400" dirty="0" smtClean="0"/>
            </a:br>
            <a:r>
              <a:rPr lang="en-US" sz="3400" dirty="0" smtClean="0"/>
              <a:t>Cancer Prevention and Control</a:t>
            </a:r>
            <a:endParaRPr lang="en-US" sz="3400" dirty="0"/>
          </a:p>
        </p:txBody>
      </p:sp>
      <p:sp>
        <p:nvSpPr>
          <p:cNvPr id="3" name="Content Placeholder 2"/>
          <p:cNvSpPr>
            <a:spLocks noGrp="1"/>
          </p:cNvSpPr>
          <p:nvPr>
            <p:ph idx="1"/>
          </p:nvPr>
        </p:nvSpPr>
        <p:spPr>
          <a:xfrm>
            <a:off x="420981" y="1533787"/>
            <a:ext cx="8335068" cy="4539842"/>
          </a:xfrm>
        </p:spPr>
        <p:txBody>
          <a:bodyPr/>
          <a:lstStyle/>
          <a:p>
            <a:pPr marL="0" indent="0">
              <a:lnSpc>
                <a:spcPct val="100000"/>
              </a:lnSpc>
              <a:buNone/>
            </a:pPr>
            <a:r>
              <a:rPr lang="en-US" i="1" dirty="0" smtClean="0"/>
              <a:t>Through </a:t>
            </a:r>
            <a:r>
              <a:rPr lang="en-US" i="1" dirty="0"/>
              <a:t>the systematic identification and dissemination of best CCL </a:t>
            </a:r>
            <a:r>
              <a:rPr lang="en-US" i="1" dirty="0" smtClean="0"/>
              <a:t>practices, HPV vaccination rates among different populations in varying community settings may be increased, ultimately impacting HPV-related cancer burden.</a:t>
            </a:r>
          </a:p>
          <a:p>
            <a:pPr marL="0" indent="0">
              <a:lnSpc>
                <a:spcPct val="100000"/>
              </a:lnSpc>
              <a:buNone/>
            </a:pPr>
            <a:endParaRPr lang="en-US" dirty="0" smtClean="0"/>
          </a:p>
          <a:p>
            <a:pPr>
              <a:lnSpc>
                <a:spcPct val="100000"/>
              </a:lnSpc>
            </a:pPr>
            <a:r>
              <a:rPr lang="en-US" dirty="0" smtClean="0"/>
              <a:t>Establish/strengthen </a:t>
            </a:r>
            <a:r>
              <a:rPr lang="en-US" dirty="0"/>
              <a:t>partnerships at participating CPCRN sites with local efforts in HPV vaccination</a:t>
            </a:r>
            <a:r>
              <a:rPr lang="en-US" dirty="0" smtClean="0"/>
              <a:t>.</a:t>
            </a:r>
          </a:p>
          <a:p>
            <a:pPr>
              <a:lnSpc>
                <a:spcPct val="100000"/>
              </a:lnSpc>
            </a:pPr>
            <a:r>
              <a:rPr lang="en-US" dirty="0" smtClean="0"/>
              <a:t>Identify best practices common to varying locations and populations.</a:t>
            </a:r>
          </a:p>
          <a:p>
            <a:pPr>
              <a:lnSpc>
                <a:spcPct val="100000"/>
              </a:lnSpc>
            </a:pPr>
            <a:r>
              <a:rPr lang="en-US" dirty="0" smtClean="0"/>
              <a:t>Findings will inform the development of recommendations with broad applicability.</a:t>
            </a:r>
          </a:p>
          <a:p>
            <a:endParaRPr lang="en-US" dirty="0"/>
          </a:p>
        </p:txBody>
      </p:sp>
    </p:spTree>
    <p:extLst>
      <p:ext uri="{BB962C8B-B14F-4D97-AF65-F5344CB8AC3E}">
        <p14:creationId xmlns:p14="http://schemas.microsoft.com/office/powerpoint/2010/main" val="5732485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801" y="304800"/>
            <a:ext cx="8510257" cy="990600"/>
          </a:xfrm>
        </p:spPr>
        <p:txBody>
          <a:bodyPr/>
          <a:lstStyle/>
          <a:p>
            <a:pPr algn="ctr"/>
            <a:r>
              <a:rPr lang="en-US" dirty="0" smtClean="0"/>
              <a:t>Issues and Questions for Discussion</a:t>
            </a:r>
            <a:endParaRPr lang="en-US" dirty="0"/>
          </a:p>
        </p:txBody>
      </p:sp>
      <p:sp>
        <p:nvSpPr>
          <p:cNvPr id="3" name="Content Placeholder 2"/>
          <p:cNvSpPr>
            <a:spLocks noGrp="1"/>
          </p:cNvSpPr>
          <p:nvPr>
            <p:ph idx="1"/>
          </p:nvPr>
        </p:nvSpPr>
        <p:spPr>
          <a:xfrm>
            <a:off x="301925" y="1676400"/>
            <a:ext cx="8344133" cy="4343400"/>
          </a:xfrm>
        </p:spPr>
        <p:txBody>
          <a:bodyPr/>
          <a:lstStyle/>
          <a:p>
            <a:pPr marL="0" indent="0">
              <a:lnSpc>
                <a:spcPct val="100000"/>
              </a:lnSpc>
              <a:buNone/>
            </a:pPr>
            <a:r>
              <a:rPr lang="en-US" u="sng" dirty="0" smtClean="0"/>
              <a:t>Issues Encountered / Lessons Learned</a:t>
            </a:r>
          </a:p>
          <a:p>
            <a:pPr>
              <a:lnSpc>
                <a:spcPct val="100000"/>
              </a:lnSpc>
            </a:pPr>
            <a:r>
              <a:rPr lang="en-US" dirty="0" smtClean="0"/>
              <a:t>Coordination of activities across multiple sites: IRB, HPV vaccination policy, CCLs.</a:t>
            </a:r>
          </a:p>
          <a:p>
            <a:pPr lvl="1">
              <a:lnSpc>
                <a:spcPct val="100000"/>
              </a:lnSpc>
            </a:pPr>
            <a:r>
              <a:rPr lang="en-US" dirty="0" smtClean="0"/>
              <a:t>Development of materials: Google drive, email, shared protocols.</a:t>
            </a:r>
          </a:p>
          <a:p>
            <a:pPr>
              <a:lnSpc>
                <a:spcPct val="100000"/>
              </a:lnSpc>
            </a:pPr>
            <a:endParaRPr lang="en-US" dirty="0"/>
          </a:p>
          <a:p>
            <a:pPr marL="0" indent="0">
              <a:lnSpc>
                <a:spcPct val="100000"/>
              </a:lnSpc>
              <a:buNone/>
            </a:pPr>
            <a:r>
              <a:rPr lang="en-US" u="sng" dirty="0" smtClean="0"/>
              <a:t>Seeking Group Input</a:t>
            </a:r>
          </a:p>
          <a:p>
            <a:pPr>
              <a:lnSpc>
                <a:spcPct val="100000"/>
              </a:lnSpc>
            </a:pPr>
            <a:r>
              <a:rPr lang="en-US" dirty="0" smtClean="0"/>
              <a:t>Expansion of work: additional uses for data, related topics to address.</a:t>
            </a:r>
          </a:p>
          <a:p>
            <a:pPr>
              <a:lnSpc>
                <a:spcPct val="100000"/>
              </a:lnSpc>
            </a:pPr>
            <a:r>
              <a:rPr lang="en-US" dirty="0" smtClean="0"/>
              <a:t>Potential grant funding, consultant partnerships.</a:t>
            </a:r>
          </a:p>
          <a:p>
            <a:endParaRPr lang="en-US" dirty="0"/>
          </a:p>
        </p:txBody>
      </p:sp>
    </p:spTree>
    <p:extLst>
      <p:ext uri="{BB962C8B-B14F-4D97-AF65-F5344CB8AC3E}">
        <p14:creationId xmlns:p14="http://schemas.microsoft.com/office/powerpoint/2010/main" val="3318981248"/>
      </p:ext>
    </p:extLst>
  </p:cSld>
  <p:clrMapOvr>
    <a:masterClrMapping/>
  </p:clrMapOvr>
  <p:timing>
    <p:tnLst>
      <p:par>
        <p:cTn id="1" dur="indefinite" restart="never" nodeType="tmRoot"/>
      </p:par>
    </p:tnLst>
  </p:timing>
</p:sld>
</file>

<file path=ppt/theme/theme1.xml><?xml version="1.0" encoding="utf-8"?>
<a:theme xmlns:a="http://schemas.openxmlformats.org/drawingml/2006/main" name="CPCRN ppt template">
  <a:themeElements>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PCRN pp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PCRN pp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PCRN pp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PCRN pp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PCRN pp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PCRN ppt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PCRN pp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PCRN pp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PCRN pp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PCRN pp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PCRN pp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979</TotalTime>
  <Words>1003</Words>
  <Application>Microsoft Office PowerPoint</Application>
  <PresentationFormat>On-screen Show (4:3)</PresentationFormat>
  <Paragraphs>113</Paragraphs>
  <Slides>12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Blue Highway</vt:lpstr>
      <vt:lpstr>Georgia</vt:lpstr>
      <vt:lpstr>Times</vt:lpstr>
      <vt:lpstr>ヒラギノ角ゴ Pro W3</vt:lpstr>
      <vt:lpstr>CPCRN ppt template</vt:lpstr>
      <vt:lpstr>HPV Vaccination Workgroup</vt:lpstr>
      <vt:lpstr>Actively Involved CPCRN Centers</vt:lpstr>
      <vt:lpstr>Workgroup Projects</vt:lpstr>
      <vt:lpstr>Project Objectives and Aims</vt:lpstr>
      <vt:lpstr>Project Objectives and Aims</vt:lpstr>
      <vt:lpstr> CCL Work Plan Activities and Status</vt:lpstr>
      <vt:lpstr>Supporting Workgroup Activities</vt:lpstr>
      <vt:lpstr>ACS HPV Roundtable Pharmacy Grant Activities and Status</vt:lpstr>
      <vt:lpstr>Contribution / Impact in D&amp;I Science</vt:lpstr>
      <vt:lpstr>Dissemination Activities</vt:lpstr>
      <vt:lpstr>Contribution / Impact in  Cancer Prevention and Control</vt:lpstr>
      <vt:lpstr>Issues and Questions for Discussion</vt:lpstr>
    </vt:vector>
  </TitlesOfParts>
  <Company>UNC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UNC</dc:creator>
  <cp:lastModifiedBy>Lindsay Stradtman</cp:lastModifiedBy>
  <cp:revision>242</cp:revision>
  <cp:lastPrinted>2016-05-15T15:14:29Z</cp:lastPrinted>
  <dcterms:created xsi:type="dcterms:W3CDTF">2012-07-30T12:34:59Z</dcterms:created>
  <dcterms:modified xsi:type="dcterms:W3CDTF">2016-05-19T16:59:24Z</dcterms:modified>
</cp:coreProperties>
</file>